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1" r:id="rId5"/>
    <p:sldId id="264" r:id="rId6"/>
    <p:sldId id="283" r:id="rId7"/>
    <p:sldId id="265" r:id="rId8"/>
    <p:sldId id="271" r:id="rId9"/>
    <p:sldId id="273" r:id="rId10"/>
    <p:sldId id="288" r:id="rId11"/>
    <p:sldId id="284" r:id="rId12"/>
    <p:sldId id="272" r:id="rId13"/>
    <p:sldId id="274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270" r:id="rId26"/>
    <p:sldId id="281" r:id="rId27"/>
    <p:sldId id="296" r:id="rId28"/>
    <p:sldId id="297" r:id="rId29"/>
    <p:sldId id="298" r:id="rId30"/>
    <p:sldId id="299" r:id="rId31"/>
    <p:sldId id="300" r:id="rId32"/>
    <p:sldId id="301" r:id="rId33"/>
    <p:sldId id="291" r:id="rId34"/>
    <p:sldId id="293" r:id="rId35"/>
    <p:sldId id="292" r:id="rId36"/>
    <p:sldId id="303" r:id="rId37"/>
    <p:sldId id="315" r:id="rId38"/>
    <p:sldId id="316" r:id="rId39"/>
    <p:sldId id="262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14" autoAdjust="0"/>
    <p:restoredTop sz="94660"/>
  </p:normalViewPr>
  <p:slideViewPr>
    <p:cSldViewPr>
      <p:cViewPr varScale="1">
        <p:scale>
          <a:sx n="85" d="100"/>
          <a:sy n="85" d="100"/>
        </p:scale>
        <p:origin x="78" y="198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8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xmlns="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xmlns="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xmlns="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xmlns="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xmlns="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xmlns="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xmlns="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xmlns="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xmlns="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xmlns="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xmlns="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8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0 w 3681862"/>
              <a:gd name="connsiteY0" fmla="*/ 1824663 h 3649326"/>
              <a:gd name="connsiteX1" fmla="*/ 1840931 w 3681862"/>
              <a:gd name="connsiteY1" fmla="*/ 0 h 3649326"/>
              <a:gd name="connsiteX2" fmla="*/ 3681862 w 3681862"/>
              <a:gd name="connsiteY2" fmla="*/ 1824663 h 3649326"/>
              <a:gd name="connsiteX3" fmla="*/ 1840931 w 3681862"/>
              <a:gd name="connsiteY3" fmla="*/ 3649326 h 3649326"/>
              <a:gd name="connsiteX4" fmla="*/ 0 w 3681862"/>
              <a:gd name="connsiteY4" fmla="*/ 1824663 h 3649326"/>
              <a:gd name="connsiteX0" fmla="*/ 0 w 3681862"/>
              <a:gd name="connsiteY0" fmla="*/ 1824663 h 3649326"/>
              <a:gd name="connsiteX1" fmla="*/ 1848883 w 3681862"/>
              <a:gd name="connsiteY1" fmla="*/ 0 h 3649326"/>
              <a:gd name="connsiteX2" fmla="*/ 3681862 w 3681862"/>
              <a:gd name="connsiteY2" fmla="*/ 1824663 h 3649326"/>
              <a:gd name="connsiteX3" fmla="*/ 1840931 w 3681862"/>
              <a:gd name="connsiteY3" fmla="*/ 3649326 h 3649326"/>
              <a:gd name="connsiteX4" fmla="*/ 0 w 3681862"/>
              <a:gd name="connsiteY4" fmla="*/ 1824663 h 3649326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3681862 w 3681862"/>
              <a:gd name="connsiteY2" fmla="*/ 1443001 h 3267664"/>
              <a:gd name="connsiteX3" fmla="*/ 1840931 w 3681862"/>
              <a:gd name="connsiteY3" fmla="*/ 3267664 h 3267664"/>
              <a:gd name="connsiteX4" fmla="*/ 0 w 3681862"/>
              <a:gd name="connsiteY4" fmla="*/ 1443001 h 3267664"/>
              <a:gd name="connsiteX0" fmla="*/ 0 w 3681862"/>
              <a:gd name="connsiteY0" fmla="*/ 1454723 h 3279386"/>
              <a:gd name="connsiteX1" fmla="*/ 1467221 w 3681862"/>
              <a:gd name="connsiteY1" fmla="*/ 11722 h 3279386"/>
              <a:gd name="connsiteX2" fmla="*/ 2292043 w 3681862"/>
              <a:gd name="connsiteY2" fmla="*/ 54845 h 3279386"/>
              <a:gd name="connsiteX3" fmla="*/ 3681862 w 3681862"/>
              <a:gd name="connsiteY3" fmla="*/ 1454723 h 3279386"/>
              <a:gd name="connsiteX4" fmla="*/ 1840931 w 3681862"/>
              <a:gd name="connsiteY4" fmla="*/ 3279386 h 3279386"/>
              <a:gd name="connsiteX5" fmla="*/ 0 w 3681862"/>
              <a:gd name="connsiteY5" fmla="*/ 1454723 h 3279386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92043 w 3681862"/>
              <a:gd name="connsiteY2" fmla="*/ 43123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84092 w 3681862"/>
              <a:gd name="connsiteY2" fmla="*/ 19269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84092 w 3681862"/>
              <a:gd name="connsiteY2" fmla="*/ 19269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84092 w 3681862"/>
              <a:gd name="connsiteY2" fmla="*/ 19269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84092 w 3681862"/>
              <a:gd name="connsiteY2" fmla="*/ 19269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84092 w 3681862"/>
              <a:gd name="connsiteY2" fmla="*/ 19269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  <a:gd name="connsiteX0" fmla="*/ 0 w 3681862"/>
              <a:gd name="connsiteY0" fmla="*/ 1443001 h 3267664"/>
              <a:gd name="connsiteX1" fmla="*/ 1467221 w 3681862"/>
              <a:gd name="connsiteY1" fmla="*/ 0 h 3267664"/>
              <a:gd name="connsiteX2" fmla="*/ 2284092 w 3681862"/>
              <a:gd name="connsiteY2" fmla="*/ 19269 h 3267664"/>
              <a:gd name="connsiteX3" fmla="*/ 3681862 w 3681862"/>
              <a:gd name="connsiteY3" fmla="*/ 1443001 h 3267664"/>
              <a:gd name="connsiteX4" fmla="*/ 1840931 w 3681862"/>
              <a:gd name="connsiteY4" fmla="*/ 3267664 h 3267664"/>
              <a:gd name="connsiteX5" fmla="*/ 0 w 3681862"/>
              <a:gd name="connsiteY5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81862" h="3267664">
                <a:moveTo>
                  <a:pt x="0" y="1443001"/>
                </a:moveTo>
                <a:lnTo>
                  <a:pt x="1467221" y="0"/>
                </a:ln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1840931" y="3267664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491431" y="1495130"/>
            <a:ext cx="3681862" cy="3649326"/>
          </a:xfrm>
          <a:prstGeom prst="diamond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0 w 3681862"/>
              <a:gd name="connsiteY0" fmla="*/ 1824663 h 3649326"/>
              <a:gd name="connsiteX1" fmla="*/ 1840931 w 3681862"/>
              <a:gd name="connsiteY1" fmla="*/ 0 h 3649326"/>
              <a:gd name="connsiteX2" fmla="*/ 3681862 w 3681862"/>
              <a:gd name="connsiteY2" fmla="*/ 1824663 h 3649326"/>
              <a:gd name="connsiteX3" fmla="*/ 1840931 w 3681862"/>
              <a:gd name="connsiteY3" fmla="*/ 3649326 h 3649326"/>
              <a:gd name="connsiteX4" fmla="*/ 0 w 3681862"/>
              <a:gd name="connsiteY4" fmla="*/ 1824663 h 3649326"/>
              <a:gd name="connsiteX0" fmla="*/ 0 w 3681862"/>
              <a:gd name="connsiteY0" fmla="*/ 1824663 h 1824663"/>
              <a:gd name="connsiteX1" fmla="*/ 1840931 w 3681862"/>
              <a:gd name="connsiteY1" fmla="*/ 0 h 1824663"/>
              <a:gd name="connsiteX2" fmla="*/ 3681862 w 3681862"/>
              <a:gd name="connsiteY2" fmla="*/ 1824663 h 1824663"/>
              <a:gd name="connsiteX3" fmla="*/ 0 w 3681862"/>
              <a:gd name="connsiteY3" fmla="*/ 1824663 h 1824663"/>
              <a:gd name="connsiteX0" fmla="*/ 0 w 3602349"/>
              <a:gd name="connsiteY0" fmla="*/ 1769004 h 1824663"/>
              <a:gd name="connsiteX1" fmla="*/ 1761418 w 3602349"/>
              <a:gd name="connsiteY1" fmla="*/ 0 h 1824663"/>
              <a:gd name="connsiteX2" fmla="*/ 3602349 w 3602349"/>
              <a:gd name="connsiteY2" fmla="*/ 1824663 h 1824663"/>
              <a:gd name="connsiteX3" fmla="*/ 0 w 3602349"/>
              <a:gd name="connsiteY3" fmla="*/ 1769004 h 1824663"/>
              <a:gd name="connsiteX0" fmla="*/ 0 w 3530788"/>
              <a:gd name="connsiteY0" fmla="*/ 1769004 h 1769004"/>
              <a:gd name="connsiteX1" fmla="*/ 1761418 w 3530788"/>
              <a:gd name="connsiteY1" fmla="*/ 0 h 1769004"/>
              <a:gd name="connsiteX2" fmla="*/ 3530788 w 3530788"/>
              <a:gd name="connsiteY2" fmla="*/ 1761052 h 1769004"/>
              <a:gd name="connsiteX3" fmla="*/ 0 w 3530788"/>
              <a:gd name="connsiteY3" fmla="*/ 1769004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0788" h="1769004">
                <a:moveTo>
                  <a:pt x="0" y="1769004"/>
                </a:moveTo>
                <a:lnTo>
                  <a:pt x="1761418" y="0"/>
                </a:lnTo>
                <a:lnTo>
                  <a:pt x="3530788" y="1761052"/>
                </a:lnTo>
                <a:lnTo>
                  <a:pt x="0" y="1769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0 w 3681862"/>
              <a:gd name="connsiteY0" fmla="*/ 1824663 h 3649326"/>
              <a:gd name="connsiteX1" fmla="*/ 1840931 w 3681862"/>
              <a:gd name="connsiteY1" fmla="*/ 0 h 3649326"/>
              <a:gd name="connsiteX2" fmla="*/ 3681862 w 3681862"/>
              <a:gd name="connsiteY2" fmla="*/ 1824663 h 3649326"/>
              <a:gd name="connsiteX3" fmla="*/ 1840931 w 3681862"/>
              <a:gd name="connsiteY3" fmla="*/ 3649326 h 3649326"/>
              <a:gd name="connsiteX4" fmla="*/ 0 w 3681862"/>
              <a:gd name="connsiteY4" fmla="*/ 1824663 h 3649326"/>
              <a:gd name="connsiteX0" fmla="*/ 0 w 1840931"/>
              <a:gd name="connsiteY0" fmla="*/ 1824663 h 3649326"/>
              <a:gd name="connsiteX1" fmla="*/ 1840931 w 1840931"/>
              <a:gd name="connsiteY1" fmla="*/ 0 h 3649326"/>
              <a:gd name="connsiteX2" fmla="*/ 1840931 w 1840931"/>
              <a:gd name="connsiteY2" fmla="*/ 3649326 h 3649326"/>
              <a:gd name="connsiteX3" fmla="*/ 0 w 1840931"/>
              <a:gd name="connsiteY3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0931" h="3649326">
                <a:moveTo>
                  <a:pt x="0" y="1824663"/>
                </a:moveTo>
                <a:lnTo>
                  <a:pt x="1840931" y="0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xmlns="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xmlns="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xmlns="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xmlns="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xmlns="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xmlns="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xmlns="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xmlns="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xmlns="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xmlns="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xmlns="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xmlns="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xmlns="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xmlns="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xmlns="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xmlns="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xmlns="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xmlns="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xmlns="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xmlns="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xmlns="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xmlns="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xmlns="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xmlns="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xmlns="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xmlns="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xmlns="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xmlns="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xmlns="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xmlns="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xmlns="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xmlns="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xmlns="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xmlns="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xmlns="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xmlns="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xmlns="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xmlns="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xmlns="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xmlns="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xmlns="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xmlns="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xmlns="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xmlns="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xmlns="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xmlns="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xmlns="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xmlns="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xmlns="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xmlns="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xmlns="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xmlns="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xmlns="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xmlns="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xmlns="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xmlns="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xmlns="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xmlns="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xmlns="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xmlns="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xmlns="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xmlns="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xmlns="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xmlns="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xmlns="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xmlns="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xmlns="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xmlns="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xmlns="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xmlns="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xmlns="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xmlns="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xmlns="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xmlns="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xmlns="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xmlns="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xmlns="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xmlns="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xmlns="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xmlns="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xmlns="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xmlns="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xmlns="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xmlns="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xmlns="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xmlns="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xmlns="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xmlns="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xmlns="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56" r:id="rId15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3528" y="3003798"/>
            <a:ext cx="4032448" cy="108012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id-ID" altLang="ko-KR" dirty="0" smtClean="0">
                <a:latin typeface="Rockwell" pitchFamily="18" charset="0"/>
              </a:rPr>
              <a:t>Simpanan Dana Tabungan</a:t>
            </a:r>
            <a:endParaRPr lang="en-US" altLang="ko-KR" dirty="0">
              <a:latin typeface="Rockwell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23528" y="4371950"/>
            <a:ext cx="3672408" cy="21602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dirty="0" smtClean="0">
                <a:latin typeface="Rod" pitchFamily="49" charset="-79"/>
                <a:cs typeface="Rod" pitchFamily="49" charset="-79"/>
              </a:rPr>
              <a:t>Ferawaty </a:t>
            </a:r>
            <a:r>
              <a:rPr lang="en-US" altLang="ko-KR" dirty="0" err="1" smtClean="0">
                <a:latin typeface="Rod" pitchFamily="49" charset="-79"/>
                <a:cs typeface="Rod" pitchFamily="49" charset="-79"/>
              </a:rPr>
              <a:t>Syahrani</a:t>
            </a:r>
            <a:r>
              <a:rPr lang="id-ID" altLang="ko-KR" dirty="0" smtClean="0">
                <a:latin typeface="Rod" pitchFamily="49" charset="-79"/>
                <a:cs typeface="Rod" pitchFamily="49" charset="-79"/>
              </a:rPr>
              <a:t>– Perbankan Dasar</a:t>
            </a:r>
            <a:endParaRPr lang="en-US" altLang="ko-KR" dirty="0">
              <a:latin typeface="Rod" pitchFamily="49" charset="-79"/>
              <a:cs typeface="Rod" pitchFamily="49" charset="-79"/>
            </a:endParaRPr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schemeClr val="bg1"/>
                </a:solidFill>
                <a:cs typeface="Arial" pitchFamily="34" charset="0"/>
              </a:rPr>
              <a:t>h</a:t>
            </a:r>
            <a:endParaRPr lang="ko-KR" altLang="en-US" sz="8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0605" y="6520"/>
            <a:ext cx="9144000" cy="576064"/>
          </a:xfrm>
        </p:spPr>
        <p:txBody>
          <a:bodyPr/>
          <a:lstStyle/>
          <a:p>
            <a:r>
              <a:rPr lang="id-ID" altLang="ko-KR" sz="3000" dirty="0" smtClean="0">
                <a:latin typeface="Andalus" pitchFamily="18" charset="-78"/>
                <a:cs typeface="Andalus" pitchFamily="18" charset="-78"/>
              </a:rPr>
              <a:t>Persyaratan Penyelenggaraan Simpanan Tabungan</a:t>
            </a:r>
            <a:endParaRPr lang="ko-KR" altLang="en-US" sz="3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752627" y="1377347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76308" y="1349870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52627" y="255902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76307" y="2584480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511601" y="17099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511601" y="2948579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0" y="1733475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20976" y="292919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940659" y="753436"/>
            <a:ext cx="2614233" cy="874636"/>
            <a:chOff x="786204" y="3351557"/>
            <a:chExt cx="2077093" cy="874636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Setiap bank dapat menyelenggarakan tabungan. Kecuali bank asing.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86204" y="3351557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Bank Penyelenggara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73577" y="1909217"/>
            <a:ext cx="259228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Kelengkapan dokumen, umur penabung, jumlah setoran, jumlah penarikan.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Persyaratan penabung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62604" y="3045578"/>
            <a:ext cx="2603260" cy="1083935"/>
            <a:chOff x="794922" y="3326924"/>
            <a:chExt cx="2068375" cy="1083935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Setoran minimal waktu pertama menabung, setoran selanjutnya dan saldo minimal yang tersedia di tabungan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94922" y="3326924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Jumlah setoran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652120" y="766005"/>
            <a:ext cx="2592288" cy="678692"/>
            <a:chOff x="803640" y="3362835"/>
            <a:chExt cx="2059657" cy="678692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Jumlah maksimal yang harus ditarik tidak melebihi saldo minimal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Pengambilan tabungan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731282" y="1909217"/>
            <a:ext cx="3017182" cy="1232690"/>
            <a:chOff x="803640" y="3362835"/>
            <a:chExt cx="2059657" cy="1232690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Besar dan cara perhitungan bunga serta insentif berupa hadah, cendera mata untuk menarik nasabah menabung tergantung bank.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Bunga dan insentif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677266" y="3745339"/>
            <a:ext cx="835293" cy="720080"/>
            <a:chOff x="3496214" y="1275606"/>
            <a:chExt cx="1060704" cy="914400"/>
          </a:xfrm>
        </p:grpSpPr>
        <p:sp>
          <p:nvSpPr>
            <p:cNvPr id="57" name="Hexagon 56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>
            <a:off x="5512559" y="4105379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5732240" y="3205147"/>
            <a:ext cx="2592288" cy="678692"/>
            <a:chOff x="803640" y="3362835"/>
            <a:chExt cx="2059657" cy="678692"/>
          </a:xfrm>
        </p:grpSpPr>
        <p:sp>
          <p:nvSpPr>
            <p:cNvPr id="61" name="TextBox 6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Terdapat syarat-syarat tertentu untuk menutup tabungan.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Penutupan tabungan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067943" y="1479994"/>
            <a:ext cx="45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>
                <a:solidFill>
                  <a:schemeClr val="bg1"/>
                </a:solidFill>
              </a:rPr>
              <a:t>1</a:t>
            </a:r>
            <a:endParaRPr lang="id-ID" sz="28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2179" y="385308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3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03154" y="2677872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2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15859" y="146351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4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07688" y="269836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5</a:t>
            </a:r>
            <a:endParaRPr lang="id-ID" sz="24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16818" y="387454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>
                <a:solidFill>
                  <a:schemeClr val="bg1"/>
                </a:solidFill>
              </a:rPr>
              <a:t>6</a:t>
            </a:r>
            <a:endParaRPr lang="id-ID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51520" y="671489"/>
            <a:ext cx="8516454" cy="486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sz="3400" dirty="0" smtClean="0">
                <a:latin typeface="Andalus" pitchFamily="18" charset="-78"/>
                <a:cs typeface="Andalus" pitchFamily="18" charset="-78"/>
              </a:rPr>
              <a:t>Pencatatan Transaksi Tabungan</a:t>
            </a:r>
            <a:endParaRPr lang="ko-KR" altLang="en-US" sz="3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9482" y="1347614"/>
            <a:ext cx="8308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9694" y="716467"/>
            <a:ext cx="6844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Pencatatan Pembukaan Rekening dan Penyetoran Tabungan</a:t>
            </a:r>
            <a:endParaRPr lang="id-ID" sz="1600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9482" y="1347614"/>
            <a:ext cx="83084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600" dirty="0" smtClean="0">
                <a:latin typeface="Agency FB" pitchFamily="34" charset="0"/>
              </a:rPr>
              <a:t>Prosedur pembukaan rekening tabungan ialah calon nasabah mengisi formulir pembukaan tabungan yang telah disediakan oleh bank.</a:t>
            </a:r>
          </a:p>
          <a:p>
            <a:pPr>
              <a:lnSpc>
                <a:spcPct val="150000"/>
              </a:lnSpc>
            </a:pPr>
            <a:r>
              <a:rPr lang="id-ID" sz="1600" dirty="0" smtClean="0">
                <a:latin typeface="Agency FB" pitchFamily="34" charset="0"/>
              </a:rPr>
              <a:t>Penyetoran pertama dilakukan di bank tempat asal penabung (nasabah) membuka rekening.</a:t>
            </a:r>
          </a:p>
          <a:p>
            <a:pPr>
              <a:lnSpc>
                <a:spcPct val="150000"/>
              </a:lnSpc>
            </a:pPr>
            <a:r>
              <a:rPr lang="id-ID" sz="1600" dirty="0" smtClean="0">
                <a:latin typeface="Agency FB" pitchFamily="34" charset="0"/>
              </a:rPr>
              <a:t>Setiap setoran tabungan akan di catat sebesar nilai nominal setoran dan selanjutnya disajikan sebesar nilai kewajiban. </a:t>
            </a:r>
          </a:p>
          <a:p>
            <a:pPr>
              <a:lnSpc>
                <a:spcPct val="150000"/>
              </a:lnSpc>
            </a:pPr>
            <a:r>
              <a:rPr lang="id-ID" sz="1600" b="1" dirty="0" smtClean="0">
                <a:latin typeface="Agency FB" pitchFamily="34" charset="0"/>
              </a:rPr>
              <a:t>Nilai kewajiban </a:t>
            </a:r>
            <a:r>
              <a:rPr lang="id-ID" sz="1600" dirty="0" smtClean="0">
                <a:latin typeface="Agency FB" pitchFamily="34" charset="0"/>
              </a:rPr>
              <a:t>adalah saldo ditambah bunga yang diperhitungkan dikreditkan ke rekening tabungan.</a:t>
            </a:r>
            <a:endParaRPr lang="id-ID" sz="1600" dirty="0"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59482" y="1347614"/>
            <a:ext cx="8308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492" y="195486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>
                <a:cs typeface="Rod" pitchFamily="49" charset="-79"/>
              </a:rPr>
              <a:t>Contoh studi kasus</a:t>
            </a:r>
          </a:p>
          <a:p>
            <a:endParaRPr lang="id-ID" sz="1400" dirty="0">
              <a:cs typeface="Rod" pitchFamily="49" charset="-79"/>
            </a:endParaRPr>
          </a:p>
          <a:p>
            <a:r>
              <a:rPr lang="id-ID" sz="1300" dirty="0"/>
              <a:t>Tanggal 1 juli 2017, Rehan membuka rekening tabungan Bank Mandiri Semarang. Setoran pertama sebesar </a:t>
            </a:r>
            <a:endParaRPr lang="id-ID" sz="1300" dirty="0" smtClean="0"/>
          </a:p>
          <a:p>
            <a:r>
              <a:rPr lang="id-ID" sz="1300" dirty="0" smtClean="0"/>
              <a:t>Rp</a:t>
            </a:r>
            <a:r>
              <a:rPr lang="id-ID" sz="1300" dirty="0"/>
              <a:t>. 75.000.000,00 yang diterima bank Mandiri secara tunai.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009188"/>
              </p:ext>
            </p:extLst>
          </p:nvPr>
        </p:nvGraphicFramePr>
        <p:xfrm>
          <a:off x="323528" y="1253771"/>
          <a:ext cx="8444448" cy="986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358128"/>
                <a:gridCol w="2111112"/>
                <a:gridCol w="2111112"/>
              </a:tblGrid>
              <a:tr h="406961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Tanggal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Keterangan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Debit (Rp)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Kredit (Rp)</a:t>
                      </a:r>
                      <a:endParaRPr lang="id-ID" sz="1400" dirty="0"/>
                    </a:p>
                  </a:txBody>
                  <a:tcPr/>
                </a:tc>
              </a:tr>
              <a:tr h="406961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1 Juli</a:t>
                      </a:r>
                      <a:r>
                        <a:rPr lang="id-ID" sz="1600" baseline="0" dirty="0" smtClean="0"/>
                        <a:t>    2017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Kas</a:t>
                      </a:r>
                    </a:p>
                    <a:p>
                      <a:r>
                        <a:rPr lang="id-ID" sz="1600" dirty="0" smtClean="0"/>
                        <a:t>      Tabungan</a:t>
                      </a:r>
                      <a:r>
                        <a:rPr lang="id-ID" sz="1600" baseline="0" dirty="0" smtClean="0"/>
                        <a:t> – rekening Rehan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75.000.000,00</a:t>
                      </a:r>
                    </a:p>
                    <a:p>
                      <a:pPr algn="ctr"/>
                      <a:r>
                        <a:rPr lang="id-ID" sz="1600" dirty="0" smtClean="0"/>
                        <a:t>-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-</a:t>
                      </a:r>
                    </a:p>
                    <a:p>
                      <a:pPr algn="ctr"/>
                      <a:r>
                        <a:rPr lang="id-ID" sz="1600" dirty="0" smtClean="0"/>
                        <a:t>75.000.000,00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78364" y="2355726"/>
            <a:ext cx="88204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300" dirty="0" smtClean="0"/>
              <a:t>Tanggal 11 </a:t>
            </a:r>
            <a:r>
              <a:rPr lang="id-ID" sz="1300" dirty="0"/>
              <a:t>juli 2017</a:t>
            </a:r>
            <a:r>
              <a:rPr lang="id-ID" sz="1300" dirty="0" smtClean="0"/>
              <a:t>, Rehan menyerahkan cek sebesar Rp. 50.000.000,00 pada bank Mandiri. Cek tersebut di terima Rehan dari PT Maju Jaya yang juga sebagai nasabah Bank Mandiri Semarang.</a:t>
            </a:r>
          </a:p>
          <a:p>
            <a:r>
              <a:rPr lang="id-ID" sz="1300" dirty="0" smtClean="0"/>
              <a:t> </a:t>
            </a:r>
            <a:endParaRPr lang="id-ID" sz="13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293259"/>
              </p:ext>
            </p:extLst>
          </p:nvPr>
        </p:nvGraphicFramePr>
        <p:xfrm>
          <a:off x="306795" y="3147814"/>
          <a:ext cx="8444448" cy="986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358128"/>
                <a:gridCol w="2111112"/>
                <a:gridCol w="2111112"/>
              </a:tblGrid>
              <a:tr h="406961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Tanggal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Keterangan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Debit (Rp)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Kredit (Rp)</a:t>
                      </a:r>
                      <a:endParaRPr lang="id-ID" sz="1400" dirty="0"/>
                    </a:p>
                  </a:txBody>
                  <a:tcPr/>
                </a:tc>
              </a:tr>
              <a:tr h="406961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11 Juli</a:t>
                      </a:r>
                      <a:r>
                        <a:rPr lang="id-ID" sz="1600" baseline="0" dirty="0" smtClean="0"/>
                        <a:t>  2017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Giro – rekening</a:t>
                      </a:r>
                      <a:r>
                        <a:rPr lang="id-ID" sz="1600" baseline="0" dirty="0" smtClean="0"/>
                        <a:t> PT Maju Jaya </a:t>
                      </a:r>
                      <a:endParaRPr lang="id-ID" sz="1600" dirty="0" smtClean="0"/>
                    </a:p>
                    <a:p>
                      <a:r>
                        <a:rPr lang="id-ID" sz="1600" dirty="0" smtClean="0"/>
                        <a:t>      Tabungan</a:t>
                      </a:r>
                      <a:r>
                        <a:rPr lang="id-ID" sz="1600" baseline="0" dirty="0" smtClean="0"/>
                        <a:t> – rekening Rehan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50.000.000,00</a:t>
                      </a:r>
                    </a:p>
                    <a:p>
                      <a:pPr algn="ctr"/>
                      <a:r>
                        <a:rPr lang="id-ID" sz="1600" dirty="0" smtClean="0"/>
                        <a:t>-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-</a:t>
                      </a:r>
                    </a:p>
                    <a:p>
                      <a:pPr algn="ctr"/>
                      <a:r>
                        <a:rPr lang="id-ID" sz="1600" dirty="0" smtClean="0"/>
                        <a:t>50.000.000,00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7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59482" y="1347614"/>
            <a:ext cx="8308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3492" y="195486"/>
            <a:ext cx="8820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>
                <a:cs typeface="Rod" pitchFamily="49" charset="-79"/>
              </a:rPr>
              <a:t>Contoh studi kasus</a:t>
            </a:r>
          </a:p>
          <a:p>
            <a:endParaRPr lang="id-ID" sz="1400" dirty="0">
              <a:cs typeface="Rod" pitchFamily="49" charset="-79"/>
            </a:endParaRPr>
          </a:p>
          <a:p>
            <a:r>
              <a:rPr lang="id-ID" sz="1300" dirty="0" smtClean="0"/>
              <a:t>Rehan sebagai pemegang rekening tabungan pada Bank Mandiri Semarang, pada tanggal 23 Juli 2017 menyetor cek BRI sebesar Rp. 45.000.000,00 pada Bank Mandiri untuk keuntungan rekening tabungannya. . </a:t>
            </a:r>
            <a:endParaRPr lang="id-ID" sz="13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164709"/>
              </p:ext>
            </p:extLst>
          </p:nvPr>
        </p:nvGraphicFramePr>
        <p:xfrm>
          <a:off x="323528" y="1253771"/>
          <a:ext cx="8444448" cy="986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358128"/>
                <a:gridCol w="2111112"/>
                <a:gridCol w="2111112"/>
              </a:tblGrid>
              <a:tr h="406961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Tanggal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Keterangan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Debit (Rp)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Kredit (Rp)</a:t>
                      </a:r>
                      <a:endParaRPr lang="id-ID" sz="1400" dirty="0"/>
                    </a:p>
                  </a:txBody>
                  <a:tcPr/>
                </a:tc>
              </a:tr>
              <a:tr h="406961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23 Juli</a:t>
                      </a:r>
                      <a:r>
                        <a:rPr lang="id-ID" sz="1600" baseline="0" dirty="0" smtClean="0"/>
                        <a:t>    2017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Giro</a:t>
                      </a:r>
                      <a:r>
                        <a:rPr lang="id-ID" sz="1600" baseline="0" dirty="0" smtClean="0"/>
                        <a:t> – Bank Indonesia</a:t>
                      </a:r>
                      <a:endParaRPr lang="id-ID" sz="1600" dirty="0" smtClean="0"/>
                    </a:p>
                    <a:p>
                      <a:r>
                        <a:rPr lang="id-ID" sz="1600" dirty="0" smtClean="0"/>
                        <a:t>      Tabungan</a:t>
                      </a:r>
                      <a:r>
                        <a:rPr lang="id-ID" sz="1600" baseline="0" dirty="0" smtClean="0"/>
                        <a:t> – rekening Rehan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45.000.000,00</a:t>
                      </a:r>
                    </a:p>
                    <a:p>
                      <a:pPr algn="ctr"/>
                      <a:r>
                        <a:rPr lang="id-ID" sz="1600" dirty="0" smtClean="0"/>
                        <a:t>-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-</a:t>
                      </a:r>
                    </a:p>
                    <a:p>
                      <a:pPr algn="ctr"/>
                      <a:r>
                        <a:rPr lang="id-ID" sz="1600" dirty="0" smtClean="0"/>
                        <a:t>45.000.000,00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03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51520" y="671489"/>
            <a:ext cx="8516454" cy="486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sz="3400" dirty="0" smtClean="0">
                <a:latin typeface="Andalus" pitchFamily="18" charset="-78"/>
                <a:cs typeface="Andalus" pitchFamily="18" charset="-78"/>
              </a:rPr>
              <a:t>Pencatatan Transaksi Tabungan</a:t>
            </a:r>
            <a:endParaRPr lang="ko-KR" altLang="en-US" sz="3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7544" y="1347614"/>
            <a:ext cx="83084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9694" y="716467"/>
            <a:ext cx="6844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600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Pencatatan Transaksi Penarikan Tabungan</a:t>
            </a:r>
            <a:endParaRPr lang="id-ID" sz="1600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211710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1400" dirty="0"/>
              <a:t>Tanggal </a:t>
            </a:r>
            <a:r>
              <a:rPr lang="id-ID" sz="1400" dirty="0" smtClean="0"/>
              <a:t>25 </a:t>
            </a:r>
            <a:r>
              <a:rPr lang="id-ID" sz="1400" dirty="0"/>
              <a:t>juli 2017, Rehan </a:t>
            </a:r>
            <a:r>
              <a:rPr lang="id-ID" sz="1400" dirty="0" smtClean="0"/>
              <a:t>mengambil sejumlah uang dari </a:t>
            </a:r>
            <a:r>
              <a:rPr lang="id-ID" sz="1400" dirty="0"/>
              <a:t>rekening tabungan Bank Mandiri Semarang.  </a:t>
            </a:r>
            <a:r>
              <a:rPr lang="id-ID" sz="1400" dirty="0" smtClean="0"/>
              <a:t>     Rehan mengambil uang sebesar Rp</a:t>
            </a:r>
            <a:r>
              <a:rPr lang="id-ID" sz="1400" dirty="0"/>
              <a:t>. </a:t>
            </a:r>
            <a:r>
              <a:rPr lang="id-ID" sz="1400" dirty="0" smtClean="0"/>
              <a:t>10.000.000,00 untuk keperluan usahanya.</a:t>
            </a:r>
            <a:endParaRPr lang="id-ID" sz="14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130773"/>
              </p:ext>
            </p:extLst>
          </p:nvPr>
        </p:nvGraphicFramePr>
        <p:xfrm>
          <a:off x="323526" y="3003798"/>
          <a:ext cx="8444448" cy="986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358128"/>
                <a:gridCol w="2111112"/>
                <a:gridCol w="2111112"/>
              </a:tblGrid>
              <a:tr h="406961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Tanggal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Keterangan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Debit (Rp)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Kredit (Rp)</a:t>
                      </a:r>
                      <a:endParaRPr lang="id-ID" sz="1400" dirty="0"/>
                    </a:p>
                  </a:txBody>
                  <a:tcPr/>
                </a:tc>
              </a:tr>
              <a:tr h="406961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25 Juli</a:t>
                      </a:r>
                      <a:r>
                        <a:rPr lang="id-ID" sz="1600" baseline="0" dirty="0" smtClean="0"/>
                        <a:t>    2017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Tabungan</a:t>
                      </a:r>
                      <a:r>
                        <a:rPr lang="id-ID" sz="1600" baseline="0" dirty="0" smtClean="0"/>
                        <a:t> – rekening Rehan</a:t>
                      </a:r>
                    </a:p>
                    <a:p>
                      <a:r>
                        <a:rPr lang="id-ID" sz="1600" baseline="0" dirty="0" smtClean="0"/>
                        <a:t>         Kas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10.000.000,00</a:t>
                      </a:r>
                    </a:p>
                    <a:p>
                      <a:pPr algn="ctr"/>
                      <a:r>
                        <a:rPr lang="id-ID" sz="1600" dirty="0" smtClean="0"/>
                        <a:t>-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-</a:t>
                      </a:r>
                    </a:p>
                    <a:p>
                      <a:pPr algn="ctr"/>
                      <a:r>
                        <a:rPr lang="id-ID" sz="1600" dirty="0" smtClean="0"/>
                        <a:t>10.000.000,00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05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20637" y="123478"/>
            <a:ext cx="9144000" cy="576064"/>
          </a:xfrm>
        </p:spPr>
        <p:txBody>
          <a:bodyPr/>
          <a:lstStyle/>
          <a:p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Tabungan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7504" y="1131590"/>
            <a:ext cx="5256584" cy="288032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Ada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tabungan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algn="just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504" y="1635646"/>
            <a:ext cx="7803922" cy="2448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b="1" dirty="0" smtClean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 smtClean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endParaRPr lang="en-US" b="1" u="sng" dirty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endParaRPr lang="en-US" b="1" u="sng" dirty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endParaRPr lang="en-US" b="1" u="sng" dirty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endParaRPr lang="en-US" b="1" u="sng" dirty="0">
              <a:solidFill>
                <a:schemeClr val="tx1"/>
              </a:solidFill>
            </a:endParaRPr>
          </a:p>
          <a:p>
            <a:pPr algn="just"/>
            <a:endParaRPr lang="en-US" b="1" u="sng" dirty="0" smtClean="0">
              <a:solidFill>
                <a:schemeClr val="tx1"/>
              </a:solidFill>
            </a:endParaRPr>
          </a:p>
          <a:p>
            <a:pPr algn="just"/>
            <a:r>
              <a:rPr lang="en-US" b="1" u="sng" dirty="0" err="1" smtClean="0">
                <a:solidFill>
                  <a:schemeClr val="tx1"/>
                </a:solidFill>
              </a:rPr>
              <a:t>Bunga</a:t>
            </a:r>
            <a:r>
              <a:rPr lang="en-US" b="1" u="sng" dirty="0" smtClean="0">
                <a:solidFill>
                  <a:schemeClr val="tx1"/>
                </a:solidFill>
              </a:rPr>
              <a:t> Tunggal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diperoleh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perhitungan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di kali </a:t>
            </a:r>
            <a:r>
              <a:rPr lang="en-US" dirty="0" err="1" smtClean="0">
                <a:solidFill>
                  <a:schemeClr val="tx1"/>
                </a:solidFill>
              </a:rPr>
              <a:t>pokok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simpanan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Contohnya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Tn. Ahmad </a:t>
            </a:r>
            <a:r>
              <a:rPr lang="en-US" dirty="0" err="1" smtClean="0">
                <a:solidFill>
                  <a:schemeClr val="tx1"/>
                </a:solidFill>
              </a:rPr>
              <a:t>menabung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sebesar</a:t>
            </a:r>
            <a:r>
              <a:rPr lang="en-US" dirty="0" smtClean="0">
                <a:solidFill>
                  <a:schemeClr val="tx1"/>
                </a:solidFill>
              </a:rPr>
              <a:t> Rp.10.000.000 </a:t>
            </a:r>
            <a:r>
              <a:rPr lang="en-US" dirty="0" err="1" smtClean="0">
                <a:solidFill>
                  <a:schemeClr val="tx1"/>
                </a:solidFill>
              </a:rPr>
              <a:t>selama</a:t>
            </a:r>
            <a:r>
              <a:rPr lang="en-US" dirty="0" smtClean="0">
                <a:solidFill>
                  <a:schemeClr val="tx1"/>
                </a:solidFill>
              </a:rPr>
              <a:t> 5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         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persentase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6 % per </a:t>
            </a:r>
            <a:r>
              <a:rPr lang="en-US" dirty="0" err="1" smtClean="0">
                <a:solidFill>
                  <a:schemeClr val="tx1"/>
                </a:solidFill>
              </a:rPr>
              <a:t>tahun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tabungan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dihitung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 : 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33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04056"/>
          </a:xfrm>
        </p:spPr>
        <p:txBody>
          <a:bodyPr/>
          <a:lstStyle/>
          <a:p>
            <a:r>
              <a:rPr lang="en-US" dirty="0" err="1" smtClean="0"/>
              <a:t>Bunga</a:t>
            </a:r>
            <a:r>
              <a:rPr lang="en-US" dirty="0" smtClean="0"/>
              <a:t> Tunggal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err="1" smtClean="0"/>
              <a:t>Bunga</a:t>
            </a:r>
            <a:r>
              <a:rPr lang="en-US" b="1" dirty="0" smtClean="0"/>
              <a:t> </a:t>
            </a:r>
            <a:r>
              <a:rPr lang="en-US" b="1" dirty="0" err="1" smtClean="0"/>
              <a:t>Dihitung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r>
              <a:rPr lang="en-US" b="1" dirty="0" smtClean="0"/>
              <a:t> </a:t>
            </a:r>
            <a:r>
              <a:rPr lang="en-US" b="1" dirty="0" err="1" smtClean="0"/>
              <a:t>Awal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51520" y="1275606"/>
            <a:ext cx="7848872" cy="32403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86258"/>
              </p:ext>
            </p:extLst>
          </p:nvPr>
        </p:nvGraphicFramePr>
        <p:xfrm>
          <a:off x="539552" y="1635646"/>
          <a:ext cx="7344815" cy="25602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098"/>
                <a:gridCol w="2108234"/>
                <a:gridCol w="1156128"/>
                <a:gridCol w="1360151"/>
                <a:gridCol w="1836204"/>
              </a:tblGrid>
              <a:tr h="3840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Tahun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Perhitungan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+</a:t>
                      </a:r>
                    </a:p>
                    <a:p>
                      <a:r>
                        <a:rPr lang="en-US" baseline="0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10.600.000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10.600.000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11.200.000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11.200.000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11.800.000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11.800.000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12.400.000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12.400.000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13.000.000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227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95486"/>
            <a:ext cx="9144000" cy="576064"/>
          </a:xfrm>
        </p:spPr>
        <p:txBody>
          <a:bodyPr/>
          <a:lstStyle/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1"/>
              </p:nvPr>
            </p:nvSpPr>
            <p:spPr>
              <a:xfrm>
                <a:off x="179512" y="1491630"/>
                <a:ext cx="9144000" cy="288032"/>
              </a:xfrm>
            </p:spPr>
            <p:txBody>
              <a:bodyPr/>
              <a:lstStyle/>
              <a:p>
                <a:r>
                  <a:rPr lang="en-US" sz="2400" dirty="0" smtClean="0"/>
                  <a:t>B </a:t>
                </a:r>
                <a:r>
                  <a:rPr lang="en-US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num>
                      <m:den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xfrm>
                <a:off x="179512" y="1491630"/>
                <a:ext cx="9144000" cy="288032"/>
              </a:xfrm>
              <a:blipFill rotWithShape="0">
                <a:blip r:embed="rId2"/>
                <a:stretch>
                  <a:fillRect t="-40426" b="-851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39552" y="2283718"/>
            <a:ext cx="5688632" cy="2088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Keterangan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B =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M = Modal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  = </a:t>
            </a:r>
            <a:r>
              <a:rPr lang="en-US" dirty="0" err="1" smtClean="0">
                <a:solidFill>
                  <a:schemeClr val="tx1"/>
                </a:solidFill>
              </a:rPr>
              <a:t>Persentase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   = </a:t>
            </a:r>
            <a:r>
              <a:rPr lang="en-US" dirty="0" err="1" smtClean="0">
                <a:solidFill>
                  <a:schemeClr val="tx1"/>
                </a:solidFill>
              </a:rPr>
              <a:t>Jangka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waktu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48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892" y="129998"/>
            <a:ext cx="9144000" cy="576064"/>
          </a:xfrm>
        </p:spPr>
        <p:txBody>
          <a:bodyPr/>
          <a:lstStyle/>
          <a:p>
            <a:r>
              <a:rPr lang="en-US" i="1" dirty="0" err="1" smtClean="0"/>
              <a:t>Lanjutan</a:t>
            </a:r>
            <a:r>
              <a:rPr lang="en-US" i="1" dirty="0" smtClean="0"/>
              <a:t> 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1"/>
              </p:nvPr>
            </p:nvSpPr>
            <p:spPr>
              <a:xfrm>
                <a:off x="2267744" y="987574"/>
                <a:ext cx="5616624" cy="648072"/>
              </a:xfrm>
            </p:spPr>
            <p:txBody>
              <a:bodyPr/>
              <a:lstStyle/>
              <a:p>
                <a:r>
                  <a:rPr lang="en-US" sz="2000" dirty="0" smtClean="0"/>
                  <a:t>B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10.000.000 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6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5 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000" dirty="0" smtClean="0"/>
                  <a:t> = 3.000.000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xfrm>
                <a:off x="2267744" y="987574"/>
                <a:ext cx="5616624" cy="648072"/>
              </a:xfrm>
              <a:blipFill rotWithShape="0">
                <a:blip r:embed="rId2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67544" y="1779662"/>
            <a:ext cx="7056784" cy="23042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Rp</a:t>
            </a:r>
            <a:r>
              <a:rPr lang="en-US" dirty="0" smtClean="0">
                <a:solidFill>
                  <a:schemeClr val="tx1"/>
                </a:solidFill>
              </a:rPr>
              <a:t> 3.000.000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Modal </a:t>
            </a:r>
            <a:r>
              <a:rPr lang="en-US" dirty="0" err="1" smtClean="0">
                <a:solidFill>
                  <a:schemeClr val="tx1"/>
                </a:solidFill>
              </a:rPr>
              <a:t>Akhir</a:t>
            </a:r>
            <a:r>
              <a:rPr lang="en-US" dirty="0" smtClean="0">
                <a:solidFill>
                  <a:schemeClr val="tx1"/>
                </a:solidFill>
              </a:rPr>
              <a:t>       = Modal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r>
              <a:rPr lang="en-US" dirty="0" smtClean="0">
                <a:solidFill>
                  <a:schemeClr val="tx1"/>
                </a:solidFill>
              </a:rPr>
              <a:t> +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Ma                     = </a:t>
            </a:r>
            <a:r>
              <a:rPr lang="en-US" dirty="0" err="1" smtClean="0">
                <a:solidFill>
                  <a:schemeClr val="tx1"/>
                </a:solidFill>
              </a:rPr>
              <a:t>Rp</a:t>
            </a:r>
            <a:r>
              <a:rPr lang="en-US" dirty="0" smtClean="0">
                <a:solidFill>
                  <a:schemeClr val="tx1"/>
                </a:solidFill>
              </a:rPr>
              <a:t> 10.000.000 + </a:t>
            </a:r>
            <a:r>
              <a:rPr lang="en-US" dirty="0" err="1" smtClean="0">
                <a:solidFill>
                  <a:schemeClr val="tx1"/>
                </a:solidFill>
              </a:rPr>
              <a:t>Rp</a:t>
            </a:r>
            <a:r>
              <a:rPr lang="en-US" dirty="0" smtClean="0">
                <a:solidFill>
                  <a:schemeClr val="tx1"/>
                </a:solidFill>
              </a:rPr>
              <a:t> 3.000.000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         = </a:t>
            </a:r>
            <a:r>
              <a:rPr lang="en-US" dirty="0" err="1" smtClean="0">
                <a:solidFill>
                  <a:schemeClr val="tx1"/>
                </a:solidFill>
              </a:rPr>
              <a:t>Rp</a:t>
            </a:r>
            <a:r>
              <a:rPr lang="en-US" dirty="0" smtClean="0">
                <a:solidFill>
                  <a:schemeClr val="tx1"/>
                </a:solidFill>
              </a:rPr>
              <a:t> 13.000.000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8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just"/>
            <a:r>
              <a:rPr lang="en-US" sz="2000" b="1" dirty="0" err="1" smtClean="0"/>
              <a:t>Bunga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majemuk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3787398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diperoleh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perhitungan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dikali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pokok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ditambah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err="1">
                <a:solidFill>
                  <a:schemeClr val="tx1"/>
                </a:solidFill>
              </a:rPr>
              <a:t>Contohnya</a:t>
            </a:r>
            <a:r>
              <a:rPr lang="en-US" b="1" dirty="0">
                <a:solidFill>
                  <a:schemeClr val="tx1"/>
                </a:solidFill>
              </a:rPr>
              <a:t> :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Tn. Ahmad </a:t>
            </a:r>
            <a:r>
              <a:rPr lang="en-US" dirty="0" err="1">
                <a:solidFill>
                  <a:schemeClr val="tx1"/>
                </a:solidFill>
              </a:rPr>
              <a:t>menabung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sebesar</a:t>
            </a:r>
            <a:r>
              <a:rPr lang="en-US" dirty="0">
                <a:solidFill>
                  <a:schemeClr val="tx1"/>
                </a:solidFill>
              </a:rPr>
              <a:t> Rp.10.000.000 </a:t>
            </a:r>
            <a:r>
              <a:rPr lang="en-US" dirty="0" err="1">
                <a:solidFill>
                  <a:schemeClr val="tx1"/>
                </a:solidFill>
              </a:rPr>
              <a:t>selama</a:t>
            </a:r>
            <a:r>
              <a:rPr lang="en-US" dirty="0">
                <a:solidFill>
                  <a:schemeClr val="tx1"/>
                </a:solidFill>
              </a:rPr>
              <a:t> 5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persentase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bunga</a:t>
            </a:r>
            <a:r>
              <a:rPr lang="en-US" dirty="0">
                <a:solidFill>
                  <a:schemeClr val="tx1"/>
                </a:solidFill>
              </a:rPr>
              <a:t> 6 % per </a:t>
            </a:r>
            <a:r>
              <a:rPr lang="en-US" dirty="0" err="1">
                <a:solidFill>
                  <a:schemeClr val="tx1"/>
                </a:solidFill>
              </a:rPr>
              <a:t>tahun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Apabila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bunga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diperoleh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pernah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diambil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bersama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 err="1" smtClean="0">
                <a:solidFill>
                  <a:schemeClr val="tx1"/>
                </a:solidFill>
              </a:rPr>
              <a:t>sama</a:t>
            </a:r>
            <a:r>
              <a:rPr lang="en-US" dirty="0" smtClean="0">
                <a:solidFill>
                  <a:schemeClr val="tx1"/>
                </a:solidFill>
              </a:rPr>
              <a:t> modal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berbunga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periode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berikutnya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diperoleh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periode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sebelumnya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dirty="0" err="1" smtClean="0">
                <a:solidFill>
                  <a:schemeClr val="tx1"/>
                </a:solidFill>
              </a:rPr>
              <a:t>besar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periode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sebelumnya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57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323528" y="483518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600" dirty="0" smtClean="0">
                <a:cs typeface="Arial" pitchFamily="34" charset="0"/>
              </a:rPr>
              <a:t>Apa yang mau kita pelajari??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60504" y="138369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0"/>
          <p:cNvSpPr txBox="1"/>
          <p:nvPr/>
        </p:nvSpPr>
        <p:spPr bwMode="auto">
          <a:xfrm>
            <a:off x="3263981" y="1561169"/>
            <a:ext cx="5040560" cy="322659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Konsep Simpanan Tabungan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Chevron 11"/>
          <p:cNvSpPr/>
          <p:nvPr/>
        </p:nvSpPr>
        <p:spPr>
          <a:xfrm rot="16200000">
            <a:off x="2096802" y="125013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9223" y="134144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3060504" y="224940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10"/>
          <p:cNvSpPr txBox="1"/>
          <p:nvPr/>
        </p:nvSpPr>
        <p:spPr bwMode="auto">
          <a:xfrm>
            <a:off x="3263981" y="2419266"/>
            <a:ext cx="5040560" cy="322659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Pencatatan Transaksi Tabungan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Chevron 30"/>
          <p:cNvSpPr/>
          <p:nvPr/>
        </p:nvSpPr>
        <p:spPr>
          <a:xfrm rot="16200000">
            <a:off x="2096802" y="211584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9223" y="220715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60504" y="311511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10"/>
          <p:cNvSpPr txBox="1"/>
          <p:nvPr/>
        </p:nvSpPr>
        <p:spPr bwMode="auto">
          <a:xfrm>
            <a:off x="3233149" y="3295784"/>
            <a:ext cx="5040560" cy="322659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Perhitungan Bunga Tabungan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Chevron 37"/>
          <p:cNvSpPr/>
          <p:nvPr/>
        </p:nvSpPr>
        <p:spPr>
          <a:xfrm rot="16200000">
            <a:off x="2096802" y="298155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39223" y="307286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60504" y="398082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10"/>
          <p:cNvSpPr txBox="1"/>
          <p:nvPr/>
        </p:nvSpPr>
        <p:spPr bwMode="auto">
          <a:xfrm>
            <a:off x="3263981" y="4161494"/>
            <a:ext cx="5040560" cy="322659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Pencatatan Penutupan Rekening Tabungan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Chevron 44"/>
          <p:cNvSpPr/>
          <p:nvPr/>
        </p:nvSpPr>
        <p:spPr>
          <a:xfrm rot="16200000">
            <a:off x="2096802" y="384726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9223" y="393857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24124" y="-12839"/>
            <a:ext cx="9144000" cy="576064"/>
          </a:xfrm>
        </p:spPr>
        <p:txBody>
          <a:bodyPr/>
          <a:lstStyle/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Majemuk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24124" y="566811"/>
            <a:ext cx="9144000" cy="288032"/>
          </a:xfrm>
        </p:spPr>
        <p:txBody>
          <a:bodyPr/>
          <a:lstStyle/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dihitung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1131590"/>
            <a:ext cx="8292292" cy="33843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829025"/>
              </p:ext>
            </p:extLst>
          </p:nvPr>
        </p:nvGraphicFramePr>
        <p:xfrm>
          <a:off x="611560" y="1275606"/>
          <a:ext cx="7439443" cy="28346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04056"/>
                <a:gridCol w="2160240"/>
                <a:gridCol w="1584176"/>
                <a:gridCol w="1678804"/>
                <a:gridCol w="1512167"/>
              </a:tblGrid>
              <a:tr h="38404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Tahun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Perhitungan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Pokok</a:t>
                      </a:r>
                      <a:r>
                        <a:rPr lang="en-US" dirty="0" smtClean="0"/>
                        <a:t> +</a:t>
                      </a:r>
                    </a:p>
                    <a:p>
                      <a:r>
                        <a:rPr lang="en-US" baseline="0" dirty="0" err="1" smtClean="0"/>
                        <a:t>Bunga</a:t>
                      </a:r>
                      <a:endParaRPr lang="en-US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10.000.000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10.600.000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10.600.000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636.000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10.600.000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11.236.000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11.236.000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673.160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11.236.000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11.909.000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11.909.000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714.548,6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11.909.000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12.623.548,6</a:t>
                      </a:r>
                      <a:endParaRPr lang="en-US" sz="1400" dirty="0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6%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dari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Rp</a:t>
                      </a:r>
                      <a:r>
                        <a:rPr lang="en-US" sz="1400" baseline="0" dirty="0" smtClean="0"/>
                        <a:t> 12.623.548,6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baseline="0" dirty="0" smtClean="0"/>
                        <a:t> 757.412,916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12.623.548,6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Rp</a:t>
                      </a:r>
                      <a:r>
                        <a:rPr lang="en-US" sz="1400" dirty="0" smtClean="0"/>
                        <a:t> 13.382.189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888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87040"/>
            <a:ext cx="9144000" cy="576064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512" y="1059582"/>
            <a:ext cx="9144000" cy="288032"/>
          </a:xfrm>
        </p:spPr>
        <p:txBody>
          <a:bodyPr/>
          <a:lstStyle/>
          <a:p>
            <a:r>
              <a:rPr lang="en-US" sz="2800" b="1" dirty="0" err="1" smtClean="0"/>
              <a:t>Mn</a:t>
            </a:r>
            <a:r>
              <a:rPr lang="en-US" sz="2800" b="1" dirty="0" smtClean="0"/>
              <a:t> = M (1 + I )</a:t>
            </a:r>
            <a:r>
              <a:rPr lang="en-US" sz="2800" b="1" baseline="30000" dirty="0" smtClean="0"/>
              <a:t>n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39552" y="1635646"/>
            <a:ext cx="7560840" cy="3024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Keterangan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M </a:t>
            </a:r>
            <a:r>
              <a:rPr lang="en-US" dirty="0">
                <a:solidFill>
                  <a:schemeClr val="tx1"/>
                </a:solidFill>
              </a:rPr>
              <a:t>= Modal </a:t>
            </a:r>
          </a:p>
          <a:p>
            <a:pPr algn="just"/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  = </a:t>
            </a:r>
            <a:r>
              <a:rPr lang="en-US" dirty="0" err="1">
                <a:solidFill>
                  <a:schemeClr val="tx1"/>
                </a:solidFill>
              </a:rPr>
              <a:t>Persentase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n  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err="1">
                <a:solidFill>
                  <a:schemeClr val="tx1"/>
                </a:solidFill>
              </a:rPr>
              <a:t>Jangka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waktu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75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700" y="1419622"/>
            <a:ext cx="9144000" cy="2376264"/>
          </a:xfrm>
        </p:spPr>
        <p:txBody>
          <a:bodyPr/>
          <a:lstStyle/>
          <a:p>
            <a:pPr algn="just"/>
            <a:r>
              <a:rPr lang="en-US" sz="2400" b="1" dirty="0" err="1" smtClean="0"/>
              <a:t>Mn</a:t>
            </a:r>
            <a:r>
              <a:rPr lang="en-US" sz="2400" b="1" dirty="0" smtClean="0"/>
              <a:t> = </a:t>
            </a:r>
            <a:r>
              <a:rPr lang="en-US" sz="2400" b="1" dirty="0" err="1" smtClean="0"/>
              <a:t>Rp</a:t>
            </a:r>
            <a:r>
              <a:rPr lang="en-US" sz="2400" b="1" dirty="0" smtClean="0"/>
              <a:t> 10.000.000 ( 1 + 0.06) </a:t>
            </a:r>
            <a:r>
              <a:rPr lang="en-US" sz="2400" b="1" strike="dblStrike" baseline="30000" dirty="0" smtClean="0"/>
              <a:t>5</a:t>
            </a:r>
          </a:p>
          <a:p>
            <a:pPr algn="just"/>
            <a:r>
              <a:rPr lang="en-US" sz="2400" b="1" dirty="0"/>
              <a:t> </a:t>
            </a:r>
            <a:r>
              <a:rPr lang="en-US" sz="2400" b="1" dirty="0" smtClean="0"/>
              <a:t>     = </a:t>
            </a:r>
            <a:r>
              <a:rPr lang="en-US" sz="2400" b="1" dirty="0" err="1" smtClean="0"/>
              <a:t>Rp</a:t>
            </a:r>
            <a:r>
              <a:rPr lang="en-US" sz="2400" b="1" dirty="0" smtClean="0"/>
              <a:t> 10.000.000 x 1.338.225.578</a:t>
            </a:r>
          </a:p>
          <a:p>
            <a:pPr algn="just"/>
            <a:r>
              <a:rPr lang="en-US" sz="2400" b="1" dirty="0"/>
              <a:t> </a:t>
            </a:r>
            <a:r>
              <a:rPr lang="en-US" sz="2400" b="1" dirty="0" smtClean="0"/>
              <a:t>     = </a:t>
            </a:r>
            <a:r>
              <a:rPr lang="en-US" sz="2400" b="1" dirty="0" err="1" smtClean="0"/>
              <a:t>Rp</a:t>
            </a:r>
            <a:r>
              <a:rPr lang="en-US" sz="2400" b="1" dirty="0" smtClean="0"/>
              <a:t> 13.382.189</a:t>
            </a:r>
          </a:p>
          <a:p>
            <a:r>
              <a:rPr lang="en-US" sz="2400" b="1" dirty="0" smtClean="0"/>
              <a:t>B = </a:t>
            </a:r>
            <a:r>
              <a:rPr lang="en-US" sz="2400" b="1" dirty="0" err="1" smtClean="0"/>
              <a:t>Mn</a:t>
            </a:r>
            <a:r>
              <a:rPr lang="en-US" sz="2400" b="1" dirty="0" smtClean="0"/>
              <a:t> - M</a:t>
            </a:r>
          </a:p>
          <a:p>
            <a:pPr algn="just"/>
            <a:r>
              <a:rPr lang="en-US" sz="2400" b="1" dirty="0" err="1" smtClean="0"/>
              <a:t>Jadi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besarnya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bunga</a:t>
            </a:r>
            <a:r>
              <a:rPr lang="en-US" sz="2400" b="1" dirty="0" smtClean="0"/>
              <a:t> = </a:t>
            </a:r>
            <a:r>
              <a:rPr lang="en-US" sz="2400" b="1" dirty="0" err="1" smtClean="0"/>
              <a:t>Rp</a:t>
            </a:r>
            <a:r>
              <a:rPr lang="en-US" sz="2400" b="1" dirty="0" smtClean="0"/>
              <a:t> 13.382.189 – </a:t>
            </a:r>
            <a:r>
              <a:rPr lang="en-US" sz="2400" b="1" dirty="0" err="1" smtClean="0"/>
              <a:t>Rp</a:t>
            </a:r>
            <a:r>
              <a:rPr lang="en-US" sz="2400" b="1" dirty="0" smtClean="0"/>
              <a:t> 10.000.000</a:t>
            </a:r>
          </a:p>
          <a:p>
            <a:pPr algn="just"/>
            <a:r>
              <a:rPr lang="en-US" sz="2400" b="1" dirty="0"/>
              <a:t> </a:t>
            </a:r>
            <a:r>
              <a:rPr lang="en-US" sz="2400" b="1" dirty="0" smtClean="0"/>
              <a:t>                                    = </a:t>
            </a:r>
            <a:r>
              <a:rPr lang="en-US" sz="2400" b="1" dirty="0" err="1" smtClean="0"/>
              <a:t>Rp</a:t>
            </a:r>
            <a:r>
              <a:rPr lang="en-US" sz="2400" b="1" dirty="0" smtClean="0"/>
              <a:t> 3.382.189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72302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95486"/>
            <a:ext cx="9144000" cy="576064"/>
          </a:xfrm>
        </p:spPr>
        <p:txBody>
          <a:bodyPr/>
          <a:lstStyle/>
          <a:p>
            <a:r>
              <a:rPr lang="id-ID" altLang="ko-KR" sz="3200" dirty="0" smtClean="0">
                <a:latin typeface="Andalus" pitchFamily="18" charset="-78"/>
                <a:cs typeface="Andalus" pitchFamily="18" charset="-78"/>
              </a:rPr>
              <a:t>Perhitungan Bunga Tabungan</a:t>
            </a:r>
            <a:r>
              <a:rPr lang="en-US" altLang="ko-KR" sz="32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altLang="ko-KR" sz="3200" dirty="0" err="1" smtClean="0">
                <a:latin typeface="Andalus" pitchFamily="18" charset="-78"/>
                <a:cs typeface="Andalus" pitchFamily="18" charset="-78"/>
              </a:rPr>
              <a:t>Harian</a:t>
            </a:r>
            <a:r>
              <a:rPr lang="en-US" altLang="ko-KR" sz="32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altLang="ko-KR" sz="3200" dirty="0" err="1" smtClean="0">
                <a:latin typeface="Andalus" pitchFamily="18" charset="-78"/>
                <a:cs typeface="Andalus" pitchFamily="18" charset="-78"/>
              </a:rPr>
              <a:t>Bulanan</a:t>
            </a:r>
            <a:endParaRPr lang="ko-KR" altLang="en-US" sz="32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47075" y="98757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10857" y="203114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71627" y="3051837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Teardrop 10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4631764" y="1675332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4768910" y="271757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494617" y="1903500"/>
            <a:ext cx="72000" cy="324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4631764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20"/>
          <p:cNvSpPr/>
          <p:nvPr/>
        </p:nvSpPr>
        <p:spPr>
          <a:xfrm>
            <a:off x="4357470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4220323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4768910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>
            <a:off x="858033" y="984840"/>
            <a:ext cx="2541314" cy="1172599"/>
            <a:chOff x="802155" y="3362835"/>
            <a:chExt cx="2061142" cy="1172599"/>
          </a:xfrm>
        </p:grpSpPr>
        <p:sp>
          <p:nvSpPr>
            <p:cNvPr id="30" name="TextBox 29"/>
            <p:cNvSpPr txBox="1"/>
            <p:nvPr/>
          </p:nvSpPr>
          <p:spPr>
            <a:xfrm>
              <a:off x="802155" y="3704437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Bunga dihitung berdasarkan saldo terendah pada bulan tersebut dikali suku bunga pertahun di kali 1/12 (bulan dlm satu thun).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Metode Saldo Terendah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90126" y="2360381"/>
            <a:ext cx="2539483" cy="1107996"/>
            <a:chOff x="803640" y="3302863"/>
            <a:chExt cx="2059657" cy="1107996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Jumlah saldo akhir tabungan setiap hari dalam bulan berjalan di bagi jumlah transaksi di kali suku bungan pertahun di kali 1/12.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02863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Metode Saldo Rata-rata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7824" y="3564617"/>
            <a:ext cx="3115547" cy="979667"/>
            <a:chOff x="703818" y="3362835"/>
            <a:chExt cx="2159479" cy="979667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696171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Bunga tabungan dihitung dengan menjumlahkan hasil perhitungan bunga setiap harinya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818" y="3362835"/>
              <a:ext cx="21594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Saldo Harian dengan Ketentuan Bunga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823130" y="1386533"/>
            <a:ext cx="2539483" cy="1232690"/>
            <a:chOff x="803640" y="3362835"/>
            <a:chExt cx="2059657" cy="1232690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Bunga dihitung berdasarkan lamanya dana mengendap dengan suku bunga yang berubah-ubah sesuai dengan perubahan suku bunga secara umum.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Metode </a:t>
              </a:r>
              <a:r>
                <a:rPr lang="id-ID" altLang="ko-KR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Floating</a:t>
              </a:r>
              <a:endParaRPr lang="ko-KR" altLang="en-US" sz="1200" b="1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16021" y="2770963"/>
            <a:ext cx="3171118" cy="1287953"/>
            <a:chOff x="770837" y="3344055"/>
            <a:chExt cx="2107513" cy="872908"/>
          </a:xfrm>
        </p:grpSpPr>
        <p:sp>
          <p:nvSpPr>
            <p:cNvPr id="42" name="TextBox 41"/>
            <p:cNvSpPr txBox="1"/>
            <p:nvPr/>
          </p:nvSpPr>
          <p:spPr>
            <a:xfrm>
              <a:off x="783412" y="3653756"/>
              <a:ext cx="2059657" cy="563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Setiap saldo tabungan yang muncul pada suatu periode dihitung berdasarkan lamanya saldo yang mengendap dan suku bunga yang tela ditetapkan.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70837" y="3344055"/>
              <a:ext cx="2107513" cy="312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Lamanya saldo mengendap dengan tingkat suku bunga tetap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4" name="Rounded Rectangle 32">
            <a:extLst>
              <a:ext uri="{FF2B5EF4-FFF2-40B4-BE49-F238E27FC236}">
                <a16:creationId xmlns:a16="http://schemas.microsoft.com/office/drawing/2014/main" xmlns="" id="{A444D869-F9E9-4EEF-86C2-7C69DEF1DEC8}"/>
              </a:ext>
            </a:extLst>
          </p:cNvPr>
          <p:cNvSpPr/>
          <p:nvPr/>
        </p:nvSpPr>
        <p:spPr>
          <a:xfrm>
            <a:off x="3753381" y="2360381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5" name="Parallelogram 30">
            <a:extLst>
              <a:ext uri="{FF2B5EF4-FFF2-40B4-BE49-F238E27FC236}">
                <a16:creationId xmlns:a16="http://schemas.microsoft.com/office/drawing/2014/main" xmlns="" id="{82BE75C0-BCC6-4B97-91E1-00956625B151}"/>
              </a:ext>
            </a:extLst>
          </p:cNvPr>
          <p:cNvSpPr/>
          <p:nvPr/>
        </p:nvSpPr>
        <p:spPr>
          <a:xfrm flipH="1">
            <a:off x="4966269" y="2024908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6" name="Rounded Rectangle 10">
            <a:extLst>
              <a:ext uri="{FF2B5EF4-FFF2-40B4-BE49-F238E27FC236}">
                <a16:creationId xmlns:a16="http://schemas.microsoft.com/office/drawing/2014/main" xmlns="" id="{AA29965E-03B0-40A7-8E22-F21406D0D9DD}"/>
              </a:ext>
            </a:extLst>
          </p:cNvPr>
          <p:cNvSpPr/>
          <p:nvPr/>
        </p:nvSpPr>
        <p:spPr>
          <a:xfrm>
            <a:off x="3667044" y="3370347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7" name="Teardrop 1">
            <a:extLst>
              <a:ext uri="{FF2B5EF4-FFF2-40B4-BE49-F238E27FC236}">
                <a16:creationId xmlns:a16="http://schemas.microsoft.com/office/drawing/2014/main" xmlns="" id="{162DB7DC-B42D-452F-9489-AAE95FC7A6AD}"/>
              </a:ext>
            </a:extLst>
          </p:cNvPr>
          <p:cNvSpPr/>
          <p:nvPr/>
        </p:nvSpPr>
        <p:spPr>
          <a:xfrm rot="18805991">
            <a:off x="5090827" y="3072005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Rectangle 15">
            <a:extLst>
              <a:ext uri="{FF2B5EF4-FFF2-40B4-BE49-F238E27FC236}">
                <a16:creationId xmlns:a16="http://schemas.microsoft.com/office/drawing/2014/main" xmlns="" id="{A0D951DF-2B9B-428A-81BC-C7CC20D7A4ED}"/>
              </a:ext>
            </a:extLst>
          </p:cNvPr>
          <p:cNvSpPr/>
          <p:nvPr/>
        </p:nvSpPr>
        <p:spPr>
          <a:xfrm rot="5400000">
            <a:off x="3905499" y="1336901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4644" y="188136"/>
            <a:ext cx="7155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Perhitungan Bunga Tabungan Berdasarkan Saldo Harian dengan Ketentuan Bunga</a:t>
            </a:r>
            <a:r>
              <a:rPr lang="en-US" altLang="ko-KR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 </a:t>
            </a:r>
            <a:endParaRPr lang="ko-KR" altLang="en-US" b="1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644" y="841666"/>
            <a:ext cx="8811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Contoh Studi Kasus:</a:t>
            </a:r>
            <a:endParaRPr lang="id-ID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BCA Cabang Pemuda Semarang.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Jenis Rekening	: Simpanan Tabungan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Nama Nasabah	: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Wulandari, S.E., M.M.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No. Rekening	: 1058-01-003076-50-5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Periode		: Juli 2017</a:t>
            </a: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170181"/>
              </p:ext>
            </p:extLst>
          </p:nvPr>
        </p:nvGraphicFramePr>
        <p:xfrm>
          <a:off x="323528" y="2126430"/>
          <a:ext cx="8595830" cy="1905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/>
                <a:gridCol w="2502228"/>
                <a:gridCol w="1719166"/>
                <a:gridCol w="1719166"/>
                <a:gridCol w="1719166"/>
              </a:tblGrid>
              <a:tr h="229296"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Tanggal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Keterangan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Debit (Rp)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Kredit (Rp)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Saldo (Rp)</a:t>
                      </a:r>
                      <a:endParaRPr lang="id-ID" sz="1500" dirty="0"/>
                    </a:p>
                  </a:txBody>
                  <a:tcPr/>
                </a:tc>
              </a:tr>
              <a:tr h="1410792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</a:t>
                      </a:r>
                    </a:p>
                    <a:p>
                      <a:r>
                        <a:rPr lang="id-ID" sz="1400" dirty="0" smtClean="0"/>
                        <a:t>8</a:t>
                      </a:r>
                    </a:p>
                    <a:p>
                      <a:r>
                        <a:rPr lang="id-ID" sz="1400" dirty="0" smtClean="0"/>
                        <a:t>15</a:t>
                      </a:r>
                    </a:p>
                    <a:p>
                      <a:r>
                        <a:rPr lang="id-ID" sz="1400" dirty="0" smtClean="0"/>
                        <a:t>21</a:t>
                      </a:r>
                    </a:p>
                    <a:p>
                      <a:r>
                        <a:rPr lang="id-ID" sz="1400" dirty="0" smtClean="0"/>
                        <a:t>26</a:t>
                      </a:r>
                    </a:p>
                    <a:p>
                      <a:r>
                        <a:rPr lang="id-ID" sz="1400" dirty="0" smtClean="0"/>
                        <a:t>31</a:t>
                      </a:r>
                    </a:p>
                    <a:p>
                      <a:r>
                        <a:rPr lang="id-ID" sz="1400" dirty="0" smtClean="0"/>
                        <a:t>31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Saldo </a:t>
                      </a:r>
                    </a:p>
                    <a:p>
                      <a:r>
                        <a:rPr lang="id-ID" sz="1400" dirty="0" smtClean="0"/>
                        <a:t>Terima tagihan</a:t>
                      </a:r>
                    </a:p>
                    <a:p>
                      <a:r>
                        <a:rPr lang="id-ID" sz="1400" dirty="0" smtClean="0"/>
                        <a:t>Penarikan</a:t>
                      </a:r>
                      <a:r>
                        <a:rPr lang="id-ID" sz="1400" baseline="0" dirty="0" smtClean="0"/>
                        <a:t> tunai</a:t>
                      </a:r>
                    </a:p>
                    <a:p>
                      <a:r>
                        <a:rPr lang="id-ID" sz="1400" baseline="0" dirty="0" smtClean="0"/>
                        <a:t>Bayar utang</a:t>
                      </a:r>
                    </a:p>
                    <a:p>
                      <a:r>
                        <a:rPr lang="id-ID" sz="1400" baseline="0" dirty="0" smtClean="0"/>
                        <a:t>Setoran tunai</a:t>
                      </a:r>
                    </a:p>
                    <a:p>
                      <a:r>
                        <a:rPr lang="id-ID" sz="1400" baseline="0" dirty="0" smtClean="0"/>
                        <a:t>Bunga</a:t>
                      </a:r>
                    </a:p>
                    <a:p>
                      <a:r>
                        <a:rPr lang="id-ID" sz="1400" baseline="0" dirty="0" smtClean="0"/>
                        <a:t>Pajak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70.000.000,00</a:t>
                      </a:r>
                    </a:p>
                    <a:p>
                      <a:pPr algn="r"/>
                      <a:r>
                        <a:rPr lang="id-ID" sz="1400" dirty="0" smtClean="0"/>
                        <a:t>106.000.000,00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473.180,00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50.000.000,00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54.000.000,00</a:t>
                      </a:r>
                    </a:p>
                    <a:p>
                      <a:pPr algn="r"/>
                      <a:r>
                        <a:rPr lang="id-ID" sz="1400" dirty="0" smtClean="0"/>
                        <a:t>2.365.900,00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400" dirty="0" smtClean="0"/>
                        <a:t>210.000.000,00</a:t>
                      </a:r>
                    </a:p>
                    <a:p>
                      <a:pPr algn="r"/>
                      <a:r>
                        <a:rPr lang="id-ID" sz="1400" dirty="0" smtClean="0"/>
                        <a:t>260.000.000,00</a:t>
                      </a:r>
                    </a:p>
                    <a:p>
                      <a:pPr algn="r"/>
                      <a:r>
                        <a:rPr lang="id-ID" sz="1400" dirty="0" smtClean="0"/>
                        <a:t>190.000.000,00</a:t>
                      </a:r>
                    </a:p>
                    <a:p>
                      <a:pPr algn="r"/>
                      <a:r>
                        <a:rPr lang="id-ID" sz="1400" dirty="0" smtClean="0"/>
                        <a:t>84.000.000,00</a:t>
                      </a:r>
                    </a:p>
                    <a:p>
                      <a:pPr algn="r"/>
                      <a:r>
                        <a:rPr lang="id-ID" sz="1400" dirty="0" smtClean="0"/>
                        <a:t>138.000.000,00</a:t>
                      </a:r>
                    </a:p>
                    <a:p>
                      <a:pPr algn="r"/>
                      <a:r>
                        <a:rPr lang="id-ID" sz="1400" dirty="0" smtClean="0"/>
                        <a:t>140.365.900,00</a:t>
                      </a:r>
                    </a:p>
                    <a:p>
                      <a:pPr algn="r"/>
                      <a:r>
                        <a:rPr lang="id-ID" sz="1400" dirty="0" smtClean="0"/>
                        <a:t>139.892.720,00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8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09686" y="182870"/>
            <a:ext cx="881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Selama bulan Juli 2017 berlaku suku bunga sebagai berikut:</a:t>
            </a: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305498"/>
              </p:ext>
            </p:extLst>
          </p:nvPr>
        </p:nvGraphicFramePr>
        <p:xfrm>
          <a:off x="274085" y="585786"/>
          <a:ext cx="5450043" cy="14105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36545"/>
                <a:gridCol w="1313498"/>
              </a:tblGrid>
              <a:tr h="247383"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Saldo</a:t>
                      </a:r>
                      <a:r>
                        <a:rPr lang="id-ID" sz="1500" baseline="0" dirty="0" smtClean="0"/>
                        <a:t> Tabungan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Suku</a:t>
                      </a:r>
                      <a:r>
                        <a:rPr lang="id-ID" sz="1500" baseline="0" dirty="0" smtClean="0"/>
                        <a:t> Bunga</a:t>
                      </a:r>
                      <a:endParaRPr lang="id-ID" sz="1500" dirty="0"/>
                    </a:p>
                  </a:txBody>
                  <a:tcPr/>
                </a:tc>
              </a:tr>
              <a:tr h="1090509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Sampai</a:t>
                      </a:r>
                      <a:r>
                        <a:rPr lang="id-ID" sz="1400" baseline="0" dirty="0" smtClean="0"/>
                        <a:t> dengan Rp. 1.000.000,00</a:t>
                      </a:r>
                    </a:p>
                    <a:p>
                      <a:r>
                        <a:rPr lang="id-ID" sz="1400" baseline="0" dirty="0" smtClean="0"/>
                        <a:t>Di atas Rp. 1.000.000,00 s.d Rp. 25.000.000,00</a:t>
                      </a:r>
                    </a:p>
                    <a:p>
                      <a:r>
                        <a:rPr lang="id-ID" sz="1400" baseline="0" dirty="0" smtClean="0"/>
                        <a:t>Di atas Rp. 25.000.000,00 s.d Rp. 50.000.000,00</a:t>
                      </a:r>
                    </a:p>
                    <a:p>
                      <a:r>
                        <a:rPr lang="id-ID" sz="1400" baseline="0" dirty="0" smtClean="0"/>
                        <a:t>Di atas Rp. 50.000.000,00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6%</a:t>
                      </a:r>
                    </a:p>
                    <a:p>
                      <a:pPr algn="ctr"/>
                      <a:r>
                        <a:rPr lang="id-ID" sz="1400" dirty="0" smtClean="0"/>
                        <a:t>9%</a:t>
                      </a:r>
                    </a:p>
                    <a:p>
                      <a:pPr algn="ctr"/>
                      <a:r>
                        <a:rPr lang="id-ID" sz="1400" dirty="0" smtClean="0"/>
                        <a:t>12%</a:t>
                      </a:r>
                    </a:p>
                    <a:p>
                      <a:pPr algn="ctr"/>
                      <a:r>
                        <a:rPr lang="id-ID" sz="1400" dirty="0" smtClean="0"/>
                        <a:t>15%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4644" y="2139702"/>
            <a:ext cx="88118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cs typeface="Arial" pitchFamily="34" charset="0"/>
              </a:rPr>
              <a:t>Perhitungan bunga:</a:t>
            </a:r>
          </a:p>
          <a:p>
            <a:r>
              <a:rPr lang="id-ID" altLang="ko-KR" sz="1200" dirty="0" smtClean="0">
                <a:cs typeface="Arial" pitchFamily="34" charset="0"/>
              </a:rPr>
              <a:t>Rp. 210.000.000,00 x 7/360 x 15%	= Rp. 612.500,00</a:t>
            </a:r>
          </a:p>
          <a:p>
            <a:r>
              <a:rPr lang="id-ID" altLang="ko-KR" sz="1200" dirty="0" smtClean="0">
                <a:cs typeface="Arial" pitchFamily="34" charset="0"/>
              </a:rPr>
              <a:t>Rp. 260.000.000,00 x 7/360 x 15%	= Rp. 758.333,33</a:t>
            </a:r>
          </a:p>
          <a:p>
            <a:r>
              <a:rPr lang="id-ID" sz="1200" dirty="0" smtClean="0"/>
              <a:t>Rp. 190.000.000,00 x 6/360 x 15%	= Rp. 475.000,00</a:t>
            </a:r>
            <a:endParaRPr lang="id-ID" sz="1200" dirty="0"/>
          </a:p>
          <a:p>
            <a:r>
              <a:rPr lang="id-ID" sz="1200" dirty="0" smtClean="0"/>
              <a:t>Rp. 84.000.000,00   x 5/360 </a:t>
            </a:r>
            <a:r>
              <a:rPr lang="id-ID" sz="1200" dirty="0"/>
              <a:t>x 15%	</a:t>
            </a:r>
            <a:r>
              <a:rPr lang="id-ID" sz="1200" dirty="0" smtClean="0"/>
              <a:t>= Rp. 175.000,00</a:t>
            </a:r>
            <a:endParaRPr lang="id-ID" sz="1200" dirty="0"/>
          </a:p>
          <a:p>
            <a:r>
              <a:rPr lang="id-ID" sz="1200" dirty="0" smtClean="0"/>
              <a:t>Rp. 138.000.000,00 x 6/360 </a:t>
            </a:r>
            <a:r>
              <a:rPr lang="id-ID" sz="1200" dirty="0"/>
              <a:t>x 15%	</a:t>
            </a:r>
            <a:r>
              <a:rPr lang="id-ID" sz="1200" dirty="0" smtClean="0"/>
              <a:t>= Rp. 345.000,00</a:t>
            </a:r>
            <a:endParaRPr lang="id-ID" sz="1200" dirty="0"/>
          </a:p>
          <a:p>
            <a:endParaRPr lang="id-ID" sz="1200" dirty="0"/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		 Rp. 2.365.833,33    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 bulatkan menjadi		 Rp. 2.365.900,00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Pajak     =  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Rp.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2.365.900,00 x 20%    =  Rp     473.180,00</a:t>
            </a:r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		 Rp  1.892.720,00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131840" y="3363838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94101" y="4155926"/>
            <a:ext cx="12241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7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4644" y="188136"/>
            <a:ext cx="715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Perhitungan Bunga Tabungan Berdasarkan </a:t>
            </a:r>
            <a:r>
              <a:rPr lang="id-ID" altLang="ko-KR" b="1" i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Floating</a:t>
            </a:r>
            <a:endParaRPr lang="ko-KR" altLang="en-US" b="1" i="1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828" y="577277"/>
            <a:ext cx="8811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 yang harus di perhatikan:</a:t>
            </a:r>
          </a:p>
          <a:p>
            <a:pPr marL="228600" indent="-228600"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Besarnya saldo tabungan yang muncul akibat terjadinya mutasi tabungan</a:t>
            </a:r>
          </a:p>
          <a:p>
            <a:pPr marL="228600" indent="-228600"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Lamanya setiap saldo yang mengendap, yaitu sejak suatu saldo terjadi sampai saldo yang bersangkutan berubah.</a:t>
            </a:r>
          </a:p>
          <a:p>
            <a:pPr marL="228600" indent="-228600"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Tingkat suku bunga yang berlaku pada masa suatu saldo tabungan.</a:t>
            </a:r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228600" indent="-228600">
              <a:buAutoNum type="arabicParenR"/>
            </a:pPr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Contoh Studi Kasus:</a:t>
            </a:r>
          </a:p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Data transaksi rekening tabungan Hastuti bulan Juli 2017 adalah sebagai berikut:</a:t>
            </a:r>
          </a:p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457643"/>
              </p:ext>
            </p:extLst>
          </p:nvPr>
        </p:nvGraphicFramePr>
        <p:xfrm>
          <a:off x="323528" y="1961517"/>
          <a:ext cx="741682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604867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 Juli 2017</a:t>
                      </a:r>
                    </a:p>
                    <a:p>
                      <a:r>
                        <a:rPr lang="id-ID" sz="1400" dirty="0" smtClean="0"/>
                        <a:t>11 Juli</a:t>
                      </a:r>
                      <a:r>
                        <a:rPr lang="id-ID" sz="1400" baseline="0" dirty="0" smtClean="0"/>
                        <a:t> 2017</a:t>
                      </a:r>
                    </a:p>
                    <a:p>
                      <a:r>
                        <a:rPr lang="id-ID" sz="1400" baseline="0" dirty="0" smtClean="0"/>
                        <a:t>23 Juli 2017</a:t>
                      </a:r>
                    </a:p>
                    <a:p>
                      <a:r>
                        <a:rPr lang="id-ID" sz="1400" baseline="0" dirty="0" smtClean="0"/>
                        <a:t>28 Juli 2017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Saldo                   Rp.</a:t>
                      </a:r>
                      <a:r>
                        <a:rPr lang="id-ID" sz="1400" baseline="0" dirty="0" smtClean="0"/>
                        <a:t> 120.000.000,00</a:t>
                      </a:r>
                    </a:p>
                    <a:p>
                      <a:r>
                        <a:rPr lang="id-ID" sz="1400" baseline="0" dirty="0" smtClean="0"/>
                        <a:t>Setoran tunai      Rp.   80.000.000,00</a:t>
                      </a:r>
                    </a:p>
                    <a:p>
                      <a:r>
                        <a:rPr lang="id-ID" sz="1400" baseline="0" dirty="0" smtClean="0"/>
                        <a:t>Setoran kliring    Rp.   72.000.000,00</a:t>
                      </a:r>
                    </a:p>
                    <a:p>
                      <a:r>
                        <a:rPr lang="id-ID" sz="1400" baseline="0" dirty="0" smtClean="0"/>
                        <a:t>Penarikan            Rp.   52.000.000,00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433342"/>
              </p:ext>
            </p:extLst>
          </p:nvPr>
        </p:nvGraphicFramePr>
        <p:xfrm>
          <a:off x="105748" y="3037769"/>
          <a:ext cx="4970308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0308"/>
              </a:tblGrid>
              <a:tr h="370840">
                <a:tc>
                  <a:txBody>
                    <a:bodyPr/>
                    <a:lstStyle/>
                    <a:p>
                      <a:r>
                        <a:rPr lang="id-ID" altLang="ko-KR" sz="12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Selama bulan Juli 2017 suku bunga berubah sebagai berikut:</a:t>
                      </a:r>
                    </a:p>
                    <a:p>
                      <a:endParaRPr lang="id-ID" altLang="ko-K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Arial" pitchFamily="34" charset="0"/>
                      </a:endParaRP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	1 Juli 2017 ............................................ 9%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 	8 Juli 2017 ............................................ 12%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	15 Juli 2017 ........................................... 9%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 	20 Juli 2017 .......................................... 12%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 	25 Juli 2017 .......................................... 12%</a:t>
                      </a:r>
                    </a:p>
                    <a:p>
                      <a:endParaRPr lang="id-ID" altLang="ko-KR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Arial" pitchFamily="34" charset="0"/>
                      </a:endParaRPr>
                    </a:p>
                    <a:p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927731"/>
              </p:ext>
            </p:extLst>
          </p:nvPr>
        </p:nvGraphicFramePr>
        <p:xfrm>
          <a:off x="5220072" y="3075806"/>
          <a:ext cx="3822956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956"/>
              </a:tblGrid>
              <a:tr h="1944216">
                <a:tc>
                  <a:txBody>
                    <a:bodyPr/>
                    <a:lstStyle/>
                    <a:p>
                      <a:r>
                        <a:rPr lang="id-ID" sz="1200" b="0" dirty="0" smtClean="0">
                          <a:solidFill>
                            <a:schemeClr val="tx1"/>
                          </a:solidFill>
                        </a:rPr>
                        <a:t>Lamanya saldo tabungan mengendap di hitung sbb:</a:t>
                      </a:r>
                    </a:p>
                    <a:p>
                      <a:endParaRPr lang="id-ID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d-ID" sz="1400" b="1" dirty="0" smtClean="0">
                          <a:solidFill>
                            <a:schemeClr val="tx1"/>
                          </a:solidFill>
                        </a:rPr>
                        <a:t>Tanggal</a:t>
                      </a:r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 1 Juli s.d 11 Juli = 10 hari</a:t>
                      </a:r>
                    </a:p>
                    <a:p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Tanggal 11 Juli s.d 23 Juli = 12 hari</a:t>
                      </a:r>
                    </a:p>
                    <a:p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Tanggal 23 Juli s.d 28 Juli = 5 hari</a:t>
                      </a:r>
                    </a:p>
                    <a:p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Tanggal 28 Juli s.d 31 Juli = 3 hari</a:t>
                      </a:r>
                      <a:endParaRPr lang="id-ID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47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4644" y="188136"/>
            <a:ext cx="715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Perhitungan Bunga Tabungan Berdasarkan </a:t>
            </a:r>
            <a:r>
              <a:rPr lang="id-ID" altLang="ko-KR" b="1" i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Floating</a:t>
            </a:r>
            <a:endParaRPr lang="ko-KR" altLang="en-US" b="1" i="1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828" y="577277"/>
            <a:ext cx="88118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 yang harus di perhatikan:</a:t>
            </a:r>
          </a:p>
          <a:p>
            <a:pPr marL="228600" indent="-228600"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Besarnya saldo tabungan yang muncul akibat terjadinya mutasi tabungan</a:t>
            </a:r>
          </a:p>
          <a:p>
            <a:pPr marL="228600" indent="-228600"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Lamanya setiap saldo yang mengendap, yaitu sejak suatu saldo terjadi sampai saldo yang bersangkutan berubah.</a:t>
            </a:r>
          </a:p>
          <a:p>
            <a:pPr marL="228600" indent="-228600"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Tingkat suku bunga yang berlaku pada masa suatu saldo tabungan.</a:t>
            </a:r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228600" indent="-228600">
              <a:buAutoNum type="arabicParenR"/>
            </a:pPr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Contoh Studi Kasus:</a:t>
            </a:r>
          </a:p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Data transaksi rekening tabungan Hastuti bulan Juli 2017 adalah sebagai berikut:</a:t>
            </a:r>
          </a:p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934846"/>
              </p:ext>
            </p:extLst>
          </p:nvPr>
        </p:nvGraphicFramePr>
        <p:xfrm>
          <a:off x="323528" y="1961517"/>
          <a:ext cx="741682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6048672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 Juli 2017</a:t>
                      </a:r>
                    </a:p>
                    <a:p>
                      <a:r>
                        <a:rPr lang="id-ID" sz="1400" dirty="0" smtClean="0"/>
                        <a:t>11 Juli</a:t>
                      </a:r>
                      <a:r>
                        <a:rPr lang="id-ID" sz="1400" baseline="0" dirty="0" smtClean="0"/>
                        <a:t> 2017</a:t>
                      </a:r>
                    </a:p>
                    <a:p>
                      <a:r>
                        <a:rPr lang="id-ID" sz="1400" baseline="0" dirty="0" smtClean="0"/>
                        <a:t>23 Juli 2017</a:t>
                      </a:r>
                    </a:p>
                    <a:p>
                      <a:r>
                        <a:rPr lang="id-ID" sz="1400" baseline="0" dirty="0" smtClean="0"/>
                        <a:t>28 Juli 2017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Saldo                   Rp.</a:t>
                      </a:r>
                      <a:r>
                        <a:rPr lang="id-ID" sz="1400" baseline="0" dirty="0" smtClean="0"/>
                        <a:t> 120.000.000,00</a:t>
                      </a:r>
                    </a:p>
                    <a:p>
                      <a:r>
                        <a:rPr lang="id-ID" sz="1400" baseline="0" dirty="0" smtClean="0"/>
                        <a:t>Setoran tunai      Rp.   80.000.000,00</a:t>
                      </a:r>
                    </a:p>
                    <a:p>
                      <a:r>
                        <a:rPr lang="id-ID" sz="1400" baseline="0" dirty="0" smtClean="0"/>
                        <a:t>Setoran kliring    Rp.   72.000.000,00</a:t>
                      </a:r>
                    </a:p>
                    <a:p>
                      <a:r>
                        <a:rPr lang="id-ID" sz="1400" baseline="0" dirty="0" smtClean="0"/>
                        <a:t>Penarikan            Rp.   52.000.000,00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56385"/>
              </p:ext>
            </p:extLst>
          </p:nvPr>
        </p:nvGraphicFramePr>
        <p:xfrm>
          <a:off x="105748" y="3037769"/>
          <a:ext cx="4970308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0308"/>
              </a:tblGrid>
              <a:tr h="370840">
                <a:tc>
                  <a:txBody>
                    <a:bodyPr/>
                    <a:lstStyle/>
                    <a:p>
                      <a:r>
                        <a:rPr lang="id-ID" altLang="ko-KR" sz="12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Selama bulan Juli 2017 suku bunga berubah sebagai berikut:</a:t>
                      </a:r>
                    </a:p>
                    <a:p>
                      <a:endParaRPr lang="id-ID" altLang="ko-KR" sz="1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Arial" pitchFamily="34" charset="0"/>
                      </a:endParaRP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	1 Juli 2017 ............................................ 9%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 	8 Juli 2017 ............................................ 12%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	15 Juli 2017 ........................................... 9%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 	20 Juli 2017 .......................................... 12%</a:t>
                      </a:r>
                    </a:p>
                    <a:p>
                      <a:r>
                        <a:rPr lang="id-ID" altLang="ko-KR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pitchFamily="34" charset="0"/>
                        </a:rPr>
                        <a:t>Tanggal 	25 Juli 2017 .......................................... 12%</a:t>
                      </a:r>
                    </a:p>
                    <a:p>
                      <a:endParaRPr lang="id-ID" altLang="ko-KR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cs typeface="Arial" pitchFamily="34" charset="0"/>
                      </a:endParaRPr>
                    </a:p>
                    <a:p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472142"/>
              </p:ext>
            </p:extLst>
          </p:nvPr>
        </p:nvGraphicFramePr>
        <p:xfrm>
          <a:off x="5220072" y="3075806"/>
          <a:ext cx="3822956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956"/>
              </a:tblGrid>
              <a:tr h="1944216">
                <a:tc>
                  <a:txBody>
                    <a:bodyPr/>
                    <a:lstStyle/>
                    <a:p>
                      <a:r>
                        <a:rPr lang="id-ID" sz="1200" b="0" dirty="0" smtClean="0">
                          <a:solidFill>
                            <a:schemeClr val="tx1"/>
                          </a:solidFill>
                        </a:rPr>
                        <a:t>Lamanya saldo tabungan mengendap di hitung sbb:</a:t>
                      </a:r>
                    </a:p>
                    <a:p>
                      <a:endParaRPr lang="id-ID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id-ID" sz="1400" b="1" dirty="0" smtClean="0">
                          <a:solidFill>
                            <a:schemeClr val="tx1"/>
                          </a:solidFill>
                        </a:rPr>
                        <a:t>Tanggal</a:t>
                      </a:r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 1 Juli s.d 11 Juli = 10 hari</a:t>
                      </a:r>
                    </a:p>
                    <a:p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Tanggal 11 Juli s.d 23 Juli = 12 hari</a:t>
                      </a:r>
                    </a:p>
                    <a:p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Tanggal 23 Juli s.d 28 Juli = 5 hari</a:t>
                      </a:r>
                    </a:p>
                    <a:p>
                      <a:r>
                        <a:rPr lang="id-ID" sz="1400" b="1" baseline="0" dirty="0" smtClean="0">
                          <a:solidFill>
                            <a:schemeClr val="tx1"/>
                          </a:solidFill>
                        </a:rPr>
                        <a:t>Tanggal 28 Juli s.d 31 Juli = 3 hari</a:t>
                      </a:r>
                      <a:endParaRPr lang="id-ID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6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4644" y="188136"/>
            <a:ext cx="8811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Berdasarkan data perubahan tingkat suku bunga diatas, besarnya bunga tabungan Hastuti adalah:</a:t>
            </a: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Rp. 120.000.000,00 mengendap 10 hari, suku bunga yang berlaku:</a:t>
            </a: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Dari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 Juli s.d 8 Juli	= 7 hari, berbunga 9%</a:t>
            </a: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Dari 8 Juli s.d 11 Juli	= 3 hari, berbunga 12%</a:t>
            </a:r>
          </a:p>
          <a:p>
            <a:pPr marL="228600" indent="-228600">
              <a:buAutoNum type="arabicParenR" startAt="2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Rp. 200.000.000,00 mengendap 12 hari, suku bunga yang berlaku:</a:t>
            </a: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11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 s.d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15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	=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hari, berbunga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12%</a:t>
            </a:r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Dari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15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 s.d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	=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hari, berbunga 9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Dari 20 Juli s.d 23 Juli	= 3 hari, berbunga 12%</a:t>
            </a:r>
          </a:p>
          <a:p>
            <a:pPr marL="228600" indent="-228600">
              <a:buAutoNum type="arabicParenR" startAt="3"/>
            </a:pP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Rp. 27.200.000,00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mengendap 5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hari, suku bunga yang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berlaku: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Dari 23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 s.d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25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	=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hari, berbunga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12%</a:t>
            </a:r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Dari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25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 s.d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28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Juli	= 3 hari, berbunga 12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4)  Rp. 22.000.000,00 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mengendap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 hari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suku bunga yang berlaku:</a:t>
            </a:r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Dari 28 Juli s.d 31 Juli	= 3 hari, berbunga 12%</a:t>
            </a:r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Berdasarkan penentuan suku bunga di atas, besarnya bunga adalah:</a:t>
            </a: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25484"/>
              </p:ext>
            </p:extLst>
          </p:nvPr>
        </p:nvGraphicFramePr>
        <p:xfrm>
          <a:off x="323528" y="3233616"/>
          <a:ext cx="468052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Rp. 120.000.000,00</a:t>
                      </a:r>
                      <a:r>
                        <a:rPr lang="id-ID" sz="1400" b="0" baseline="0" dirty="0" smtClean="0"/>
                        <a:t> x 7/360 x 9%   =</a:t>
                      </a:r>
                    </a:p>
                    <a:p>
                      <a:r>
                        <a:rPr lang="id-ID" sz="1400" b="0" baseline="0" dirty="0" smtClean="0"/>
                        <a:t>Rp. 120.000.000,00 x 3/360 x 12% =</a:t>
                      </a:r>
                    </a:p>
                    <a:p>
                      <a:r>
                        <a:rPr lang="id-ID" sz="1400" b="0" baseline="0" dirty="0" smtClean="0"/>
                        <a:t>Rp. 200.000.000,00 x 4/360 x 12% =</a:t>
                      </a:r>
                    </a:p>
                    <a:p>
                      <a:r>
                        <a:rPr lang="id-ID" sz="1400" b="0" baseline="0" dirty="0" smtClean="0"/>
                        <a:t>Rp. 200.000.000,00 x 5/360 x 9%   =</a:t>
                      </a:r>
                    </a:p>
                    <a:p>
                      <a:r>
                        <a:rPr lang="id-ID" sz="1400" b="0" baseline="0" dirty="0" smtClean="0"/>
                        <a:t>Rp. 200.000.000,00 x 3/360 x 12% =</a:t>
                      </a:r>
                    </a:p>
                    <a:p>
                      <a:r>
                        <a:rPr lang="id-ID" sz="1400" b="0" baseline="0" dirty="0" smtClean="0"/>
                        <a:t>Rp. 272.000.000,00 x 2/360 x 12% =</a:t>
                      </a:r>
                    </a:p>
                    <a:p>
                      <a:r>
                        <a:rPr lang="id-ID" sz="1400" b="0" baseline="0" dirty="0" smtClean="0"/>
                        <a:t>Rp. 272.000.000,00 x 3/360 x 12% =</a:t>
                      </a:r>
                    </a:p>
                    <a:p>
                      <a:r>
                        <a:rPr lang="id-ID" sz="1400" b="0" baseline="0" dirty="0" smtClean="0"/>
                        <a:t>Rp. 22.000.000,00 x 3/360 x 12%   =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400" b="0" dirty="0" smtClean="0"/>
                        <a:t>Rp</a:t>
                      </a:r>
                      <a:r>
                        <a:rPr lang="id-ID" sz="1400" b="0" baseline="0" dirty="0" smtClean="0"/>
                        <a:t> 209.999,99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 120.000,00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Rp. 266.666,66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Rp. 249.999,99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Rp. 199.999,99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Rp. 181.333,33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Rp. 271.999,99</a:t>
                      </a:r>
                    </a:p>
                    <a:p>
                      <a:pPr algn="r"/>
                      <a:r>
                        <a:rPr lang="id-ID" sz="1400" b="0" baseline="0" dirty="0" smtClean="0"/>
                        <a:t>Rp. 219.999,99</a:t>
                      </a:r>
                      <a:endParaRPr lang="id-ID" sz="14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>
          <a:xfrm>
            <a:off x="5220072" y="3219822"/>
            <a:ext cx="216024" cy="1728192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TextBox 11"/>
          <p:cNvSpPr txBox="1"/>
          <p:nvPr/>
        </p:nvSpPr>
        <p:spPr>
          <a:xfrm>
            <a:off x="5436096" y="343584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 smtClean="0"/>
              <a:t>Besarnya bunga yang harus dibayar </a:t>
            </a:r>
          </a:p>
          <a:p>
            <a:r>
              <a:rPr lang="id-ID" sz="1200" dirty="0" smtClean="0"/>
              <a:t>= Rp. 1.719.999,94</a:t>
            </a:r>
          </a:p>
          <a:p>
            <a:r>
              <a:rPr lang="id-ID" sz="1200" dirty="0" smtClean="0"/>
              <a:t>Dibulatkan menjadi Rp. 1.720.000,00</a:t>
            </a:r>
          </a:p>
          <a:p>
            <a:r>
              <a:rPr lang="id-ID" sz="1200" dirty="0" smtClean="0"/>
              <a:t>Pajak : Rp. 1.720.000,00 x 20% = Rp. 344.000,00</a:t>
            </a:r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39139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4644" y="188136"/>
            <a:ext cx="88118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Bunga dan pajak dicatat dengan jurnal:</a:t>
            </a: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BCA Cabang Pemuda Semarang.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Jenis Rekening	: Simpanan Tabungan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Nama Nasabah	: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Wulandari, S.E., M.M.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No. Rekening	: 1058-01-003076-50-5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Periode		: Juli 2017</a:t>
            </a: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719191"/>
              </p:ext>
            </p:extLst>
          </p:nvPr>
        </p:nvGraphicFramePr>
        <p:xfrm>
          <a:off x="224644" y="3050458"/>
          <a:ext cx="8595830" cy="1905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/>
                <a:gridCol w="2502228"/>
                <a:gridCol w="1719166"/>
                <a:gridCol w="1719166"/>
                <a:gridCol w="1719166"/>
              </a:tblGrid>
              <a:tr h="229296"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Tanggal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Keterangan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Debit (Rp)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Kredit (Rp)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Saldo (Rp)</a:t>
                      </a:r>
                      <a:endParaRPr lang="id-ID" sz="1500" dirty="0"/>
                    </a:p>
                  </a:txBody>
                  <a:tcPr/>
                </a:tc>
              </a:tr>
              <a:tr h="1410792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</a:t>
                      </a:r>
                    </a:p>
                    <a:p>
                      <a:r>
                        <a:rPr lang="id-ID" sz="1400" dirty="0" smtClean="0"/>
                        <a:t>8</a:t>
                      </a:r>
                    </a:p>
                    <a:p>
                      <a:r>
                        <a:rPr lang="id-ID" sz="1400" dirty="0" smtClean="0"/>
                        <a:t>15</a:t>
                      </a:r>
                    </a:p>
                    <a:p>
                      <a:r>
                        <a:rPr lang="id-ID" sz="1400" dirty="0" smtClean="0"/>
                        <a:t>21</a:t>
                      </a:r>
                    </a:p>
                    <a:p>
                      <a:r>
                        <a:rPr lang="id-ID" sz="1400" dirty="0" smtClean="0"/>
                        <a:t>26</a:t>
                      </a:r>
                    </a:p>
                    <a:p>
                      <a:r>
                        <a:rPr lang="id-ID" sz="1400" dirty="0" smtClean="0"/>
                        <a:t>31</a:t>
                      </a:r>
                    </a:p>
                    <a:p>
                      <a:r>
                        <a:rPr lang="id-ID" sz="1400" dirty="0" smtClean="0"/>
                        <a:t>31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Saldo </a:t>
                      </a:r>
                    </a:p>
                    <a:p>
                      <a:r>
                        <a:rPr lang="id-ID" sz="1400" dirty="0" smtClean="0"/>
                        <a:t>Terima tagihan</a:t>
                      </a:r>
                    </a:p>
                    <a:p>
                      <a:r>
                        <a:rPr lang="id-ID" sz="1400" dirty="0" smtClean="0"/>
                        <a:t>Penarikan</a:t>
                      </a:r>
                      <a:r>
                        <a:rPr lang="id-ID" sz="1400" baseline="0" dirty="0" smtClean="0"/>
                        <a:t> tunai</a:t>
                      </a:r>
                    </a:p>
                    <a:p>
                      <a:r>
                        <a:rPr lang="id-ID" sz="1400" baseline="0" dirty="0" smtClean="0"/>
                        <a:t>Bayar utang</a:t>
                      </a:r>
                    </a:p>
                    <a:p>
                      <a:r>
                        <a:rPr lang="id-ID" sz="1400" baseline="0" dirty="0" smtClean="0"/>
                        <a:t>Setoran tunai</a:t>
                      </a:r>
                    </a:p>
                    <a:p>
                      <a:r>
                        <a:rPr lang="id-ID" sz="1400" baseline="0" dirty="0" smtClean="0"/>
                        <a:t>Bunga</a:t>
                      </a:r>
                    </a:p>
                    <a:p>
                      <a:r>
                        <a:rPr lang="id-ID" sz="1400" baseline="0" dirty="0" smtClean="0"/>
                        <a:t>Pajak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70.000.000,00</a:t>
                      </a:r>
                    </a:p>
                    <a:p>
                      <a:pPr algn="r"/>
                      <a:r>
                        <a:rPr lang="id-ID" sz="1400" dirty="0" smtClean="0"/>
                        <a:t>106.000.000,00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473.180,00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50.000.000,00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54.000.000,00</a:t>
                      </a:r>
                    </a:p>
                    <a:p>
                      <a:pPr algn="r"/>
                      <a:r>
                        <a:rPr lang="id-ID" sz="1400" dirty="0" smtClean="0"/>
                        <a:t>2.365.900,00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400" dirty="0" smtClean="0"/>
                        <a:t>210.000.000,00</a:t>
                      </a:r>
                    </a:p>
                    <a:p>
                      <a:pPr algn="r"/>
                      <a:r>
                        <a:rPr lang="id-ID" sz="1400" dirty="0" smtClean="0"/>
                        <a:t>260.000.000,00</a:t>
                      </a:r>
                    </a:p>
                    <a:p>
                      <a:pPr algn="r"/>
                      <a:r>
                        <a:rPr lang="id-ID" sz="1400" dirty="0" smtClean="0"/>
                        <a:t>190.000.000,00</a:t>
                      </a:r>
                    </a:p>
                    <a:p>
                      <a:pPr algn="r"/>
                      <a:r>
                        <a:rPr lang="id-ID" sz="1400" dirty="0" smtClean="0"/>
                        <a:t>84.000.000,00</a:t>
                      </a:r>
                    </a:p>
                    <a:p>
                      <a:pPr algn="r"/>
                      <a:r>
                        <a:rPr lang="id-ID" sz="1400" dirty="0" smtClean="0"/>
                        <a:t>138.000.000,00</a:t>
                      </a:r>
                    </a:p>
                    <a:p>
                      <a:pPr algn="r"/>
                      <a:r>
                        <a:rPr lang="id-ID" sz="1400" dirty="0" smtClean="0"/>
                        <a:t>140.365.900,00</a:t>
                      </a:r>
                    </a:p>
                    <a:p>
                      <a:pPr algn="r"/>
                      <a:r>
                        <a:rPr lang="id-ID" sz="1400" dirty="0" smtClean="0"/>
                        <a:t>139.892.720,00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5418"/>
              </p:ext>
            </p:extLst>
          </p:nvPr>
        </p:nvGraphicFramePr>
        <p:xfrm>
          <a:off x="323528" y="483518"/>
          <a:ext cx="792088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991"/>
                <a:gridCol w="2965615"/>
                <a:gridCol w="3748274"/>
              </a:tblGrid>
              <a:tr h="1296145"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2017 Juli</a:t>
                      </a:r>
                    </a:p>
                    <a:p>
                      <a:endParaRPr lang="id-ID" sz="1400" b="0" dirty="0" smtClean="0"/>
                    </a:p>
                    <a:p>
                      <a:endParaRPr lang="id-ID" sz="1400" b="0" dirty="0" smtClean="0"/>
                    </a:p>
                    <a:p>
                      <a:r>
                        <a:rPr lang="id-ID" sz="1400" b="0" dirty="0" smtClean="0"/>
                        <a:t>2017 Juli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Beban bunga – Tabungan</a:t>
                      </a:r>
                    </a:p>
                    <a:p>
                      <a:r>
                        <a:rPr lang="id-ID" sz="1400" b="0" dirty="0" smtClean="0"/>
                        <a:t>       Tabungan – Rekening Hastuti</a:t>
                      </a:r>
                    </a:p>
                    <a:p>
                      <a:endParaRPr lang="id-ID" sz="1400" b="0" dirty="0" smtClean="0"/>
                    </a:p>
                    <a:p>
                      <a:r>
                        <a:rPr lang="id-ID" sz="1400" b="0" dirty="0" smtClean="0"/>
                        <a:t>Tabungan</a:t>
                      </a:r>
                      <a:r>
                        <a:rPr lang="id-ID" sz="1400" b="0" baseline="0" dirty="0" smtClean="0"/>
                        <a:t> – Rekening</a:t>
                      </a:r>
                    </a:p>
                    <a:p>
                      <a:r>
                        <a:rPr lang="id-ID" sz="1400" b="0" baseline="0" dirty="0" smtClean="0"/>
                        <a:t>       Utang PPh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Rp. 1.720.000,00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0" dirty="0" smtClean="0"/>
                        <a:t>                          </a:t>
                      </a:r>
                      <a:r>
                        <a:rPr lang="id-ID" sz="1400" b="0" dirty="0" smtClean="0"/>
                        <a:t>Rp. 1.720.000,00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b="0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dirty="0" smtClean="0"/>
                        <a:t>Rp. 344.000,00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dirty="0" smtClean="0"/>
                        <a:t>                                     Rp. 344.000,00</a:t>
                      </a:r>
                    </a:p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81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dirty="0" smtClean="0"/>
              <a:t>Nonton yuk!!!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4644" y="188136"/>
            <a:ext cx="8091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Perhitungan Bunga Tabungan Berdasarkan Lamanya Saldo Mengendap dengan Tingkat Suku Bunga Tetap</a:t>
            </a:r>
            <a:endParaRPr lang="ko-KR" altLang="en-US" b="1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4644" y="841666"/>
            <a:ext cx="8811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Contoh Studi Kasus:</a:t>
            </a:r>
          </a:p>
          <a:p>
            <a:endParaRPr lang="id-ID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Bank Mandiri Cabang Bangkong Semarang.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Jenis Rekening	: Simpanan Tabungan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Nama Nasabah	:</a:t>
            </a:r>
            <a:r>
              <a:rPr lang="id-ID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PT Monde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No. Rekening	: 2-091-05027-0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Periode		: Juli 2017</a:t>
            </a: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825013"/>
              </p:ext>
            </p:extLst>
          </p:nvPr>
        </p:nvGraphicFramePr>
        <p:xfrm>
          <a:off x="274085" y="2427734"/>
          <a:ext cx="8595830" cy="2118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04"/>
                <a:gridCol w="2502228"/>
                <a:gridCol w="1719166"/>
                <a:gridCol w="1719166"/>
                <a:gridCol w="1719166"/>
              </a:tblGrid>
              <a:tr h="229296"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Tanggal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Keterangan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Debit (Rp)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Kredit (Rp)</a:t>
                      </a:r>
                      <a:endParaRPr lang="id-ID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500" dirty="0" smtClean="0"/>
                        <a:t>Saldo (Rp)</a:t>
                      </a:r>
                      <a:endParaRPr lang="id-ID" sz="1500" dirty="0"/>
                    </a:p>
                  </a:txBody>
                  <a:tcPr/>
                </a:tc>
              </a:tr>
              <a:tr h="1410792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</a:t>
                      </a:r>
                    </a:p>
                    <a:p>
                      <a:r>
                        <a:rPr lang="id-ID" sz="1400" dirty="0" smtClean="0"/>
                        <a:t>7</a:t>
                      </a:r>
                    </a:p>
                    <a:p>
                      <a:r>
                        <a:rPr lang="id-ID" sz="1400" dirty="0" smtClean="0"/>
                        <a:t>13</a:t>
                      </a:r>
                    </a:p>
                    <a:p>
                      <a:r>
                        <a:rPr lang="id-ID" sz="1400" dirty="0" smtClean="0"/>
                        <a:t>20</a:t>
                      </a:r>
                    </a:p>
                    <a:p>
                      <a:r>
                        <a:rPr lang="id-ID" sz="1400" dirty="0" smtClean="0"/>
                        <a:t>26</a:t>
                      </a:r>
                    </a:p>
                    <a:p>
                      <a:r>
                        <a:rPr lang="id-ID" sz="1400" dirty="0" smtClean="0"/>
                        <a:t>30</a:t>
                      </a:r>
                    </a:p>
                    <a:p>
                      <a:r>
                        <a:rPr lang="id-ID" sz="1400" dirty="0" smtClean="0"/>
                        <a:t>31</a:t>
                      </a:r>
                    </a:p>
                    <a:p>
                      <a:r>
                        <a:rPr lang="id-ID" sz="1400" dirty="0" smtClean="0"/>
                        <a:t>31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Saldo </a:t>
                      </a:r>
                    </a:p>
                    <a:p>
                      <a:r>
                        <a:rPr lang="id-ID" sz="1400" dirty="0" smtClean="0"/>
                        <a:t>Penarikan</a:t>
                      </a:r>
                      <a:r>
                        <a:rPr lang="id-ID" sz="1400" baseline="0" dirty="0" smtClean="0"/>
                        <a:t> tunai</a:t>
                      </a:r>
                    </a:p>
                    <a:p>
                      <a:r>
                        <a:rPr lang="id-ID" sz="1400" baseline="0" dirty="0" smtClean="0"/>
                        <a:t>Terima tagihan</a:t>
                      </a:r>
                    </a:p>
                    <a:p>
                      <a:r>
                        <a:rPr lang="id-ID" sz="1400" baseline="0" dirty="0" smtClean="0"/>
                        <a:t>Setoran tunai</a:t>
                      </a:r>
                    </a:p>
                    <a:p>
                      <a:r>
                        <a:rPr lang="id-ID" sz="1400" baseline="0" dirty="0" smtClean="0"/>
                        <a:t>Terima transfer</a:t>
                      </a:r>
                    </a:p>
                    <a:p>
                      <a:r>
                        <a:rPr lang="id-ID" sz="1400" baseline="0" dirty="0" smtClean="0"/>
                        <a:t>Bayar utang</a:t>
                      </a:r>
                    </a:p>
                    <a:p>
                      <a:r>
                        <a:rPr lang="id-ID" sz="1400" baseline="0" dirty="0" smtClean="0"/>
                        <a:t>Bunga</a:t>
                      </a:r>
                    </a:p>
                    <a:p>
                      <a:r>
                        <a:rPr lang="id-ID" sz="1400" baseline="0" dirty="0" smtClean="0"/>
                        <a:t>Pajak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85.000.000,00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115.000.000,00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717.100,00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400" dirty="0" smtClean="0"/>
                        <a:t>325.000.000,00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95.000.000,00</a:t>
                      </a:r>
                    </a:p>
                    <a:p>
                      <a:pPr algn="r"/>
                      <a:r>
                        <a:rPr lang="id-ID" sz="1400" dirty="0" smtClean="0"/>
                        <a:t>75.000.000,00</a:t>
                      </a:r>
                    </a:p>
                    <a:p>
                      <a:pPr algn="r"/>
                      <a:r>
                        <a:rPr lang="id-ID" sz="1400" dirty="0" smtClean="0"/>
                        <a:t>125.000.000,00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</a:p>
                    <a:p>
                      <a:pPr algn="r"/>
                      <a:r>
                        <a:rPr lang="id-ID" sz="1400" dirty="0" smtClean="0"/>
                        <a:t>3.585.100,00</a:t>
                      </a:r>
                    </a:p>
                    <a:p>
                      <a:pPr algn="ctr"/>
                      <a:r>
                        <a:rPr lang="id-ID" sz="1400" dirty="0" smtClean="0"/>
                        <a:t>-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d-ID" sz="1400" dirty="0" smtClean="0"/>
                        <a:t>325.000.000,00</a:t>
                      </a:r>
                    </a:p>
                    <a:p>
                      <a:pPr algn="r"/>
                      <a:r>
                        <a:rPr lang="id-ID" sz="1400" dirty="0" smtClean="0"/>
                        <a:t>240.000.000,00</a:t>
                      </a:r>
                    </a:p>
                    <a:p>
                      <a:pPr algn="r"/>
                      <a:r>
                        <a:rPr lang="id-ID" sz="1400" dirty="0" smtClean="0"/>
                        <a:t>335.000.000,00</a:t>
                      </a:r>
                    </a:p>
                    <a:p>
                      <a:pPr algn="r"/>
                      <a:r>
                        <a:rPr lang="id-ID" sz="1400" dirty="0" smtClean="0"/>
                        <a:t>410.000.000,00</a:t>
                      </a:r>
                    </a:p>
                    <a:p>
                      <a:pPr algn="r"/>
                      <a:r>
                        <a:rPr lang="id-ID" sz="1400" dirty="0" smtClean="0"/>
                        <a:t>535.000.000,00</a:t>
                      </a:r>
                    </a:p>
                    <a:p>
                      <a:pPr algn="r"/>
                      <a:r>
                        <a:rPr lang="id-ID" sz="1400" dirty="0" smtClean="0"/>
                        <a:t>420.000.000,00</a:t>
                      </a:r>
                    </a:p>
                    <a:p>
                      <a:pPr algn="r"/>
                      <a:r>
                        <a:rPr lang="id-ID" sz="1400" dirty="0" smtClean="0"/>
                        <a:t>423.585.100,00</a:t>
                      </a:r>
                    </a:p>
                    <a:p>
                      <a:pPr algn="r"/>
                      <a:r>
                        <a:rPr lang="id-ID" sz="1400" dirty="0" smtClean="0"/>
                        <a:t>422.868.000,00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56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 rot="2853861">
            <a:off x="-661596" y="1057141"/>
            <a:ext cx="4757867" cy="3284008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25" name="Chart 4">
            <a:extLst>
              <a:ext uri="{FF2B5EF4-FFF2-40B4-BE49-F238E27FC236}">
                <a16:creationId xmlns:a16="http://schemas.microsoft.com/office/drawing/2014/main" xmlns="" id="{CFF955D5-4CC6-48E0-B5A3-DC51EB6522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7523454"/>
              </p:ext>
            </p:extLst>
          </p:nvPr>
        </p:nvGraphicFramePr>
        <p:xfrm>
          <a:off x="7025802" y="2319893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4">
            <a:extLst>
              <a:ext uri="{FF2B5EF4-FFF2-40B4-BE49-F238E27FC236}">
                <a16:creationId xmlns:a16="http://schemas.microsoft.com/office/drawing/2014/main" xmlns="" id="{F9A8D185-D4BA-407D-883E-AFDD13997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7362386"/>
              </p:ext>
            </p:extLst>
          </p:nvPr>
        </p:nvGraphicFramePr>
        <p:xfrm>
          <a:off x="4024188" y="1275606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699792" y="771550"/>
            <a:ext cx="881185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400" dirty="0" smtClean="0">
                <a:cs typeface="Arial" pitchFamily="34" charset="0"/>
              </a:rPr>
              <a:t>Suku bunga diatas 12%, besarnya bunga adalah sebagai berikut:</a:t>
            </a:r>
          </a:p>
          <a:p>
            <a:endParaRPr lang="id-ID" altLang="ko-KR" sz="1400" dirty="0" smtClean="0">
              <a:cs typeface="Arial" pitchFamily="34" charset="0"/>
            </a:endParaRPr>
          </a:p>
          <a:p>
            <a:r>
              <a:rPr lang="id-ID" altLang="ko-KR" sz="1400" dirty="0" smtClean="0">
                <a:cs typeface="Arial" pitchFamily="34" charset="0"/>
              </a:rPr>
              <a:t>Rp. 325.000.000,00 x 6/360 x 12%	   = Rp. 650.000,00</a:t>
            </a:r>
          </a:p>
          <a:p>
            <a:r>
              <a:rPr lang="id-ID" altLang="ko-KR" sz="1400" dirty="0" smtClean="0">
                <a:cs typeface="Arial" pitchFamily="34" charset="0"/>
              </a:rPr>
              <a:t>Rp. 240.000.000,00 x 6/360 x 12% </a:t>
            </a:r>
            <a:r>
              <a:rPr lang="id-ID" altLang="ko-KR" sz="1400" dirty="0">
                <a:cs typeface="Arial" pitchFamily="34" charset="0"/>
              </a:rPr>
              <a:t> </a:t>
            </a:r>
            <a:r>
              <a:rPr lang="id-ID" altLang="ko-KR" sz="1400" dirty="0" smtClean="0">
                <a:cs typeface="Arial" pitchFamily="34" charset="0"/>
              </a:rPr>
              <a:t> = Rp. 480.000,00</a:t>
            </a:r>
          </a:p>
          <a:p>
            <a:r>
              <a:rPr lang="id-ID" sz="1400" dirty="0" smtClean="0"/>
              <a:t>Rp. 335.000.000,00 x 7/360 x 12%	   = Rp. 781.666,67</a:t>
            </a:r>
            <a:endParaRPr lang="id-ID" sz="1400" dirty="0"/>
          </a:p>
          <a:p>
            <a:r>
              <a:rPr lang="id-ID" sz="1400" dirty="0" smtClean="0"/>
              <a:t>Rp. 410.000.000,00   x 6/360 </a:t>
            </a:r>
            <a:r>
              <a:rPr lang="id-ID" sz="1400" dirty="0"/>
              <a:t>x </a:t>
            </a:r>
            <a:r>
              <a:rPr lang="id-ID" sz="1400" dirty="0" smtClean="0"/>
              <a:t>12%</a:t>
            </a:r>
            <a:r>
              <a:rPr lang="id-ID" sz="1400" dirty="0"/>
              <a:t> </a:t>
            </a:r>
            <a:r>
              <a:rPr lang="id-ID" sz="1400" dirty="0" smtClean="0"/>
              <a:t>= Rp. 820.000,00</a:t>
            </a:r>
            <a:endParaRPr lang="id-ID" sz="1400" dirty="0"/>
          </a:p>
          <a:p>
            <a:r>
              <a:rPr lang="id-ID" sz="1400" dirty="0" smtClean="0"/>
              <a:t>Rp. 535.000.000,00 x 4/360 </a:t>
            </a:r>
            <a:r>
              <a:rPr lang="id-ID" sz="1400" dirty="0"/>
              <a:t>x </a:t>
            </a:r>
            <a:r>
              <a:rPr lang="id-ID" sz="1400" dirty="0" smtClean="0"/>
              <a:t>12%</a:t>
            </a:r>
            <a:r>
              <a:rPr lang="id-ID" sz="1400" dirty="0"/>
              <a:t>	</a:t>
            </a:r>
            <a:r>
              <a:rPr lang="id-ID" sz="1400" dirty="0" smtClean="0"/>
              <a:t>   = Rp. 713.333,33</a:t>
            </a:r>
          </a:p>
          <a:p>
            <a:r>
              <a:rPr lang="id-ID" sz="1400" dirty="0" smtClean="0"/>
              <a:t>Rp. 420.000.000,00 x 1/360 x 12%	   = Rp. 140.000,00</a:t>
            </a:r>
            <a:endParaRPr lang="id-ID" sz="1400" dirty="0"/>
          </a:p>
          <a:p>
            <a:endParaRPr lang="id-ID" sz="1400" dirty="0"/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Besarnya bunga yang harus di bayar            </a:t>
            </a:r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Rp. 3.585.001,00    </a:t>
            </a: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 bulatkan menjadi	</a:t>
            </a:r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     Rp. 3.585.100,00 </a:t>
            </a:r>
          </a:p>
          <a:p>
            <a:endParaRPr lang="id-ID" altLang="ko-KR" sz="14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Pajak  :   </a:t>
            </a:r>
            <a:r>
              <a:rPr lang="id-ID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Rp. </a:t>
            </a:r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3.585.100,00 x 20%    =  Rp     717.020,00</a:t>
            </a:r>
            <a:endParaRPr lang="id-ID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			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809574" y="2571750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0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67544" y="771550"/>
            <a:ext cx="2304256" cy="1587796"/>
          </a:xfrm>
        </p:spPr>
        <p:txBody>
          <a:bodyPr/>
          <a:lstStyle/>
          <a:p>
            <a:r>
              <a:rPr lang="id-ID" altLang="ko-K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Pencatatan Penutupan Rekening Tabungan</a:t>
            </a:r>
            <a:endParaRPr lang="ko-KR" altLang="en-US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411510"/>
            <a:ext cx="547260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Penutupan rekening tabungan seorang nasabah terjadi ketika nasabah yang bersangkutan menarik semua jumlah tabungannya.</a:t>
            </a:r>
          </a:p>
          <a:p>
            <a:endParaRPr lang="id-ID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Agency FB" pitchFamily="34" charset="0"/>
              <a:cs typeface="Arial" pitchFamily="34" charset="0"/>
            </a:endParaRP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Caslon Pro" pitchFamily="18" charset="0"/>
                <a:cs typeface="Arial" pitchFamily="34" charset="0"/>
              </a:rPr>
              <a:t>Contoh:</a:t>
            </a: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Caslon Pro" pitchFamily="18" charset="0"/>
                <a:cs typeface="Arial" pitchFamily="34" charset="0"/>
              </a:rPr>
              <a:t>Tanggal 1 Agustus 2017 Candra menutup rekening tabungannya pada bank BCA Cabang Semarang. Seluruh jumlah tabungannya sebesar Rp. 556.955.600,00 ditarik. </a:t>
            </a:r>
          </a:p>
          <a:p>
            <a:endParaRPr lang="id-ID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dobe Caslon Pro" pitchFamily="18" charset="0"/>
              <a:cs typeface="Arial" pitchFamily="34" charset="0"/>
            </a:endParaRP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Caslon Pro" pitchFamily="18" charset="0"/>
                <a:cs typeface="Arial" pitchFamily="34" charset="0"/>
              </a:rPr>
              <a:t>Transaksi diatas di catat sebagai berikut:</a:t>
            </a:r>
          </a:p>
          <a:p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latin typeface="Adobe Caslon Pro" pitchFamily="18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71941"/>
              </p:ext>
            </p:extLst>
          </p:nvPr>
        </p:nvGraphicFramePr>
        <p:xfrm>
          <a:off x="2973219" y="2499742"/>
          <a:ext cx="578985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290"/>
                <a:gridCol w="2376264"/>
                <a:gridCol w="2664296"/>
              </a:tblGrid>
              <a:tr h="510614">
                <a:tc>
                  <a:txBody>
                    <a:bodyPr/>
                    <a:lstStyle/>
                    <a:p>
                      <a:r>
                        <a:rPr lang="id-ID" sz="1300" dirty="0" smtClean="0"/>
                        <a:t>1 Agst</a:t>
                      </a:r>
                      <a:r>
                        <a:rPr lang="id-ID" sz="1300" baseline="0" dirty="0" smtClean="0"/>
                        <a:t> 2017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300" dirty="0" smtClean="0"/>
                        <a:t>Tabungan Rekening Candra</a:t>
                      </a:r>
                    </a:p>
                    <a:p>
                      <a:r>
                        <a:rPr lang="id-ID" sz="1300" dirty="0" smtClean="0"/>
                        <a:t>           Kas</a:t>
                      </a:r>
                      <a:endParaRPr lang="id-ID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300" b="0" dirty="0" smtClean="0"/>
                        <a:t>Rp. 556.955.60,00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300" b="0" dirty="0" smtClean="0"/>
                        <a:t>                        Rp. 556.955.60,00</a:t>
                      </a:r>
                    </a:p>
                    <a:p>
                      <a:endParaRPr lang="id-ID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83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59832" y="555526"/>
            <a:ext cx="561662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Rekening Tabungan Candra setelah penutupan adalah sebagai berikut:</a:t>
            </a:r>
          </a:p>
          <a:p>
            <a:endParaRPr lang="id-ID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No. Rekening	: 022-000-595</a:t>
            </a: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Nama Penabung	: Candra</a:t>
            </a:r>
          </a:p>
          <a:p>
            <a:r>
              <a:rPr lang="id-ID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Periode		: Agustus 2017</a:t>
            </a:r>
          </a:p>
          <a:p>
            <a:endParaRPr lang="id-ID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400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id-ID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42178"/>
              </p:ext>
            </p:extLst>
          </p:nvPr>
        </p:nvGraphicFramePr>
        <p:xfrm>
          <a:off x="3056459" y="2216810"/>
          <a:ext cx="5735960" cy="104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152128"/>
                <a:gridCol w="1296144"/>
                <a:gridCol w="1080120"/>
                <a:gridCol w="1343472"/>
              </a:tblGrid>
              <a:tr h="407780"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Tanggal 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Keterangan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Debit (Rp)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Kredit (Rp)</a:t>
                      </a:r>
                      <a:endParaRPr lang="id-ID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b="0" dirty="0" smtClean="0"/>
                        <a:t>Saldo</a:t>
                      </a:r>
                      <a:r>
                        <a:rPr lang="id-ID" sz="1400" b="0" baseline="0" dirty="0" smtClean="0"/>
                        <a:t> (Rp)</a:t>
                      </a:r>
                      <a:endParaRPr lang="id-ID" sz="1400" b="0" dirty="0"/>
                    </a:p>
                  </a:txBody>
                  <a:tcPr/>
                </a:tc>
              </a:tr>
              <a:tr h="40778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1</a:t>
                      </a:r>
                    </a:p>
                    <a:p>
                      <a:r>
                        <a:rPr lang="id-ID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Saldo </a:t>
                      </a:r>
                    </a:p>
                    <a:p>
                      <a:r>
                        <a:rPr lang="id-ID" sz="1200" dirty="0" smtClean="0"/>
                        <a:t>Penutupan   Rekening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-</a:t>
                      </a:r>
                    </a:p>
                    <a:p>
                      <a:pPr algn="ctr"/>
                      <a:r>
                        <a:rPr lang="id-ID" sz="1200" dirty="0" smtClean="0"/>
                        <a:t>556.955.600,00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-</a:t>
                      </a:r>
                    </a:p>
                    <a:p>
                      <a:pPr algn="ctr"/>
                      <a:r>
                        <a:rPr lang="id-ID" sz="1200" dirty="0" smtClean="0"/>
                        <a:t>-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556.955.600,00</a:t>
                      </a:r>
                    </a:p>
                    <a:p>
                      <a:pPr algn="ctr"/>
                      <a:r>
                        <a:rPr lang="id-ID" sz="1200" dirty="0" smtClean="0"/>
                        <a:t>-</a:t>
                      </a:r>
                      <a:endParaRPr lang="id-ID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21">
            <a:extLst>
              <a:ext uri="{FF2B5EF4-FFF2-40B4-BE49-F238E27FC236}">
                <a16:creationId xmlns:a16="http://schemas.microsoft.com/office/drawing/2014/main" xmlns="" id="{EE1D1918-B786-4006-B685-7428C13E88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536" y="843558"/>
            <a:ext cx="2303282" cy="1368152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280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51920" y="2211710"/>
            <a:ext cx="5868144" cy="576064"/>
          </a:xfrm>
        </p:spPr>
        <p:txBody>
          <a:bodyPr/>
          <a:lstStyle/>
          <a:p>
            <a:r>
              <a:rPr lang="id-ID" sz="3200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Gimana?</a:t>
            </a:r>
          </a:p>
          <a:p>
            <a:r>
              <a:rPr lang="id-ID" sz="3200" b="1" dirty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M</a:t>
            </a:r>
            <a:r>
              <a:rPr lang="id-ID" sz="3200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asih bingung?</a:t>
            </a:r>
          </a:p>
          <a:p>
            <a:r>
              <a:rPr lang="id-ID" sz="3200" b="1" dirty="0" smtClean="0">
                <a:solidFill>
                  <a:schemeClr val="bg1"/>
                </a:solidFill>
                <a:latin typeface="Rod" pitchFamily="49" charset="-79"/>
                <a:cs typeface="Rod" pitchFamily="49" charset="-79"/>
              </a:rPr>
              <a:t>Udah paham?</a:t>
            </a:r>
            <a:endParaRPr lang="id-ID" sz="3200" b="1" dirty="0">
              <a:solidFill>
                <a:schemeClr val="bg1"/>
              </a:solidFill>
              <a:latin typeface="Rod" pitchFamily="49" charset="-79"/>
              <a:cs typeface="Rod" pitchFamily="49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6135" y="2283718"/>
            <a:ext cx="12961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8800" dirty="0" smtClean="0">
                <a:solidFill>
                  <a:schemeClr val="accent1"/>
                </a:solidFill>
                <a:latin typeface="Agency FB" pitchFamily="34" charset="0"/>
              </a:rPr>
              <a:t>??</a:t>
            </a:r>
            <a:endParaRPr lang="id-ID" sz="8800" dirty="0">
              <a:solidFill>
                <a:schemeClr val="accent1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544" y="411510"/>
            <a:ext cx="1584176" cy="1368152"/>
          </a:xfrm>
        </p:spPr>
        <p:txBody>
          <a:bodyPr/>
          <a:lstStyle/>
          <a:p>
            <a:r>
              <a:rPr lang="en-US" sz="2000" dirty="0" smtClean="0"/>
              <a:t>LATIHAN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63688" y="411510"/>
            <a:ext cx="6984776" cy="26642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</a:rPr>
              <a:t>Uraikan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pengertian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tabungan</a:t>
            </a:r>
            <a:r>
              <a:rPr lang="en-US" sz="1600" dirty="0" smtClean="0">
                <a:solidFill>
                  <a:schemeClr val="tx1"/>
                </a:solidFill>
              </a:rPr>
              <a:t> ? </a:t>
            </a:r>
          </a:p>
          <a:p>
            <a:pPr marL="342900" indent="-342900" algn="just"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</a:rPr>
              <a:t>Apakah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kamu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ketahui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tentang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ciri-ciri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tabungan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</a:p>
          <a:p>
            <a:pPr marL="342900" indent="-342900" algn="just">
              <a:buAutoNum type="arabicPeriod"/>
            </a:pPr>
            <a:r>
              <a:rPr lang="en-US" sz="1600" dirty="0" err="1" smtClean="0">
                <a:solidFill>
                  <a:schemeClr val="tx1"/>
                </a:solidFill>
              </a:rPr>
              <a:t>Jelaskan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Beberapa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manfaat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simpanan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tabungan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bagi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nasabah</a:t>
            </a:r>
            <a:r>
              <a:rPr lang="en-US" sz="1600" dirty="0" smtClean="0">
                <a:solidFill>
                  <a:schemeClr val="tx1"/>
                </a:solidFill>
              </a:rPr>
              <a:t> ?</a:t>
            </a:r>
          </a:p>
          <a:p>
            <a:pPr marL="342900" indent="-342900" algn="just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Ada </a:t>
            </a:r>
            <a:r>
              <a:rPr lang="en-US" sz="1600" dirty="0" err="1" smtClean="0">
                <a:solidFill>
                  <a:schemeClr val="tx1"/>
                </a:solidFill>
              </a:rPr>
              <a:t>berapa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metode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perhitungan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bunga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tabungan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r>
              <a:rPr lang="en-US" sz="1600" dirty="0" err="1" smtClean="0">
                <a:solidFill>
                  <a:schemeClr val="tx1"/>
                </a:solidFill>
              </a:rPr>
              <a:t>Jelaskan</a:t>
            </a:r>
            <a:r>
              <a:rPr lang="en-US" sz="1600" dirty="0" smtClean="0">
                <a:solidFill>
                  <a:schemeClr val="tx1"/>
                </a:solidFill>
              </a:rPr>
              <a:t>!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</a:rPr>
              <a:t>5.   </a:t>
            </a:r>
            <a:r>
              <a:rPr lang="en-US" sz="1600" dirty="0" err="1" smtClean="0">
                <a:solidFill>
                  <a:schemeClr val="tx1"/>
                </a:solidFill>
              </a:rPr>
              <a:t>Sule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membuka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tabungan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pada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tanggal</a:t>
            </a:r>
            <a:r>
              <a:rPr lang="en-US" sz="1600" dirty="0">
                <a:solidFill>
                  <a:schemeClr val="tx1"/>
                </a:solidFill>
              </a:rPr>
              <a:t> 1 </a:t>
            </a:r>
            <a:r>
              <a:rPr lang="en-US" sz="1600" dirty="0" err="1">
                <a:solidFill>
                  <a:schemeClr val="tx1"/>
                </a:solidFill>
              </a:rPr>
              <a:t>Januari</a:t>
            </a:r>
            <a:r>
              <a:rPr lang="en-US" sz="1600" dirty="0">
                <a:solidFill>
                  <a:schemeClr val="tx1"/>
                </a:solidFill>
              </a:rPr>
              <a:t> 2018 </a:t>
            </a:r>
            <a:r>
              <a:rPr lang="en-US" sz="1600" dirty="0" err="1">
                <a:solidFill>
                  <a:schemeClr val="tx1"/>
                </a:solidFill>
              </a:rPr>
              <a:t>sebesar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Rp</a:t>
            </a:r>
            <a:r>
              <a:rPr lang="en-US" sz="1600" dirty="0">
                <a:solidFill>
                  <a:schemeClr val="tx1"/>
                </a:solidFill>
              </a:rPr>
              <a:t> 1.000.000 </a:t>
            </a:r>
            <a:r>
              <a:rPr lang="en-US" sz="1600" dirty="0" err="1">
                <a:solidFill>
                  <a:schemeClr val="tx1"/>
                </a:solidFill>
              </a:rPr>
              <a:t>sebagai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setoran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awal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Kemudian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terjadi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transaksi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sebagai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berikut</a:t>
            </a:r>
            <a:r>
              <a:rPr lang="en-US" sz="1600" dirty="0">
                <a:solidFill>
                  <a:schemeClr val="tx1"/>
                </a:solidFill>
              </a:rPr>
              <a:t> :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391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370283"/>
              </p:ext>
            </p:extLst>
          </p:nvPr>
        </p:nvGraphicFramePr>
        <p:xfrm>
          <a:off x="539552" y="483518"/>
          <a:ext cx="705678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072"/>
                <a:gridCol w="1711193"/>
                <a:gridCol w="1600508"/>
                <a:gridCol w="23280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Tanggal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Setoran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Penarikan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Saldo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Januari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baseline="0" dirty="0" smtClean="0"/>
                        <a:t> 1.000.000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baseline="0" dirty="0" smtClean="0"/>
                        <a:t> 1.000.000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Januari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5.000.000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6.000.000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Januari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500.000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5.500.000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Januari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2.500.000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8.000.000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 </a:t>
                      </a:r>
                      <a:r>
                        <a:rPr lang="en-US" dirty="0" err="1" smtClean="0"/>
                        <a:t>Januari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1.000.000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7.000.000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 </a:t>
                      </a:r>
                      <a:r>
                        <a:rPr lang="en-US" dirty="0" err="1" smtClean="0"/>
                        <a:t>Januari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10.000.000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17.000.000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Januari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2.000.000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15.000.000</a:t>
                      </a:r>
                      <a:endParaRPr lang="en-US" dirty="0"/>
                    </a:p>
                  </a:txBody>
                  <a:tcPr>
                    <a:solidFill>
                      <a:schemeClr val="accent4">
                        <a:alpha val="93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3723878"/>
            <a:ext cx="8352928" cy="792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Tentukan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perhitungan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bunga</a:t>
            </a:r>
            <a:r>
              <a:rPr lang="en-US" dirty="0" smtClean="0">
                <a:solidFill>
                  <a:schemeClr val="tx1"/>
                </a:solidFill>
              </a:rPr>
              <a:t> yang di </a:t>
            </a:r>
            <a:r>
              <a:rPr lang="en-US" dirty="0" err="1" smtClean="0">
                <a:solidFill>
                  <a:schemeClr val="tx1"/>
                </a:solidFill>
              </a:rPr>
              <a:t>lakukan</a:t>
            </a:r>
            <a:r>
              <a:rPr lang="en-US" dirty="0" smtClean="0">
                <a:solidFill>
                  <a:schemeClr val="tx1"/>
                </a:solidFill>
              </a:rPr>
              <a:t> bank </a:t>
            </a:r>
            <a:r>
              <a:rPr lang="en-US" dirty="0" err="1" smtClean="0">
                <a:solidFill>
                  <a:schemeClr val="tx1"/>
                </a:solidFill>
              </a:rPr>
              <a:t>denga</a:t>
            </a:r>
            <a:r>
              <a:rPr lang="en-US" dirty="0" err="1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menggunakan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saldo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terendah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16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07854"/>
            <a:ext cx="9144000" cy="576063"/>
          </a:xfrm>
        </p:spPr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4" name="Smiley Face 14">
            <a:extLst>
              <a:ext uri="{FF2B5EF4-FFF2-40B4-BE49-F238E27FC236}">
                <a16:creationId xmlns:a16="http://schemas.microsoft.com/office/drawing/2014/main" xmlns="" id="{B9D55924-95C3-47A6-8499-855562DC8947}"/>
              </a:ext>
            </a:extLst>
          </p:cNvPr>
          <p:cNvSpPr/>
          <p:nvPr/>
        </p:nvSpPr>
        <p:spPr>
          <a:xfrm>
            <a:off x="4139952" y="2499742"/>
            <a:ext cx="765161" cy="68934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28163"/>
          <a:stretch/>
        </p:blipFill>
        <p:spPr>
          <a:xfrm>
            <a:off x="0" y="-1"/>
            <a:ext cx="4716016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60032" y="1131589"/>
            <a:ext cx="40311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chemeClr val="bg1"/>
                </a:solidFill>
                <a:latin typeface="Bradley Hand ITC" pitchFamily="66" charset="0"/>
              </a:rPr>
              <a:t>Simpanlah Uangmu,    maka uang akan bekerja  untukmu! </a:t>
            </a:r>
          </a:p>
          <a:p>
            <a:endParaRPr lang="id-ID" sz="2800" b="1" dirty="0">
              <a:solidFill>
                <a:schemeClr val="bg1"/>
              </a:solidFill>
              <a:latin typeface="Bradley Hand ITC" pitchFamily="66" charset="0"/>
            </a:endParaRPr>
          </a:p>
          <a:p>
            <a:r>
              <a:rPr lang="id-ID" sz="2800" b="1" dirty="0" smtClean="0">
                <a:solidFill>
                  <a:schemeClr val="bg1"/>
                </a:solidFill>
                <a:latin typeface="Bradley Hand ITC" pitchFamily="66" charset="0"/>
              </a:rPr>
              <a:t>Simpanlah uangmu      untuk raih </a:t>
            </a:r>
          </a:p>
          <a:p>
            <a:r>
              <a:rPr lang="id-ID" sz="2800" b="1" dirty="0" smtClean="0">
                <a:solidFill>
                  <a:schemeClr val="bg1"/>
                </a:solidFill>
                <a:latin typeface="Bradley Hand ITC" pitchFamily="66" charset="0"/>
              </a:rPr>
              <a:t>keinginanmu!!</a:t>
            </a:r>
            <a:endParaRPr lang="id-ID" sz="28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195736" y="2355727"/>
            <a:ext cx="5184576" cy="576063"/>
          </a:xfrm>
        </p:spPr>
        <p:txBody>
          <a:bodyPr/>
          <a:lstStyle/>
          <a:p>
            <a:r>
              <a:rPr lang="id-ID" altLang="ko-KR" dirty="0" smtClean="0">
                <a:latin typeface="Andalus" pitchFamily="18" charset="-78"/>
                <a:cs typeface="Andalus" pitchFamily="18" charset="-78"/>
              </a:rPr>
              <a:t>Tabungan</a:t>
            </a:r>
            <a:endParaRPr lang="ko-KR" alt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6932" y="2931790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Bentuk simpanan dana di bank yang penarikannya hanya dapat dilakukan menurut syarat tertentu yang di sepakati antara pihak bank dan nasabah. </a:t>
            </a:r>
            <a:r>
              <a:rPr lang="id-ID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Tetapi </a:t>
            </a:r>
            <a:r>
              <a:rPr lang="id-ID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tidak dapat di tarik dengan cek, bilyet giro, dan/atau alat lainnya yang dipersamakan dengan itu. 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latin typeface="Agency FB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6869" y="267494"/>
            <a:ext cx="9144000" cy="576064"/>
          </a:xfrm>
        </p:spPr>
        <p:txBody>
          <a:bodyPr/>
          <a:lstStyle/>
          <a:p>
            <a:r>
              <a:rPr lang="id-ID" altLang="ko-KR" sz="4400" dirty="0" smtClean="0">
                <a:latin typeface="Andalus" pitchFamily="18" charset="-78"/>
                <a:cs typeface="Andalus" pitchFamily="18" charset="-78"/>
              </a:rPr>
              <a:t>Manfaat menabung</a:t>
            </a:r>
            <a:endParaRPr lang="ko-KR" altLang="en-US" sz="44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3568" y="1639654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ectangle 91"/>
          <p:cNvSpPr/>
          <p:nvPr/>
        </p:nvSpPr>
        <p:spPr>
          <a:xfrm>
            <a:off x="792027" y="1744673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TextBox 93"/>
          <p:cNvSpPr txBox="1"/>
          <p:nvPr/>
        </p:nvSpPr>
        <p:spPr>
          <a:xfrm>
            <a:off x="1427932" y="1784824"/>
            <a:ext cx="2878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Uang yang disimpan lebih aman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29373" y="188661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4290" y="2619288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7"/>
          <p:cNvSpPr/>
          <p:nvPr/>
        </p:nvSpPr>
        <p:spPr>
          <a:xfrm>
            <a:off x="800411" y="2728315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TextBox 99"/>
          <p:cNvSpPr txBox="1"/>
          <p:nvPr/>
        </p:nvSpPr>
        <p:spPr>
          <a:xfrm>
            <a:off x="1436316" y="2808705"/>
            <a:ext cx="2878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Akan menjadi lebih hemat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37757" y="287026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02674" y="3613912"/>
            <a:ext cx="3727648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03"/>
          <p:cNvSpPr/>
          <p:nvPr/>
        </p:nvSpPr>
        <p:spPr>
          <a:xfrm>
            <a:off x="808795" y="3722939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6" name="TextBox 105"/>
          <p:cNvSpPr txBox="1"/>
          <p:nvPr/>
        </p:nvSpPr>
        <p:spPr>
          <a:xfrm>
            <a:off x="1427932" y="3874482"/>
            <a:ext cx="2878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Jelas saat melakukan penarikan dan bisa dilakukan kapan saja dan dimana saja.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46141" y="386488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6" name="Heart 38">
            <a:extLst>
              <a:ext uri="{FF2B5EF4-FFF2-40B4-BE49-F238E27FC236}">
                <a16:creationId xmlns:a16="http://schemas.microsoft.com/office/drawing/2014/main" xmlns="" id="{B6F8D9F9-F59B-4C2E-9401-DA34DA966F7C}"/>
              </a:ext>
            </a:extLst>
          </p:cNvPr>
          <p:cNvSpPr/>
          <p:nvPr/>
        </p:nvSpPr>
        <p:spPr>
          <a:xfrm>
            <a:off x="1436316" y="886911"/>
            <a:ext cx="6642003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altLang="ko-KR" dirty="0" smtClean="0"/>
              <a:t>Manfaat yang diperoleh oleh nasabah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51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altLang="ko-KR" dirty="0" smtClean="0"/>
              <a:t>Manfaat Tabungan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id-ID" altLang="ko-KR" sz="1800" dirty="0" smtClean="0">
                <a:solidFill>
                  <a:schemeClr val="bg1"/>
                </a:solidFill>
              </a:rPr>
              <a:t>Manfaat yang diperoleh oleh bank itu sendiri</a:t>
            </a:r>
            <a:endParaRPr lang="en-US" altLang="ko-KR" sz="18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 rot="2700000">
            <a:off x="4872379" y="1123264"/>
            <a:ext cx="472578" cy="879828"/>
            <a:chOff x="6783521" y="1654812"/>
            <a:chExt cx="726841" cy="1353205"/>
          </a:xfrm>
        </p:grpSpPr>
        <p:sp>
          <p:nvSpPr>
            <p:cNvPr id="8" name="Freeform 7"/>
            <p:cNvSpPr/>
            <p:nvPr/>
          </p:nvSpPr>
          <p:spPr>
            <a:xfrm>
              <a:off x="6783521" y="1886618"/>
              <a:ext cx="726841" cy="1121399"/>
            </a:xfrm>
            <a:custGeom>
              <a:avLst/>
              <a:gdLst/>
              <a:ahLst/>
              <a:cxnLst/>
              <a:rect l="l" t="t" r="r" b="b"/>
              <a:pathLst>
                <a:path w="726841" h="1121399">
                  <a:moveTo>
                    <a:pt x="236325" y="1049494"/>
                  </a:moveTo>
                  <a:lnTo>
                    <a:pt x="495287" y="1049494"/>
                  </a:lnTo>
                  <a:cubicBezTo>
                    <a:pt x="491080" y="1064561"/>
                    <a:pt x="487966" y="1079199"/>
                    <a:pt x="485273" y="1093187"/>
                  </a:cubicBezTo>
                  <a:lnTo>
                    <a:pt x="245258" y="1092728"/>
                  </a:lnTo>
                  <a:close/>
                  <a:moveTo>
                    <a:pt x="363421" y="203844"/>
                  </a:moveTo>
                  <a:cubicBezTo>
                    <a:pt x="401307" y="203844"/>
                    <a:pt x="432020" y="234557"/>
                    <a:pt x="432020" y="272443"/>
                  </a:cubicBezTo>
                  <a:cubicBezTo>
                    <a:pt x="432020" y="310329"/>
                    <a:pt x="401307" y="341042"/>
                    <a:pt x="363421" y="341042"/>
                  </a:cubicBezTo>
                  <a:cubicBezTo>
                    <a:pt x="325534" y="341042"/>
                    <a:pt x="294821" y="310329"/>
                    <a:pt x="294821" y="272443"/>
                  </a:cubicBezTo>
                  <a:cubicBezTo>
                    <a:pt x="294821" y="234557"/>
                    <a:pt x="325534" y="203844"/>
                    <a:pt x="363421" y="203844"/>
                  </a:cubicBezTo>
                  <a:close/>
                  <a:moveTo>
                    <a:pt x="363421" y="135244"/>
                  </a:moveTo>
                  <a:cubicBezTo>
                    <a:pt x="287648" y="135244"/>
                    <a:pt x="226222" y="196671"/>
                    <a:pt x="226222" y="272443"/>
                  </a:cubicBezTo>
                  <a:cubicBezTo>
                    <a:pt x="226222" y="348216"/>
                    <a:pt x="287648" y="409642"/>
                    <a:pt x="363421" y="409642"/>
                  </a:cubicBezTo>
                  <a:cubicBezTo>
                    <a:pt x="439193" y="409642"/>
                    <a:pt x="500619" y="348216"/>
                    <a:pt x="500619" y="272443"/>
                  </a:cubicBezTo>
                  <a:cubicBezTo>
                    <a:pt x="500619" y="196671"/>
                    <a:pt x="439193" y="135244"/>
                    <a:pt x="363421" y="135244"/>
                  </a:cubicBezTo>
                  <a:close/>
                  <a:moveTo>
                    <a:pt x="196200" y="0"/>
                  </a:moveTo>
                  <a:cubicBezTo>
                    <a:pt x="300307" y="58658"/>
                    <a:pt x="427219" y="59450"/>
                    <a:pt x="531959" y="2129"/>
                  </a:cubicBezTo>
                  <a:cubicBezTo>
                    <a:pt x="645195" y="251105"/>
                    <a:pt x="615578" y="521951"/>
                    <a:pt x="565642" y="749813"/>
                  </a:cubicBezTo>
                  <a:lnTo>
                    <a:pt x="726841" y="904479"/>
                  </a:lnTo>
                  <a:lnTo>
                    <a:pt x="700460" y="1113326"/>
                  </a:lnTo>
                  <a:lnTo>
                    <a:pt x="510728" y="982128"/>
                  </a:lnTo>
                  <a:lnTo>
                    <a:pt x="503274" y="1014651"/>
                  </a:lnTo>
                  <a:lnTo>
                    <a:pt x="228241" y="1014651"/>
                  </a:lnTo>
                  <a:cubicBezTo>
                    <a:pt x="226194" y="1005458"/>
                    <a:pt x="223902" y="996068"/>
                    <a:pt x="221524" y="986461"/>
                  </a:cubicBezTo>
                  <a:lnTo>
                    <a:pt x="26381" y="1121399"/>
                  </a:lnTo>
                  <a:lnTo>
                    <a:pt x="0" y="912552"/>
                  </a:lnTo>
                  <a:lnTo>
                    <a:pt x="162681" y="756465"/>
                  </a:lnTo>
                  <a:lnTo>
                    <a:pt x="163137" y="757906"/>
                  </a:lnTo>
                  <a:lnTo>
                    <a:pt x="165881" y="748957"/>
                  </a:lnTo>
                  <a:cubicBezTo>
                    <a:pt x="117348" y="521774"/>
                    <a:pt x="87568" y="246912"/>
                    <a:pt x="19620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6997804" y="1654812"/>
              <a:ext cx="298274" cy="244742"/>
            </a:xfrm>
            <a:custGeom>
              <a:avLst/>
              <a:gdLst/>
              <a:ahLst/>
              <a:cxnLst/>
              <a:rect l="l" t="t" r="r" b="b"/>
              <a:pathLst>
                <a:path w="298274" h="244742">
                  <a:moveTo>
                    <a:pt x="147328" y="0"/>
                  </a:moveTo>
                  <a:cubicBezTo>
                    <a:pt x="212319" y="65590"/>
                    <a:pt x="261867" y="134854"/>
                    <a:pt x="298274" y="206570"/>
                  </a:cubicBezTo>
                  <a:cubicBezTo>
                    <a:pt x="205418" y="258299"/>
                    <a:pt x="92251" y="257374"/>
                    <a:pt x="0" y="204273"/>
                  </a:cubicBezTo>
                  <a:cubicBezTo>
                    <a:pt x="35363" y="132633"/>
                    <a:pt x="83678" y="64016"/>
                    <a:pt x="14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920914" y="1828800"/>
            <a:ext cx="3277252" cy="2940710"/>
            <a:chOff x="2875611" y="1828800"/>
            <a:chExt cx="3277252" cy="2940710"/>
          </a:xfrm>
        </p:grpSpPr>
        <p:sp>
          <p:nvSpPr>
            <p:cNvPr id="17" name="Freeform 16"/>
            <p:cNvSpPr/>
            <p:nvPr/>
          </p:nvSpPr>
          <p:spPr>
            <a:xfrm>
              <a:off x="4045306" y="3979468"/>
              <a:ext cx="1411833" cy="790042"/>
            </a:xfrm>
            <a:custGeom>
              <a:avLst/>
              <a:gdLst>
                <a:gd name="connsiteX0" fmla="*/ 1404518 w 1411833"/>
                <a:gd name="connsiteY0" fmla="*/ 585216 h 790042"/>
                <a:gd name="connsiteX1" fmla="*/ 0 w 1411833"/>
                <a:gd name="connsiteY1" fmla="*/ 790042 h 790042"/>
                <a:gd name="connsiteX2" fmla="*/ 1411833 w 1411833"/>
                <a:gd name="connsiteY2" fmla="*/ 0 h 790042"/>
                <a:gd name="connsiteX3" fmla="*/ 1404518 w 1411833"/>
                <a:gd name="connsiteY3" fmla="*/ 585216 h 79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833" h="790042">
                  <a:moveTo>
                    <a:pt x="1404518" y="585216"/>
                  </a:moveTo>
                  <a:lnTo>
                    <a:pt x="0" y="790042"/>
                  </a:lnTo>
                  <a:lnTo>
                    <a:pt x="1411833" y="0"/>
                  </a:lnTo>
                  <a:cubicBezTo>
                    <a:pt x="1409395" y="195072"/>
                    <a:pt x="1406956" y="390144"/>
                    <a:pt x="1404518" y="5852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889504" y="3130906"/>
              <a:ext cx="2130190" cy="1046074"/>
            </a:xfrm>
            <a:custGeom>
              <a:avLst/>
              <a:gdLst>
                <a:gd name="connsiteX0" fmla="*/ 2143354 w 2305136"/>
                <a:gd name="connsiteY0" fmla="*/ 1457 h 1069476"/>
                <a:gd name="connsiteX1" fmla="*/ 0 w 2305136"/>
                <a:gd name="connsiteY1" fmla="*/ 440369 h 1069476"/>
                <a:gd name="connsiteX2" fmla="*/ 7316 w 2305136"/>
                <a:gd name="connsiteY2" fmla="*/ 1069476 h 1069476"/>
                <a:gd name="connsiteX3" fmla="*/ 2150669 w 2305136"/>
                <a:gd name="connsiteY3" fmla="*/ 593988 h 1069476"/>
                <a:gd name="connsiteX4" fmla="*/ 2143354 w 2305136"/>
                <a:gd name="connsiteY4" fmla="*/ 1457 h 1069476"/>
                <a:gd name="connsiteX0" fmla="*/ 2143354 w 2259633"/>
                <a:gd name="connsiteY0" fmla="*/ 47501 h 1115520"/>
                <a:gd name="connsiteX1" fmla="*/ 0 w 2259633"/>
                <a:gd name="connsiteY1" fmla="*/ 486413 h 1115520"/>
                <a:gd name="connsiteX2" fmla="*/ 7316 w 2259633"/>
                <a:gd name="connsiteY2" fmla="*/ 1115520 h 1115520"/>
                <a:gd name="connsiteX3" fmla="*/ 2150669 w 2259633"/>
                <a:gd name="connsiteY3" fmla="*/ 640032 h 1115520"/>
                <a:gd name="connsiteX4" fmla="*/ 2143354 w 2259633"/>
                <a:gd name="connsiteY4" fmla="*/ 47501 h 1115520"/>
                <a:gd name="connsiteX0" fmla="*/ 2143354 w 2387606"/>
                <a:gd name="connsiteY0" fmla="*/ 47501 h 1115520"/>
                <a:gd name="connsiteX1" fmla="*/ 0 w 2387606"/>
                <a:gd name="connsiteY1" fmla="*/ 486413 h 1115520"/>
                <a:gd name="connsiteX2" fmla="*/ 7316 w 2387606"/>
                <a:gd name="connsiteY2" fmla="*/ 1115520 h 1115520"/>
                <a:gd name="connsiteX3" fmla="*/ 2150669 w 2387606"/>
                <a:gd name="connsiteY3" fmla="*/ 640032 h 1115520"/>
                <a:gd name="connsiteX4" fmla="*/ 2143354 w 2387606"/>
                <a:gd name="connsiteY4" fmla="*/ 47501 h 1115520"/>
                <a:gd name="connsiteX0" fmla="*/ 2143354 w 2335036"/>
                <a:gd name="connsiteY0" fmla="*/ 84198 h 1152217"/>
                <a:gd name="connsiteX1" fmla="*/ 0 w 2335036"/>
                <a:gd name="connsiteY1" fmla="*/ 523110 h 1152217"/>
                <a:gd name="connsiteX2" fmla="*/ 7316 w 2335036"/>
                <a:gd name="connsiteY2" fmla="*/ 1152217 h 1152217"/>
                <a:gd name="connsiteX3" fmla="*/ 2150669 w 2335036"/>
                <a:gd name="connsiteY3" fmla="*/ 676729 h 1152217"/>
                <a:gd name="connsiteX4" fmla="*/ 2143354 w 2335036"/>
                <a:gd name="connsiteY4" fmla="*/ 84198 h 1152217"/>
                <a:gd name="connsiteX0" fmla="*/ 2143354 w 2307818"/>
                <a:gd name="connsiteY0" fmla="*/ 84198 h 1152217"/>
                <a:gd name="connsiteX1" fmla="*/ 0 w 2307818"/>
                <a:gd name="connsiteY1" fmla="*/ 523110 h 1152217"/>
                <a:gd name="connsiteX2" fmla="*/ 7316 w 2307818"/>
                <a:gd name="connsiteY2" fmla="*/ 1152217 h 1152217"/>
                <a:gd name="connsiteX3" fmla="*/ 2150669 w 2307818"/>
                <a:gd name="connsiteY3" fmla="*/ 676729 h 1152217"/>
                <a:gd name="connsiteX4" fmla="*/ 2143354 w 2307818"/>
                <a:gd name="connsiteY4" fmla="*/ 84198 h 1152217"/>
                <a:gd name="connsiteX0" fmla="*/ 2143354 w 2307818"/>
                <a:gd name="connsiteY0" fmla="*/ 0 h 1068019"/>
                <a:gd name="connsiteX1" fmla="*/ 0 w 2307818"/>
                <a:gd name="connsiteY1" fmla="*/ 438912 h 1068019"/>
                <a:gd name="connsiteX2" fmla="*/ 7316 w 2307818"/>
                <a:gd name="connsiteY2" fmla="*/ 1068019 h 1068019"/>
                <a:gd name="connsiteX3" fmla="*/ 2150669 w 2307818"/>
                <a:gd name="connsiteY3" fmla="*/ 592531 h 1068019"/>
                <a:gd name="connsiteX4" fmla="*/ 2143354 w 2307818"/>
                <a:gd name="connsiteY4" fmla="*/ 0 h 1068019"/>
                <a:gd name="connsiteX0" fmla="*/ 2143354 w 2152136"/>
                <a:gd name="connsiteY0" fmla="*/ 0 h 1068019"/>
                <a:gd name="connsiteX1" fmla="*/ 0 w 2152136"/>
                <a:gd name="connsiteY1" fmla="*/ 438912 h 1068019"/>
                <a:gd name="connsiteX2" fmla="*/ 7316 w 2152136"/>
                <a:gd name="connsiteY2" fmla="*/ 1068019 h 1068019"/>
                <a:gd name="connsiteX3" fmla="*/ 2150669 w 2152136"/>
                <a:gd name="connsiteY3" fmla="*/ 592531 h 1068019"/>
                <a:gd name="connsiteX4" fmla="*/ 2143354 w 2152136"/>
                <a:gd name="connsiteY4" fmla="*/ 0 h 1068019"/>
                <a:gd name="connsiteX0" fmla="*/ 2136250 w 2145032"/>
                <a:gd name="connsiteY0" fmla="*/ 0 h 1068019"/>
                <a:gd name="connsiteX1" fmla="*/ 14842 w 2145032"/>
                <a:gd name="connsiteY1" fmla="*/ 438912 h 1068019"/>
                <a:gd name="connsiteX2" fmla="*/ 212 w 2145032"/>
                <a:gd name="connsiteY2" fmla="*/ 1068019 h 1068019"/>
                <a:gd name="connsiteX3" fmla="*/ 2143565 w 2145032"/>
                <a:gd name="connsiteY3" fmla="*/ 592531 h 1068019"/>
                <a:gd name="connsiteX4" fmla="*/ 2136250 w 2145032"/>
                <a:gd name="connsiteY4" fmla="*/ 0 h 1068019"/>
                <a:gd name="connsiteX0" fmla="*/ 2121408 w 2130190"/>
                <a:gd name="connsiteY0" fmla="*/ 0 h 1075334"/>
                <a:gd name="connsiteX1" fmla="*/ 0 w 2130190"/>
                <a:gd name="connsiteY1" fmla="*/ 438912 h 1075334"/>
                <a:gd name="connsiteX2" fmla="*/ 7316 w 2130190"/>
                <a:gd name="connsiteY2" fmla="*/ 1075334 h 1075334"/>
                <a:gd name="connsiteX3" fmla="*/ 2128723 w 2130190"/>
                <a:gd name="connsiteY3" fmla="*/ 592531 h 1075334"/>
                <a:gd name="connsiteX4" fmla="*/ 2121408 w 2130190"/>
                <a:gd name="connsiteY4" fmla="*/ 0 h 1075334"/>
                <a:gd name="connsiteX0" fmla="*/ 2121408 w 2130190"/>
                <a:gd name="connsiteY0" fmla="*/ 0 h 1046074"/>
                <a:gd name="connsiteX1" fmla="*/ 0 w 2130190"/>
                <a:gd name="connsiteY1" fmla="*/ 438912 h 1046074"/>
                <a:gd name="connsiteX2" fmla="*/ 7316 w 2130190"/>
                <a:gd name="connsiteY2" fmla="*/ 1046074 h 1046074"/>
                <a:gd name="connsiteX3" fmla="*/ 2128723 w 2130190"/>
                <a:gd name="connsiteY3" fmla="*/ 592531 h 1046074"/>
                <a:gd name="connsiteX4" fmla="*/ 2121408 w 2130190"/>
                <a:gd name="connsiteY4" fmla="*/ 0 h 104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0190" h="1046074">
                  <a:moveTo>
                    <a:pt x="2121408" y="0"/>
                  </a:moveTo>
                  <a:cubicBezTo>
                    <a:pt x="1676664" y="86171"/>
                    <a:pt x="714451" y="292608"/>
                    <a:pt x="0" y="438912"/>
                  </a:cubicBezTo>
                  <a:cubicBezTo>
                    <a:pt x="2439" y="648614"/>
                    <a:pt x="4877" y="836372"/>
                    <a:pt x="7316" y="1046074"/>
                  </a:cubicBezTo>
                  <a:lnTo>
                    <a:pt x="2128723" y="592531"/>
                  </a:lnTo>
                  <a:cubicBezTo>
                    <a:pt x="2133599" y="377952"/>
                    <a:pt x="2125065" y="296265"/>
                    <a:pt x="21214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284525" y="2523744"/>
              <a:ext cx="2867558" cy="877824"/>
            </a:xfrm>
            <a:custGeom>
              <a:avLst/>
              <a:gdLst>
                <a:gd name="connsiteX0" fmla="*/ 0 w 2896820"/>
                <a:gd name="connsiteY0" fmla="*/ 292608 h 607162"/>
                <a:gd name="connsiteX1" fmla="*/ 2874874 w 2896820"/>
                <a:gd name="connsiteY1" fmla="*/ 0 h 607162"/>
                <a:gd name="connsiteX2" fmla="*/ 2896820 w 2896820"/>
                <a:gd name="connsiteY2" fmla="*/ 607162 h 607162"/>
                <a:gd name="connsiteX3" fmla="*/ 1770279 w 2896820"/>
                <a:gd name="connsiteY3" fmla="*/ 599846 h 607162"/>
                <a:gd name="connsiteX4" fmla="*/ 0 w 2896820"/>
                <a:gd name="connsiteY4" fmla="*/ 292608 h 607162"/>
                <a:gd name="connsiteX0" fmla="*/ 0 w 2896820"/>
                <a:gd name="connsiteY0" fmla="*/ 292608 h 877824"/>
                <a:gd name="connsiteX1" fmla="*/ 2874874 w 2896820"/>
                <a:gd name="connsiteY1" fmla="*/ 0 h 877824"/>
                <a:gd name="connsiteX2" fmla="*/ 2896820 w 2896820"/>
                <a:gd name="connsiteY2" fmla="*/ 607162 h 877824"/>
                <a:gd name="connsiteX3" fmla="*/ 14631 w 2896820"/>
                <a:gd name="connsiteY3" fmla="*/ 877824 h 877824"/>
                <a:gd name="connsiteX4" fmla="*/ 0 w 2896820"/>
                <a:gd name="connsiteY4" fmla="*/ 292608 h 877824"/>
                <a:gd name="connsiteX0" fmla="*/ 7315 w 2882189"/>
                <a:gd name="connsiteY0" fmla="*/ 292608 h 877824"/>
                <a:gd name="connsiteX1" fmla="*/ 2860243 w 2882189"/>
                <a:gd name="connsiteY1" fmla="*/ 0 h 877824"/>
                <a:gd name="connsiteX2" fmla="*/ 2882189 w 2882189"/>
                <a:gd name="connsiteY2" fmla="*/ 607162 h 877824"/>
                <a:gd name="connsiteX3" fmla="*/ 0 w 2882189"/>
                <a:gd name="connsiteY3" fmla="*/ 877824 h 877824"/>
                <a:gd name="connsiteX4" fmla="*/ 7315 w 2882189"/>
                <a:gd name="connsiteY4" fmla="*/ 292608 h 877824"/>
                <a:gd name="connsiteX0" fmla="*/ 7315 w 2867558"/>
                <a:gd name="connsiteY0" fmla="*/ 292608 h 877824"/>
                <a:gd name="connsiteX1" fmla="*/ 2860243 w 2867558"/>
                <a:gd name="connsiteY1" fmla="*/ 0 h 877824"/>
                <a:gd name="connsiteX2" fmla="*/ 2867558 w 2867558"/>
                <a:gd name="connsiteY2" fmla="*/ 607162 h 877824"/>
                <a:gd name="connsiteX3" fmla="*/ 0 w 2867558"/>
                <a:gd name="connsiteY3" fmla="*/ 877824 h 877824"/>
                <a:gd name="connsiteX4" fmla="*/ 7315 w 2867558"/>
                <a:gd name="connsiteY4" fmla="*/ 292608 h 87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7558" h="877824">
                  <a:moveTo>
                    <a:pt x="7315" y="292608"/>
                  </a:moveTo>
                  <a:lnTo>
                    <a:pt x="2860243" y="0"/>
                  </a:lnTo>
                  <a:cubicBezTo>
                    <a:pt x="2862681" y="202387"/>
                    <a:pt x="2865120" y="404775"/>
                    <a:pt x="2867558" y="607162"/>
                  </a:cubicBezTo>
                  <a:lnTo>
                    <a:pt x="0" y="877824"/>
                  </a:lnTo>
                  <a:cubicBezTo>
                    <a:pt x="2438" y="682752"/>
                    <a:pt x="4877" y="487680"/>
                    <a:pt x="7315" y="2926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Parallelogram 9"/>
            <p:cNvSpPr/>
            <p:nvPr/>
          </p:nvSpPr>
          <p:spPr>
            <a:xfrm rot="5400000">
              <a:off x="4368447" y="133514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Parallelogram 10"/>
            <p:cNvSpPr/>
            <p:nvPr/>
          </p:nvSpPr>
          <p:spPr>
            <a:xfrm rot="5400000">
              <a:off x="3705034" y="2397247"/>
              <a:ext cx="899112" cy="1754156"/>
            </a:xfrm>
            <a:prstGeom prst="parallelogram">
              <a:avLst>
                <a:gd name="adj" fmla="val 344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Parallelogram 12"/>
            <p:cNvSpPr/>
            <p:nvPr/>
          </p:nvSpPr>
          <p:spPr>
            <a:xfrm rot="5400000">
              <a:off x="3680170" y="277530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62502" y="1828800"/>
              <a:ext cx="1199693" cy="460858"/>
            </a:xfrm>
            <a:custGeom>
              <a:avLst/>
              <a:gdLst>
                <a:gd name="connsiteX0" fmla="*/ 1089965 w 1199693"/>
                <a:gd name="connsiteY0" fmla="*/ 0 h 460858"/>
                <a:gd name="connsiteX1" fmla="*/ 0 w 1199693"/>
                <a:gd name="connsiteY1" fmla="*/ 307238 h 460858"/>
                <a:gd name="connsiteX2" fmla="*/ 1016813 w 1199693"/>
                <a:gd name="connsiteY2" fmla="*/ 460858 h 460858"/>
                <a:gd name="connsiteX3" fmla="*/ 1199693 w 1199693"/>
                <a:gd name="connsiteY3" fmla="*/ 117043 h 460858"/>
                <a:gd name="connsiteX4" fmla="*/ 1089965 w 1199693"/>
                <a:gd name="connsiteY4" fmla="*/ 0 h 460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693" h="460858">
                  <a:moveTo>
                    <a:pt x="1089965" y="0"/>
                  </a:moveTo>
                  <a:lnTo>
                    <a:pt x="0" y="307238"/>
                  </a:lnTo>
                  <a:lnTo>
                    <a:pt x="1016813" y="460858"/>
                  </a:lnTo>
                  <a:lnTo>
                    <a:pt x="1199693" y="117043"/>
                  </a:lnTo>
                  <a:lnTo>
                    <a:pt x="108996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580112" y="3403942"/>
            <a:ext cx="253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 membantu program pemerintah dalam memajukan pertumbuhan ekonomi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0082" y="2068697"/>
            <a:ext cx="2539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Tabungan menjadi salahsatu sumber dana bagi bank. Bisa dijadikan untuk menunjang operasional perusahaan.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0843" y="3632109"/>
            <a:ext cx="2539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Tabungan bisa menjadi penunjang untuk menarik nasabah dalam rangka menggunakan fasilitas dan produk lainnya.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 Placeholder 13"/>
          <p:cNvSpPr txBox="1">
            <a:spLocks/>
          </p:cNvSpPr>
          <p:nvPr/>
        </p:nvSpPr>
        <p:spPr>
          <a:xfrm rot="458666">
            <a:off x="3315866" y="3804253"/>
            <a:ext cx="1853006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 Placeholder 13"/>
          <p:cNvSpPr txBox="1">
            <a:spLocks/>
          </p:cNvSpPr>
          <p:nvPr/>
        </p:nvSpPr>
        <p:spPr>
          <a:xfrm rot="583725">
            <a:off x="3253609" y="2997653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 Placeholder 13"/>
          <p:cNvSpPr txBox="1">
            <a:spLocks/>
          </p:cNvSpPr>
          <p:nvPr/>
        </p:nvSpPr>
        <p:spPr>
          <a:xfrm rot="500431">
            <a:off x="4022776" y="2374257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id-ID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39502"/>
            <a:ext cx="9144000" cy="576064"/>
          </a:xfrm>
        </p:spPr>
        <p:txBody>
          <a:bodyPr/>
          <a:lstStyle/>
          <a:p>
            <a:r>
              <a:rPr lang="id-ID" altLang="ko-KR" sz="4000" dirty="0" smtClean="0">
                <a:latin typeface="Andalus" pitchFamily="18" charset="-78"/>
                <a:cs typeface="Andalus" pitchFamily="18" charset="-78"/>
              </a:rPr>
              <a:t>Alat untuk menarik dana tabungan</a:t>
            </a:r>
            <a:endParaRPr lang="ko-KR" altLang="en-US" sz="4000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369514"/>
              </p:ext>
            </p:extLst>
          </p:nvPr>
        </p:nvGraphicFramePr>
        <p:xfrm>
          <a:off x="759069" y="1251304"/>
          <a:ext cx="1820560" cy="296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Buku</a:t>
                      </a:r>
                      <a:r>
                        <a:rPr lang="id-ID" altLang="ko-KR" sz="12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Tabungan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sz="150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Buku</a:t>
                      </a:r>
                      <a:r>
                        <a:rPr lang="id-ID" altLang="ko-KR" sz="15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 yang dipegang nasabah, yang berisi catatan saldo tabungan, penarikan, penyetoran dan pembebanan yang mungkin terjadi.</a:t>
                      </a:r>
                      <a:endParaRPr lang="en-US" altLang="ko-KR" sz="15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90286"/>
              </p:ext>
            </p:extLst>
          </p:nvPr>
        </p:nvGraphicFramePr>
        <p:xfrm>
          <a:off x="2686069" y="1251304"/>
          <a:ext cx="1820560" cy="26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Slip</a:t>
                      </a:r>
                      <a:r>
                        <a:rPr lang="id-ID" altLang="ko-KR" sz="12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Setoran 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Formulir untuk nasabah menyetor sejumlah uang ke rekening tabungannya.</a:t>
                      </a:r>
                      <a:endParaRPr lang="en-US" altLang="ko-KR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698478"/>
              </p:ext>
            </p:extLst>
          </p:nvPr>
        </p:nvGraphicFramePr>
        <p:xfrm>
          <a:off x="4613069" y="1251304"/>
          <a:ext cx="1820560" cy="26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Slip</a:t>
                      </a:r>
                      <a:r>
                        <a:rPr lang="id-ID" altLang="ko-KR" sz="12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Penarikan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Formulir</a:t>
                      </a:r>
                      <a:r>
                        <a:rPr lang="id-ID" altLang="ko-KR" sz="15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 untuk nasabah menarik sejumlah uang dari rekening tabungannya.</a:t>
                      </a:r>
                      <a:endParaRPr lang="en-US" altLang="ko-KR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32082"/>
              </p:ext>
            </p:extLst>
          </p:nvPr>
        </p:nvGraphicFramePr>
        <p:xfrm>
          <a:off x="6540069" y="1251304"/>
          <a:ext cx="1820560" cy="305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ATM</a:t>
                      </a:r>
                      <a:r>
                        <a:rPr lang="id-ID" altLang="ko-KR" sz="12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(Automated Teller Machine)</a:t>
                      </a:r>
                      <a:r>
                        <a:rPr lang="en-US" altLang="ko-KR" sz="12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altLang="ko-KR" sz="15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Kartu</a:t>
                      </a:r>
                      <a:r>
                        <a:rPr lang="id-ID" altLang="ko-KR" sz="15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gency FB" pitchFamily="34" charset="0"/>
                          <a:cs typeface="Arial" pitchFamily="34" charset="0"/>
                        </a:rPr>
                        <a:t> yang digunakan untuk menarik sejumlah uang dari tabungannya, baik di bank maupun mesin ATM.</a:t>
                      </a:r>
                      <a:endParaRPr lang="en-US" altLang="ko-KR" sz="15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gency FB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Right Triangle 17">
            <a:extLst>
              <a:ext uri="{FF2B5EF4-FFF2-40B4-BE49-F238E27FC236}">
                <a16:creationId xmlns:a16="http://schemas.microsoft.com/office/drawing/2014/main" xmlns="" id="{94014E78-E259-4AF0-931B-927F943D7238}"/>
              </a:ext>
            </a:extLst>
          </p:cNvPr>
          <p:cNvSpPr>
            <a:spLocks noChangeAspect="1"/>
          </p:cNvSpPr>
          <p:nvPr/>
        </p:nvSpPr>
        <p:spPr>
          <a:xfrm>
            <a:off x="3419872" y="1390862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Right Triangle 17">
            <a:extLst>
              <a:ext uri="{FF2B5EF4-FFF2-40B4-BE49-F238E27FC236}">
                <a16:creationId xmlns:a16="http://schemas.microsoft.com/office/drawing/2014/main" xmlns="" id="{788E56F8-95D6-4501-81FB-831AF3D7D463}"/>
              </a:ext>
            </a:extLst>
          </p:cNvPr>
          <p:cNvSpPr>
            <a:spLocks noChangeAspect="1"/>
          </p:cNvSpPr>
          <p:nvPr/>
        </p:nvSpPr>
        <p:spPr>
          <a:xfrm>
            <a:off x="5364088" y="1390862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xmlns="" id="{F81332D1-E729-49AE-AEA8-F6800870EB1C}"/>
              </a:ext>
            </a:extLst>
          </p:cNvPr>
          <p:cNvSpPr/>
          <p:nvPr/>
        </p:nvSpPr>
        <p:spPr>
          <a:xfrm>
            <a:off x="1403648" y="1442553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Frame 17">
            <a:extLst>
              <a:ext uri="{FF2B5EF4-FFF2-40B4-BE49-F238E27FC236}">
                <a16:creationId xmlns:a16="http://schemas.microsoft.com/office/drawing/2014/main" xmlns="" id="{46FF6E71-F610-4653-A5AC-24C9A4DA4359}"/>
              </a:ext>
            </a:extLst>
          </p:cNvPr>
          <p:cNvSpPr/>
          <p:nvPr/>
        </p:nvSpPr>
        <p:spPr>
          <a:xfrm>
            <a:off x="7236296" y="1411223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그림 개체 틀 39">
            <a:extLst>
              <a:ext uri="{FF2B5EF4-FFF2-40B4-BE49-F238E27FC236}">
                <a16:creationId xmlns:a16="http://schemas.microsoft.com/office/drawing/2014/main" xmlns="" id="{8F9CB44A-35B3-4175-9DC4-E37039BA2FE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8" name="Group 7"/>
          <p:cNvGrpSpPr/>
          <p:nvPr/>
        </p:nvGrpSpPr>
        <p:grpSpPr>
          <a:xfrm>
            <a:off x="382553" y="1190247"/>
            <a:ext cx="624015" cy="624015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Block Arc 14"/>
          <p:cNvSpPr/>
          <p:nvPr/>
        </p:nvSpPr>
        <p:spPr>
          <a:xfrm rot="16200000">
            <a:off x="554452" y="1313220"/>
            <a:ext cx="257988" cy="3334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71438" y="2405589"/>
            <a:ext cx="624015" cy="624015"/>
            <a:chOff x="5364088" y="2787774"/>
            <a:chExt cx="914400" cy="914400"/>
          </a:xfrm>
        </p:grpSpPr>
        <p:sp>
          <p:nvSpPr>
            <p:cNvPr id="13" name="Oval 12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1438" y="3271884"/>
            <a:ext cx="624015" cy="624015"/>
            <a:chOff x="5364088" y="2787774"/>
            <a:chExt cx="914400" cy="914400"/>
          </a:xfrm>
        </p:grpSpPr>
        <p:sp>
          <p:nvSpPr>
            <p:cNvPr id="16" name="Oval 15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47853" y="987943"/>
            <a:ext cx="2016224" cy="1048024"/>
            <a:chOff x="803640" y="3362835"/>
            <a:chExt cx="2059657" cy="1048024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yang biasa digunakan. Fasillitasnya, ATM, mobile banking, internet banking.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Konvensional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51815" y="2185229"/>
            <a:ext cx="2016224" cy="678692"/>
            <a:chOff x="803640" y="3362835"/>
            <a:chExt cx="2059657" cy="678692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ini memiliki jangka waktu.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Berjangka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47853" y="3142410"/>
            <a:ext cx="2200010" cy="863358"/>
            <a:chOff x="803640" y="3362835"/>
            <a:chExt cx="2247402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24740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Sering disebut rekening giro, yaitu tabungan untuk menyimpan uang perusahaan.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Bisnis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5520" y="4280804"/>
            <a:ext cx="624015" cy="624015"/>
            <a:chOff x="5364088" y="2787774"/>
            <a:chExt cx="914400" cy="914400"/>
          </a:xfrm>
        </p:grpSpPr>
        <p:sp>
          <p:nvSpPr>
            <p:cNvPr id="30" name="Oval 2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47852" y="4170606"/>
            <a:ext cx="2200011" cy="863358"/>
            <a:chOff x="803639" y="3362835"/>
            <a:chExt cx="2247403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39" y="3579862"/>
              <a:ext cx="22474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yang memberikan kemudahan pada nasabah untuk beribadah haji.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Haji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6" name="Text Placeholder 1"/>
          <p:cNvSpPr txBox="1">
            <a:spLocks/>
          </p:cNvSpPr>
          <p:nvPr/>
        </p:nvSpPr>
        <p:spPr>
          <a:xfrm>
            <a:off x="409540" y="219339"/>
            <a:ext cx="6378790" cy="12002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Jenis Tabungan di Indonesia</a:t>
            </a:r>
            <a:endParaRPr lang="en-US" altLang="ko-KR" sz="3600" b="1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3" name="Frame 42"/>
          <p:cNvSpPr/>
          <p:nvPr/>
        </p:nvSpPr>
        <p:spPr>
          <a:xfrm rot="18900000">
            <a:off x="6357213" y="1495074"/>
            <a:ext cx="1164819" cy="1164819"/>
          </a:xfrm>
          <a:prstGeom prst="frame">
            <a:avLst>
              <a:gd name="adj1" fmla="val 773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598935" y="1304011"/>
            <a:ext cx="624015" cy="624015"/>
            <a:chOff x="5364088" y="2787774"/>
            <a:chExt cx="914400" cy="914400"/>
          </a:xfrm>
        </p:grpSpPr>
        <p:sp>
          <p:nvSpPr>
            <p:cNvPr id="38" name="Oval 37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609104" y="4069278"/>
            <a:ext cx="624015" cy="624015"/>
            <a:chOff x="5364088" y="2787774"/>
            <a:chExt cx="914400" cy="914400"/>
          </a:xfrm>
        </p:grpSpPr>
        <p:sp>
          <p:nvSpPr>
            <p:cNvPr id="42" name="Oval 41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09104" y="2690246"/>
            <a:ext cx="624015" cy="624015"/>
            <a:chOff x="5364088" y="2787774"/>
            <a:chExt cx="914400" cy="914400"/>
          </a:xfrm>
        </p:grpSpPr>
        <p:sp>
          <p:nvSpPr>
            <p:cNvPr id="46" name="Oval 45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644008" y="1244267"/>
            <a:ext cx="2016224" cy="1048024"/>
            <a:chOff x="803640" y="3362835"/>
            <a:chExt cx="2059657" cy="1048024"/>
          </a:xfrm>
        </p:grpSpPr>
        <p:sp>
          <p:nvSpPr>
            <p:cNvPr id="49" name="TextBox 48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investasi biasanya memiliki induk dari suatu broker atau pialang saham.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Investasi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551712" y="4181929"/>
            <a:ext cx="2016224" cy="494026"/>
            <a:chOff x="803640" y="3362835"/>
            <a:chExt cx="2059657" cy="494026"/>
          </a:xfrm>
        </p:grpSpPr>
        <p:sp>
          <p:nvSpPr>
            <p:cNvPr id="52" name="TextBox 51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anak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551712" y="2426945"/>
            <a:ext cx="2236618" cy="1403670"/>
            <a:chOff x="782915" y="3191855"/>
            <a:chExt cx="2284799" cy="1403670"/>
          </a:xfrm>
        </p:grpSpPr>
        <p:sp>
          <p:nvSpPr>
            <p:cNvPr id="55" name="TextBox 54"/>
            <p:cNvSpPr txBox="1"/>
            <p:nvPr/>
          </p:nvSpPr>
          <p:spPr>
            <a:xfrm>
              <a:off x="782915" y="3579862"/>
              <a:ext cx="22847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Ketika harga dollar turun, nasabah bisa membelinya. Ketika naik akan memperoleh keuntungan apabila menjualnya.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91728" y="3191855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Tabungan Mata Uang asing (Valas)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7" name="Freeform 53">
            <a:extLst>
              <a:ext uri="{FF2B5EF4-FFF2-40B4-BE49-F238E27FC236}">
                <a16:creationId xmlns:a16="http://schemas.microsoft.com/office/drawing/2014/main" xmlns="" id="{F639DDC3-8ED7-40BC-8900-5423638A79AC}"/>
              </a:ext>
            </a:extLst>
          </p:cNvPr>
          <p:cNvSpPr/>
          <p:nvPr/>
        </p:nvSpPr>
        <p:spPr>
          <a:xfrm>
            <a:off x="526073" y="4441763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8" name="Isosceles Triangle 68">
            <a:extLst>
              <a:ext uri="{FF2B5EF4-FFF2-40B4-BE49-F238E27FC236}">
                <a16:creationId xmlns:a16="http://schemas.microsoft.com/office/drawing/2014/main" xmlns="" id="{885886F7-AE6F-4223-8336-DEB12D038DBF}"/>
              </a:ext>
            </a:extLst>
          </p:cNvPr>
          <p:cNvSpPr/>
          <p:nvPr/>
        </p:nvSpPr>
        <p:spPr>
          <a:xfrm rot="10800000">
            <a:off x="617073" y="3366964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9" name="Block Arc 11">
            <a:extLst>
              <a:ext uri="{FF2B5EF4-FFF2-40B4-BE49-F238E27FC236}">
                <a16:creationId xmlns:a16="http://schemas.microsoft.com/office/drawing/2014/main" xmlns="" id="{77F35E13-2466-4D41-980C-E10826252F7B}"/>
              </a:ext>
            </a:extLst>
          </p:cNvPr>
          <p:cNvSpPr/>
          <p:nvPr/>
        </p:nvSpPr>
        <p:spPr>
          <a:xfrm rot="10800000">
            <a:off x="3812357" y="2814952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0" name="Oval 32">
            <a:extLst>
              <a:ext uri="{FF2B5EF4-FFF2-40B4-BE49-F238E27FC236}">
                <a16:creationId xmlns:a16="http://schemas.microsoft.com/office/drawing/2014/main" xmlns="" id="{71F980C2-4571-46BB-96EF-0277ED53E1FE}"/>
              </a:ext>
            </a:extLst>
          </p:cNvPr>
          <p:cNvSpPr/>
          <p:nvPr/>
        </p:nvSpPr>
        <p:spPr>
          <a:xfrm>
            <a:off x="516698" y="2517515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1" name="Rectangle 9">
            <a:extLst>
              <a:ext uri="{FF2B5EF4-FFF2-40B4-BE49-F238E27FC236}">
                <a16:creationId xmlns:a16="http://schemas.microsoft.com/office/drawing/2014/main" xmlns="" id="{AF29BC58-5BD5-489F-BD14-9CBBC4E13D48}"/>
              </a:ext>
            </a:extLst>
          </p:cNvPr>
          <p:cNvSpPr/>
          <p:nvPr/>
        </p:nvSpPr>
        <p:spPr>
          <a:xfrm>
            <a:off x="3725051" y="141328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2" name="Heart 38">
            <a:extLst>
              <a:ext uri="{FF2B5EF4-FFF2-40B4-BE49-F238E27FC236}">
                <a16:creationId xmlns:a16="http://schemas.microsoft.com/office/drawing/2014/main" xmlns="" id="{B6F8D9F9-F59B-4C2E-9401-DA34DA966F7C}"/>
              </a:ext>
            </a:extLst>
          </p:cNvPr>
          <p:cNvSpPr/>
          <p:nvPr/>
        </p:nvSpPr>
        <p:spPr>
          <a:xfrm>
            <a:off x="3730020" y="4220832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696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0000FF"/>
      </a:hlink>
      <a:folHlink>
        <a:srgbClr val="800080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3157</TotalTime>
  <Words>2270</Words>
  <Application>Microsoft Office PowerPoint</Application>
  <PresentationFormat>On-screen Show (16:9)</PresentationFormat>
  <Paragraphs>671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Arial Unicode MS</vt:lpstr>
      <vt:lpstr>맑은 고딕</vt:lpstr>
      <vt:lpstr>Adobe Caslon Pro</vt:lpstr>
      <vt:lpstr>Agency FB</vt:lpstr>
      <vt:lpstr>Andalus</vt:lpstr>
      <vt:lpstr>Arial</vt:lpstr>
      <vt:lpstr>Bradley Hand ITC</vt:lpstr>
      <vt:lpstr>Cambria Math</vt:lpstr>
      <vt:lpstr>Rockwell</vt:lpstr>
      <vt:lpstr>Rod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Ferawaty</cp:lastModifiedBy>
  <cp:revision>167</cp:revision>
  <dcterms:created xsi:type="dcterms:W3CDTF">2016-12-05T23:26:54Z</dcterms:created>
  <dcterms:modified xsi:type="dcterms:W3CDTF">2021-02-11T00:47:40Z</dcterms:modified>
</cp:coreProperties>
</file>