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8" r:id="rId10"/>
    <p:sldId id="265" r:id="rId11"/>
    <p:sldId id="272" r:id="rId12"/>
    <p:sldId id="267" r:id="rId13"/>
    <p:sldId id="269" r:id="rId14"/>
    <p:sldId id="270" r:id="rId15"/>
    <p:sldId id="273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7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5776-EF85-49E8-AE78-AB255D05A6B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DF38-20B6-431A-80CA-76C1CD82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0" t="30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1"/>
            <a:ext cx="8686800" cy="175259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BISNIS KONSINYASI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33528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Ferawaty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Syahrani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SE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7000" t="54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Keuntungan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Bisnis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r>
              <a:rPr lang="en-US" dirty="0">
                <a:latin typeface="Candar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66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Konsinyasi</a:t>
            </a:r>
            <a:r>
              <a:rPr lang="en-US" b="1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yang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,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amanat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. </a:t>
            </a:r>
            <a:r>
              <a:rPr lang="en-US" dirty="0" err="1"/>
              <a:t>Sebutan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25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ndara" pitchFamily="34" charset="0"/>
              </a:rPr>
              <a:t>Beberapa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Keuntungan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Bagi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Pihak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Konsinyor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Candara" pitchFamily="34" charset="0"/>
              </a:rPr>
              <a:t>Untuk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memperluas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daerah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pemasaran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 smtClean="0">
                <a:latin typeface="Candara" pitchFamily="34" charset="0"/>
              </a:rPr>
              <a:t>Memberikan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keleluasaan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pemilik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untuk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mengatur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 smtClean="0">
                <a:latin typeface="Candara" pitchFamily="34" charset="0"/>
              </a:rPr>
              <a:t>Dengan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adanya</a:t>
            </a:r>
            <a:r>
              <a:rPr lang="en-US" sz="2000" dirty="0" smtClean="0">
                <a:latin typeface="Candara" pitchFamily="34" charset="0"/>
              </a:rPr>
              <a:t> SPG yang </a:t>
            </a:r>
            <a:r>
              <a:rPr lang="en-US" sz="2000" dirty="0" err="1" smtClean="0">
                <a:latin typeface="Candara" pitchFamily="34" charset="0"/>
              </a:rPr>
              <a:t>melakukan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pelaporan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penjualan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setiap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bulannya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maka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dapat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dapat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evaluasi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keberhasilan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r>
              <a:rPr lang="en-US" sz="2000" dirty="0" smtClean="0">
                <a:latin typeface="Candara" pitchFamily="34" charset="0"/>
              </a:rPr>
              <a:t> di </a:t>
            </a:r>
            <a:r>
              <a:rPr lang="en-US" sz="2000" dirty="0" err="1" smtClean="0">
                <a:latin typeface="Candara" pitchFamily="34" charset="0"/>
              </a:rPr>
              <a:t>pasar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akan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cepat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dikenal</a:t>
            </a:r>
            <a:r>
              <a:rPr lang="en-US" sz="2000" dirty="0" smtClean="0">
                <a:latin typeface="Candara" pitchFamily="34" charset="0"/>
              </a:rPr>
              <a:t> di </a:t>
            </a:r>
            <a:r>
              <a:rPr lang="en-US" sz="2000" dirty="0" err="1" smtClean="0">
                <a:latin typeface="Candara" pitchFamily="34" charset="0"/>
              </a:rPr>
              <a:t>konsumen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 smtClean="0">
                <a:latin typeface="Candara" pitchFamily="34" charset="0"/>
              </a:rPr>
              <a:t>Harga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jual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syarat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penjualan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dapat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dikendalikan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Bagi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Pihak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andara" pitchFamily="34" charset="0"/>
              </a:rPr>
              <a:t>Resikonya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kecil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karena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r>
              <a:rPr lang="en-US" sz="2000" dirty="0" smtClean="0">
                <a:latin typeface="Candara" pitchFamily="34" charset="0"/>
              </a:rPr>
              <a:t> yang </a:t>
            </a:r>
            <a:r>
              <a:rPr lang="en-US" sz="2000" dirty="0" err="1" smtClean="0">
                <a:latin typeface="Candara" pitchFamily="34" charset="0"/>
              </a:rPr>
              <a:t>dikirim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merupakan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titipan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dari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pemilik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</a:p>
          <a:p>
            <a:r>
              <a:rPr lang="en-US" sz="2000" dirty="0" err="1" smtClean="0">
                <a:latin typeface="Candara" pitchFamily="34" charset="0"/>
              </a:rPr>
              <a:t>Biaya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tenaga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kerja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penjualan</a:t>
            </a:r>
            <a:r>
              <a:rPr lang="en-US" sz="2000" dirty="0" smtClean="0">
                <a:latin typeface="Candara" pitchFamily="34" charset="0"/>
              </a:rPr>
              <a:t> di </a:t>
            </a:r>
            <a:r>
              <a:rPr lang="en-US" sz="2000" dirty="0" err="1" smtClean="0">
                <a:latin typeface="Candara" pitchFamily="34" charset="0"/>
              </a:rPr>
              <a:t>toko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lebih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sedikit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karena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pemilik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sudah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menggaji</a:t>
            </a:r>
            <a:r>
              <a:rPr lang="en-US" sz="2000" dirty="0" smtClean="0">
                <a:latin typeface="Candara" pitchFamily="34" charset="0"/>
              </a:rPr>
              <a:t> SPG yang </a:t>
            </a:r>
            <a:r>
              <a:rPr lang="en-US" sz="2000" dirty="0" err="1" smtClean="0">
                <a:latin typeface="Candara" pitchFamily="34" charset="0"/>
              </a:rPr>
              <a:t>ditempatkan</a:t>
            </a:r>
            <a:r>
              <a:rPr lang="en-US" sz="2000" dirty="0" smtClean="0">
                <a:latin typeface="Candara" pitchFamily="34" charset="0"/>
              </a:rPr>
              <a:t> di </a:t>
            </a:r>
            <a:r>
              <a:rPr lang="en-US" sz="2000" dirty="0" err="1" smtClean="0">
                <a:latin typeface="Candara" pitchFamily="34" charset="0"/>
              </a:rPr>
              <a:t>toko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 smtClean="0">
                <a:latin typeface="Candara" pitchFamily="34" charset="0"/>
              </a:rPr>
              <a:t>Menghemat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biaya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Resiko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Bisnis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ndara" pitchFamily="34" charset="0"/>
              </a:rPr>
              <a:t>1. Modal </a:t>
            </a:r>
            <a:r>
              <a:rPr lang="en-US" sz="2800" dirty="0" err="1" smtClean="0">
                <a:latin typeface="Candara" pitchFamily="34" charset="0"/>
              </a:rPr>
              <a:t>terlalu</a:t>
            </a:r>
            <a:r>
              <a:rPr lang="en-US" sz="2800" dirty="0" smtClean="0">
                <a:latin typeface="Candara" pitchFamily="34" charset="0"/>
              </a:rPr>
              <a:t> lama </a:t>
            </a:r>
            <a:r>
              <a:rPr lang="en-US" sz="2800" dirty="0" err="1" smtClean="0">
                <a:latin typeface="Candara" pitchFamily="34" charset="0"/>
              </a:rPr>
              <a:t>tertimbun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pada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barang</a:t>
            </a:r>
            <a:r>
              <a:rPr lang="en-US" sz="2800" dirty="0" smtClean="0">
                <a:latin typeface="Candara" pitchFamily="34" charset="0"/>
              </a:rPr>
              <a:t> yang </a:t>
            </a:r>
            <a:r>
              <a:rPr lang="en-US" sz="2800" dirty="0" err="1" smtClean="0">
                <a:latin typeface="Candara" pitchFamily="34" charset="0"/>
              </a:rPr>
              <a:t>diperdagangkan</a:t>
            </a:r>
            <a:r>
              <a:rPr lang="en-US" sz="2800" dirty="0" smtClean="0">
                <a:latin typeface="Candara" pitchFamily="34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Candara" pitchFamily="34" charset="0"/>
              </a:rPr>
              <a:t>2. </a:t>
            </a:r>
            <a:r>
              <a:rPr lang="en-US" sz="2800" dirty="0" err="1" smtClean="0">
                <a:latin typeface="Candara" pitchFamily="34" charset="0"/>
              </a:rPr>
              <a:t>Konsinyor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dapat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menjadi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korban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kenakalan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konsinyi</a:t>
            </a:r>
            <a:r>
              <a:rPr lang="en-US" sz="2800" dirty="0" smtClean="0">
                <a:latin typeface="Candara" pitchFamily="34" charset="0"/>
              </a:rPr>
              <a:t> yang </a:t>
            </a:r>
            <a:r>
              <a:rPr lang="en-US" sz="2800" dirty="0" err="1" smtClean="0">
                <a:latin typeface="Candara" pitchFamily="34" charset="0"/>
              </a:rPr>
              <a:t>melaporkan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barang</a:t>
            </a:r>
            <a:r>
              <a:rPr lang="en-US" sz="2800" dirty="0" smtClean="0">
                <a:latin typeface="Candara" pitchFamily="34" charset="0"/>
              </a:rPr>
              <a:t> yang </a:t>
            </a:r>
            <a:r>
              <a:rPr lang="en-US" sz="2800" dirty="0" err="1" smtClean="0">
                <a:latin typeface="Candara" pitchFamily="34" charset="0"/>
              </a:rPr>
              <a:t>terjual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tidak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sesuai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dengan</a:t>
            </a:r>
            <a:r>
              <a:rPr lang="en-US" sz="2800" dirty="0" smtClean="0">
                <a:latin typeface="Candara" pitchFamily="34" charset="0"/>
              </a:rPr>
              <a:t> yang </a:t>
            </a:r>
            <a:r>
              <a:rPr lang="en-US" sz="2800" dirty="0" err="1" smtClean="0">
                <a:latin typeface="Candara" pitchFamily="34" charset="0"/>
              </a:rPr>
              <a:t>sebenarnya</a:t>
            </a:r>
            <a:r>
              <a:rPr lang="en-US" sz="2800" dirty="0" smtClean="0">
                <a:latin typeface="Candara" pitchFamily="34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Candara" pitchFamily="34" charset="0"/>
              </a:rPr>
              <a:t>3. </a:t>
            </a:r>
            <a:r>
              <a:rPr lang="en-US" sz="2800" dirty="0" err="1" smtClean="0">
                <a:latin typeface="Candara" pitchFamily="34" charset="0"/>
              </a:rPr>
              <a:t>Bila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konsinyi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tidak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membayar</a:t>
            </a:r>
            <a:r>
              <a:rPr lang="en-US" sz="2800" dirty="0" smtClean="0">
                <a:latin typeface="Candara" pitchFamily="34" charset="0"/>
              </a:rPr>
              <a:t>, </a:t>
            </a:r>
            <a:r>
              <a:rPr lang="en-US" sz="2800" dirty="0" err="1" smtClean="0">
                <a:latin typeface="Candara" pitchFamily="34" charset="0"/>
              </a:rPr>
              <a:t>tidak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ada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bukti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untuk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menuntutnya</a:t>
            </a:r>
            <a:r>
              <a:rPr lang="en-US" sz="2800" dirty="0" smtClean="0">
                <a:latin typeface="Candara" pitchFamily="34" charset="0"/>
              </a:rPr>
              <a:t> di </a:t>
            </a:r>
            <a:r>
              <a:rPr lang="en-US" sz="2800" dirty="0" err="1" smtClean="0">
                <a:latin typeface="Candara" pitchFamily="34" charset="0"/>
              </a:rPr>
              <a:t>pengadilan</a:t>
            </a:r>
            <a:r>
              <a:rPr lang="en-US" sz="2800" dirty="0" smtClean="0">
                <a:latin typeface="Candara" pitchFamily="34" charset="0"/>
              </a:rPr>
              <a:t>.</a:t>
            </a:r>
            <a:endParaRPr lang="en-US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ndara" pitchFamily="34" charset="0"/>
              </a:rPr>
              <a:t>Contoh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Produk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2060"/>
            <a:ext cx="3581400" cy="2362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75" y="1905000"/>
            <a:ext cx="37338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800"/>
            <a:ext cx="3657600" cy="2140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7" y="4518546"/>
            <a:ext cx="3705367" cy="21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konsinyasi</a:t>
            </a:r>
            <a:r>
              <a:rPr lang="en-US" b="1" dirty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 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regular.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regular.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Metode Terpisah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id-ID" dirty="0"/>
              <a:t>Pada umumnya pencatatan yang dibuat oleh pengamanat hanya mencakup 4 transaksi, yaitu</a:t>
            </a:r>
            <a:r>
              <a:rPr lang="id-ID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konsinyasi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angkut</a:t>
            </a:r>
            <a:r>
              <a:rPr lang="en-US" sz="2800" dirty="0"/>
              <a:t> (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pengiriman</a:t>
            </a:r>
            <a:r>
              <a:rPr lang="en-US" sz="2800" dirty="0"/>
              <a:t>)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  </a:t>
            </a:r>
            <a:r>
              <a:rPr lang="en-US" sz="2800" dirty="0" err="1" smtClean="0"/>
              <a:t>konsinyasi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3.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komisioner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4. 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komisioner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1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Pengiriman barang konsinyasi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d-ID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Transaksi </a:t>
            </a:r>
            <a:r>
              <a:rPr lang="id-ID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 akan dicatat:</a:t>
            </a:r>
            <a:endParaRPr lang="en-US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d-ID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 </a:t>
            </a: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konsinyasi                        </a:t>
            </a:r>
            <a:r>
              <a:rPr lang="id-ID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id-ID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Persediaan</a:t>
            </a:r>
            <a:r>
              <a:rPr lang="id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                xxx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d-ID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 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 angkut (biaya pengiriman) barang konsinyasi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Transaksi ini akan dicatat:</a:t>
            </a:r>
            <a:endParaRPr lang="en-US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 konsinyasi                                           xxx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id-ID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</a:t>
            </a:r>
            <a:r>
              <a:rPr lang="id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 xxx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3.Menerima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 smtClean="0"/>
              <a:t>pertanggung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komisioner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id-ID" sz="2800" dirty="0"/>
              <a:t>Pada saat menerima laporan </a:t>
            </a:r>
            <a:r>
              <a:rPr lang="id-ID" sz="2800" dirty="0" smtClean="0"/>
              <a:t>pertanggung</a:t>
            </a:r>
            <a:r>
              <a:rPr lang="en-US" sz="2800" dirty="0" smtClean="0"/>
              <a:t> </a:t>
            </a:r>
            <a:r>
              <a:rPr lang="id-ID" sz="2800" dirty="0" smtClean="0"/>
              <a:t>jawaban </a:t>
            </a:r>
            <a:r>
              <a:rPr lang="id-ID" sz="2800" dirty="0"/>
              <a:t>tersebut pengamanat akan mengetahui 3 hal, yaitu:</a:t>
            </a:r>
            <a:endParaRPr lang="en-US" sz="2800" dirty="0"/>
          </a:p>
          <a:p>
            <a:pPr lvl="0"/>
            <a:r>
              <a:rPr lang="id-ID" dirty="0"/>
              <a:t>Penjualan barang konsinyasi</a:t>
            </a:r>
            <a:endParaRPr lang="en-US" dirty="0"/>
          </a:p>
          <a:p>
            <a:pPr lvl="0"/>
            <a:r>
              <a:rPr lang="id-ID" dirty="0"/>
              <a:t>Biaya yang berhubungan dengan konsinyasi</a:t>
            </a:r>
            <a:endParaRPr lang="en-US" dirty="0"/>
          </a:p>
          <a:p>
            <a:pPr lvl="0"/>
            <a:r>
              <a:rPr lang="id-ID" dirty="0"/>
              <a:t>Pembayaran yang akan diterima dari komisioner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9000" t="65000" r="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Apakah</a:t>
            </a:r>
            <a:r>
              <a:rPr lang="en-US" dirty="0" smtClean="0">
                <a:latin typeface="Candara" pitchFamily="34" charset="0"/>
              </a:rPr>
              <a:t> yang </a:t>
            </a:r>
            <a:r>
              <a:rPr lang="en-US" dirty="0" err="1" smtClean="0">
                <a:latin typeface="Candara" pitchFamily="34" charset="0"/>
              </a:rPr>
              <a:t>dimaksud</a:t>
            </a:r>
            <a:r>
              <a:rPr lang="en-US" dirty="0" smtClean="0">
                <a:latin typeface="Candara" pitchFamily="34" charset="0"/>
              </a:rPr>
              <a:t>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err="1" smtClean="0">
                <a:latin typeface="Candara" pitchFamily="34" charset="0"/>
              </a:rPr>
              <a:t>Bisnis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r>
              <a:rPr lang="en-US" dirty="0" smtClean="0">
                <a:latin typeface="Candara" pitchFamily="34" charset="0"/>
              </a:rPr>
              <a:t>?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id-ID" sz="2800" b="1" i="1" dirty="0"/>
              <a:t>Transaksi ini akan dicatat:</a:t>
            </a:r>
            <a:endParaRPr lang="en-US" sz="2800" b="1" i="1" dirty="0"/>
          </a:p>
          <a:p>
            <a:pPr marL="0" indent="0">
              <a:buNone/>
            </a:pPr>
            <a:r>
              <a:rPr lang="id-ID" dirty="0"/>
              <a:t>Piutang- komisioner                            xxx</a:t>
            </a:r>
            <a:endParaRPr lang="en-US" dirty="0"/>
          </a:p>
          <a:p>
            <a:pPr marL="0" indent="0">
              <a:buNone/>
            </a:pPr>
            <a:r>
              <a:rPr lang="id-ID" dirty="0" smtClean="0"/>
              <a:t>B</a:t>
            </a:r>
            <a:r>
              <a:rPr lang="en-US" dirty="0" err="1" smtClean="0"/>
              <a:t>eban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/>
              <a:t>konsinyasi                               </a:t>
            </a:r>
            <a:r>
              <a:rPr lang="id-ID" dirty="0" smtClean="0"/>
              <a:t>xxx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id-ID" dirty="0" smtClean="0"/>
              <a:t>Barang </a:t>
            </a:r>
            <a:r>
              <a:rPr lang="id-ID" dirty="0"/>
              <a:t>konsinyasi                               xxx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id-ID" dirty="0" smtClean="0"/>
              <a:t>Menerima </a:t>
            </a:r>
            <a:r>
              <a:rPr lang="id-ID" dirty="0"/>
              <a:t>pembayaran dari komisioner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id-ID" sz="2800" b="1" i="1" dirty="0" smtClean="0"/>
              <a:t>Transaksi </a:t>
            </a:r>
            <a:r>
              <a:rPr lang="id-ID" sz="2800" b="1" i="1" dirty="0"/>
              <a:t>ini akan dicatat:</a:t>
            </a:r>
            <a:endParaRPr lang="en-US" sz="2800" b="1" i="1" dirty="0"/>
          </a:p>
          <a:p>
            <a:pPr marL="0" indent="0">
              <a:buNone/>
            </a:pPr>
            <a:r>
              <a:rPr lang="id-ID" dirty="0"/>
              <a:t>Kas                                                           xxx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id-ID" dirty="0" smtClean="0"/>
              <a:t>Piutang- </a:t>
            </a:r>
            <a:r>
              <a:rPr lang="id-ID" dirty="0"/>
              <a:t>komisioner                                   xxx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b="1" i="1" dirty="0" err="1" smtClean="0"/>
              <a:t>latihan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d-ID" sz="4500" dirty="0"/>
              <a:t>Pada awal tahun 1991 PT ABC mengadakan perjanjian konsinyasi dengan toko XYZ. Isi perjanjian tersebut antara lain:</a:t>
            </a:r>
            <a:endParaRPr lang="en-US" sz="4500" dirty="0"/>
          </a:p>
          <a:p>
            <a:pPr lvl="0"/>
            <a:r>
              <a:rPr lang="id-ID" sz="4500" dirty="0"/>
              <a:t>PT ABC akan menitipkan barang kepada toko XYZ</a:t>
            </a:r>
            <a:endParaRPr lang="en-US" sz="4500" dirty="0"/>
          </a:p>
          <a:p>
            <a:pPr lvl="0"/>
            <a:r>
              <a:rPr lang="id-ID" sz="4500" dirty="0"/>
              <a:t>Toko XYZ berhak atas komisi sebesar 15% dari hasil penjualan</a:t>
            </a:r>
            <a:endParaRPr lang="en-US" sz="4500" dirty="0"/>
          </a:p>
          <a:p>
            <a:pPr lvl="0"/>
            <a:r>
              <a:rPr lang="id-ID" sz="4500" dirty="0"/>
              <a:t>Semua biaya ditanggung oleh PT ABC</a:t>
            </a:r>
            <a:endParaRPr lang="en-US" sz="4500" dirty="0"/>
          </a:p>
          <a:p>
            <a:pPr lvl="0"/>
            <a:r>
              <a:rPr lang="id-ID" sz="4500" dirty="0"/>
              <a:t>Toko XYZ harus membuat pertanggungjawaban secara bulanan.</a:t>
            </a:r>
            <a:endParaRPr lang="en-US" sz="4500" dirty="0"/>
          </a:p>
          <a:p>
            <a:pPr marL="0" indent="0">
              <a:buNone/>
            </a:pPr>
            <a:r>
              <a:rPr lang="id-ID" sz="4500" dirty="0"/>
              <a:t>Transaksi yang berhubungan dengan perjanjian konsinyasi tersebut untuk bulan januari 1991 adalah:</a:t>
            </a:r>
            <a:endParaRPr lang="en-US" sz="4500" dirty="0"/>
          </a:p>
          <a:p>
            <a:r>
              <a:rPr lang="id-ID" sz="4500" dirty="0" smtClean="0"/>
              <a:t>PT </a:t>
            </a:r>
            <a:r>
              <a:rPr lang="id-ID" sz="4500" dirty="0"/>
              <a:t>ABC mengirim 100 unit barang yang dalam keadaan CKD ke toko XYZ. Harga pokok barang tersebut Rp. 300.000,00 sedangkan harga jual ditentukan Rp. 500.000,00</a:t>
            </a:r>
            <a:endParaRPr lang="en-US" sz="4500" dirty="0"/>
          </a:p>
          <a:p>
            <a:pPr lvl="0"/>
            <a:r>
              <a:rPr lang="id-ID" sz="4500" dirty="0"/>
              <a:t>PT ABC membayar biaya angkut sebesar Rp. 500.000,00</a:t>
            </a:r>
            <a:endParaRPr lang="en-US" sz="4500" dirty="0"/>
          </a:p>
          <a:p>
            <a:pPr lvl="0"/>
            <a:r>
              <a:rPr lang="id-ID" sz="4500" dirty="0"/>
              <a:t>Toko XYZ menerima kiriman barang dari PT ABC dan membayar biaya perakitan sebesar Rp. 200.000,00</a:t>
            </a:r>
            <a:endParaRPr lang="en-US" sz="4500" dirty="0"/>
          </a:p>
          <a:p>
            <a:pPr lvl="0"/>
            <a:r>
              <a:rPr lang="id-ID" sz="4500" dirty="0"/>
              <a:t>Toko XYZ berhasil menjual seluruh barang dagangan secara tunai</a:t>
            </a:r>
            <a:endParaRPr lang="en-US" sz="4500" dirty="0"/>
          </a:p>
          <a:p>
            <a:pPr lvl="0"/>
            <a:r>
              <a:rPr lang="id-ID" sz="4500" dirty="0"/>
              <a:t>Toko XYZ mengirimkan laporan hasil penjualan ke PT ABC</a:t>
            </a:r>
            <a:endParaRPr lang="en-US" sz="4500" dirty="0"/>
          </a:p>
          <a:p>
            <a:pPr lvl="0"/>
            <a:r>
              <a:rPr lang="id-ID" sz="4500" dirty="0"/>
              <a:t>Toko XYZ mengirimkan kas yang menjadi hak PT ABC, yaitu:</a:t>
            </a:r>
            <a:endParaRPr lang="en-US" sz="4500" dirty="0"/>
          </a:p>
          <a:p>
            <a:pPr marL="0" lvl="0" indent="0">
              <a:buNone/>
            </a:pPr>
            <a:r>
              <a:rPr lang="en-US" sz="4500" dirty="0" smtClean="0"/>
              <a:t>       </a:t>
            </a:r>
            <a:r>
              <a:rPr lang="id-ID" sz="4500" dirty="0" smtClean="0"/>
              <a:t>Penjualan </a:t>
            </a:r>
            <a:r>
              <a:rPr lang="id-ID" sz="4500" dirty="0"/>
              <a:t>= 100 x Rp. 500.000,00 		= Rp.  50.000.000,00</a:t>
            </a:r>
            <a:endParaRPr lang="en-US" sz="4500" dirty="0"/>
          </a:p>
          <a:p>
            <a:pPr marL="0" lvl="0" indent="0">
              <a:buNone/>
            </a:pPr>
            <a:r>
              <a:rPr lang="en-US" sz="4500" dirty="0" smtClean="0"/>
              <a:t>       </a:t>
            </a:r>
            <a:r>
              <a:rPr lang="id-ID" sz="4500" dirty="0" smtClean="0"/>
              <a:t>Komisi </a:t>
            </a:r>
            <a:r>
              <a:rPr lang="id-ID" sz="4500" dirty="0"/>
              <a:t>15% = Rp. 7.500.000,00</a:t>
            </a: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       </a:t>
            </a:r>
            <a:r>
              <a:rPr lang="id-ID" sz="4500" dirty="0" smtClean="0"/>
              <a:t>Biaya</a:t>
            </a:r>
            <a:r>
              <a:rPr lang="id-ID" sz="4500" dirty="0"/>
              <a:t>               </a:t>
            </a:r>
            <a:r>
              <a:rPr lang="id-ID" sz="4500" u="sng" dirty="0"/>
              <a:t>Rp.    200.000,00</a:t>
            </a:r>
            <a:r>
              <a:rPr lang="id-ID" sz="4500" dirty="0"/>
              <a:t> +                                 Rp.   7.700.000,00</a:t>
            </a: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       </a:t>
            </a:r>
            <a:r>
              <a:rPr lang="id-ID" sz="4500" dirty="0" smtClean="0"/>
              <a:t>Kas </a:t>
            </a:r>
            <a:r>
              <a:rPr lang="id-ID" sz="4500" dirty="0"/>
              <a:t>yang dikirim                                                              Rp. 42.300.000,00</a:t>
            </a:r>
            <a:endParaRPr lang="en-US" sz="4500" dirty="0"/>
          </a:p>
          <a:p>
            <a:pPr marL="0" indent="0">
              <a:buNone/>
            </a:pPr>
            <a:r>
              <a:rPr lang="id-ID" sz="4500" dirty="0"/>
              <a:t> </a:t>
            </a:r>
            <a:endParaRPr lang="en-US" sz="4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1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06257"/>
              </p:ext>
            </p:extLst>
          </p:nvPr>
        </p:nvGraphicFramePr>
        <p:xfrm>
          <a:off x="533400" y="2390104"/>
          <a:ext cx="8305800" cy="302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149"/>
                <a:gridCol w="4189651"/>
              </a:tblGrid>
              <a:tr h="55297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14145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 yang dibuat oleh PT ABC adalah: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 konsinyasi     Rp. 30.000.000,00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Persediaan                   Rp. 30.000.000,00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 yang dibuat oleh PT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adalah: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tidak dicatat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52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06257"/>
              </p:ext>
            </p:extLst>
          </p:nvPr>
        </p:nvGraphicFramePr>
        <p:xfrm>
          <a:off x="533400" y="2390104"/>
          <a:ext cx="8305800" cy="366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149"/>
                <a:gridCol w="4189651"/>
              </a:tblGrid>
              <a:tr h="55297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14145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 konsinyasi          Rp. 500.000,00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                                        Rp. 500.000,00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 transport          Rp. 500.000,00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                                    Rp. 500.000,00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 konsinyasi       Rp. 500.000,00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                                      Rp. 500.000,00</a:t>
                      </a:r>
                      <a:endParaRPr lang="en-US" dirty="0"/>
                    </a:p>
                  </a:txBody>
                  <a:tcPr/>
                </a:tc>
              </a:tr>
              <a:tr h="552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70007"/>
              </p:ext>
            </p:extLst>
          </p:nvPr>
        </p:nvGraphicFramePr>
        <p:xfrm>
          <a:off x="533400" y="2390105"/>
          <a:ext cx="8305800" cy="218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149"/>
                <a:gridCol w="4189651"/>
              </a:tblGrid>
              <a:tr h="39950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82892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  tidak dicatat oleh PT 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  tidak dicatat oleh PT ABC</a:t>
                      </a:r>
                      <a:endParaRPr lang="en-US" dirty="0"/>
                    </a:p>
                  </a:txBody>
                  <a:tcPr/>
                </a:tc>
              </a:tr>
              <a:tr h="399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3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smtClean="0"/>
              <a:t>4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53469"/>
              </p:ext>
            </p:extLst>
          </p:nvPr>
        </p:nvGraphicFramePr>
        <p:xfrm>
          <a:off x="533400" y="2390105"/>
          <a:ext cx="8305800" cy="218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149"/>
                <a:gridCol w="4189651"/>
              </a:tblGrid>
              <a:tr h="39950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82892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  tidak dicatat oleh PT 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  tidak dicatat oleh PT ABC</a:t>
                      </a:r>
                      <a:endParaRPr lang="en-US" dirty="0"/>
                    </a:p>
                  </a:txBody>
                  <a:tcPr/>
                </a:tc>
              </a:tr>
              <a:tr h="399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06688"/>
              </p:ext>
            </p:extLst>
          </p:nvPr>
        </p:nvGraphicFramePr>
        <p:xfrm>
          <a:off x="533400" y="2390104"/>
          <a:ext cx="8305800" cy="393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48782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58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Transaksi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Transaksi ini dicatat: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91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Piutang-komisioner       Rp</a:t>
                      </a:r>
                      <a:r>
                        <a:rPr lang="id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42.300.000,00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1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Barang konsinyasi          Rp. 7.700.000,00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1465" indent="2705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Barang konsinyasi             Rp. 50.000.000,00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d-ID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Piutang-komisioner       Rp. 42.300.000,00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                                 Rp.   7.700.000,00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 konsinyasi               Rp. 50.000.000,00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Harga pokok penjualan  Rp. 30.000.000,00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Persediaan                            Rp. 30.000.000,00</a:t>
                      </a:r>
                      <a:endParaRPr lang="en-US" sz="1400" dirty="0"/>
                    </a:p>
                  </a:txBody>
                  <a:tcPr/>
                </a:tc>
              </a:tr>
              <a:tr h="4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smtClean="0"/>
              <a:t>6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17538"/>
              </p:ext>
            </p:extLst>
          </p:nvPr>
        </p:nvGraphicFramePr>
        <p:xfrm>
          <a:off x="533400" y="2390104"/>
          <a:ext cx="8305800" cy="251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419600"/>
              </a:tblGrid>
              <a:tr h="48782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terpisah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41675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                                     Rp. 42.300.000,00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Piutang komisioner           Rp. 42.300.000,00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6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Transaksi ini dicatat: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                                      Rp. 42.300.000,00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iutang komisioner              Rp. 42.300.000,00</a:t>
                      </a:r>
                      <a:endParaRPr lang="en-US" sz="1600" dirty="0"/>
                    </a:p>
                  </a:txBody>
                  <a:tcPr/>
                </a:tc>
              </a:tr>
              <a:tr h="4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6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Beban-beban</a:t>
            </a:r>
            <a:r>
              <a:rPr lang="en-US" b="1" dirty="0"/>
              <a:t> </a:t>
            </a:r>
            <a:r>
              <a:rPr lang="en-US" b="1" dirty="0" err="1"/>
              <a:t>konsinyasi</a:t>
            </a:r>
            <a:r>
              <a:rPr lang="en-US" b="1" dirty="0"/>
              <a:t> yang </a:t>
            </a:r>
            <a:r>
              <a:rPr lang="en-US" b="1" dirty="0" err="1"/>
              <a:t>menambah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(HPP)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/>
              <a:t>angkut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 </a:t>
            </a:r>
            <a:r>
              <a:rPr lang="en-US" u="sng" dirty="0" err="1"/>
              <a:t>pengamanat</a:t>
            </a:r>
            <a:r>
              <a:rPr lang="en-US" u="sng" dirty="0"/>
              <a:t>.</a:t>
            </a:r>
            <a:endParaRPr lang="en-US" dirty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/>
              <a:t>asuransi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 </a:t>
            </a:r>
            <a:r>
              <a:rPr lang="en-US" u="sng" dirty="0" err="1"/>
              <a:t>komisioner</a:t>
            </a:r>
            <a:r>
              <a:rPr lang="en-US" u="sng" dirty="0"/>
              <a:t>.</a:t>
            </a:r>
            <a:endParaRPr lang="en-US" dirty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/>
              <a:t>promosi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 </a:t>
            </a:r>
            <a:r>
              <a:rPr lang="en-US" u="sng" dirty="0" err="1"/>
              <a:t>komisioner</a:t>
            </a:r>
            <a:r>
              <a:rPr lang="en-US" u="sng" dirty="0"/>
              <a:t>.</a:t>
            </a:r>
            <a:endParaRPr lang="en-US" dirty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/>
              <a:t>sewa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 </a:t>
            </a:r>
            <a:r>
              <a:rPr lang="en-US" u="sng" dirty="0" err="1"/>
              <a:t>komisioner</a:t>
            </a:r>
            <a:r>
              <a:rPr lang="en-US" u="sng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Candara" pitchFamily="34" charset="0"/>
              </a:rPr>
              <a:t>Penyerahan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barang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oleh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pemilik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kepada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pihak</a:t>
            </a:r>
            <a:r>
              <a:rPr lang="en-US" sz="4000" dirty="0" smtClean="0">
                <a:latin typeface="Candara" pitchFamily="34" charset="0"/>
              </a:rPr>
              <a:t> lain yang </a:t>
            </a:r>
            <a:r>
              <a:rPr lang="en-US" sz="4000" dirty="0" err="1" smtClean="0">
                <a:latin typeface="Candara" pitchFamily="34" charset="0"/>
              </a:rPr>
              <a:t>bertindak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sebagai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agen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penjual</a:t>
            </a:r>
            <a:r>
              <a:rPr lang="en-US" sz="4000" dirty="0" smtClean="0">
                <a:latin typeface="Candara" pitchFamily="34" charset="0"/>
              </a:rPr>
              <a:t>, </a:t>
            </a:r>
            <a:r>
              <a:rPr lang="en-US" sz="4000" dirty="0" err="1" smtClean="0">
                <a:latin typeface="Candara" pitchFamily="34" charset="0"/>
              </a:rPr>
              <a:t>tetapi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hak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atas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barang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tersebut</a:t>
            </a:r>
            <a:r>
              <a:rPr lang="en-US" sz="4000" dirty="0" smtClean="0">
                <a:latin typeface="Candara" pitchFamily="34" charset="0"/>
              </a:rPr>
              <a:t>  </a:t>
            </a:r>
            <a:r>
              <a:rPr lang="en-US" sz="4000" dirty="0" err="1" smtClean="0">
                <a:latin typeface="Candara" pitchFamily="34" charset="0"/>
              </a:rPr>
              <a:t>tetap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berada</a:t>
            </a:r>
            <a:r>
              <a:rPr lang="en-US" sz="4000" dirty="0" smtClean="0">
                <a:latin typeface="Candara" pitchFamily="34" charset="0"/>
              </a:rPr>
              <a:t> di </a:t>
            </a:r>
            <a:r>
              <a:rPr lang="en-US" sz="4000" dirty="0" err="1" smtClean="0">
                <a:latin typeface="Candara" pitchFamily="34" charset="0"/>
              </a:rPr>
              <a:t>tangan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pemilik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sampai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barang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tersebut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dijual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oleh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agen</a:t>
            </a:r>
            <a:r>
              <a:rPr lang="en-US" sz="4000" dirty="0" smtClean="0">
                <a:latin typeface="Candara" pitchFamily="34" charset="0"/>
              </a:rPr>
              <a:t> </a:t>
            </a:r>
            <a:r>
              <a:rPr lang="en-US" sz="4000" dirty="0" err="1" smtClean="0">
                <a:latin typeface="Candara" pitchFamily="34" charset="0"/>
              </a:rPr>
              <a:t>penjual</a:t>
            </a:r>
            <a:r>
              <a:rPr lang="en-US" sz="4000" dirty="0" smtClean="0">
                <a:latin typeface="Candara" pitchFamily="34" charset="0"/>
              </a:rPr>
              <a:t>.</a:t>
            </a:r>
            <a:endParaRPr lang="en-US" sz="4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/>
              <a:t>MAJU JAYA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komisioner</a:t>
            </a:r>
            <a:r>
              <a:rPr lang="en-US" dirty="0"/>
              <a:t> yang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PD UTAMA.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MEDIAN JAYA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Maret</a:t>
            </a:r>
            <a:r>
              <a:rPr lang="en-US" dirty="0"/>
              <a:t> 2003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r>
              <a:rPr lang="en-US" b="1" dirty="0"/>
              <a:t>3 </a:t>
            </a:r>
            <a:r>
              <a:rPr lang="en-US" b="1" dirty="0" err="1"/>
              <a:t>Maret</a:t>
            </a:r>
            <a:r>
              <a:rPr lang="en-US" dirty="0"/>
              <a:t>, PD UTAMA </a:t>
            </a:r>
            <a:r>
              <a:rPr lang="en-US" dirty="0" err="1"/>
              <a:t>mengirim</a:t>
            </a:r>
            <a:r>
              <a:rPr lang="en-US" dirty="0"/>
              <a:t> 26 unit TV Sharp 1404 GE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MEDIAN JAYA.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Rp</a:t>
            </a:r>
            <a:r>
              <a:rPr lang="en-US" dirty="0"/>
              <a:t>. 1.500.000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Rp</a:t>
            </a:r>
            <a:r>
              <a:rPr lang="en-US" dirty="0"/>
              <a:t>. 2.300.000. </a:t>
            </a:r>
            <a:r>
              <a:rPr lang="en-US" dirty="0" err="1"/>
              <a:t>Komisi</a:t>
            </a:r>
            <a:r>
              <a:rPr lang="en-US" dirty="0"/>
              <a:t> 20%,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520.000.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Penyelesaianya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251229"/>
              </p:ext>
            </p:extLst>
          </p:nvPr>
        </p:nvGraphicFramePr>
        <p:xfrm>
          <a:off x="1171575" y="1676400"/>
          <a:ext cx="6800850" cy="4038599"/>
        </p:xfrm>
        <a:graphic>
          <a:graphicData uri="http://schemas.openxmlformats.org/drawingml/2006/table">
            <a:tbl>
              <a:tblPr/>
              <a:tblGrid>
                <a:gridCol w="408076"/>
                <a:gridCol w="3144749"/>
                <a:gridCol w="3248025"/>
              </a:tblGrid>
              <a:tr h="940115">
                <a:tc gridSpan="2"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</a:rPr>
                        <a:t>Toko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</a:rPr>
                        <a:t> MAJU JAYA</a:t>
                      </a:r>
                      <a:endParaRPr lang="en-US" dirty="0">
                        <a:effectLst/>
                      </a:endParaRPr>
                    </a:p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</a:rPr>
                        <a:t>Komisioner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</a:rPr>
                        <a:t>PD UTAMA</a:t>
                      </a:r>
                      <a:endParaRPr lang="en-US">
                        <a:effectLst/>
                      </a:endParaRPr>
                    </a:p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</a:rPr>
                        <a:t>(Pengamanat)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8484"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dijurnal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Barang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Konsinyasi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Keluar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39.000.000</a:t>
                      </a:r>
                      <a:endParaRPr lang="en-US" dirty="0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Barang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Konsinyasi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  39.000.000</a:t>
                      </a:r>
                      <a:endParaRPr lang="en-US" dirty="0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(26 x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Rp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. 1.500.000)</a:t>
                      </a:r>
                      <a:endParaRPr lang="en-US" dirty="0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Barang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Konsinyasi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Keluar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    520.000</a:t>
                      </a:r>
                      <a:endParaRPr lang="en-US" dirty="0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Kas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               520.000</a:t>
                      </a:r>
                      <a:endParaRPr lang="en-US" dirty="0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Mencatat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beban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Maret</a:t>
            </a:r>
            <a:r>
              <a:rPr lang="en-US" dirty="0"/>
              <a:t>,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kiriman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PD UTAMA, </a:t>
            </a:r>
            <a:r>
              <a:rPr lang="en-US" dirty="0" err="1"/>
              <a:t>berupa</a:t>
            </a:r>
            <a:r>
              <a:rPr lang="en-US" dirty="0"/>
              <a:t> 26 unit TV Sharp 1404 GE.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Rp</a:t>
            </a:r>
            <a:r>
              <a:rPr lang="en-US" dirty="0"/>
              <a:t>. 2.300.000, </a:t>
            </a:r>
            <a:r>
              <a:rPr lang="en-US" dirty="0" err="1"/>
              <a:t>komisi</a:t>
            </a:r>
            <a:r>
              <a:rPr lang="en-US" dirty="0"/>
              <a:t> 20%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0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01282"/>
              </p:ext>
            </p:extLst>
          </p:nvPr>
        </p:nvGraphicFramePr>
        <p:xfrm>
          <a:off x="1171575" y="1600200"/>
          <a:ext cx="6800850" cy="3124200"/>
        </p:xfrm>
        <a:graphic>
          <a:graphicData uri="http://schemas.openxmlformats.org/drawingml/2006/table">
            <a:tbl>
              <a:tblPr/>
              <a:tblGrid>
                <a:gridCol w="408076"/>
                <a:gridCol w="3012023"/>
                <a:gridCol w="3380751"/>
              </a:tblGrid>
              <a:tr h="3124200"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Tidak dijurnal, hanya dibuat memo :</a:t>
                      </a:r>
                      <a:endParaRPr lang="en-US">
                        <a:effectLst/>
                      </a:endParaRPr>
                    </a:p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“Diterima 26 unit TV Sharp 1404 GE, harga jual Rp. 2.300.000, komisi 20%”.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</a:rPr>
                        <a:t>dijurnal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12 </a:t>
            </a:r>
            <a:r>
              <a:rPr lang="en-US" b="1" dirty="0" err="1"/>
              <a:t>Maret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8 unit TV Sharp 1404 GE.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Rp</a:t>
            </a:r>
            <a:r>
              <a:rPr lang="en-US" dirty="0"/>
              <a:t>. 2.300.000.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50.000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40.000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r>
              <a:rPr lang="en-US" b="1" dirty="0"/>
              <a:t>26 </a:t>
            </a:r>
            <a:r>
              <a:rPr lang="en-US" b="1" dirty="0" err="1"/>
              <a:t>Maret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 12 unit TV Sharp 1404 GE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SINAR.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Rp</a:t>
            </a:r>
            <a:r>
              <a:rPr lang="en-US" dirty="0"/>
              <a:t>. 2.300.000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30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80.000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r>
              <a:rPr lang="en-US" b="1" dirty="0"/>
              <a:t>31 </a:t>
            </a:r>
            <a:r>
              <a:rPr lang="en-US" b="1" dirty="0" err="1"/>
              <a:t>Maret</a:t>
            </a:r>
            <a:r>
              <a:rPr lang="en-US" dirty="0"/>
              <a:t>,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PD UTAMA</a:t>
            </a:r>
          </a:p>
          <a:p>
            <a:r>
              <a:rPr lang="en-US" b="1" dirty="0"/>
              <a:t>31 </a:t>
            </a:r>
            <a:r>
              <a:rPr lang="en-US" b="1" dirty="0" err="1"/>
              <a:t>Maret</a:t>
            </a:r>
            <a:r>
              <a:rPr lang="en-US" dirty="0"/>
              <a:t>, PD UTAMA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konsinyasi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MEDIAN JAYA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1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KONSINYASI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800" b="1" dirty="0" smtClean="0">
                <a:latin typeface="Candara" pitchFamily="34" charset="0"/>
              </a:rPr>
              <a:t>Konsinyor (Consignor)</a:t>
            </a:r>
          </a:p>
          <a:p>
            <a:pPr marL="0" indent="0" algn="ctr">
              <a:buNone/>
            </a:pPr>
            <a:r>
              <a:rPr lang="sv-SE" sz="2800" dirty="0" smtClean="0">
                <a:latin typeface="Candara" pitchFamily="34" charset="0"/>
              </a:rPr>
              <a:t>Pihak yang memiliki barang</a:t>
            </a:r>
          </a:p>
          <a:p>
            <a:pPr marL="0" indent="0" algn="ctr">
              <a:buNone/>
            </a:pPr>
            <a:endParaRPr lang="sv-SE" sz="2800" dirty="0">
              <a:latin typeface="Candara" pitchFamily="34" charset="0"/>
            </a:endParaRPr>
          </a:p>
          <a:p>
            <a:pPr marL="0" indent="0" algn="ctr">
              <a:buNone/>
            </a:pPr>
            <a:endParaRPr lang="sv-SE" sz="2800" dirty="0" smtClean="0">
              <a:latin typeface="Candara" pitchFamily="34" charset="0"/>
            </a:endParaRPr>
          </a:p>
          <a:p>
            <a:pPr marL="0" indent="0" algn="ctr">
              <a:buNone/>
            </a:pPr>
            <a:endParaRPr lang="sv-SE" sz="2800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sv-SE" sz="2800" b="1" dirty="0" smtClean="0">
                <a:latin typeface="Candara" pitchFamily="34" charset="0"/>
              </a:rPr>
              <a:t>Konsinyi (Consignee)</a:t>
            </a:r>
          </a:p>
          <a:p>
            <a:pPr marL="0" indent="0" algn="ctr">
              <a:buNone/>
            </a:pPr>
            <a:r>
              <a:rPr lang="sv-SE" sz="2800" dirty="0">
                <a:latin typeface="Candara" pitchFamily="34" charset="0"/>
              </a:rPr>
              <a:t>	</a:t>
            </a:r>
            <a:r>
              <a:rPr lang="sv-SE" sz="2800" dirty="0" smtClean="0">
                <a:latin typeface="Candara" pitchFamily="34" charset="0"/>
              </a:rPr>
              <a:t>Pihak yang mengusahakan penjualan barang.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909462" y="2928386"/>
            <a:ext cx="1143000" cy="3810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4000" t="58000" r="1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Apa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ciri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dari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transaksi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r>
              <a:rPr lang="en-US" dirty="0" smtClean="0">
                <a:latin typeface="Candara" pitchFamily="34" charset="0"/>
              </a:rPr>
              <a:t>? 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>
                <a:latin typeface="Candara" pitchFamily="34" charset="0"/>
              </a:rPr>
              <a:t>Cirinya:</a:t>
            </a:r>
            <a:endParaRPr lang="en-US" sz="36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990600"/>
            <a:ext cx="8221070" cy="1295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Konsinyasi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harus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dilaporkan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persediaan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Konsinyor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hak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masih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berada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Konsinyor</a:t>
            </a:r>
            <a:endParaRPr lang="en-US" sz="2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514600"/>
            <a:ext cx="8221070" cy="1219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Pengiriman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Konsinyasi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pendapatan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Konsinyor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sebaliknya</a:t>
            </a:r>
            <a:endParaRPr lang="en-US" sz="2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962400"/>
            <a:ext cx="8221070" cy="1219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Pihak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Konsinyor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bertanggungjawab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semua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biaya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berhubungan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Konsinyasi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kecuali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ditentukan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lain</a:t>
            </a:r>
            <a:endParaRPr lang="en-US" sz="2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410200"/>
            <a:ext cx="822107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Komisioner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batas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kemampuannya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berkewajiban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menjaga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keamanan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keselamatan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barang-barang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komisi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Candara" pitchFamily="34" charset="0"/>
              </a:rPr>
              <a:t>diterimanya</a:t>
            </a:r>
            <a:endParaRPr lang="en-US" sz="20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7000" t="57000" r="1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Bagaimana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pelaksanaan</a:t>
            </a:r>
            <a:r>
              <a:rPr lang="en-US" dirty="0" smtClean="0">
                <a:latin typeface="Candara" pitchFamily="34" charset="0"/>
              </a:rPr>
              <a:t>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err="1" smtClean="0">
                <a:latin typeface="Candara" pitchFamily="34" charset="0"/>
              </a:rPr>
              <a:t>bisnis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r>
              <a:rPr lang="en-US" dirty="0" smtClean="0">
                <a:latin typeface="Candara" pitchFamily="34" charset="0"/>
              </a:rPr>
              <a:t>?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Candara" pitchFamily="34" charset="0"/>
              </a:rPr>
              <a:t>Pelaksanaan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bisnis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Konsinyasi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untuk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toko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skala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besar</a:t>
            </a:r>
            <a:endParaRPr lang="en-US" sz="3600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76400"/>
            <a:ext cx="35052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Pembicaraan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tempat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display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05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48200" y="1676400"/>
            <a:ext cx="38100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Pemasangan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rak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produk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114800"/>
            <a:ext cx="3505200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G</a:t>
            </a: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Pengiriman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display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0958"/>
            <a:ext cx="35052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676400"/>
            <a:ext cx="3809999" cy="1627187"/>
          </a:xfrm>
        </p:spPr>
      </p:pic>
      <p:sp>
        <p:nvSpPr>
          <p:cNvPr id="16" name="Rectangle 15"/>
          <p:cNvSpPr/>
          <p:nvPr/>
        </p:nvSpPr>
        <p:spPr>
          <a:xfrm>
            <a:off x="4648200" y="4140958"/>
            <a:ext cx="3810000" cy="2107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Tg</a:t>
            </a:r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Persiapakan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SPG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penjualan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56503"/>
            <a:ext cx="3810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Hak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Kewajiban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Konsinyasi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Hak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Candara" pitchFamily="34" charset="0"/>
              </a:rPr>
              <a:t>B</a:t>
            </a:r>
            <a:r>
              <a:rPr lang="en-US" sz="2000" dirty="0" err="1" smtClean="0">
                <a:latin typeface="Candara" pitchFamily="34" charset="0"/>
              </a:rPr>
              <a:t>erhak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memperoleh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penggantian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memperoleh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imbalan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atas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penjualan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konsinyasi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>
                <a:latin typeface="Candara" pitchFamily="34" charset="0"/>
              </a:rPr>
              <a:t>B</a:t>
            </a:r>
            <a:r>
              <a:rPr lang="en-US" sz="2000" dirty="0" err="1" smtClean="0">
                <a:latin typeface="Candara" pitchFamily="34" charset="0"/>
              </a:rPr>
              <a:t>erhak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menawarkan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garansi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biasa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atas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konsinyasi</a:t>
            </a:r>
            <a:r>
              <a:rPr lang="en-US" sz="2000" dirty="0" smtClean="0">
                <a:latin typeface="Candara" pitchFamily="34" charset="0"/>
              </a:rPr>
              <a:t> yang </a:t>
            </a:r>
            <a:r>
              <a:rPr lang="en-US" sz="2000" dirty="0" err="1" smtClean="0">
                <a:latin typeface="Candara" pitchFamily="34" charset="0"/>
              </a:rPr>
              <a:t>dijual</a:t>
            </a:r>
            <a:endParaRPr lang="en-US" sz="2000" dirty="0" smtClean="0">
              <a:latin typeface="Candar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Candara" pitchFamily="34" charset="0"/>
              </a:rPr>
              <a:t>Kewajiban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Konsinyi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andara" pitchFamily="34" charset="0"/>
              </a:rPr>
              <a:t>Harus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melindungi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barang-barang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pihak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pemilik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dengan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cara</a:t>
            </a:r>
            <a:r>
              <a:rPr lang="en-US" sz="2000" dirty="0" smtClean="0">
                <a:latin typeface="Candara" pitchFamily="34" charset="0"/>
              </a:rPr>
              <a:t> yang </a:t>
            </a:r>
            <a:r>
              <a:rPr lang="en-US" sz="2000" dirty="0" err="1" smtClean="0">
                <a:latin typeface="Candara" pitchFamily="34" charset="0"/>
              </a:rPr>
              <a:t>baik</a:t>
            </a:r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err="1">
                <a:latin typeface="Candara" pitchFamily="34" charset="0"/>
              </a:rPr>
              <a:t>H</a:t>
            </a:r>
            <a:r>
              <a:rPr lang="en-US" sz="2000" dirty="0" err="1" smtClean="0">
                <a:latin typeface="Candara" pitchFamily="34" charset="0"/>
              </a:rPr>
              <a:t>arus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menjual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konsinyasi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dengan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harga</a:t>
            </a:r>
            <a:r>
              <a:rPr lang="en-US" sz="2000" dirty="0" smtClean="0">
                <a:latin typeface="Candara" pitchFamily="34" charset="0"/>
              </a:rPr>
              <a:t> yang </a:t>
            </a:r>
            <a:r>
              <a:rPr lang="en-US" sz="2000" dirty="0" err="1" smtClean="0">
                <a:latin typeface="Candara" pitchFamily="34" charset="0"/>
              </a:rPr>
              <a:t>telah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ditentukan</a:t>
            </a:r>
            <a:endParaRPr lang="en-US" sz="2000" dirty="0" smtClean="0">
              <a:latin typeface="Candara" pitchFamily="34" charset="0"/>
            </a:endParaRPr>
          </a:p>
          <a:p>
            <a:r>
              <a:rPr lang="sv-SE" sz="2000" dirty="0">
                <a:latin typeface="Candara" pitchFamily="34" charset="0"/>
              </a:rPr>
              <a:t>H</a:t>
            </a:r>
            <a:r>
              <a:rPr lang="sv-SE" sz="2000" dirty="0" smtClean="0">
                <a:latin typeface="Candara" pitchFamily="34" charset="0"/>
              </a:rPr>
              <a:t>arus memisahkan barang konsinyasi dari barang dagangan lainnya</a:t>
            </a:r>
          </a:p>
          <a:p>
            <a:r>
              <a:rPr lang="en-US" sz="2000" dirty="0" err="1">
                <a:latin typeface="Candara" pitchFamily="34" charset="0"/>
              </a:rPr>
              <a:t>H</a:t>
            </a:r>
            <a:r>
              <a:rPr lang="en-US" sz="2000" dirty="0" err="1" smtClean="0">
                <a:latin typeface="Candara" pitchFamily="34" charset="0"/>
              </a:rPr>
              <a:t>arus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mengirimkan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laporan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berkala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mengenai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kemajuan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penjualan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barang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konsinyasi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1076</Words>
  <Application>Microsoft Office PowerPoint</Application>
  <PresentationFormat>On-screen Show (4:3)</PresentationFormat>
  <Paragraphs>231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Candara</vt:lpstr>
      <vt:lpstr>times new roman</vt:lpstr>
      <vt:lpstr>times new roman</vt:lpstr>
      <vt:lpstr>Office Theme</vt:lpstr>
      <vt:lpstr>BISNIS KONSINYASI</vt:lpstr>
      <vt:lpstr>Apakah yang dimaksud  Bisnis Konsinyasi?</vt:lpstr>
      <vt:lpstr>Penyerahan barang oleh pemilik kepada pihak lain yang bertindak sebagai agen penjual, tetapi hak atas barang tersebut  tetap berada di tangan pemilik sampai barang tersebut dijual oleh agen penjual.</vt:lpstr>
      <vt:lpstr>KONSINYASI</vt:lpstr>
      <vt:lpstr>Apa ciri dari transaksi Konsinyasi? </vt:lpstr>
      <vt:lpstr>Cirinya:</vt:lpstr>
      <vt:lpstr>Bagaimana pelaksanaan  bisnis Konsinyasi?</vt:lpstr>
      <vt:lpstr>Pelaksanaan bisnis Konsinyasi untuk toko skala besar</vt:lpstr>
      <vt:lpstr>Hak dan Kewajiban Konsinyasi</vt:lpstr>
      <vt:lpstr>Keuntungan Bisnis Konsinyasi?</vt:lpstr>
      <vt:lpstr>Konsinyasi adalah penyerahan barang dari pihak pemilik kepada pihak lain yang bertindak sebagai agen penjual, disertai amanat untuk dijual dengan upah berupa komisi. Sebutan yang sering muncul dalam Penjualan Konsinyasi:</vt:lpstr>
      <vt:lpstr>Beberapa Keuntungan Konsinyasi</vt:lpstr>
      <vt:lpstr>Resiko Bisnis Konsinyasi</vt:lpstr>
      <vt:lpstr>Contoh Produk Konsinyasi</vt:lpstr>
      <vt:lpstr>Prosedur pencatatan penjualan konsinyasi :</vt:lpstr>
      <vt:lpstr>Metode Terpisah </vt:lpstr>
      <vt:lpstr>Jurnal </vt:lpstr>
      <vt:lpstr>PowerPoint Presentation</vt:lpstr>
      <vt:lpstr>PowerPoint Presentation</vt:lpstr>
      <vt:lpstr>PowerPoint Presentation</vt:lpstr>
      <vt:lpstr>PowerPoint Presentation</vt:lpstr>
      <vt:lpstr>latihan </vt:lpstr>
      <vt:lpstr>Penjelasan </vt:lpstr>
      <vt:lpstr>Penjelasan </vt:lpstr>
      <vt:lpstr>Penjelasan </vt:lpstr>
      <vt:lpstr>Penjelasan </vt:lpstr>
      <vt:lpstr>Penjelasan </vt:lpstr>
      <vt:lpstr>Penjelasan </vt:lpstr>
      <vt:lpstr>Beban-beban konsinyasi yang menambah nilai barang (HPP)</vt:lpstr>
      <vt:lpstr>Contoh soal :</vt:lpstr>
      <vt:lpstr>Penyelesaianya </vt:lpstr>
      <vt:lpstr>PowerPoint Presentation</vt:lpstr>
      <vt:lpstr>PowerPoint Presentation</vt:lpstr>
      <vt:lpstr>Latihan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PENJUALAN KONSINYASI</dc:title>
  <dc:creator>User</dc:creator>
  <cp:lastModifiedBy>Ferawaty</cp:lastModifiedBy>
  <cp:revision>42</cp:revision>
  <dcterms:created xsi:type="dcterms:W3CDTF">2015-05-19T06:39:49Z</dcterms:created>
  <dcterms:modified xsi:type="dcterms:W3CDTF">2020-01-13T08:04:16Z</dcterms:modified>
</cp:coreProperties>
</file>