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romeltea.com/cara-menulis-skrip-radio/" TargetMode="External"/><Relationship Id="rId2" Type="http://schemas.openxmlformats.org/officeDocument/2006/relationships/hyperlink" Target="https://romeltea.com/category/public-speakin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Teknik Penulisan Pesan Humas</a:t>
            </a:r>
            <a:endParaRPr lang="id-ID" dirty="0"/>
          </a:p>
        </p:txBody>
      </p:sp>
      <p:sp>
        <p:nvSpPr>
          <p:cNvPr id="3" name="Subtitle 2"/>
          <p:cNvSpPr>
            <a:spLocks noGrp="1"/>
          </p:cNvSpPr>
          <p:nvPr>
            <p:ph type="subTitle" idx="1"/>
          </p:nvPr>
        </p:nvSpPr>
        <p:spPr/>
        <p:txBody>
          <a:bodyPr>
            <a:normAutofit fontScale="85000" lnSpcReduction="10000"/>
          </a:bodyPr>
          <a:lstStyle/>
          <a:p>
            <a:r>
              <a:rPr lang="id-ID" b="1" i="1" dirty="0"/>
              <a:t>keterampilan menulis (writing skill) khas Humas/PR dalam menghasilkan naskah-naskah yang diperlukan untuk kepentingan pencitraan positif dan popularitas </a:t>
            </a:r>
            <a:r>
              <a:rPr lang="id-ID" b="1" i="1" dirty="0" smtClean="0"/>
              <a:t>perusahaan/organisasi</a:t>
            </a:r>
            <a:endParaRPr lang="id-ID" dirty="0"/>
          </a:p>
        </p:txBody>
      </p:sp>
    </p:spTree>
    <p:extLst>
      <p:ext uri="{BB962C8B-B14F-4D97-AF65-F5344CB8AC3E}">
        <p14:creationId xmlns:p14="http://schemas.microsoft.com/office/powerpoint/2010/main" val="196776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b="1" i="1" dirty="0"/>
              <a:t>Tipe-tipe panulisan atau naskah PR dapat dibagi menjadi dua bagian</a:t>
            </a:r>
            <a:r>
              <a:rPr lang="id-ID" b="1" i="1" dirty="0"/>
              <a:t>:</a:t>
            </a:r>
            <a:endParaRPr lang="id-ID" dirty="0"/>
          </a:p>
        </p:txBody>
      </p:sp>
      <p:sp>
        <p:nvSpPr>
          <p:cNvPr id="3" name="TextBox 2"/>
          <p:cNvSpPr txBox="1"/>
          <p:nvPr/>
        </p:nvSpPr>
        <p:spPr>
          <a:xfrm>
            <a:off x="296214" y="1853248"/>
            <a:ext cx="11681138" cy="1754326"/>
          </a:xfrm>
          <a:prstGeom prst="rect">
            <a:avLst/>
          </a:prstGeom>
          <a:noFill/>
        </p:spPr>
        <p:txBody>
          <a:bodyPr wrap="square" rtlCol="0">
            <a:spAutoFit/>
          </a:bodyPr>
          <a:lstStyle/>
          <a:p>
            <a:pPr lvl="0" algn="just" fontAlgn="base"/>
            <a:r>
              <a:rPr lang="id-ID" b="1" i="1" dirty="0" smtClean="0"/>
              <a:t>1. Berkaitan </a:t>
            </a:r>
            <a:r>
              <a:rPr lang="id-ID" b="1" i="1" dirty="0"/>
              <a:t>dengan Media Relations/Press Relations, seperti naskah press release (siaran pers), </a:t>
            </a:r>
            <a:r>
              <a:rPr lang="id-ID" b="1" i="1" dirty="0" smtClean="0"/>
              <a:t>   </a:t>
            </a:r>
          </a:p>
          <a:p>
            <a:pPr lvl="0" algn="just" fontAlgn="base"/>
            <a:r>
              <a:rPr lang="id-ID" b="1" i="1" dirty="0" smtClean="0"/>
              <a:t>    advertorial</a:t>
            </a:r>
            <a:r>
              <a:rPr lang="id-ID" b="1" i="1" dirty="0"/>
              <a:t>, dan press conference (press kit/media kit).</a:t>
            </a:r>
            <a:endParaRPr lang="id-ID" dirty="0"/>
          </a:p>
          <a:p>
            <a:pPr lvl="0" algn="just" fontAlgn="base"/>
            <a:r>
              <a:rPr lang="id-ID" b="1" i="1" dirty="0" smtClean="0"/>
              <a:t>2. Berkaitan </a:t>
            </a:r>
            <a:r>
              <a:rPr lang="id-ID" b="1" i="1" dirty="0"/>
              <a:t>dengan media promosi, informasi, dan komunikasi perusahaan/organisasi, seperti naskah </a:t>
            </a:r>
            <a:endParaRPr lang="id-ID" b="1" i="1" dirty="0" smtClean="0"/>
          </a:p>
          <a:p>
            <a:pPr lvl="0" algn="just" fontAlgn="base"/>
            <a:r>
              <a:rPr lang="id-ID" b="1" i="1" dirty="0"/>
              <a:t> </a:t>
            </a:r>
            <a:r>
              <a:rPr lang="id-ID" b="1" i="1" dirty="0" smtClean="0"/>
              <a:t>   untuk </a:t>
            </a:r>
            <a:r>
              <a:rPr lang="id-ID" b="1" i="1" dirty="0"/>
              <a:t>dipublikasikan di newsletter, in house magazine/Company Magazines, naskah laporan </a:t>
            </a:r>
            <a:endParaRPr lang="id-ID" b="1" i="1" dirty="0" smtClean="0"/>
          </a:p>
          <a:p>
            <a:pPr lvl="0" algn="just" fontAlgn="base"/>
            <a:r>
              <a:rPr lang="id-ID" b="1" i="1" dirty="0"/>
              <a:t> </a:t>
            </a:r>
            <a:r>
              <a:rPr lang="id-ID" b="1" i="1" dirty="0" smtClean="0"/>
              <a:t>   tahunan </a:t>
            </a:r>
            <a:r>
              <a:rPr lang="id-ID" b="1" i="1" dirty="0"/>
              <a:t>(annual report), company profile, leaflet, booklet, brosur, dan sebagainya.</a:t>
            </a:r>
            <a:endParaRPr lang="id-ID" dirty="0"/>
          </a:p>
          <a:p>
            <a:endParaRPr lang="id-ID" dirty="0"/>
          </a:p>
        </p:txBody>
      </p:sp>
      <p:sp>
        <p:nvSpPr>
          <p:cNvPr id="4" name="TextBox 3"/>
          <p:cNvSpPr txBox="1"/>
          <p:nvPr/>
        </p:nvSpPr>
        <p:spPr>
          <a:xfrm>
            <a:off x="646110" y="3607574"/>
            <a:ext cx="11331241" cy="1477328"/>
          </a:xfrm>
          <a:prstGeom prst="rect">
            <a:avLst/>
          </a:prstGeom>
          <a:noFill/>
        </p:spPr>
        <p:txBody>
          <a:bodyPr wrap="square" rtlCol="0">
            <a:spAutoFit/>
          </a:bodyPr>
          <a:lstStyle/>
          <a:p>
            <a:pPr algn="just"/>
            <a:r>
              <a:rPr lang="id-ID" b="1" i="1" dirty="0"/>
              <a:t>Untuk menghasilkan naskah yang baik (good writing), Humas/PR harus memiliki keterampilan jurnalistik layaknya wartawan, seperti </a:t>
            </a:r>
            <a:endParaRPr lang="id-ID" b="1" i="1" dirty="0" smtClean="0"/>
          </a:p>
          <a:p>
            <a:pPr marL="342900" indent="-342900" algn="just">
              <a:buAutoNum type="arabicPeriod"/>
            </a:pPr>
            <a:r>
              <a:rPr lang="id-ID" b="1" i="1" dirty="0" smtClean="0"/>
              <a:t>pemahaman </a:t>
            </a:r>
            <a:r>
              <a:rPr lang="id-ID" b="1" i="1" dirty="0"/>
              <a:t>tentang nilai berita (news values), </a:t>
            </a:r>
            <a:endParaRPr lang="id-ID" b="1" i="1" dirty="0" smtClean="0"/>
          </a:p>
          <a:p>
            <a:pPr marL="342900" indent="-342900" algn="just">
              <a:buAutoNum type="arabicPeriod"/>
            </a:pPr>
            <a:r>
              <a:rPr lang="id-ID" b="1" i="1" dirty="0" smtClean="0"/>
              <a:t>bahasa </a:t>
            </a:r>
            <a:r>
              <a:rPr lang="id-ID" b="1" i="1" dirty="0"/>
              <a:t>jurnalistik (language of mass communications), kode etik jurnalistik, dan sebagainya.</a:t>
            </a:r>
            <a:endParaRPr lang="id-ID" dirty="0"/>
          </a:p>
          <a:p>
            <a:pPr algn="just"/>
            <a:endParaRPr lang="id-ID" dirty="0"/>
          </a:p>
        </p:txBody>
      </p:sp>
      <p:sp>
        <p:nvSpPr>
          <p:cNvPr id="5" name="TextBox 4"/>
          <p:cNvSpPr txBox="1"/>
          <p:nvPr/>
        </p:nvSpPr>
        <p:spPr>
          <a:xfrm>
            <a:off x="-1" y="5084902"/>
            <a:ext cx="11977351" cy="1200329"/>
          </a:xfrm>
          <a:prstGeom prst="rect">
            <a:avLst/>
          </a:prstGeom>
          <a:noFill/>
        </p:spPr>
        <p:txBody>
          <a:bodyPr wrap="square" rtlCol="0">
            <a:spAutoFit/>
          </a:bodyPr>
          <a:lstStyle/>
          <a:p>
            <a:pPr algn="just"/>
            <a:r>
              <a:rPr lang="id-ID" b="1" i="1" dirty="0"/>
              <a:t>Untuk kepentingan publikasi yang luas, Humas/PR membutuhkan peran media. Karena itu, diperlukan sebuah hubungan yang baik dengan kalangan pers/media massa (Press/Media Relations). Agar hubungan itu tercipta dengan baik, Humas perlu mengenali dunia pers dengan baik pula, seperti karakteristik wartawan, format media, cara kerja wartawan/media, dan sebagainya.</a:t>
            </a:r>
            <a:endParaRPr lang="id-ID" dirty="0"/>
          </a:p>
        </p:txBody>
      </p:sp>
    </p:spTree>
    <p:extLst>
      <p:ext uri="{BB962C8B-B14F-4D97-AF65-F5344CB8AC3E}">
        <p14:creationId xmlns:p14="http://schemas.microsoft.com/office/powerpoint/2010/main" val="457532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910"/>
            <a:ext cx="9497042" cy="991673"/>
          </a:xfrm>
        </p:spPr>
        <p:txBody>
          <a:bodyPr/>
          <a:lstStyle/>
          <a:p>
            <a:r>
              <a:rPr lang="id-ID" dirty="0" smtClean="0"/>
              <a:t>Jenis Jenis Penulisan Humas</a:t>
            </a:r>
            <a:endParaRPr lang="id-ID" dirty="0"/>
          </a:p>
        </p:txBody>
      </p:sp>
      <p:sp>
        <p:nvSpPr>
          <p:cNvPr id="3" name="TextBox 2"/>
          <p:cNvSpPr txBox="1"/>
          <p:nvPr/>
        </p:nvSpPr>
        <p:spPr>
          <a:xfrm>
            <a:off x="0" y="1017430"/>
            <a:ext cx="11861442" cy="5355312"/>
          </a:xfrm>
          <a:prstGeom prst="rect">
            <a:avLst/>
          </a:prstGeom>
          <a:noFill/>
        </p:spPr>
        <p:txBody>
          <a:bodyPr wrap="square" rtlCol="0">
            <a:spAutoFit/>
          </a:bodyPr>
          <a:lstStyle/>
          <a:p>
            <a:pPr algn="just"/>
            <a:r>
              <a:rPr lang="id-ID" b="1" dirty="0"/>
              <a:t>. Siaran Pers</a:t>
            </a:r>
          </a:p>
          <a:p>
            <a:pPr algn="just"/>
            <a:r>
              <a:rPr lang="id-ID" dirty="0"/>
              <a:t>Siaran pers (</a:t>
            </a:r>
            <a:r>
              <a:rPr lang="id-ID" i="1" dirty="0"/>
              <a:t>press release, release press</a:t>
            </a:r>
            <a:r>
              <a:rPr lang="id-ID" dirty="0"/>
              <a:t>, rilis) adalah naskah berita untuk dipublikasikan di media massa. Rilis sering disebut naskah berita yang dibuat oleh Humas lembaga. </a:t>
            </a:r>
            <a:endParaRPr lang="id-ID" dirty="0" smtClean="0"/>
          </a:p>
          <a:p>
            <a:pPr algn="just"/>
            <a:endParaRPr lang="id-ID" dirty="0"/>
          </a:p>
          <a:p>
            <a:pPr algn="just"/>
            <a:r>
              <a:rPr lang="id-ID" dirty="0"/>
              <a:t>Dari segi isi, siaran pers terdiri dari </a:t>
            </a:r>
            <a:r>
              <a:rPr lang="id-ID" dirty="0" smtClean="0"/>
              <a:t>: </a:t>
            </a:r>
            <a:endParaRPr lang="id-ID" dirty="0"/>
          </a:p>
          <a:p>
            <a:pPr algn="just"/>
            <a:r>
              <a:rPr lang="id-ID" dirty="0"/>
              <a:t>Basic Press Release (Basic Publicity Release) — berbagai informasi yang memiliki berbagai nilai berita.</a:t>
            </a:r>
          </a:p>
          <a:p>
            <a:pPr algn="just"/>
            <a:r>
              <a:rPr lang="id-ID" dirty="0"/>
              <a:t>Product Release — informasi produk khusus, jasa, atau layanan.</a:t>
            </a:r>
          </a:p>
          <a:p>
            <a:pPr algn="just"/>
            <a:r>
              <a:rPr lang="id-ID" dirty="0"/>
              <a:t>Financial Release — laporan keuangan untuk pemegang saham atau </a:t>
            </a:r>
            <a:r>
              <a:rPr lang="id-ID" dirty="0" smtClean="0"/>
              <a:t>investor</a:t>
            </a:r>
          </a:p>
          <a:p>
            <a:pPr algn="just"/>
            <a:endParaRPr lang="id-ID" dirty="0"/>
          </a:p>
          <a:p>
            <a:pPr algn="just"/>
            <a:r>
              <a:rPr lang="id-ID" b="1" dirty="0" smtClean="0"/>
              <a:t>2</a:t>
            </a:r>
            <a:r>
              <a:rPr lang="id-ID" b="1" dirty="0"/>
              <a:t>. Surat Pembaca </a:t>
            </a:r>
          </a:p>
          <a:p>
            <a:pPr algn="just"/>
            <a:r>
              <a:rPr lang="id-ID" dirty="0"/>
              <a:t>Surat Pembaca (</a:t>
            </a:r>
            <a:r>
              <a:rPr lang="id-ID" i="1" dirty="0"/>
              <a:t>Letter to Editor</a:t>
            </a:r>
            <a:r>
              <a:rPr lang="id-ID" dirty="0"/>
              <a:t>) mirip siaran pers, terutama dalam hal teknis penulisan dan pengiriman. Yang membedakan adalah dalam hal isi dan tujuannya. </a:t>
            </a:r>
          </a:p>
          <a:p>
            <a:pPr algn="just"/>
            <a:r>
              <a:rPr lang="id-ID" dirty="0"/>
              <a:t>Isi dan tujuan surat pembaca biasanya merupakan tanggapan, sanggahan, klarifikasi, atau penggunaan Hak Jawab dan Hak Koreksi atas informasi yang dinilai salah dan merugikan di sebuah media. </a:t>
            </a:r>
          </a:p>
          <a:p>
            <a:pPr algn="just"/>
            <a:r>
              <a:rPr lang="id-ID" dirty="0"/>
              <a:t>Surat pembaca berupa tanggapan, biasanya diawali dengan mengutip berita atau surat pembaca yang sebelumnya sudah dimuat, sehingga pembaca dapat mengetahui latar belakang masalah yang diklarifikasi. </a:t>
            </a:r>
          </a:p>
          <a:p>
            <a:endParaRPr lang="id-ID" dirty="0"/>
          </a:p>
        </p:txBody>
      </p:sp>
    </p:spTree>
    <p:extLst>
      <p:ext uri="{BB962C8B-B14F-4D97-AF65-F5344CB8AC3E}">
        <p14:creationId xmlns:p14="http://schemas.microsoft.com/office/powerpoint/2010/main" val="1117732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656823"/>
            <a:ext cx="11565228" cy="5078313"/>
          </a:xfrm>
          <a:prstGeom prst="rect">
            <a:avLst/>
          </a:prstGeom>
          <a:noFill/>
        </p:spPr>
        <p:txBody>
          <a:bodyPr wrap="square" rtlCol="0">
            <a:spAutoFit/>
          </a:bodyPr>
          <a:lstStyle/>
          <a:p>
            <a:pPr algn="just"/>
            <a:r>
              <a:rPr lang="id-ID" dirty="0" smtClean="0"/>
              <a:t>3. Advertorial </a:t>
            </a:r>
          </a:p>
          <a:p>
            <a:pPr algn="just"/>
            <a:r>
              <a:rPr lang="id-ID" dirty="0"/>
              <a:t>d</a:t>
            </a:r>
            <a:r>
              <a:rPr lang="id-ID" dirty="0" smtClean="0"/>
              <a:t>isebut </a:t>
            </a:r>
            <a:r>
              <a:rPr lang="id-ID" dirty="0"/>
              <a:t>juga pariwara– merupakan gabungan antara promosi dan opini mengenai produk, jasa, atau layanan. </a:t>
            </a:r>
            <a:r>
              <a:rPr lang="id-ID" dirty="0" smtClean="0"/>
              <a:t>Bentuk </a:t>
            </a:r>
            <a:r>
              <a:rPr lang="id-ID" dirty="0"/>
              <a:t>tulisannya bisa berupa berita, feature, atau artikel. Advertorial sering disebut iklan dalam bentuk pemberitaan atau tulisan panjang. </a:t>
            </a:r>
            <a:endParaRPr lang="id-ID" dirty="0" smtClean="0"/>
          </a:p>
          <a:p>
            <a:pPr algn="just"/>
            <a:endParaRPr lang="id-ID" dirty="0"/>
          </a:p>
          <a:p>
            <a:pPr algn="just"/>
            <a:r>
              <a:rPr lang="id-ID" b="1" dirty="0"/>
              <a:t>4. Naskah Pidato </a:t>
            </a:r>
            <a:endParaRPr lang="id-ID" dirty="0"/>
          </a:p>
          <a:p>
            <a:pPr algn="just"/>
            <a:r>
              <a:rPr lang="id-ID" dirty="0"/>
              <a:t>Naskah</a:t>
            </a:r>
            <a:r>
              <a:rPr lang="id-ID" u="sng" dirty="0">
                <a:hlinkClick r:id="rId2" tooltip=" pidato"/>
              </a:rPr>
              <a:t> </a:t>
            </a:r>
            <a:r>
              <a:rPr lang="id-ID" u="sng" dirty="0">
                <a:solidFill>
                  <a:schemeClr val="bg1"/>
                </a:solidFill>
                <a:hlinkClick r:id="rId2" tooltip=" pidato"/>
              </a:rPr>
              <a:t>pidato</a:t>
            </a:r>
            <a:r>
              <a:rPr lang="id-ID" dirty="0">
                <a:solidFill>
                  <a:schemeClr val="bg1"/>
                </a:solidFill>
              </a:rPr>
              <a:t> </a:t>
            </a:r>
            <a:r>
              <a:rPr lang="id-ID" dirty="0"/>
              <a:t>(</a:t>
            </a:r>
            <a:r>
              <a:rPr lang="id-ID" i="1" dirty="0"/>
              <a:t>speech script</a:t>
            </a:r>
            <a:r>
              <a:rPr lang="id-ID" dirty="0"/>
              <a:t>) adalah materi sambutan atau</a:t>
            </a:r>
            <a:r>
              <a:rPr lang="id-ID" u="sng" dirty="0">
                <a:hlinkClick r:id="rId2" tooltip=" pidato"/>
              </a:rPr>
              <a:t> pidato</a:t>
            </a:r>
            <a:r>
              <a:rPr lang="id-ID" dirty="0"/>
              <a:t> yang akan disampaikan oleh pimpinan –biasanya– dalam sebuah acara formal. </a:t>
            </a:r>
          </a:p>
          <a:p>
            <a:pPr algn="just"/>
            <a:r>
              <a:rPr lang="id-ID" dirty="0"/>
              <a:t>Naskah pidato terdiri dari bagian pembukaan, isi, dan penutup. Ditulis dengan gaya bahasa tutur (</a:t>
            </a:r>
            <a:r>
              <a:rPr lang="id-ID" i="1" dirty="0"/>
              <a:t>spoken words</a:t>
            </a:r>
            <a:r>
              <a:rPr lang="id-ID" dirty="0"/>
              <a:t>) atau gaya bahasa percakapan (</a:t>
            </a:r>
            <a:r>
              <a:rPr lang="id-ID" i="1" dirty="0"/>
              <a:t>conversational language</a:t>
            </a:r>
            <a:r>
              <a:rPr lang="id-ID" dirty="0"/>
              <a:t>) karena naskah itu untuk diucapkan, dibacakan, atau disuarakan sebagaimana </a:t>
            </a:r>
            <a:r>
              <a:rPr lang="id-ID" u="sng" dirty="0">
                <a:hlinkClick r:id="rId3"/>
              </a:rPr>
              <a:t>naskah siaran radio</a:t>
            </a:r>
            <a:r>
              <a:rPr lang="id-ID" dirty="0"/>
              <a:t>. </a:t>
            </a:r>
          </a:p>
          <a:p>
            <a:pPr algn="just"/>
            <a:endParaRPr lang="id-ID" dirty="0"/>
          </a:p>
          <a:p>
            <a:pPr algn="just"/>
            <a:r>
              <a:rPr lang="id-ID" b="1" dirty="0"/>
              <a:t>5. Selebaran (Prospektus)</a:t>
            </a:r>
            <a:endParaRPr lang="id-ID" dirty="0"/>
          </a:p>
          <a:p>
            <a:pPr algn="just"/>
            <a:r>
              <a:rPr lang="id-ID" dirty="0"/>
              <a:t>Prospectus (selebaran) adalah produk Humas yang dirancang dan dibuat untuk kepentingan publikasi internal dan eksternal. </a:t>
            </a:r>
          </a:p>
          <a:p>
            <a:pPr algn="just"/>
            <a:r>
              <a:rPr lang="id-ID" dirty="0"/>
              <a:t>Isi atau tulisan yang ada di dalam selebaran berupa keterangan, informasi, atau gambaran tentang sebuah perusahaan, instansi, produk, atau jasa, atau bisa juga berisi sebuah ide dan kegiatan. </a:t>
            </a:r>
          </a:p>
          <a:p>
            <a:endParaRPr lang="id-ID" dirty="0"/>
          </a:p>
        </p:txBody>
      </p:sp>
    </p:spTree>
    <p:extLst>
      <p:ext uri="{BB962C8B-B14F-4D97-AF65-F5344CB8AC3E}">
        <p14:creationId xmlns:p14="http://schemas.microsoft.com/office/powerpoint/2010/main" val="626102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788" y="117693"/>
            <a:ext cx="11784169" cy="6740307"/>
          </a:xfrm>
          <a:prstGeom prst="rect">
            <a:avLst/>
          </a:prstGeom>
          <a:noFill/>
        </p:spPr>
        <p:txBody>
          <a:bodyPr wrap="square" rtlCol="0">
            <a:spAutoFit/>
          </a:bodyPr>
          <a:lstStyle/>
          <a:p>
            <a:pPr algn="just"/>
            <a:r>
              <a:rPr lang="id-ID" dirty="0"/>
              <a:t>Selebaran yang desain dan isinya dibuat Humas antara lain: </a:t>
            </a:r>
          </a:p>
          <a:p>
            <a:pPr lvl="0" algn="just"/>
            <a:r>
              <a:rPr lang="id-ID" b="1" dirty="0"/>
              <a:t>Leaflet</a:t>
            </a:r>
            <a:r>
              <a:rPr lang="id-ID" dirty="0"/>
              <a:t> — selebaran satu lembar tidak dilipat.</a:t>
            </a:r>
          </a:p>
          <a:p>
            <a:pPr lvl="0" algn="just"/>
            <a:r>
              <a:rPr lang="id-ID" b="1" dirty="0"/>
              <a:t>Folder</a:t>
            </a:r>
            <a:r>
              <a:rPr lang="id-ID" dirty="0"/>
              <a:t>  — selebaran yang terdiri dari sejumlah halaman dilipat, dapat dimasukkan kedalam amplop atau mudah dibawa dalam saku.</a:t>
            </a:r>
          </a:p>
          <a:p>
            <a:pPr lvl="0" algn="just"/>
            <a:r>
              <a:rPr lang="id-ID" b="1" dirty="0"/>
              <a:t>Brochures</a:t>
            </a:r>
            <a:r>
              <a:rPr lang="id-ID" dirty="0"/>
              <a:t> (Booklets) — selebaran berbentuk buku kecil, dijepit atau dijahit, biasanya satu halaman kertas yang terlipat dua atau lebih.</a:t>
            </a:r>
          </a:p>
          <a:p>
            <a:pPr lvl="0" algn="just"/>
            <a:r>
              <a:rPr lang="id-ID" b="1" dirty="0"/>
              <a:t>Poster</a:t>
            </a:r>
            <a:r>
              <a:rPr lang="id-ID" dirty="0"/>
              <a:t> atau Broadsheet — jenis lain folder, tidak dilipat, ukurannya mirip halaman suratkabar.</a:t>
            </a:r>
          </a:p>
          <a:p>
            <a:pPr lvl="0" algn="just"/>
            <a:r>
              <a:rPr lang="id-ID" b="1" dirty="0"/>
              <a:t>Catalogues</a:t>
            </a:r>
            <a:r>
              <a:rPr lang="id-ID" dirty="0"/>
              <a:t> –Brosur berisi produk, jasa, atau layanan.</a:t>
            </a:r>
          </a:p>
          <a:p>
            <a:pPr lvl="0" algn="just"/>
            <a:r>
              <a:rPr lang="id-ID" b="1" dirty="0"/>
              <a:t>Press Kitt</a:t>
            </a:r>
            <a:r>
              <a:rPr lang="id-ID" dirty="0"/>
              <a:t> / Media Kitt — Kumpulan selebaran yang dimasukkan ke dalam sebuah map atau tas yang dibagikan dalam kegiatan konferensi pers, seminar, soft atau grand opening, dll</a:t>
            </a:r>
            <a:r>
              <a:rPr lang="id-ID" dirty="0" smtClean="0"/>
              <a:t>.</a:t>
            </a:r>
          </a:p>
          <a:p>
            <a:pPr lvl="0" algn="just"/>
            <a:endParaRPr lang="id-ID" dirty="0"/>
          </a:p>
          <a:p>
            <a:pPr algn="just"/>
            <a:r>
              <a:rPr lang="id-ID" b="1" dirty="0"/>
              <a:t>6. Media </a:t>
            </a:r>
            <a:r>
              <a:rPr lang="id-ID" b="1" dirty="0" smtClean="0"/>
              <a:t>Internal</a:t>
            </a:r>
          </a:p>
          <a:p>
            <a:pPr algn="just"/>
            <a:r>
              <a:rPr lang="id-ID" b="1" dirty="0" smtClean="0"/>
              <a:t>Contohnya:</a:t>
            </a:r>
            <a:endParaRPr lang="id-ID" dirty="0"/>
          </a:p>
          <a:p>
            <a:pPr lvl="0" algn="just"/>
            <a:r>
              <a:rPr lang="id-ID" b="1" dirty="0"/>
              <a:t>Newsletter — </a:t>
            </a:r>
            <a:r>
              <a:rPr lang="id-ID" dirty="0" smtClean="0"/>
              <a:t> “</a:t>
            </a:r>
            <a:r>
              <a:rPr lang="id-ID" dirty="0"/>
              <a:t>laporan berkala” atau “surat berita”. Merupakan media informasi dan komunikasi internal sebuah lembaga, biasanya terdiri dari dua hingga delapan lembar kertas kwarto atau folio, tanpa cover seperti majalah atau buku. Isinya bervariasi mirip majalah, misalnya agenda dan berita kegiatan, artikel, feature, gambar, dsb</a:t>
            </a:r>
            <a:r>
              <a:rPr lang="id-ID" dirty="0" smtClean="0"/>
              <a:t>.</a:t>
            </a:r>
          </a:p>
          <a:p>
            <a:pPr lvl="0" algn="just"/>
            <a:endParaRPr lang="id-ID" dirty="0"/>
          </a:p>
          <a:p>
            <a:pPr lvl="0" algn="just"/>
            <a:r>
              <a:rPr lang="id-ID" b="1" dirty="0"/>
              <a:t>Inhouse Magazine — </a:t>
            </a:r>
            <a:r>
              <a:rPr lang="id-ID" dirty="0"/>
              <a:t>majalah internal sebuah lembaga/perusahaan. Desain atau tampilan dan rubrikasinya seperti majalah umum/komersil, namun isinya tentang informasi seputar internal lembaga</a:t>
            </a:r>
            <a:r>
              <a:rPr lang="id-ID" dirty="0" smtClean="0"/>
              <a:t>.</a:t>
            </a:r>
          </a:p>
          <a:p>
            <a:pPr lvl="0" algn="just"/>
            <a:endParaRPr lang="id-ID" dirty="0" smtClean="0"/>
          </a:p>
          <a:p>
            <a:pPr algn="just"/>
            <a:r>
              <a:rPr lang="id-ID" b="1" dirty="0"/>
              <a:t>7. Website &amp; Media Sosial</a:t>
            </a:r>
            <a:endParaRPr lang="id-ID" dirty="0"/>
          </a:p>
          <a:p>
            <a:pPr lvl="0"/>
            <a:endParaRPr lang="id-ID" dirty="0" smtClean="0"/>
          </a:p>
          <a:p>
            <a:pPr lvl="0"/>
            <a:endParaRPr lang="id-ID" dirty="0"/>
          </a:p>
        </p:txBody>
      </p:sp>
    </p:spTree>
    <p:extLst>
      <p:ext uri="{BB962C8B-B14F-4D97-AF65-F5344CB8AC3E}">
        <p14:creationId xmlns:p14="http://schemas.microsoft.com/office/powerpoint/2010/main" val="222413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56</TotalTime>
  <Words>228</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Teknik Penulisan Pesan Humas</vt:lpstr>
      <vt:lpstr>Tipe-tipe panulisan atau naskah PR dapat dibagi menjadi dua bagian:</vt:lpstr>
      <vt:lpstr>Jenis Jenis Penulisan Humas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Penulisan Pesan Humas</dc:title>
  <dc:creator>SMKN 43 JKT BU WIWI</dc:creator>
  <cp:lastModifiedBy>SMKN 43 JKT BU WIWI</cp:lastModifiedBy>
  <cp:revision>4</cp:revision>
  <dcterms:created xsi:type="dcterms:W3CDTF">2021-01-10T13:18:08Z</dcterms:created>
  <dcterms:modified xsi:type="dcterms:W3CDTF">2021-01-10T14:14:42Z</dcterms:modified>
</cp:coreProperties>
</file>