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9" r:id="rId5"/>
    <p:sldId id="273" r:id="rId6"/>
    <p:sldId id="275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4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2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1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9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7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696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5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9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789F-4A5D-43E3-89DF-B1D1E2CDE3C0}" type="datetimeFigureOut">
              <a:rPr lang="en-ID" smtClean="0"/>
              <a:t>19/01/2021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703A24-7783-428C-B8FD-06FA3519AA20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E218C5-059F-4113-9361-DBC965A78928}"/>
              </a:ext>
            </a:extLst>
          </p:cNvPr>
          <p:cNvSpPr/>
          <p:nvPr/>
        </p:nvSpPr>
        <p:spPr>
          <a:xfrm>
            <a:off x="1749287" y="702365"/>
            <a:ext cx="6930887" cy="1550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3200" dirty="0" err="1"/>
              <a:t>Membangun</a:t>
            </a:r>
            <a:r>
              <a:rPr lang="en-ID" sz="3200" dirty="0"/>
              <a:t> </a:t>
            </a:r>
            <a:r>
              <a:rPr lang="en-ID" sz="3200" dirty="0" err="1"/>
              <a:t>Sikap</a:t>
            </a:r>
            <a:r>
              <a:rPr lang="en-ID" sz="3200" dirty="0"/>
              <a:t> </a:t>
            </a:r>
            <a:r>
              <a:rPr lang="en-ID" sz="3200" dirty="0" err="1"/>
              <a:t>Selektif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Menghadapi</a:t>
            </a:r>
            <a:r>
              <a:rPr lang="en-ID" sz="3200" dirty="0"/>
              <a:t> </a:t>
            </a:r>
            <a:r>
              <a:rPr lang="en-ID" sz="3200" dirty="0" err="1"/>
              <a:t>Berbagai</a:t>
            </a:r>
            <a:r>
              <a:rPr lang="en-ID" sz="3200" dirty="0"/>
              <a:t> </a:t>
            </a:r>
            <a:r>
              <a:rPr lang="en-ID" sz="3200" dirty="0" err="1"/>
              <a:t>Pengaruh</a:t>
            </a:r>
            <a:r>
              <a:rPr lang="en-ID" sz="3200" dirty="0"/>
              <a:t> </a:t>
            </a:r>
            <a:r>
              <a:rPr lang="en-ID" sz="3200" dirty="0" err="1"/>
              <a:t>Kemajuan</a:t>
            </a:r>
            <a:r>
              <a:rPr lang="en-ID" sz="3200" dirty="0"/>
              <a:t> </a:t>
            </a:r>
            <a:r>
              <a:rPr lang="en-ID" sz="3200" dirty="0" err="1"/>
              <a:t>Iptek</a:t>
            </a:r>
            <a:endParaRPr lang="en-ID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CFA85B-8F3D-4BF5-BED7-4CE7F8E08025}"/>
              </a:ext>
            </a:extLst>
          </p:cNvPr>
          <p:cNvSpPr/>
          <p:nvPr/>
        </p:nvSpPr>
        <p:spPr>
          <a:xfrm>
            <a:off x="1749287" y="3468757"/>
            <a:ext cx="3564835" cy="1378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800"/>
              <a:t>Sikap Tanggung Jawab dalam Pengembangan Iptek </a:t>
            </a:r>
            <a:endParaRPr lang="en-ID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150D43-40DF-47A6-BBAA-73CD51F1E770}"/>
              </a:ext>
            </a:extLst>
          </p:cNvPr>
          <p:cNvSpPr/>
          <p:nvPr/>
        </p:nvSpPr>
        <p:spPr>
          <a:xfrm>
            <a:off x="6407428" y="3468757"/>
            <a:ext cx="3564835" cy="1378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800"/>
              <a:t>Sikap Selektif terhadap Pengaruh Kemajuan Iptek</a:t>
            </a:r>
            <a:endParaRPr lang="en-ID" sz="28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24A8D4A-2FBC-49C0-BB2E-90BCAEDA3873}"/>
              </a:ext>
            </a:extLst>
          </p:cNvPr>
          <p:cNvSpPr/>
          <p:nvPr/>
        </p:nvSpPr>
        <p:spPr>
          <a:xfrm>
            <a:off x="5314122" y="2451652"/>
            <a:ext cx="967408" cy="93759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877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3D1BF4-0E40-4176-97BD-D6200022845B}"/>
              </a:ext>
            </a:extLst>
          </p:cNvPr>
          <p:cNvSpPr/>
          <p:nvPr/>
        </p:nvSpPr>
        <p:spPr>
          <a:xfrm>
            <a:off x="3260035" y="463826"/>
            <a:ext cx="6122504" cy="13617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800" dirty="0" err="1"/>
              <a:t>sikap</a:t>
            </a:r>
            <a:r>
              <a:rPr lang="en-ID" sz="2800" dirty="0"/>
              <a:t> yang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diambil</a:t>
            </a:r>
            <a:r>
              <a:rPr lang="en-ID" sz="2800" dirty="0"/>
              <a:t> oleh </a:t>
            </a:r>
            <a:r>
              <a:rPr lang="en-ID" sz="2800" dirty="0" err="1"/>
              <a:t>bangsa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menghadapi</a:t>
            </a:r>
            <a:r>
              <a:rPr lang="en-ID" sz="2800" dirty="0"/>
              <a:t> </a:t>
            </a:r>
            <a:r>
              <a:rPr lang="en-ID" sz="2800" dirty="0" err="1"/>
              <a:t>kemajuan</a:t>
            </a:r>
            <a:r>
              <a:rPr lang="en-ID" sz="2800" dirty="0"/>
              <a:t> </a:t>
            </a:r>
            <a:r>
              <a:rPr lang="en-ID" sz="2800" dirty="0" err="1"/>
              <a:t>iptek</a:t>
            </a:r>
            <a:endParaRPr lang="en-ID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CCDF1E-6D40-4795-AE92-ED2616B0B252}"/>
              </a:ext>
            </a:extLst>
          </p:cNvPr>
          <p:cNvSpPr/>
          <p:nvPr/>
        </p:nvSpPr>
        <p:spPr>
          <a:xfrm>
            <a:off x="1298713" y="2060782"/>
            <a:ext cx="2544417" cy="2550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dirty="0" err="1"/>
              <a:t>menolak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tegas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</a:t>
            </a:r>
            <a:r>
              <a:rPr lang="en-ID" sz="2400" dirty="0" err="1"/>
              <a:t>kemajuan</a:t>
            </a:r>
            <a:r>
              <a:rPr lang="en-ID" sz="2400" dirty="0"/>
              <a:t> </a:t>
            </a:r>
            <a:r>
              <a:rPr lang="en-ID" sz="2400" dirty="0" err="1"/>
              <a:t>iptek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aspek</a:t>
            </a:r>
            <a:r>
              <a:rPr lang="en-ID" sz="2400" dirty="0"/>
              <a:t> </a:t>
            </a:r>
            <a:r>
              <a:rPr lang="en-ID" sz="2400" dirty="0" err="1"/>
              <a:t>kehidupan</a:t>
            </a:r>
            <a:endParaRPr lang="en-ID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50D015-052B-447A-82E6-26A0C50F1FFB}"/>
              </a:ext>
            </a:extLst>
          </p:cNvPr>
          <p:cNvSpPr/>
          <p:nvPr/>
        </p:nvSpPr>
        <p:spPr>
          <a:xfrm>
            <a:off x="6944140" y="2169906"/>
            <a:ext cx="3617843" cy="22960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dirty="0" err="1"/>
              <a:t>bersikap</a:t>
            </a:r>
            <a:r>
              <a:rPr lang="en-ID" sz="2400" dirty="0"/>
              <a:t> </a:t>
            </a:r>
            <a:r>
              <a:rPr lang="en-ID" sz="2400" dirty="0" err="1"/>
              <a:t>selektif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,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mengambil</a:t>
            </a:r>
            <a:r>
              <a:rPr lang="en-ID" sz="2400" dirty="0"/>
              <a:t> </a:t>
            </a:r>
            <a:r>
              <a:rPr lang="en-ID" sz="2400" dirty="0" err="1"/>
              <a:t>hal-hal</a:t>
            </a:r>
            <a:r>
              <a:rPr lang="en-ID" sz="2400" dirty="0"/>
              <a:t> </a:t>
            </a:r>
            <a:r>
              <a:rPr lang="en-ID" sz="2400" dirty="0" err="1"/>
              <a:t>positif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kemajuan</a:t>
            </a:r>
            <a:r>
              <a:rPr lang="en-ID" sz="2400" dirty="0"/>
              <a:t> </a:t>
            </a:r>
            <a:r>
              <a:rPr lang="en-ID" sz="2400" dirty="0" err="1"/>
              <a:t>iptek</a:t>
            </a:r>
            <a:r>
              <a:rPr lang="en-ID" sz="2400" dirty="0"/>
              <a:t> dan </a:t>
            </a:r>
            <a:r>
              <a:rPr lang="en-ID" sz="2400" dirty="0" err="1"/>
              <a:t>membuang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negatifnya</a:t>
            </a:r>
            <a:endParaRPr lang="en-ID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0FEA54-7156-4A51-92F1-4EB0FCA83A6A}"/>
              </a:ext>
            </a:extLst>
          </p:cNvPr>
          <p:cNvSpPr/>
          <p:nvPr/>
        </p:nvSpPr>
        <p:spPr>
          <a:xfrm>
            <a:off x="4121426" y="2107510"/>
            <a:ext cx="2544417" cy="24575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dirty="0" err="1"/>
              <a:t>menerima</a:t>
            </a:r>
            <a:r>
              <a:rPr lang="en-ID" sz="2400" dirty="0"/>
              <a:t> </a:t>
            </a:r>
            <a:r>
              <a:rPr lang="en-ID" sz="2400" dirty="0" err="1"/>
              <a:t>sepenuhnya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disaring</a:t>
            </a:r>
            <a:r>
              <a:rPr lang="en-ID" sz="2400" dirty="0"/>
              <a:t> </a:t>
            </a:r>
            <a:r>
              <a:rPr lang="en-ID" sz="2400" dirty="0" err="1"/>
              <a:t>terlebih</a:t>
            </a:r>
            <a:r>
              <a:rPr lang="en-ID" sz="2400" dirty="0"/>
              <a:t> </a:t>
            </a:r>
            <a:r>
              <a:rPr lang="en-ID" sz="2400" dirty="0" err="1"/>
              <a:t>dahulu</a:t>
            </a:r>
            <a:endParaRPr lang="en-ID" sz="2400" dirty="0"/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90804D03-78FD-4006-9636-D13C932ACF24}"/>
              </a:ext>
            </a:extLst>
          </p:cNvPr>
          <p:cNvSpPr/>
          <p:nvPr/>
        </p:nvSpPr>
        <p:spPr>
          <a:xfrm>
            <a:off x="6361043" y="4731026"/>
            <a:ext cx="2305879" cy="1166191"/>
          </a:xfrm>
          <a:prstGeom prst="lef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222692-C7ED-4A00-BE30-0BF206135EBF}"/>
              </a:ext>
            </a:extLst>
          </p:cNvPr>
          <p:cNvSpPr/>
          <p:nvPr/>
        </p:nvSpPr>
        <p:spPr>
          <a:xfrm>
            <a:off x="1921565" y="5035826"/>
            <a:ext cx="3710609" cy="1166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3 yang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ambil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1977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B25D-E8D2-4B85-90FB-05D176C9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780"/>
            <a:ext cx="5960165" cy="1325563"/>
          </a:xfrm>
        </p:spPr>
        <p:txBody>
          <a:bodyPr>
            <a:noAutofit/>
          </a:bodyPr>
          <a:lstStyle/>
          <a:p>
            <a:r>
              <a:rPr lang="en-ID" sz="2800" dirty="0" err="1"/>
              <a:t>Sikap</a:t>
            </a:r>
            <a:r>
              <a:rPr lang="en-ID" sz="2800" dirty="0"/>
              <a:t> </a:t>
            </a:r>
            <a:r>
              <a:rPr lang="en-ID" sz="2800" dirty="0" err="1"/>
              <a:t>Selektif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Pengaruh</a:t>
            </a:r>
            <a:r>
              <a:rPr lang="en-ID" sz="2800" dirty="0"/>
              <a:t> </a:t>
            </a:r>
            <a:r>
              <a:rPr lang="en-ID" sz="2800" dirty="0" err="1"/>
              <a:t>Kemajuan</a:t>
            </a:r>
            <a:r>
              <a:rPr lang="en-ID" sz="2800" dirty="0"/>
              <a:t> </a:t>
            </a:r>
            <a:r>
              <a:rPr lang="en-ID" sz="2800" dirty="0" err="1"/>
              <a:t>Iptek</a:t>
            </a:r>
            <a:r>
              <a:rPr lang="en-ID" sz="2800" dirty="0"/>
              <a:t> di </a:t>
            </a:r>
            <a:r>
              <a:rPr lang="en-ID" sz="2800" dirty="0" err="1"/>
              <a:t>Bidang</a:t>
            </a:r>
            <a:r>
              <a:rPr lang="en-ID" sz="2800" dirty="0"/>
              <a:t> </a:t>
            </a:r>
            <a:r>
              <a:rPr lang="en-ID" sz="2800" dirty="0" err="1"/>
              <a:t>Politik</a:t>
            </a:r>
            <a:endParaRPr lang="en-ID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DCFB21-D065-406C-9E85-F23737489A26}"/>
              </a:ext>
            </a:extLst>
          </p:cNvPr>
          <p:cNvSpPr/>
          <p:nvPr/>
        </p:nvSpPr>
        <p:spPr>
          <a:xfrm>
            <a:off x="1007165" y="3429000"/>
            <a:ext cx="2769707" cy="1325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Demokratisasi</a:t>
            </a:r>
            <a:endParaRPr lang="en-ID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700088-F685-4E84-9743-DE6CA27151DE}"/>
              </a:ext>
            </a:extLst>
          </p:cNvPr>
          <p:cNvSpPr/>
          <p:nvPr/>
        </p:nvSpPr>
        <p:spPr>
          <a:xfrm>
            <a:off x="4326836" y="5501377"/>
            <a:ext cx="2915479" cy="12180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Keterbukaan</a:t>
            </a:r>
            <a:endParaRPr lang="en-ID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6AFFE2-FEA5-4AE9-9215-92A39B766D6C}"/>
              </a:ext>
            </a:extLst>
          </p:cNvPr>
          <p:cNvSpPr/>
          <p:nvPr/>
        </p:nvSpPr>
        <p:spPr>
          <a:xfrm>
            <a:off x="4406349" y="1607343"/>
            <a:ext cx="2915479" cy="1218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Kebebasan</a:t>
            </a:r>
            <a:endParaRPr lang="en-ID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2D1964-29D8-4C85-9331-B744902F8466}"/>
              </a:ext>
            </a:extLst>
          </p:cNvPr>
          <p:cNvSpPr/>
          <p:nvPr/>
        </p:nvSpPr>
        <p:spPr>
          <a:xfrm>
            <a:off x="7805531" y="3429000"/>
            <a:ext cx="2769704" cy="14947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asasi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lang="en-ID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B37F3C-9247-4D83-8A84-121309AD726B}"/>
              </a:ext>
            </a:extLst>
          </p:cNvPr>
          <p:cNvSpPr/>
          <p:nvPr/>
        </p:nvSpPr>
        <p:spPr>
          <a:xfrm>
            <a:off x="4406349" y="3328580"/>
            <a:ext cx="2769706" cy="17994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4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yang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di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endParaRPr lang="en-ID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57AE0C-2A9E-4BCC-ABDC-CFDF63BCD26F}"/>
              </a:ext>
            </a:extLst>
          </p:cNvPr>
          <p:cNvCxnSpPr>
            <a:stCxn id="3" idx="6"/>
          </p:cNvCxnSpPr>
          <p:nvPr/>
        </p:nvCxnSpPr>
        <p:spPr>
          <a:xfrm flipV="1">
            <a:off x="7176055" y="4228305"/>
            <a:ext cx="6294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65134A-593E-4D91-97A8-9DE6C3C994B7}"/>
              </a:ext>
            </a:extLst>
          </p:cNvPr>
          <p:cNvCxnSpPr>
            <a:cxnSpLocks/>
            <a:stCxn id="3" idx="4"/>
            <a:endCxn id="6" idx="0"/>
          </p:cNvCxnSpPr>
          <p:nvPr/>
        </p:nvCxnSpPr>
        <p:spPr>
          <a:xfrm flipH="1">
            <a:off x="5784576" y="5128031"/>
            <a:ext cx="6626" cy="37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6F943E-E9F8-4D90-8CCF-2BD6F3653305}"/>
              </a:ext>
            </a:extLst>
          </p:cNvPr>
          <p:cNvCxnSpPr/>
          <p:nvPr/>
        </p:nvCxnSpPr>
        <p:spPr>
          <a:xfrm flipH="1">
            <a:off x="3776872" y="4228305"/>
            <a:ext cx="549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60E4D0-50C4-42C8-B4A1-DBD26D19505D}"/>
              </a:ext>
            </a:extLst>
          </p:cNvPr>
          <p:cNvCxnSpPr>
            <a:stCxn id="3" idx="0"/>
          </p:cNvCxnSpPr>
          <p:nvPr/>
        </p:nvCxnSpPr>
        <p:spPr>
          <a:xfrm flipV="1">
            <a:off x="5791202" y="2955235"/>
            <a:ext cx="0" cy="373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1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A1D5-D168-4FB7-90BD-8869670D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Sikap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di </a:t>
            </a:r>
            <a:r>
              <a:rPr lang="en-US" sz="2800" dirty="0" err="1"/>
              <a:t>wujudkan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IPTEK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034E9-287E-4111-AA1D-36051E16B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ID" sz="2400" dirty="0" err="1"/>
              <a:t>Mengembangkan</a:t>
            </a:r>
            <a:r>
              <a:rPr lang="en-ID" sz="2400" dirty="0"/>
              <a:t> </a:t>
            </a:r>
            <a:r>
              <a:rPr lang="en-ID" sz="2400" dirty="0" err="1"/>
              <a:t>demokratisasi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segala</a:t>
            </a:r>
            <a:r>
              <a:rPr lang="en-ID" sz="2400" dirty="0"/>
              <a:t> </a:t>
            </a:r>
            <a:r>
              <a:rPr lang="en-ID" sz="2400" dirty="0" err="1"/>
              <a:t>bidang</a:t>
            </a:r>
            <a:r>
              <a:rPr lang="en-ID" sz="2400" dirty="0"/>
              <a:t>. </a:t>
            </a:r>
          </a:p>
          <a:p>
            <a:pPr marL="514350" indent="-514350">
              <a:buAutoNum type="arabicPeriod"/>
            </a:pPr>
            <a:r>
              <a:rPr lang="en-ID" sz="2400" dirty="0" err="1"/>
              <a:t>Mengaktifkan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sipil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arena </a:t>
            </a:r>
            <a:r>
              <a:rPr lang="en-ID" sz="2400" dirty="0" err="1"/>
              <a:t>politik</a:t>
            </a:r>
            <a:r>
              <a:rPr lang="en-ID" sz="2400" dirty="0"/>
              <a:t>. </a:t>
            </a:r>
          </a:p>
          <a:p>
            <a:pPr marL="514350" indent="-514350">
              <a:buAutoNum type="arabicPeriod"/>
            </a:pPr>
            <a:r>
              <a:rPr lang="en-ID" sz="2400" dirty="0" err="1"/>
              <a:t>Mengadakan</a:t>
            </a:r>
            <a:r>
              <a:rPr lang="en-ID" sz="2400" dirty="0"/>
              <a:t> </a:t>
            </a:r>
            <a:r>
              <a:rPr lang="en-ID" sz="2400" dirty="0" err="1"/>
              <a:t>reformasi</a:t>
            </a:r>
            <a:r>
              <a:rPr lang="en-ID" sz="2400" dirty="0"/>
              <a:t> </a:t>
            </a:r>
            <a:r>
              <a:rPr lang="en-ID" sz="2400" dirty="0" err="1"/>
              <a:t>lembaga-lembaga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agar </a:t>
            </a:r>
            <a:r>
              <a:rPr lang="en-ID" sz="2400" dirty="0" err="1"/>
              <a:t>menjalankan</a:t>
            </a:r>
            <a:r>
              <a:rPr lang="en-ID" sz="2400" dirty="0"/>
              <a:t> </a:t>
            </a:r>
            <a:r>
              <a:rPr lang="en-ID" sz="2400" dirty="0" err="1"/>
              <a:t>fungsi</a:t>
            </a:r>
            <a:r>
              <a:rPr lang="en-ID" sz="2400" dirty="0"/>
              <a:t> dan </a:t>
            </a:r>
            <a:r>
              <a:rPr lang="en-ID" sz="2400" dirty="0" err="1"/>
              <a:t>peranannya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dan </a:t>
            </a:r>
            <a:r>
              <a:rPr lang="en-ID" sz="2400" dirty="0" err="1"/>
              <a:t>benar</a:t>
            </a:r>
            <a:r>
              <a:rPr lang="en-ID" sz="2400" dirty="0"/>
              <a:t>. </a:t>
            </a:r>
          </a:p>
          <a:p>
            <a:pPr marL="514350" indent="-514350">
              <a:buAutoNum type="arabicPeriod"/>
            </a:pPr>
            <a:r>
              <a:rPr lang="en-ID" sz="2400" dirty="0" err="1"/>
              <a:t>Memperkuat</a:t>
            </a:r>
            <a:r>
              <a:rPr lang="en-ID" sz="2400" dirty="0"/>
              <a:t> </a:t>
            </a:r>
            <a:r>
              <a:rPr lang="en-ID" sz="2400" dirty="0" err="1"/>
              <a:t>kepercayaan</a:t>
            </a:r>
            <a:r>
              <a:rPr lang="en-ID" sz="2400" dirty="0"/>
              <a:t> </a:t>
            </a:r>
            <a:r>
              <a:rPr lang="en-ID" sz="2400" dirty="0" err="1"/>
              <a:t>rakyat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</a:t>
            </a:r>
            <a:r>
              <a:rPr lang="en-ID" sz="2400" dirty="0" err="1"/>
              <a:t>menegakkan</a:t>
            </a:r>
            <a:r>
              <a:rPr lang="en-ID" sz="2400" dirty="0"/>
              <a:t> </a:t>
            </a:r>
            <a:r>
              <a:rPr lang="en-ID" sz="2400" dirty="0" err="1"/>
              <a:t>pemerintahan</a:t>
            </a:r>
            <a:r>
              <a:rPr lang="en-ID" sz="2400" dirty="0"/>
              <a:t> yang </a:t>
            </a:r>
            <a:r>
              <a:rPr lang="en-ID" sz="2400" dirty="0" err="1"/>
              <a:t>bersih</a:t>
            </a:r>
            <a:r>
              <a:rPr lang="en-ID" sz="2400" dirty="0"/>
              <a:t> dan </a:t>
            </a:r>
            <a:r>
              <a:rPr lang="en-ID" sz="2400" dirty="0" err="1"/>
              <a:t>berwibawa</a:t>
            </a:r>
            <a:r>
              <a:rPr lang="en-ID" sz="2400" dirty="0"/>
              <a:t>. </a:t>
            </a:r>
          </a:p>
          <a:p>
            <a:pPr marL="514350" indent="-514350">
              <a:buAutoNum type="arabicPeriod"/>
            </a:pPr>
            <a:r>
              <a:rPr lang="en-ID" sz="2400" dirty="0" err="1"/>
              <a:t>Menegakkan</a:t>
            </a:r>
            <a:r>
              <a:rPr lang="en-ID" sz="2400" dirty="0"/>
              <a:t> </a:t>
            </a:r>
            <a:r>
              <a:rPr lang="en-ID" sz="2400" dirty="0" err="1"/>
              <a:t>supremasi</a:t>
            </a:r>
            <a:r>
              <a:rPr lang="en-ID" sz="2400" dirty="0"/>
              <a:t> </a:t>
            </a:r>
            <a:r>
              <a:rPr lang="en-ID" sz="2400" dirty="0" err="1"/>
              <a:t>hukum</a:t>
            </a:r>
            <a:r>
              <a:rPr lang="en-ID" sz="2400" dirty="0"/>
              <a:t>. </a:t>
            </a:r>
          </a:p>
          <a:p>
            <a:pPr marL="514350" indent="-514350">
              <a:buAutoNum type="arabicPeriod"/>
            </a:pPr>
            <a:r>
              <a:rPr lang="en-ID" sz="2400" dirty="0" err="1"/>
              <a:t>Memperkuat</a:t>
            </a:r>
            <a:r>
              <a:rPr lang="en-ID" sz="2400" dirty="0"/>
              <a:t> </a:t>
            </a:r>
            <a:r>
              <a:rPr lang="en-ID" sz="2400" dirty="0" err="1"/>
              <a:t>posisi</a:t>
            </a:r>
            <a:r>
              <a:rPr lang="en-ID" sz="2400" dirty="0"/>
              <a:t> Indonesia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kancah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</a:t>
            </a:r>
            <a:r>
              <a:rPr lang="en-ID" sz="2400" dirty="0" err="1"/>
              <a:t>internasional</a:t>
            </a:r>
            <a:r>
              <a:rPr lang="en-ID" sz="2400" dirty="0"/>
              <a:t>.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7885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8143-1DDA-4065-A1D5-5C877DE1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795052" cy="1026530"/>
          </a:xfrm>
        </p:spPr>
        <p:txBody>
          <a:bodyPr>
            <a:noAutofit/>
          </a:bodyPr>
          <a:lstStyle/>
          <a:p>
            <a:r>
              <a:rPr lang="en-ID" sz="2800" dirty="0" err="1"/>
              <a:t>Sikap</a:t>
            </a:r>
            <a:r>
              <a:rPr lang="en-ID" sz="2800" dirty="0"/>
              <a:t> </a:t>
            </a:r>
            <a:r>
              <a:rPr lang="en-ID" sz="2800" dirty="0" err="1"/>
              <a:t>Selektif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Pengaruh</a:t>
            </a:r>
            <a:r>
              <a:rPr lang="en-ID" sz="2800" dirty="0"/>
              <a:t> </a:t>
            </a:r>
            <a:r>
              <a:rPr lang="en-ID" sz="2800" dirty="0" err="1"/>
              <a:t>Kemajuan</a:t>
            </a:r>
            <a:r>
              <a:rPr lang="en-ID" sz="2800" dirty="0"/>
              <a:t> </a:t>
            </a:r>
            <a:r>
              <a:rPr lang="en-ID" sz="2800" dirty="0" err="1"/>
              <a:t>Iptek</a:t>
            </a:r>
            <a:r>
              <a:rPr lang="en-ID" sz="2800" dirty="0"/>
              <a:t> di </a:t>
            </a:r>
            <a:r>
              <a:rPr lang="en-ID" sz="2800" dirty="0" err="1"/>
              <a:t>Bidang</a:t>
            </a:r>
            <a:r>
              <a:rPr lang="en-ID" sz="2800" dirty="0"/>
              <a:t> </a:t>
            </a:r>
            <a:r>
              <a:rPr lang="en-ID" sz="2800" dirty="0" err="1"/>
              <a:t>Ekonomi</a:t>
            </a:r>
            <a:br>
              <a:rPr lang="en-ID" sz="3200" dirty="0"/>
            </a:b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67D3-0BF3-42E2-B021-B76DEC52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27" y="1703693"/>
            <a:ext cx="9603275" cy="432604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dikembangkan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domestik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pasar </a:t>
            </a:r>
            <a:r>
              <a:rPr lang="en-ID" dirty="0" err="1"/>
              <a:t>dalam</a:t>
            </a:r>
            <a:r>
              <a:rPr lang="en-ID" dirty="0"/>
              <a:t> negeri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perekonomian</a:t>
            </a:r>
            <a:r>
              <a:rPr lang="en-ID" dirty="0"/>
              <a:t> </a:t>
            </a:r>
            <a:r>
              <a:rPr lang="en-ID" dirty="0" err="1"/>
              <a:t>rakyat</a:t>
            </a:r>
            <a:r>
              <a:rPr lang="en-ID" dirty="0"/>
              <a:t>. </a:t>
            </a:r>
          </a:p>
          <a:p>
            <a:pPr marL="514350" indent="-514350">
              <a:buAutoNum type="arabicPeriod"/>
            </a:pPr>
            <a:r>
              <a:rPr lang="en-ID" dirty="0" err="1"/>
              <a:t>Pertanian</a:t>
            </a:r>
            <a:r>
              <a:rPr lang="en-ID" dirty="0"/>
              <a:t>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mayoritas</a:t>
            </a:r>
            <a:r>
              <a:rPr lang="en-ID" dirty="0"/>
              <a:t> </a:t>
            </a:r>
            <a:r>
              <a:rPr lang="en-ID" dirty="0" err="1"/>
              <a:t>penduduk</a:t>
            </a:r>
            <a:r>
              <a:rPr lang="en-ID" dirty="0"/>
              <a:t> Indonesia </a:t>
            </a:r>
            <a:r>
              <a:rPr lang="en-ID" dirty="0" err="1"/>
              <a:t>bermata</a:t>
            </a:r>
            <a:r>
              <a:rPr lang="en-ID" dirty="0"/>
              <a:t> </a:t>
            </a:r>
            <a:r>
              <a:rPr lang="en-ID" dirty="0" err="1"/>
              <a:t>pencaharian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petani</a:t>
            </a:r>
            <a:r>
              <a:rPr lang="en-ID" dirty="0"/>
              <a:t>. </a:t>
            </a:r>
          </a:p>
          <a:p>
            <a:pPr marL="514350" indent="-514350">
              <a:buAutoNum type="arabicPeriod"/>
            </a:pPr>
            <a:r>
              <a:rPr lang="en-ID" dirty="0" err="1"/>
              <a:t>Industri-industri</a:t>
            </a:r>
            <a:r>
              <a:rPr lang="en-ID" dirty="0"/>
              <a:t> </a:t>
            </a:r>
            <a:r>
              <a:rPr lang="en-ID" dirty="0" err="1"/>
              <a:t>haruslah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baku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negeri,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</a:t>
            </a:r>
            <a:r>
              <a:rPr lang="en-ID" dirty="0" err="1"/>
              <a:t>impor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negeri. </a:t>
            </a:r>
          </a:p>
          <a:p>
            <a:pPr marL="514350" indent="-514350">
              <a:buAutoNum type="arabicPeriod"/>
            </a:pPr>
            <a:r>
              <a:rPr lang="en-ID" dirty="0" err="1"/>
              <a:t>Perekonomian</a:t>
            </a:r>
            <a:r>
              <a:rPr lang="en-ID" dirty="0"/>
              <a:t> yang </a:t>
            </a:r>
            <a:r>
              <a:rPr lang="en-ID" dirty="0" err="1"/>
              <a:t>berorientasi</a:t>
            </a:r>
            <a:r>
              <a:rPr lang="en-ID" dirty="0"/>
              <a:t> pada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rakyat</a:t>
            </a:r>
            <a:r>
              <a:rPr lang="en-ID" dirty="0"/>
              <a:t>. </a:t>
            </a:r>
          </a:p>
          <a:p>
            <a:pPr marL="514350" indent="-514350">
              <a:buAutoNum type="arabicPeriod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pada badan multilateral </a:t>
            </a:r>
            <a:r>
              <a:rPr lang="en-ID" dirty="0" err="1"/>
              <a:t>seperti</a:t>
            </a:r>
            <a:r>
              <a:rPr lang="en-ID" dirty="0"/>
              <a:t> pada IMF, Bank Dunia, dan WTO. </a:t>
            </a:r>
          </a:p>
          <a:p>
            <a:pPr marL="514350" indent="-514350">
              <a:buAutoNum type="arabicPeriod"/>
            </a:pPr>
            <a:r>
              <a:rPr lang="en-ID" dirty="0" err="1"/>
              <a:t>Mempererat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 negara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bersama-sama</a:t>
            </a:r>
            <a:r>
              <a:rPr lang="en-ID" dirty="0"/>
              <a:t> </a:t>
            </a:r>
            <a:r>
              <a:rPr lang="en-ID" dirty="0" err="1"/>
              <a:t>mengahadapi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negara </a:t>
            </a:r>
            <a:r>
              <a:rPr lang="en-ID" dirty="0" err="1"/>
              <a:t>maju</a:t>
            </a:r>
            <a:r>
              <a:rPr lang="en-ID" dirty="0"/>
              <a:t>. </a:t>
            </a:r>
          </a:p>
          <a:p>
            <a:pPr marL="514350" indent="-51435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458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21B6-BDE0-461E-92DC-E4932A1D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4652" cy="1325563"/>
          </a:xfrm>
        </p:spPr>
        <p:txBody>
          <a:bodyPr>
            <a:normAutofit fontScale="90000"/>
          </a:bodyPr>
          <a:lstStyle/>
          <a:p>
            <a:r>
              <a:rPr lang="en-ID" sz="2800" dirty="0" err="1"/>
              <a:t>Sikap</a:t>
            </a:r>
            <a:r>
              <a:rPr lang="en-ID" sz="2800" dirty="0"/>
              <a:t> </a:t>
            </a:r>
            <a:r>
              <a:rPr lang="en-ID" sz="2800" dirty="0" err="1"/>
              <a:t>Selektif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Pengaruh</a:t>
            </a:r>
            <a:r>
              <a:rPr lang="en-ID" sz="2800" dirty="0"/>
              <a:t> </a:t>
            </a:r>
            <a:r>
              <a:rPr lang="en-ID" sz="2800" dirty="0" err="1"/>
              <a:t>Kemajuan</a:t>
            </a:r>
            <a:r>
              <a:rPr lang="en-ID" sz="2800" dirty="0"/>
              <a:t> </a:t>
            </a:r>
            <a:r>
              <a:rPr lang="en-ID" sz="2800" dirty="0" err="1"/>
              <a:t>Iptek</a:t>
            </a:r>
            <a:r>
              <a:rPr lang="en-ID" sz="2800" dirty="0"/>
              <a:t> di </a:t>
            </a:r>
            <a:r>
              <a:rPr lang="en-ID" sz="2800" dirty="0" err="1"/>
              <a:t>Bidang</a:t>
            </a:r>
            <a:r>
              <a:rPr lang="en-ID" sz="2800" dirty="0"/>
              <a:t> Sosial </a:t>
            </a:r>
            <a:r>
              <a:rPr lang="en-ID" sz="2800" dirty="0" err="1"/>
              <a:t>Budaya</a:t>
            </a:r>
            <a:br>
              <a:rPr lang="en-ID" sz="2800" dirty="0"/>
            </a:b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F48F-3EB9-42EA-9EA0-8B1EADC84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Agar </a:t>
            </a:r>
            <a:r>
              <a:rPr lang="en-US" dirty="0" err="1"/>
              <a:t>kemajuan</a:t>
            </a:r>
            <a:r>
              <a:rPr lang="en-US" dirty="0"/>
              <a:t> IPTEK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serap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</a:t>
            </a:r>
            <a:r>
              <a:rPr lang="en-US" dirty="0"/>
              <a:t> –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dan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/>
              <a:t>Terbuka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dan </a:t>
            </a:r>
            <a:r>
              <a:rPr lang="en-US" dirty="0" err="1"/>
              <a:t>perubahan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Berorientasi</a:t>
            </a:r>
            <a:r>
              <a:rPr lang="en-US" dirty="0"/>
              <a:t> pada masa </a:t>
            </a:r>
            <a:r>
              <a:rPr lang="en-US" dirty="0" err="1"/>
              <a:t>depan</a:t>
            </a:r>
            <a:r>
              <a:rPr lang="en-US" dirty="0"/>
              <a:t> dan masa </a:t>
            </a:r>
            <a:r>
              <a:rPr lang="en-US" dirty="0" err="1"/>
              <a:t>lampau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IPTEK </a:t>
            </a:r>
          </a:p>
          <a:p>
            <a:pPr marL="514350" indent="-514350">
              <a:buAutoNum type="arabicPeriod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pembangunan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prestasi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Menghargai</a:t>
            </a:r>
            <a:r>
              <a:rPr lang="en-US" dirty="0"/>
              <a:t> dan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asasi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633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A87D7-786B-4200-A487-77767333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40" b="5121"/>
          <a:stretch/>
        </p:blipFill>
        <p:spPr>
          <a:xfrm>
            <a:off x="3282510" y="1577008"/>
            <a:ext cx="2447679" cy="230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55BD3-3F53-4602-A0B2-54DA100F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42" y="1577008"/>
            <a:ext cx="2857500" cy="2305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4D4179-C1D3-46E4-80A8-DB4DC9F09D6B}"/>
              </a:ext>
            </a:extLst>
          </p:cNvPr>
          <p:cNvSpPr/>
          <p:nvPr/>
        </p:nvSpPr>
        <p:spPr>
          <a:xfrm>
            <a:off x="2107096" y="4333461"/>
            <a:ext cx="7832034" cy="1762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Tugas</a:t>
            </a:r>
            <a:endParaRPr lang="en-US" dirty="0"/>
          </a:p>
          <a:p>
            <a:r>
              <a:rPr lang="en-US" dirty="0"/>
              <a:t>Setelah kalian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kalian di WAG</a:t>
            </a:r>
          </a:p>
          <a:p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IPTEK dan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IPTEK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892855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564</TotalTime>
  <Words>342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PowerPoint Presentation</vt:lpstr>
      <vt:lpstr>PowerPoint Presentation</vt:lpstr>
      <vt:lpstr>Sikap Selektif terhadap Pengaruh Kemajuan Iptek di Bidang Politik</vt:lpstr>
      <vt:lpstr>Sikap yang harus di wujudkan dalam kemajuan IPTEK bidang politik</vt:lpstr>
      <vt:lpstr>Sikap Selektif terhadap Pengaruh Kemajuan Iptek di Bidang Ekonomi </vt:lpstr>
      <vt:lpstr>Sikap Selektif terhadap Pengaruh Kemajuan Iptek di Bidang Sosial Budaya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titik Listyorini</dc:creator>
  <cp:lastModifiedBy>titik Listyorini</cp:lastModifiedBy>
  <cp:revision>46</cp:revision>
  <dcterms:created xsi:type="dcterms:W3CDTF">2020-12-24T08:07:41Z</dcterms:created>
  <dcterms:modified xsi:type="dcterms:W3CDTF">2021-01-18T22:23:03Z</dcterms:modified>
</cp:coreProperties>
</file>