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9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6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04713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5770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47332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67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8531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689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223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04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30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42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55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000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081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1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CD303-8475-4314-B19A-55D6C3C9977B}" type="datetimeFigureOut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D9F5DC0-FC86-46E6-A9BA-4EC0881A6F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78823"/>
            <a:ext cx="10515600" cy="82295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PENJUALAN ROTI GORENG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371600"/>
            <a:ext cx="10515600" cy="4770301"/>
          </a:xfrm>
        </p:spPr>
        <p:txBody>
          <a:bodyPr/>
          <a:lstStyle/>
          <a:p>
            <a:pPr marL="514350" indent="-514350">
              <a:buAutoNum type="romanUcPeriod"/>
            </a:pPr>
            <a:r>
              <a:rPr lang="en-US" dirty="0" err="1" smtClean="0">
                <a:solidFill>
                  <a:schemeClr val="tx1"/>
                </a:solidFill>
              </a:rPr>
              <a:t>Pengantar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Roti </a:t>
            </a:r>
            <a:r>
              <a:rPr lang="en-US" dirty="0" err="1" smtClean="0">
                <a:solidFill>
                  <a:schemeClr val="tx1"/>
                </a:solidFill>
              </a:rPr>
              <a:t>goreng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merupakan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jenis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makanan</a:t>
            </a:r>
            <a:r>
              <a:rPr lang="en-US" dirty="0" smtClean="0">
                <a:solidFill>
                  <a:schemeClr val="tx1"/>
                </a:solidFill>
              </a:rPr>
              <a:t> yang di </a:t>
            </a:r>
            <a:r>
              <a:rPr lang="en-US" dirty="0" err="1" smtClean="0">
                <a:solidFill>
                  <a:schemeClr val="tx1"/>
                </a:solidFill>
              </a:rPr>
              <a:t>gemari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.</a:t>
            </a:r>
            <a:r>
              <a:rPr lang="en-US" dirty="0" err="1" smtClean="0">
                <a:solidFill>
                  <a:schemeClr val="tx1"/>
                </a:solidFill>
              </a:rPr>
              <a:t>Harganya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cukup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terjangkau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rasanya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enak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membuat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senang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mengkonsumsinya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Di </a:t>
            </a:r>
            <a:r>
              <a:rPr lang="en-US" dirty="0" err="1" smtClean="0">
                <a:solidFill>
                  <a:schemeClr val="tx1"/>
                </a:solidFill>
              </a:rPr>
              <a:t>lingkungan</a:t>
            </a:r>
            <a:r>
              <a:rPr lang="en-US" dirty="0" smtClean="0">
                <a:solidFill>
                  <a:schemeClr val="tx1"/>
                </a:solidFill>
              </a:rPr>
              <a:t> kami </a:t>
            </a:r>
            <a:r>
              <a:rPr lang="en-US" dirty="0" err="1" smtClean="0">
                <a:solidFill>
                  <a:schemeClr val="tx1"/>
                </a:solidFill>
              </a:rPr>
              <a:t>belum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banyak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menjual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id-ID" dirty="0" smtClean="0">
                <a:solidFill>
                  <a:schemeClr val="tx1"/>
                </a:solidFill>
              </a:rPr>
              <a:t>roti goreng 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jika</a:t>
            </a:r>
            <a:r>
              <a:rPr lang="en-US" dirty="0" smtClean="0">
                <a:solidFill>
                  <a:schemeClr val="tx1"/>
                </a:solidFill>
              </a:rPr>
              <a:t> kami </a:t>
            </a:r>
            <a:r>
              <a:rPr lang="en-US" dirty="0" err="1" smtClean="0">
                <a:solidFill>
                  <a:schemeClr val="tx1"/>
                </a:solidFill>
              </a:rPr>
              <a:t>memulai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usaha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menjual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roti </a:t>
            </a:r>
            <a:r>
              <a:rPr lang="en-US" dirty="0" err="1" smtClean="0">
                <a:solidFill>
                  <a:schemeClr val="tx1"/>
                </a:solidFill>
              </a:rPr>
              <a:t>goreng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ini.Dan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menjangkau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err="1" smtClean="0">
                <a:solidFill>
                  <a:schemeClr val="tx1"/>
                </a:solidFill>
              </a:rPr>
              <a:t>bagi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kalangan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harga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mengenyangi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kekosongan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kita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9766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57200"/>
            <a:ext cx="10515600" cy="862149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TUJUAN PROGRAM 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28355"/>
            <a:ext cx="10515600" cy="4561296"/>
          </a:xfrm>
        </p:spPr>
        <p:txBody>
          <a:bodyPr/>
          <a:lstStyle/>
          <a:p>
            <a:pPr fontAlgn="base"/>
            <a:r>
              <a:rPr lang="en-US" dirty="0" err="1">
                <a:solidFill>
                  <a:schemeClr val="tx1"/>
                </a:solidFill>
              </a:rPr>
              <a:t>Adapun</a:t>
            </a:r>
            <a:r>
              <a:rPr lang="en-US" dirty="0">
                <a:solidFill>
                  <a:schemeClr val="tx1"/>
                </a:solidFill>
              </a:rPr>
              <a:t>  </a:t>
            </a:r>
            <a:r>
              <a:rPr lang="en-US" dirty="0" err="1">
                <a:solidFill>
                  <a:schemeClr val="tx1"/>
                </a:solidFill>
              </a:rPr>
              <a:t>tujuan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dari</a:t>
            </a:r>
            <a:r>
              <a:rPr lang="en-US" dirty="0">
                <a:solidFill>
                  <a:schemeClr val="tx1"/>
                </a:solidFill>
              </a:rPr>
              <a:t> Usaha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adalah</a:t>
            </a:r>
            <a:r>
              <a:rPr lang="en-US" dirty="0">
                <a:solidFill>
                  <a:schemeClr val="tx1"/>
                </a:solidFill>
              </a:rPr>
              <a:t>: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1.      </a:t>
            </a:r>
            <a:r>
              <a:rPr lang="en-US" dirty="0" err="1">
                <a:solidFill>
                  <a:schemeClr val="tx1"/>
                </a:solidFill>
              </a:rPr>
              <a:t>Memperoleh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keuntungan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2.      </a:t>
            </a:r>
            <a:r>
              <a:rPr lang="en-US" dirty="0" err="1">
                <a:solidFill>
                  <a:schemeClr val="tx1"/>
                </a:solidFill>
              </a:rPr>
              <a:t>Memberikan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praktis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bergizi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bagi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mahasiswa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belum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sarapan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di </a:t>
            </a:r>
            <a:r>
              <a:rPr lang="en-US" dirty="0" err="1">
                <a:solidFill>
                  <a:schemeClr val="tx1"/>
                </a:solidFill>
              </a:rPr>
              <a:t>rumah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3.      </a:t>
            </a:r>
            <a:r>
              <a:rPr lang="en-US" dirty="0" err="1">
                <a:solidFill>
                  <a:schemeClr val="tx1"/>
                </a:solidFill>
              </a:rPr>
              <a:t>Menambah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relasi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dilingkungan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kampus</a:t>
            </a:r>
            <a:endParaRPr lang="en-US" dirty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4.      </a:t>
            </a:r>
            <a:r>
              <a:rPr lang="en-US" dirty="0" err="1">
                <a:solidFill>
                  <a:schemeClr val="tx1"/>
                </a:solidFill>
              </a:rPr>
              <a:t>Sebagai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eksperimen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berbisnis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tengah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banyaknya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pengangguran</a:t>
            </a:r>
            <a:r>
              <a:rPr lang="en-US" dirty="0">
                <a:solidFill>
                  <a:schemeClr val="tx1"/>
                </a:solidFill>
              </a:rPr>
              <a:t> </a:t>
            </a:r>
            <a:endParaRPr lang="en-US" dirty="0" smtClean="0">
              <a:solidFill>
                <a:schemeClr val="tx1"/>
              </a:solidFill>
            </a:endParaRPr>
          </a:p>
          <a:p>
            <a:pPr fontAlgn="base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</a:t>
            </a:r>
            <a:r>
              <a:rPr lang="en-US" dirty="0" err="1" smtClean="0">
                <a:solidFill>
                  <a:schemeClr val="tx1"/>
                </a:solidFill>
              </a:rPr>
              <a:t>berijazah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yang </a:t>
            </a:r>
            <a:r>
              <a:rPr lang="en-US" dirty="0" err="1">
                <a:solidFill>
                  <a:schemeClr val="tx1"/>
                </a:solidFill>
              </a:rPr>
              <a:t>ada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negeri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ini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78356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40178"/>
          </a:xfrm>
        </p:spPr>
        <p:txBody>
          <a:bodyPr anchor="t">
            <a:normAutofit/>
          </a:bodyPr>
          <a:lstStyle/>
          <a:p>
            <a:r>
              <a:rPr lang="en-US" sz="2800" dirty="0" err="1" smtClean="0"/>
              <a:t>II.Umum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Nama</a:t>
            </a:r>
            <a:r>
              <a:rPr lang="en-US" sz="2800" dirty="0" smtClean="0"/>
              <a:t> </a:t>
            </a:r>
            <a:r>
              <a:rPr lang="id-ID" sz="2800" dirty="0" smtClean="0"/>
              <a:t>produk</a:t>
            </a:r>
            <a:r>
              <a:rPr lang="en-US" sz="2800" dirty="0" smtClean="0"/>
              <a:t>                         : Roti </a:t>
            </a:r>
            <a:r>
              <a:rPr lang="en-US" sz="2800" dirty="0" err="1" smtClean="0"/>
              <a:t>goreng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Bentuk</a:t>
            </a:r>
            <a:r>
              <a:rPr lang="en-US" sz="2800" dirty="0" smtClean="0"/>
              <a:t>  </a:t>
            </a:r>
            <a:r>
              <a:rPr lang="en-US" sz="2800" dirty="0" err="1" smtClean="0"/>
              <a:t>usaha</a:t>
            </a:r>
            <a:r>
              <a:rPr lang="en-US" sz="2800" dirty="0" smtClean="0"/>
              <a:t>                               : Usaha </a:t>
            </a:r>
            <a:r>
              <a:rPr lang="en-US" sz="2800" dirty="0" err="1" smtClean="0"/>
              <a:t>kecil</a:t>
            </a:r>
            <a:r>
              <a:rPr lang="en-US" sz="2800" dirty="0" smtClean="0"/>
              <a:t>  </a:t>
            </a:r>
            <a:r>
              <a:rPr lang="en-US" sz="2800" dirty="0" err="1" smtClean="0"/>
              <a:t>perorangan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Tempat</a:t>
            </a:r>
            <a:r>
              <a:rPr lang="en-US" sz="2800" dirty="0" smtClean="0"/>
              <a:t> </a:t>
            </a:r>
            <a:r>
              <a:rPr lang="en-US" sz="2800" dirty="0" err="1" smtClean="0"/>
              <a:t>kedudukan</a:t>
            </a:r>
            <a:r>
              <a:rPr lang="en-US" sz="2800" dirty="0" smtClean="0"/>
              <a:t>/</a:t>
            </a:r>
            <a:r>
              <a:rPr lang="en-US" sz="2800" dirty="0" err="1" smtClean="0"/>
              <a:t>lokasi</a:t>
            </a:r>
            <a:r>
              <a:rPr lang="en-US" sz="2800" dirty="0" smtClean="0"/>
              <a:t>      </a:t>
            </a:r>
            <a:r>
              <a:rPr lang="en-US" sz="2800" dirty="0"/>
              <a:t>	</a:t>
            </a:r>
            <a:r>
              <a:rPr lang="en-US" sz="2800" dirty="0" smtClean="0"/>
              <a:t>    :     </a:t>
            </a:r>
            <a:r>
              <a:rPr lang="en-US" sz="2800" dirty="0" err="1" smtClean="0"/>
              <a:t>Jalan</a:t>
            </a:r>
            <a:r>
              <a:rPr lang="en-US" sz="2800" dirty="0" smtClean="0"/>
              <a:t> </a:t>
            </a:r>
            <a:r>
              <a:rPr lang="en-US" sz="2800" dirty="0" err="1" smtClean="0"/>
              <a:t>panjang</a:t>
            </a:r>
            <a:r>
              <a:rPr lang="en-US" sz="2800" dirty="0" smtClean="0"/>
              <a:t> </a:t>
            </a:r>
            <a:r>
              <a:rPr lang="en-US" sz="2800" dirty="0" err="1" smtClean="0"/>
              <a:t>cipulir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Bidang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                                :</a:t>
            </a:r>
            <a:r>
              <a:rPr lang="en-US" sz="2800" dirty="0" err="1" smtClean="0"/>
              <a:t>Penjualan</a:t>
            </a:r>
            <a:r>
              <a:rPr lang="en-US" sz="2800" dirty="0" smtClean="0"/>
              <a:t> roti </a:t>
            </a:r>
            <a:r>
              <a:rPr lang="en-US" sz="2800" dirty="0" err="1" smtClean="0"/>
              <a:t>goreng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tenaga</a:t>
            </a:r>
            <a:r>
              <a:rPr lang="en-US" sz="2800" dirty="0" smtClean="0"/>
              <a:t> </a:t>
            </a:r>
            <a:r>
              <a:rPr lang="en-US" sz="2800" dirty="0" err="1" smtClean="0"/>
              <a:t>kerja</a:t>
            </a:r>
            <a:r>
              <a:rPr lang="en-US" sz="2800" dirty="0" smtClean="0"/>
              <a:t>                     : 5 orang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>III. </a:t>
            </a:r>
            <a:r>
              <a:rPr lang="en-US" sz="2800" dirty="0" err="1" smtClean="0"/>
              <a:t>Perizinan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Izin</a:t>
            </a:r>
            <a:r>
              <a:rPr lang="en-US" sz="2800" dirty="0" smtClean="0"/>
              <a:t> </a:t>
            </a:r>
            <a:r>
              <a:rPr lang="en-US" sz="2800" dirty="0" err="1" smtClean="0"/>
              <a:t>usaha</a:t>
            </a:r>
            <a:r>
              <a:rPr lang="en-US" sz="2800" dirty="0" smtClean="0"/>
              <a:t> (SITU,SIUP)                  :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proses</a:t>
            </a:r>
            <a:br>
              <a:rPr lang="en-US" sz="2800" dirty="0" smtClean="0"/>
            </a:br>
            <a:r>
              <a:rPr lang="en-US" sz="2800" dirty="0" err="1" smtClean="0"/>
              <a:t>Izin</a:t>
            </a:r>
            <a:r>
              <a:rPr lang="en-US" sz="2800" dirty="0" smtClean="0"/>
              <a:t> </a:t>
            </a:r>
            <a:r>
              <a:rPr lang="en-US" sz="2800" dirty="0" err="1" smtClean="0"/>
              <a:t>undang</a:t>
            </a:r>
            <a:r>
              <a:rPr lang="en-US" sz="2800" dirty="0" smtClean="0"/>
              <a:t> </a:t>
            </a:r>
            <a:r>
              <a:rPr lang="en-US" sz="2800" dirty="0" err="1" smtClean="0"/>
              <a:t>undang</a:t>
            </a:r>
            <a:r>
              <a:rPr lang="en-US" sz="2800" dirty="0" smtClean="0"/>
              <a:t> </a:t>
            </a:r>
            <a:r>
              <a:rPr lang="en-US" sz="2800" dirty="0" err="1" smtClean="0"/>
              <a:t>gangguan</a:t>
            </a:r>
            <a:r>
              <a:rPr lang="en-US" sz="2800" dirty="0" smtClean="0"/>
              <a:t>    : </a:t>
            </a:r>
            <a:r>
              <a:rPr lang="en-US" sz="2800" dirty="0" err="1" smtClean="0"/>
              <a:t>Dalam</a:t>
            </a:r>
            <a:r>
              <a:rPr lang="en-US" sz="2800" dirty="0" smtClean="0"/>
              <a:t> proses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12533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48738"/>
          </a:xfrm>
        </p:spPr>
        <p:txBody>
          <a:bodyPr anchor="t">
            <a:normAutofit/>
          </a:bodyPr>
          <a:lstStyle/>
          <a:p>
            <a:r>
              <a:rPr lang="en-US" sz="2800" dirty="0" smtClean="0"/>
              <a:t>IV. </a:t>
            </a:r>
            <a:r>
              <a:rPr lang="en-US" sz="2800" dirty="0" err="1" smtClean="0"/>
              <a:t>Rencana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jenis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               : </a:t>
            </a:r>
            <a:r>
              <a:rPr lang="id-ID" sz="2800" dirty="0" smtClean="0"/>
              <a:t>makanan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err="1" smtClean="0"/>
              <a:t>bentuk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           : </a:t>
            </a:r>
            <a:r>
              <a:rPr lang="en-US" sz="2800" dirty="0" err="1" smtClean="0"/>
              <a:t>barang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err="1" smtClean="0"/>
              <a:t>ukuran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           : </a:t>
            </a:r>
            <a:r>
              <a:rPr lang="en-US" sz="2800" dirty="0" err="1" smtClean="0"/>
              <a:t>satuan</a:t>
            </a:r>
            <a:r>
              <a:rPr lang="en-US" sz="2800" dirty="0" smtClean="0"/>
              <a:t> </a:t>
            </a:r>
            <a:br>
              <a:rPr lang="en-US" sz="2800" dirty="0" smtClean="0"/>
            </a:br>
            <a:r>
              <a:rPr lang="en-US" sz="2800" dirty="0" smtClean="0"/>
              <a:t>model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            : </a:t>
            </a:r>
            <a:r>
              <a:rPr lang="en-US" sz="2800" dirty="0" err="1" smtClean="0"/>
              <a:t>harian</a:t>
            </a:r>
            <a:r>
              <a:rPr lang="en-US" sz="2800" dirty="0" smtClean="0"/>
              <a:t> (08.00-13.30) </a:t>
            </a:r>
            <a:br>
              <a:rPr lang="en-US" sz="2800" dirty="0" smtClean="0"/>
            </a:br>
            <a:r>
              <a:rPr lang="en-US" sz="2800" dirty="0" err="1" smtClean="0"/>
              <a:t>bungkus</a:t>
            </a:r>
            <a:r>
              <a:rPr lang="en-US" sz="2800" dirty="0" smtClean="0"/>
              <a:t> </a:t>
            </a:r>
            <a:r>
              <a:rPr lang="en-US" sz="2800" dirty="0" err="1" smtClean="0"/>
              <a:t>produksi</a:t>
            </a:r>
            <a:r>
              <a:rPr lang="en-US" sz="2800" dirty="0" smtClean="0"/>
              <a:t>         : plastic</a:t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6990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404950"/>
            <a:ext cx="10515600" cy="79683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/>
            </a:r>
            <a:br>
              <a:rPr lang="en-US" dirty="0"/>
            </a:br>
            <a:r>
              <a:rPr lang="en-US" sz="5300" b="1" dirty="0"/>
              <a:t>RINCIAN BIAYA PERBULAN (ASUMSI)</a:t>
            </a:r>
            <a:endParaRPr lang="en-US" sz="53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167"/>
            <a:ext cx="10515600" cy="5016136"/>
          </a:xfrm>
        </p:spPr>
        <p:txBody>
          <a:bodyPr>
            <a:normAutofit fontScale="55000" lnSpcReduction="20000"/>
          </a:bodyPr>
          <a:lstStyle/>
          <a:p>
            <a:pPr fontAlgn="base"/>
            <a:r>
              <a:rPr lang="en-US" sz="2900" dirty="0">
                <a:solidFill>
                  <a:schemeClr val="tx1"/>
                </a:solidFill>
              </a:rPr>
              <a:t>1.      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Pemasaran</a:t>
            </a:r>
            <a:r>
              <a:rPr lang="en-US" sz="2900" dirty="0">
                <a:solidFill>
                  <a:schemeClr val="tx1"/>
                </a:solidFill>
              </a:rPr>
              <a:t> (</a:t>
            </a:r>
            <a:r>
              <a:rPr lang="en-US" sz="2900" dirty="0" err="1">
                <a:solidFill>
                  <a:schemeClr val="tx1"/>
                </a:solidFill>
              </a:rPr>
              <a:t>Promosi</a:t>
            </a:r>
            <a:r>
              <a:rPr lang="en-US" sz="2900" dirty="0">
                <a:solidFill>
                  <a:schemeClr val="tx1"/>
                </a:solidFill>
              </a:rPr>
              <a:t>)(</a:t>
            </a:r>
            <a:r>
              <a:rPr lang="en-US" sz="2900" dirty="0" err="1">
                <a:solidFill>
                  <a:schemeClr val="tx1"/>
                </a:solidFill>
              </a:rPr>
              <a:t>variabel</a:t>
            </a:r>
            <a:r>
              <a:rPr lang="en-US" sz="2900" dirty="0">
                <a:solidFill>
                  <a:schemeClr val="tx1"/>
                </a:solidFill>
              </a:rPr>
              <a:t>)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a.       </a:t>
            </a:r>
            <a:r>
              <a:rPr lang="en-US" sz="2900" dirty="0" err="1">
                <a:solidFill>
                  <a:schemeClr val="tx1"/>
                </a:solidFill>
              </a:rPr>
              <a:t>Pulsa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50.000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2.      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Modal </a:t>
            </a:r>
            <a:r>
              <a:rPr lang="en-US" sz="2900" dirty="0" err="1">
                <a:solidFill>
                  <a:schemeClr val="tx1"/>
                </a:solidFill>
              </a:rPr>
              <a:t>Produksi</a:t>
            </a:r>
            <a:r>
              <a:rPr lang="en-US" sz="2900" dirty="0">
                <a:solidFill>
                  <a:schemeClr val="tx1"/>
                </a:solidFill>
              </a:rPr>
              <a:t> (</a:t>
            </a:r>
            <a:r>
              <a:rPr lang="en-US" sz="2900" dirty="0" err="1">
                <a:solidFill>
                  <a:schemeClr val="tx1"/>
                </a:solidFill>
              </a:rPr>
              <a:t>variabel</a:t>
            </a:r>
            <a:r>
              <a:rPr lang="en-US" sz="2900" dirty="0">
                <a:solidFill>
                  <a:schemeClr val="tx1"/>
                </a:solidFill>
              </a:rPr>
              <a:t>)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a.       </a:t>
            </a:r>
            <a:r>
              <a:rPr lang="en-US" sz="2900" dirty="0" err="1">
                <a:solidFill>
                  <a:schemeClr val="tx1"/>
                </a:solidFill>
              </a:rPr>
              <a:t>Pembelian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Bahan</a:t>
            </a:r>
            <a:r>
              <a:rPr lang="en-US" sz="2900" dirty="0">
                <a:solidFill>
                  <a:schemeClr val="tx1"/>
                </a:solidFill>
              </a:rPr>
              <a:t> Baku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200.000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b.      </a:t>
            </a:r>
            <a:r>
              <a:rPr lang="en-US" sz="2900" dirty="0" err="1">
                <a:solidFill>
                  <a:schemeClr val="tx1"/>
                </a:solidFill>
              </a:rPr>
              <a:t>Pembelian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Alat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100.000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3.      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Operasional</a:t>
            </a:r>
            <a:r>
              <a:rPr lang="en-US" sz="2900" dirty="0">
                <a:solidFill>
                  <a:schemeClr val="tx1"/>
                </a:solidFill>
              </a:rPr>
              <a:t> (</a:t>
            </a:r>
            <a:r>
              <a:rPr lang="en-US" sz="2900" dirty="0" err="1">
                <a:solidFill>
                  <a:schemeClr val="tx1"/>
                </a:solidFill>
              </a:rPr>
              <a:t>tetap</a:t>
            </a:r>
            <a:r>
              <a:rPr lang="en-US" sz="2900" dirty="0">
                <a:solidFill>
                  <a:schemeClr val="tx1"/>
                </a:solidFill>
              </a:rPr>
              <a:t>)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a.       </a:t>
            </a:r>
            <a:r>
              <a:rPr lang="en-US" sz="2900" dirty="0" err="1">
                <a:solidFill>
                  <a:schemeClr val="tx1"/>
                </a:solidFill>
              </a:rPr>
              <a:t>Gaji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karyawan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200.000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b.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Listrik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         : </a:t>
            </a:r>
            <a:r>
              <a:rPr lang="en-US" sz="2900" dirty="0" smtClean="0">
                <a:solidFill>
                  <a:schemeClr val="tx1"/>
                </a:solidFill>
              </a:rPr>
              <a:t>Rp50.000</a:t>
            </a:r>
            <a:r>
              <a:rPr lang="en-US" sz="2900" dirty="0">
                <a:solidFill>
                  <a:schemeClr val="tx1"/>
                </a:solidFill>
              </a:rPr>
              <a:t/>
            </a:r>
            <a:br>
              <a:rPr lang="en-US" sz="2900" dirty="0">
                <a:solidFill>
                  <a:schemeClr val="tx1"/>
                </a:solidFill>
              </a:rPr>
            </a:br>
            <a:endParaRPr lang="en-US" sz="2900" dirty="0">
              <a:solidFill>
                <a:schemeClr val="tx1"/>
              </a:solidFill>
            </a:endParaRPr>
          </a:p>
          <a:p>
            <a:pPr fontAlgn="base"/>
            <a:r>
              <a:rPr lang="en-US" sz="2900" dirty="0" err="1">
                <a:solidFill>
                  <a:schemeClr val="tx1"/>
                </a:solidFill>
              </a:rPr>
              <a:t>Rekapitulasi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endParaRPr lang="en-US" sz="2900" dirty="0">
              <a:solidFill>
                <a:schemeClr val="tx1"/>
              </a:solidFill>
            </a:endParaRP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1.      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Promosi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50.000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2.      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Modal </a:t>
            </a:r>
            <a:r>
              <a:rPr lang="en-US" sz="2900" dirty="0" err="1">
                <a:solidFill>
                  <a:schemeClr val="tx1"/>
                </a:solidFill>
              </a:rPr>
              <a:t>Awal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300.000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3.      </a:t>
            </a:r>
            <a:r>
              <a:rPr lang="en-US" sz="2900" dirty="0" err="1">
                <a:solidFill>
                  <a:schemeClr val="tx1"/>
                </a:solidFill>
              </a:rPr>
              <a:t>Biaya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Operasional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250.000</a:t>
            </a: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/>
            </a:r>
            <a:br>
              <a:rPr lang="en-US" sz="2900" dirty="0">
                <a:solidFill>
                  <a:schemeClr val="tx1"/>
                </a:solidFill>
              </a:rPr>
            </a:br>
            <a:endParaRPr lang="en-US" sz="2900" dirty="0">
              <a:solidFill>
                <a:schemeClr val="tx1"/>
              </a:solidFill>
            </a:endParaRPr>
          </a:p>
          <a:p>
            <a:pPr fontAlgn="base"/>
            <a:r>
              <a:rPr lang="en-US" sz="2900" dirty="0">
                <a:solidFill>
                  <a:schemeClr val="tx1"/>
                </a:solidFill>
              </a:rPr>
              <a:t>Total </a:t>
            </a:r>
            <a:r>
              <a:rPr lang="en-US" sz="2900" dirty="0" err="1">
                <a:solidFill>
                  <a:schemeClr val="tx1"/>
                </a:solidFill>
              </a:rPr>
              <a:t>Pengeluaran</a:t>
            </a:r>
            <a:r>
              <a:rPr lang="en-US" sz="2900" dirty="0">
                <a:solidFill>
                  <a:schemeClr val="tx1"/>
                </a:solidFill>
              </a:rPr>
              <a:t>                              : </a:t>
            </a:r>
            <a:r>
              <a:rPr lang="en-US" sz="2900" dirty="0" err="1">
                <a:solidFill>
                  <a:schemeClr val="tx1"/>
                </a:solidFill>
              </a:rPr>
              <a:t>Rp</a:t>
            </a:r>
            <a:r>
              <a:rPr lang="en-US" sz="2900" dirty="0">
                <a:solidFill>
                  <a:schemeClr val="tx1"/>
                </a:solidFill>
              </a:rPr>
              <a:t> 600.000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073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91886"/>
            <a:ext cx="10515600" cy="875211"/>
          </a:xfrm>
        </p:spPr>
        <p:txBody>
          <a:bodyPr>
            <a:normAutofit/>
          </a:bodyPr>
          <a:lstStyle/>
          <a:p>
            <a:r>
              <a:rPr lang="en-US" sz="4800" b="1" dirty="0"/>
              <a:t>PROYEKSI PENDAPATAN (ASUMSI)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580606"/>
            <a:ext cx="10515600" cy="4611187"/>
          </a:xfrm>
        </p:spPr>
        <p:txBody>
          <a:bodyPr>
            <a:normAutofit/>
          </a:bodyPr>
          <a:lstStyle/>
          <a:p>
            <a:pPr fontAlgn="base"/>
            <a:r>
              <a:rPr lang="en-US" sz="2800" dirty="0" err="1">
                <a:solidFill>
                  <a:schemeClr val="tx1"/>
                </a:solidFill>
              </a:rPr>
              <a:t>Pendapatan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perhari</a:t>
            </a:r>
            <a:r>
              <a:rPr lang="en-US" sz="2800" dirty="0">
                <a:solidFill>
                  <a:schemeClr val="tx1"/>
                </a:solidFill>
              </a:rPr>
              <a:t> : 10 roti x </a:t>
            </a:r>
            <a:r>
              <a:rPr lang="en-US" sz="2800" dirty="0" err="1">
                <a:solidFill>
                  <a:schemeClr val="tx1"/>
                </a:solidFill>
              </a:rPr>
              <a:t>Rp</a:t>
            </a:r>
            <a:r>
              <a:rPr lang="en-US" sz="2800" dirty="0">
                <a:solidFill>
                  <a:schemeClr val="tx1"/>
                </a:solidFill>
              </a:rPr>
              <a:t> 5000; = </a:t>
            </a:r>
            <a:r>
              <a:rPr lang="en-US" sz="2800" dirty="0" err="1">
                <a:solidFill>
                  <a:schemeClr val="tx1"/>
                </a:solidFill>
              </a:rPr>
              <a:t>Rp</a:t>
            </a:r>
            <a:r>
              <a:rPr lang="en-US" sz="2800" dirty="0">
                <a:solidFill>
                  <a:schemeClr val="tx1"/>
                </a:solidFill>
              </a:rPr>
              <a:t> 50 000</a:t>
            </a:r>
          </a:p>
          <a:p>
            <a:pPr fontAlgn="base"/>
            <a:r>
              <a:rPr lang="en-US" sz="2800" dirty="0">
                <a:solidFill>
                  <a:schemeClr val="tx1"/>
                </a:solidFill>
              </a:rPr>
              <a:t>*</a:t>
            </a:r>
            <a:r>
              <a:rPr lang="en-US" sz="2800" dirty="0" err="1">
                <a:solidFill>
                  <a:schemeClr val="tx1"/>
                </a:solidFill>
              </a:rPr>
              <a:t>Keuntungan</a:t>
            </a:r>
            <a:r>
              <a:rPr lang="en-US" sz="2800" dirty="0">
                <a:solidFill>
                  <a:schemeClr val="tx1"/>
                </a:solidFill>
              </a:rPr>
              <a:t> 1 Roti </a:t>
            </a:r>
            <a:r>
              <a:rPr lang="en-US" sz="2800" dirty="0" err="1">
                <a:solidFill>
                  <a:schemeClr val="tx1"/>
                </a:solidFill>
              </a:rPr>
              <a:t>adalah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Rp</a:t>
            </a:r>
            <a:r>
              <a:rPr lang="en-US" sz="2800" dirty="0">
                <a:solidFill>
                  <a:schemeClr val="tx1"/>
                </a:solidFill>
              </a:rPr>
              <a:t> 5000</a:t>
            </a:r>
          </a:p>
          <a:p>
            <a:pPr fontAlgn="base"/>
            <a:r>
              <a:rPr lang="en-US" sz="2800" dirty="0" err="1">
                <a:solidFill>
                  <a:schemeClr val="tx1"/>
                </a:solidFill>
              </a:rPr>
              <a:t>Pendapatan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Keseluruhan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selama</a:t>
            </a:r>
            <a:r>
              <a:rPr lang="en-US" sz="2800" dirty="0">
                <a:solidFill>
                  <a:schemeClr val="tx1"/>
                </a:solidFill>
              </a:rPr>
              <a:t> 22 </a:t>
            </a:r>
            <a:r>
              <a:rPr lang="en-US" sz="2800" dirty="0" err="1">
                <a:solidFill>
                  <a:schemeClr val="tx1"/>
                </a:solidFill>
              </a:rPr>
              <a:t>hari</a:t>
            </a:r>
            <a:r>
              <a:rPr lang="en-US" sz="2800" dirty="0">
                <a:solidFill>
                  <a:schemeClr val="tx1"/>
                </a:solidFill>
              </a:rPr>
              <a:t> : 22 x 50 000 = </a:t>
            </a:r>
            <a:r>
              <a:rPr lang="en-US" sz="2800" dirty="0" err="1">
                <a:solidFill>
                  <a:schemeClr val="tx1"/>
                </a:solidFill>
              </a:rPr>
              <a:t>Rp</a:t>
            </a:r>
            <a:r>
              <a:rPr lang="en-US" sz="2800" dirty="0">
                <a:solidFill>
                  <a:schemeClr val="tx1"/>
                </a:solidFill>
              </a:rPr>
              <a:t> 1 100 000</a:t>
            </a:r>
          </a:p>
          <a:p>
            <a:pPr fontAlgn="base"/>
            <a:r>
              <a:rPr lang="en-US" sz="2800" dirty="0">
                <a:solidFill>
                  <a:schemeClr val="tx1"/>
                </a:solidFill>
              </a:rPr>
              <a:t>*</a:t>
            </a:r>
            <a:r>
              <a:rPr lang="en-US" sz="2800" dirty="0" err="1">
                <a:solidFill>
                  <a:schemeClr val="tx1"/>
                </a:solidFill>
              </a:rPr>
              <a:t>operasional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Penjualan</a:t>
            </a:r>
            <a:r>
              <a:rPr lang="en-US" sz="2800" dirty="0">
                <a:solidFill>
                  <a:schemeClr val="tx1"/>
                </a:solidFill>
              </a:rPr>
              <a:t> (1 </a:t>
            </a:r>
            <a:r>
              <a:rPr lang="en-US" sz="2800" dirty="0" err="1">
                <a:solidFill>
                  <a:schemeClr val="tx1"/>
                </a:solidFill>
              </a:rPr>
              <a:t>bulan</a:t>
            </a: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err="1">
                <a:solidFill>
                  <a:schemeClr val="tx1"/>
                </a:solidFill>
              </a:rPr>
              <a:t>adlah</a:t>
            </a:r>
            <a:r>
              <a:rPr lang="en-US" sz="2800" dirty="0">
                <a:solidFill>
                  <a:schemeClr val="tx1"/>
                </a:solidFill>
              </a:rPr>
              <a:t> 22 </a:t>
            </a:r>
            <a:r>
              <a:rPr lang="en-US" sz="2800" dirty="0" err="1">
                <a:solidFill>
                  <a:schemeClr val="tx1"/>
                </a:solidFill>
              </a:rPr>
              <a:t>hari</a:t>
            </a:r>
            <a:r>
              <a:rPr lang="en-US" sz="2800" dirty="0" smtClean="0">
                <a:solidFill>
                  <a:schemeClr val="tx1"/>
                </a:solidFill>
              </a:rPr>
              <a:t>)</a:t>
            </a:r>
          </a:p>
          <a:p>
            <a:pPr fontAlgn="base"/>
            <a:r>
              <a:rPr lang="sv-SE" sz="2800" dirty="0">
                <a:solidFill>
                  <a:schemeClr val="tx1"/>
                </a:solidFill>
              </a:rPr>
              <a:t>Diasumsikan dari proyek pendapatan diatas, maka pendapatan bersih setiap bulan dari usaha roti Goreng ini adalah sebesar Rp 1 100 000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87196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391885"/>
            <a:ext cx="10515600" cy="809897"/>
          </a:xfrm>
        </p:spPr>
        <p:txBody>
          <a:bodyPr>
            <a:normAutofit fontScale="90000"/>
          </a:bodyPr>
          <a:lstStyle/>
          <a:p>
            <a:r>
              <a:rPr lang="en-US" sz="4800" b="1" dirty="0"/>
              <a:t>ANALISA TITIK IMPAS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36914"/>
            <a:ext cx="10515600" cy="4976949"/>
          </a:xfrm>
        </p:spPr>
        <p:txBody>
          <a:bodyPr/>
          <a:lstStyle/>
          <a:p>
            <a:pPr fontAlgn="base"/>
            <a:r>
              <a:rPr lang="en-US" sz="3600" dirty="0" err="1">
                <a:solidFill>
                  <a:schemeClr val="tx1"/>
                </a:solidFill>
              </a:rPr>
              <a:t>Investasi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awal</a:t>
            </a:r>
            <a:r>
              <a:rPr lang="en-US" sz="3600" dirty="0">
                <a:solidFill>
                  <a:schemeClr val="tx1"/>
                </a:solidFill>
              </a:rPr>
              <a:t> :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tetap</a:t>
            </a:r>
            <a:r>
              <a:rPr lang="en-US" sz="3600" dirty="0">
                <a:solidFill>
                  <a:schemeClr val="tx1"/>
                </a:solidFill>
              </a:rPr>
              <a:t> + </a:t>
            </a:r>
            <a:r>
              <a:rPr lang="en-US" sz="3600" dirty="0" err="1">
                <a:solidFill>
                  <a:schemeClr val="tx1"/>
                </a:solidFill>
              </a:rPr>
              <a:t>Biaya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Variabel</a:t>
            </a:r>
            <a:endParaRPr lang="en-US" sz="3600" dirty="0">
              <a:solidFill>
                <a:schemeClr val="tx1"/>
              </a:solidFill>
            </a:endParaRPr>
          </a:p>
          <a:p>
            <a:pPr fontAlgn="base"/>
            <a:r>
              <a:rPr lang="en-US" sz="3600" dirty="0">
                <a:solidFill>
                  <a:schemeClr val="tx1"/>
                </a:solidFill>
              </a:rPr>
              <a:t>                      : </a:t>
            </a:r>
            <a:r>
              <a:rPr lang="en-US" sz="3600" dirty="0" err="1">
                <a:solidFill>
                  <a:schemeClr val="tx1"/>
                </a:solidFill>
              </a:rPr>
              <a:t>Rp</a:t>
            </a:r>
            <a:r>
              <a:rPr lang="en-US" sz="3600" dirty="0">
                <a:solidFill>
                  <a:schemeClr val="tx1"/>
                </a:solidFill>
              </a:rPr>
              <a:t> 250 000 + </a:t>
            </a:r>
            <a:r>
              <a:rPr lang="en-US" sz="3600" dirty="0" err="1">
                <a:solidFill>
                  <a:schemeClr val="tx1"/>
                </a:solidFill>
              </a:rPr>
              <a:t>Rp</a:t>
            </a:r>
            <a:r>
              <a:rPr lang="en-US" sz="3600" dirty="0">
                <a:solidFill>
                  <a:schemeClr val="tx1"/>
                </a:solidFill>
              </a:rPr>
              <a:t> 350 000</a:t>
            </a:r>
          </a:p>
          <a:p>
            <a:pPr fontAlgn="base"/>
            <a:r>
              <a:rPr lang="en-US" sz="3600" dirty="0">
                <a:solidFill>
                  <a:schemeClr val="tx1"/>
                </a:solidFill>
              </a:rPr>
              <a:t>                      : </a:t>
            </a:r>
            <a:r>
              <a:rPr lang="en-US" sz="3600" dirty="0" err="1">
                <a:solidFill>
                  <a:schemeClr val="tx1"/>
                </a:solidFill>
              </a:rPr>
              <a:t>Rp</a:t>
            </a:r>
            <a:r>
              <a:rPr lang="en-US" sz="3600" dirty="0">
                <a:solidFill>
                  <a:schemeClr val="tx1"/>
                </a:solidFill>
              </a:rPr>
              <a:t> 600 </a:t>
            </a:r>
            <a:r>
              <a:rPr lang="en-US" sz="3600" dirty="0" smtClean="0">
                <a:solidFill>
                  <a:schemeClr val="tx1"/>
                </a:solidFill>
              </a:rPr>
              <a:t>000</a:t>
            </a:r>
          </a:p>
          <a:p>
            <a:pPr fontAlgn="base"/>
            <a:r>
              <a:rPr lang="en-US" sz="3600" dirty="0" err="1">
                <a:solidFill>
                  <a:schemeClr val="tx1"/>
                </a:solidFill>
              </a:rPr>
              <a:t>Analisa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titik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impas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tersebut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adalah</a:t>
            </a:r>
            <a:r>
              <a:rPr lang="en-US" sz="3600" dirty="0">
                <a:solidFill>
                  <a:schemeClr val="tx1"/>
                </a:solidFill>
              </a:rPr>
              <a:t> :</a:t>
            </a:r>
          </a:p>
          <a:p>
            <a:pPr fontAlgn="base"/>
            <a:r>
              <a:rPr lang="en-US" sz="3600" dirty="0" err="1">
                <a:solidFill>
                  <a:schemeClr val="tx1"/>
                </a:solidFill>
              </a:rPr>
              <a:t>Pendapatan</a:t>
            </a:r>
            <a:r>
              <a:rPr lang="en-US" sz="3600" dirty="0">
                <a:solidFill>
                  <a:schemeClr val="tx1"/>
                </a:solidFill>
              </a:rPr>
              <a:t>/modal = </a:t>
            </a:r>
            <a:r>
              <a:rPr lang="en-US" sz="3600" dirty="0" err="1">
                <a:solidFill>
                  <a:schemeClr val="tx1"/>
                </a:solidFill>
              </a:rPr>
              <a:t>Rp</a:t>
            </a:r>
            <a:r>
              <a:rPr lang="en-US" sz="3600" dirty="0">
                <a:solidFill>
                  <a:schemeClr val="tx1"/>
                </a:solidFill>
              </a:rPr>
              <a:t> 1 100 000/Rp600 000</a:t>
            </a:r>
          </a:p>
          <a:p>
            <a:pPr fontAlgn="base"/>
            <a:r>
              <a:rPr lang="en-US" sz="3600" dirty="0">
                <a:solidFill>
                  <a:schemeClr val="tx1"/>
                </a:solidFill>
              </a:rPr>
              <a:t>                                = 1.8 </a:t>
            </a:r>
            <a:r>
              <a:rPr lang="en-US" sz="3600" dirty="0" err="1">
                <a:solidFill>
                  <a:schemeClr val="tx1"/>
                </a:solidFill>
              </a:rPr>
              <a:t>bulan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r>
              <a:rPr lang="en-US" sz="3600" dirty="0" err="1">
                <a:solidFill>
                  <a:schemeClr val="tx1"/>
                </a:solidFill>
              </a:rPr>
              <a:t>atau</a:t>
            </a:r>
            <a:r>
              <a:rPr lang="en-US" sz="3600" dirty="0">
                <a:solidFill>
                  <a:schemeClr val="tx1"/>
                </a:solidFill>
              </a:rPr>
              <a:t> 2 </a:t>
            </a:r>
            <a:r>
              <a:rPr lang="en-US" sz="3600" dirty="0" err="1">
                <a:solidFill>
                  <a:schemeClr val="tx1"/>
                </a:solidFill>
              </a:rPr>
              <a:t>bulan</a:t>
            </a:r>
            <a:endParaRPr lang="en-US" sz="3600" dirty="0">
              <a:solidFill>
                <a:schemeClr val="tx1"/>
              </a:solidFill>
            </a:endParaRPr>
          </a:p>
          <a:p>
            <a:pPr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6017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87384"/>
            <a:ext cx="10515600" cy="862148"/>
          </a:xfrm>
        </p:spPr>
        <p:txBody>
          <a:bodyPr>
            <a:normAutofit/>
          </a:bodyPr>
          <a:lstStyle/>
          <a:p>
            <a:r>
              <a:rPr lang="en-US" sz="4800" dirty="0" smtClean="0"/>
              <a:t>KESIMPULAN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63040"/>
            <a:ext cx="10515600" cy="5029199"/>
          </a:xfrm>
        </p:spPr>
        <p:txBody>
          <a:bodyPr>
            <a:normAutofit lnSpcReduction="10000"/>
          </a:bodyPr>
          <a:lstStyle/>
          <a:p>
            <a:r>
              <a:rPr lang="en-US" sz="3200" dirty="0" err="1">
                <a:solidFill>
                  <a:schemeClr val="tx1"/>
                </a:solidFill>
              </a:rPr>
              <a:t>Setelah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mulai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pembahasan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diatas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maka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dapat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disimpulkan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bahwa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usaha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dari</a:t>
            </a:r>
            <a:r>
              <a:rPr lang="en-US" sz="3200" dirty="0">
                <a:solidFill>
                  <a:schemeClr val="tx1"/>
                </a:solidFill>
              </a:rPr>
              <a:t> Roti </a:t>
            </a:r>
            <a:r>
              <a:rPr lang="en-US" sz="3200" dirty="0" err="1">
                <a:solidFill>
                  <a:schemeClr val="tx1"/>
                </a:solidFill>
              </a:rPr>
              <a:t>Goreng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sudah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sangat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layak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di </a:t>
            </a:r>
            <a:r>
              <a:rPr lang="en-US" sz="3200" dirty="0" err="1">
                <a:solidFill>
                  <a:schemeClr val="tx1"/>
                </a:solidFill>
              </a:rPr>
              <a:t>jalankan</a:t>
            </a:r>
            <a:r>
              <a:rPr lang="en-US" sz="3200" dirty="0">
                <a:solidFill>
                  <a:schemeClr val="tx1"/>
                </a:solidFill>
              </a:rPr>
              <a:t>,. </a:t>
            </a:r>
            <a:r>
              <a:rPr lang="en-US" sz="3200" dirty="0" err="1">
                <a:solidFill>
                  <a:schemeClr val="tx1"/>
                </a:solidFill>
              </a:rPr>
              <a:t>Dalam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cara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menjalankannyapun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terlalu</a:t>
            </a:r>
            <a:r>
              <a:rPr lang="en-US" sz="3200" dirty="0">
                <a:solidFill>
                  <a:schemeClr val="tx1"/>
                </a:solidFill>
              </a:rPr>
              <a:t>  </a:t>
            </a:r>
            <a:r>
              <a:rPr lang="en-US" sz="3200" dirty="0" err="1">
                <a:solidFill>
                  <a:schemeClr val="tx1"/>
                </a:solidFill>
              </a:rPr>
              <a:t>sulit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sehingga</a:t>
            </a:r>
            <a:r>
              <a:rPr lang="en-US" sz="3200" dirty="0">
                <a:solidFill>
                  <a:schemeClr val="tx1"/>
                </a:solidFill>
              </a:rPr>
              <a:t> proses </a:t>
            </a:r>
            <a:r>
              <a:rPr lang="en-US" sz="3200" dirty="0" err="1">
                <a:solidFill>
                  <a:schemeClr val="tx1"/>
                </a:solidFill>
              </a:rPr>
              <a:t>penjualnnyapun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memakan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waktu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fikiran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banyak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Setelah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itu</a:t>
            </a:r>
            <a:r>
              <a:rPr lang="en-US" sz="3200" dirty="0">
                <a:solidFill>
                  <a:schemeClr val="tx1"/>
                </a:solidFill>
              </a:rPr>
              <a:t>, modal yang </a:t>
            </a:r>
            <a:r>
              <a:rPr lang="en-US" sz="3200" dirty="0" err="1">
                <a:solidFill>
                  <a:schemeClr val="tx1"/>
                </a:solidFill>
              </a:rPr>
              <a:t>diperlukan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untuk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menjalankan</a:t>
            </a:r>
            <a:r>
              <a:rPr lang="en-US" sz="3200" dirty="0">
                <a:solidFill>
                  <a:schemeClr val="tx1"/>
                </a:solidFill>
              </a:rPr>
              <a:t>  </a:t>
            </a:r>
            <a:r>
              <a:rPr lang="en-US" sz="3200" dirty="0" err="1">
                <a:solidFill>
                  <a:schemeClr val="tx1"/>
                </a:solidFill>
              </a:rPr>
              <a:t>usaha</a:t>
            </a:r>
            <a:r>
              <a:rPr lang="en-US" sz="3200" dirty="0">
                <a:solidFill>
                  <a:schemeClr val="tx1"/>
                </a:solidFill>
              </a:rPr>
              <a:t> Roti </a:t>
            </a:r>
            <a:r>
              <a:rPr lang="en-US" sz="3200" dirty="0" err="1">
                <a:solidFill>
                  <a:schemeClr val="tx1"/>
                </a:solidFill>
              </a:rPr>
              <a:t>Goreng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ini</a:t>
            </a:r>
            <a:r>
              <a:rPr lang="en-US" sz="3200" dirty="0">
                <a:solidFill>
                  <a:schemeClr val="tx1"/>
                </a:solidFill>
              </a:rPr>
              <a:t> pun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banyak</a:t>
            </a:r>
            <a:r>
              <a:rPr lang="en-US" sz="3200" dirty="0">
                <a:solidFill>
                  <a:schemeClr val="tx1"/>
                </a:solidFill>
              </a:rPr>
              <a:t>, </a:t>
            </a:r>
            <a:r>
              <a:rPr lang="en-US" sz="3200" dirty="0" err="1">
                <a:solidFill>
                  <a:schemeClr val="tx1"/>
                </a:solidFill>
              </a:rPr>
              <a:t>sehingga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tidak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terlalu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menyulitkan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kegiatan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belajar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mahasiswa</a:t>
            </a:r>
            <a:r>
              <a:rPr lang="en-US" sz="3200" dirty="0">
                <a:solidFill>
                  <a:schemeClr val="tx1"/>
                </a:solidFill>
              </a:rPr>
              <a:t>. </a:t>
            </a:r>
            <a:r>
              <a:rPr lang="en-US" sz="3200" dirty="0" err="1">
                <a:solidFill>
                  <a:schemeClr val="tx1"/>
                </a:solidFill>
              </a:rPr>
              <a:t>Waktu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pelaksanaannya</a:t>
            </a:r>
            <a:r>
              <a:rPr lang="en-US" sz="3200" dirty="0">
                <a:solidFill>
                  <a:schemeClr val="tx1"/>
                </a:solidFill>
              </a:rPr>
              <a:t> pun </a:t>
            </a:r>
            <a:r>
              <a:rPr lang="en-US" sz="3200" dirty="0" err="1">
                <a:solidFill>
                  <a:schemeClr val="tx1"/>
                </a:solidFill>
              </a:rPr>
              <a:t>dilakukan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sebelum</a:t>
            </a:r>
            <a:r>
              <a:rPr lang="en-US" sz="3200" dirty="0">
                <a:solidFill>
                  <a:schemeClr val="tx1"/>
                </a:solidFill>
              </a:rPr>
              <a:t> jam </a:t>
            </a:r>
            <a:r>
              <a:rPr lang="en-US" sz="3200" dirty="0" err="1">
                <a:solidFill>
                  <a:schemeClr val="tx1"/>
                </a:solidFill>
              </a:rPr>
              <a:t>perkuliahan</a:t>
            </a:r>
            <a:r>
              <a:rPr lang="en-US" sz="3200" dirty="0">
                <a:solidFill>
                  <a:schemeClr val="tx1"/>
                </a:solidFill>
              </a:rPr>
              <a:t> </a:t>
            </a:r>
            <a:r>
              <a:rPr lang="en-US" sz="3200" dirty="0" err="1">
                <a:solidFill>
                  <a:schemeClr val="tx1"/>
                </a:solidFill>
              </a:rPr>
              <a:t>dimulai</a:t>
            </a:r>
            <a:r>
              <a:rPr lang="en-US" sz="32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1754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116</TotalTime>
  <Words>195</Words>
  <Application>Microsoft Office PowerPoint</Application>
  <PresentationFormat>Widescreen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PENJUALAN ROTI GORENG</vt:lpstr>
      <vt:lpstr>TUJUAN PROGRAM </vt:lpstr>
      <vt:lpstr>II.Umum  Nama produk                         : Roti goreng Bentuk  usaha                               : Usaha kecil  perorangan Tempat kedudukan/lokasi           :     Jalan panjang cipulir Bidang usaha                                 :Penjualan roti goreng Jumlah tenaga kerja                     : 5 orang  III. Perizinan  Izin usaha (SITU,SIUP)                  : Dalam proses Izin undang undang gangguan    : Dalam proses</vt:lpstr>
      <vt:lpstr>IV. Rencana produksi  jenis produksi                : makanan bentuk produksi            : barang  ukuran produksi            : satuan  model produksi             : harian (08.00-13.30)  bungkus produksi         : plastic    </vt:lpstr>
      <vt:lpstr> RINCIAN BIAYA PERBULAN (ASUMSI)</vt:lpstr>
      <vt:lpstr>PROYEKSI PENDAPATAN (ASUMSI)</vt:lpstr>
      <vt:lpstr>ANALISA TITIK IMPAS</vt:lpstr>
      <vt:lpstr>KESIMPULAN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STUDI KELAYAKAN BISNIS</dc:title>
  <dc:creator>Ridho Renata</dc:creator>
  <cp:lastModifiedBy>smkn 43</cp:lastModifiedBy>
  <cp:revision>11</cp:revision>
  <dcterms:created xsi:type="dcterms:W3CDTF">2020-01-20T11:24:33Z</dcterms:created>
  <dcterms:modified xsi:type="dcterms:W3CDTF">2021-01-13T23:10:38Z</dcterms:modified>
</cp:coreProperties>
</file>