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59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97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35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56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42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76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90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88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583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03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77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A789F-4A5D-43E3-89DF-B1D1E2CDE3C0}" type="datetimeFigureOut">
              <a:rPr lang="en-ID" smtClean="0"/>
              <a:t>13/01/2021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703A24-7783-428C-B8FD-06FA3519AA20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37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AEA-1213-43D4-BD6D-31F2179B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Hakikat</a:t>
            </a:r>
            <a:r>
              <a:rPr lang="en-US" dirty="0"/>
              <a:t> IPTEK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839C7F0-60C9-457E-B14C-4976E67572F5}"/>
              </a:ext>
            </a:extLst>
          </p:cNvPr>
          <p:cNvSpPr/>
          <p:nvPr/>
        </p:nvSpPr>
        <p:spPr>
          <a:xfrm>
            <a:off x="838200" y="1417982"/>
            <a:ext cx="7924800" cy="15339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tersusun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bersistem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kepandaian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di </a:t>
            </a:r>
            <a:r>
              <a:rPr lang="en-US" sz="2400" dirty="0" err="1"/>
              <a:t>terapkan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dan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kenyamanan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endParaRPr lang="en-ID" sz="2400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112B81CA-2C45-42E5-B5A8-F1FA6C87AEA5}"/>
              </a:ext>
            </a:extLst>
          </p:cNvPr>
          <p:cNvSpPr/>
          <p:nvPr/>
        </p:nvSpPr>
        <p:spPr>
          <a:xfrm>
            <a:off x="3935895" y="3120889"/>
            <a:ext cx="3896138" cy="1696278"/>
          </a:xfrm>
          <a:prstGeom prst="wedgeEllipseCallout">
            <a:avLst>
              <a:gd name="adj1" fmla="val -25935"/>
              <a:gd name="adj2" fmla="val 914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Kemajuan</a:t>
            </a:r>
            <a:r>
              <a:rPr lang="en-US" dirty="0"/>
              <a:t> IPTEK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kehidupan</a:t>
            </a:r>
            <a:endParaRPr lang="en-ID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CA2F7D-FCEA-4B88-B800-F71AB2642B3D}"/>
              </a:ext>
            </a:extLst>
          </p:cNvPr>
          <p:cNvSpPr/>
          <p:nvPr/>
        </p:nvSpPr>
        <p:spPr>
          <a:xfrm>
            <a:off x="1855304" y="5460240"/>
            <a:ext cx="2464905" cy="9072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Positif</a:t>
            </a:r>
            <a:endParaRPr lang="en-ID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29C7A22-0E8F-4A75-8958-7623BF0B37A6}"/>
              </a:ext>
            </a:extLst>
          </p:cNvPr>
          <p:cNvSpPr/>
          <p:nvPr/>
        </p:nvSpPr>
        <p:spPr>
          <a:xfrm>
            <a:off x="5976730" y="5314123"/>
            <a:ext cx="2464905" cy="10533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Negatif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855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5E5C-D2EF-4543-B7A6-5985D317A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61" y="500063"/>
            <a:ext cx="5708374" cy="997434"/>
          </a:xfrm>
        </p:spPr>
        <p:txBody>
          <a:bodyPr>
            <a:normAutofit fontScale="90000"/>
          </a:bodyPr>
          <a:lstStyle/>
          <a:p>
            <a:br>
              <a:rPr lang="en-ID" sz="3200" dirty="0"/>
            </a:br>
            <a:r>
              <a:rPr lang="en-ID" sz="3200" dirty="0" err="1"/>
              <a:t>Pengaruh</a:t>
            </a:r>
            <a:r>
              <a:rPr lang="en-ID" sz="3200" dirty="0"/>
              <a:t> </a:t>
            </a:r>
            <a:r>
              <a:rPr lang="en-ID" sz="3200" dirty="0" err="1"/>
              <a:t>negatif</a:t>
            </a:r>
            <a:r>
              <a:rPr lang="en-ID" sz="3200" dirty="0"/>
              <a:t> </a:t>
            </a:r>
            <a:r>
              <a:rPr lang="en-ID" sz="3200" dirty="0" err="1"/>
              <a:t>kemajuan</a:t>
            </a:r>
            <a:r>
              <a:rPr lang="en-ID" sz="3200" dirty="0"/>
              <a:t> IPTEK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Aspek</a:t>
            </a:r>
            <a:r>
              <a:rPr lang="en-ID" sz="3200" dirty="0"/>
              <a:t> Sosial </a:t>
            </a:r>
            <a:r>
              <a:rPr lang="en-ID" sz="3200" dirty="0" err="1"/>
              <a:t>Budaya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49D81-7FF2-440C-90F3-9D914436A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D" dirty="0" err="1"/>
              <a:t>Munculnya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konsumtif</a:t>
            </a:r>
            <a:r>
              <a:rPr lang="en-ID" dirty="0"/>
              <a:t> dan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mengonsumsi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negeri.</a:t>
            </a:r>
          </a:p>
          <a:p>
            <a:pPr marL="514350" indent="-514350">
              <a:buAutoNum type="arabicPeriod"/>
            </a:pPr>
            <a:r>
              <a:rPr lang="en-ID" dirty="0" err="1"/>
              <a:t>Munculnya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hedonisme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kenikmatan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.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melanggar</a:t>
            </a:r>
            <a:r>
              <a:rPr lang="en-ID" dirty="0"/>
              <a:t> </a:t>
            </a:r>
            <a:r>
              <a:rPr lang="en-ID" dirty="0" err="1"/>
              <a:t>norma-norma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di </a:t>
            </a:r>
            <a:r>
              <a:rPr lang="en-ID" dirty="0" err="1"/>
              <a:t>masyarakat</a:t>
            </a:r>
            <a:r>
              <a:rPr lang="en-ID" dirty="0"/>
              <a:t>. </a:t>
            </a:r>
          </a:p>
          <a:p>
            <a:pPr marL="514350" indent="-514350">
              <a:buAutoNum type="arabicPeriod"/>
            </a:pP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individualisme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mementingkan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memandang</a:t>
            </a:r>
            <a:r>
              <a:rPr lang="en-ID" dirty="0"/>
              <a:t> orang lain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bermakna</a:t>
            </a:r>
            <a:r>
              <a:rPr lang="en-ID" dirty="0"/>
              <a:t>. </a:t>
            </a:r>
          </a:p>
          <a:p>
            <a:pPr marL="514350" indent="-514350">
              <a:buAutoNum type="arabicPeriod"/>
            </a:pPr>
            <a:r>
              <a:rPr lang="en-ID" dirty="0"/>
              <a:t>Bisa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kesenjangan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 yang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tajam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yang kaya dan miskin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BB0D88-5981-4B15-B266-38800C9AE8D2}"/>
              </a:ext>
            </a:extLst>
          </p:cNvPr>
          <p:cNvSpPr/>
          <p:nvPr/>
        </p:nvSpPr>
        <p:spPr>
          <a:xfrm>
            <a:off x="728870" y="795130"/>
            <a:ext cx="689113" cy="7023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4107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27E6-0D18-4FEB-9BE3-AB58D3EB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54570-99BD-414E-95B1-905ACA668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996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5. </a:t>
            </a:r>
            <a:r>
              <a:rPr lang="en-ID" dirty="0" err="1"/>
              <a:t>Munculnya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 </a:t>
            </a:r>
            <a:r>
              <a:rPr lang="en-ID" dirty="0" err="1"/>
              <a:t>westernisasi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yang </a:t>
            </a:r>
            <a:r>
              <a:rPr lang="en-ID" dirty="0" err="1"/>
              <a:t>selalu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berorientasi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Barat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diseleksi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,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meniru</a:t>
            </a:r>
            <a:r>
              <a:rPr lang="en-ID" dirty="0"/>
              <a:t> model </a:t>
            </a:r>
            <a:r>
              <a:rPr lang="en-ID" dirty="0" err="1"/>
              <a:t>pakaian</a:t>
            </a:r>
            <a:r>
              <a:rPr lang="en-ID" dirty="0"/>
              <a:t> yang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norma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6. Makin </a:t>
            </a:r>
            <a:r>
              <a:rPr lang="en-ID" dirty="0" err="1"/>
              <a:t>memudarnya</a:t>
            </a:r>
            <a:r>
              <a:rPr lang="en-ID" dirty="0"/>
              <a:t> </a:t>
            </a:r>
            <a:r>
              <a:rPr lang="en-ID" dirty="0" err="1"/>
              <a:t>semangat</a:t>
            </a:r>
            <a:r>
              <a:rPr lang="en-ID" dirty="0"/>
              <a:t> gotong royong, </a:t>
            </a:r>
            <a:r>
              <a:rPr lang="en-ID" dirty="0" err="1"/>
              <a:t>solidaritas</a:t>
            </a:r>
            <a:r>
              <a:rPr lang="en-ID" dirty="0"/>
              <a:t>,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kepedulian</a:t>
            </a:r>
            <a:r>
              <a:rPr lang="en-ID" dirty="0"/>
              <a:t>, dan </a:t>
            </a:r>
            <a:r>
              <a:rPr lang="en-ID" dirty="0" err="1"/>
              <a:t>kesetiakawanan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/>
              <a:t>7. Makin </a:t>
            </a:r>
            <a:r>
              <a:rPr lang="en-ID" dirty="0" err="1"/>
              <a:t>lunturnya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keagamaan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bermasyarakat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799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8A54-9038-41A6-B15D-D26139CA7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96" y="365125"/>
            <a:ext cx="6092687" cy="1325563"/>
          </a:xfrm>
        </p:spPr>
        <p:txBody>
          <a:bodyPr>
            <a:normAutofit fontScale="90000"/>
          </a:bodyPr>
          <a:lstStyle/>
          <a:p>
            <a:r>
              <a:rPr lang="en-ID" sz="3200" dirty="0" err="1"/>
              <a:t>Pengaruh</a:t>
            </a:r>
            <a:r>
              <a:rPr lang="en-ID" sz="3200" dirty="0"/>
              <a:t> </a:t>
            </a:r>
            <a:r>
              <a:rPr lang="en-ID" sz="3200" dirty="0" err="1"/>
              <a:t>kemajuan</a:t>
            </a:r>
            <a:r>
              <a:rPr lang="en-ID" sz="3200" dirty="0"/>
              <a:t> IPTEK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Aspek</a:t>
            </a:r>
            <a:r>
              <a:rPr lang="en-ID" sz="3200" dirty="0"/>
              <a:t> Hukum, </a:t>
            </a:r>
            <a:r>
              <a:rPr lang="en-ID" sz="3200" dirty="0" err="1"/>
              <a:t>Pertahanan</a:t>
            </a:r>
            <a:r>
              <a:rPr lang="en-ID" sz="3200" dirty="0"/>
              <a:t>, dan </a:t>
            </a:r>
            <a:r>
              <a:rPr lang="en-ID" sz="3200" dirty="0" err="1"/>
              <a:t>Keamanan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41079-A13D-47D2-A421-F073A1455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686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anarkis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mengganggu</a:t>
            </a:r>
            <a:r>
              <a:rPr lang="en-ID" dirty="0"/>
              <a:t> </a:t>
            </a:r>
            <a:r>
              <a:rPr lang="en-ID" dirty="0" err="1"/>
              <a:t>stabilitas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, </a:t>
            </a:r>
            <a:r>
              <a:rPr lang="en-ID" dirty="0" err="1"/>
              <a:t>ketahanan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</a:t>
            </a:r>
            <a:r>
              <a:rPr lang="en-ID" dirty="0" err="1"/>
              <a:t>bahkan</a:t>
            </a:r>
            <a:r>
              <a:rPr lang="en-ID" dirty="0"/>
              <a:t> </a:t>
            </a:r>
            <a:r>
              <a:rPr lang="en-ID" dirty="0" err="1"/>
              <a:t>persatuan</a:t>
            </a:r>
            <a:r>
              <a:rPr lang="en-ID" dirty="0"/>
              <a:t> dan </a:t>
            </a:r>
            <a:r>
              <a:rPr lang="en-ID" dirty="0" err="1"/>
              <a:t>kesatuan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. </a:t>
            </a:r>
          </a:p>
          <a:p>
            <a:pPr marL="514350" indent="-514350">
              <a:buAutoNum type="arabicPeriod"/>
            </a:pPr>
            <a:r>
              <a:rPr lang="en-ID" dirty="0"/>
              <a:t>Peran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, </a:t>
            </a:r>
            <a:r>
              <a:rPr lang="en-ID" dirty="0" err="1"/>
              <a:t>ketertiban</a:t>
            </a:r>
            <a:r>
              <a:rPr lang="en-ID" dirty="0"/>
              <a:t> dan </a:t>
            </a:r>
            <a:r>
              <a:rPr lang="en-ID" dirty="0" err="1"/>
              <a:t>kedaulatan</a:t>
            </a:r>
            <a:r>
              <a:rPr lang="en-ID" dirty="0"/>
              <a:t> negara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berkurang</a:t>
            </a:r>
            <a:r>
              <a:rPr lang="en-ID" dirty="0"/>
              <a:t>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7EF81E7-3C5F-42F7-8B2A-3C5EE2C7DF5B}"/>
              </a:ext>
            </a:extLst>
          </p:cNvPr>
          <p:cNvSpPr/>
          <p:nvPr/>
        </p:nvSpPr>
        <p:spPr>
          <a:xfrm>
            <a:off x="704022" y="681037"/>
            <a:ext cx="609600" cy="6361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69608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70430-744E-4C09-A36D-B4B6C0731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679713" cy="1325563"/>
          </a:xfrm>
        </p:spPr>
        <p:txBody>
          <a:bodyPr/>
          <a:lstStyle/>
          <a:p>
            <a:r>
              <a:rPr lang="en-US" dirty="0" err="1"/>
              <a:t>Tugas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1067F-7E22-46D7-8245-C78D902B1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23523"/>
          </a:xfrm>
        </p:spPr>
        <p:txBody>
          <a:bodyPr/>
          <a:lstStyle/>
          <a:p>
            <a:r>
              <a:rPr lang="en-US" dirty="0" err="1"/>
              <a:t>Berikan</a:t>
            </a:r>
            <a:r>
              <a:rPr lang="en-US" dirty="0"/>
              <a:t> 4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IPTEK yang kalian </a:t>
            </a:r>
            <a:r>
              <a:rPr lang="en-US" dirty="0" err="1"/>
              <a:t>ketahui</a:t>
            </a:r>
            <a:r>
              <a:rPr lang="en-US" dirty="0"/>
              <a:t> dan kalian </a:t>
            </a:r>
            <a:r>
              <a:rPr lang="en-US" dirty="0" err="1"/>
              <a:t>analisis</a:t>
            </a:r>
            <a:r>
              <a:rPr lang="en-US" dirty="0"/>
              <a:t> masing – masing </a:t>
            </a:r>
            <a:r>
              <a:rPr lang="en-US" dirty="0" err="1"/>
              <a:t>berdasarkan</a:t>
            </a:r>
            <a:r>
              <a:rPr lang="en-US" dirty="0"/>
              <a:t>: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dan negative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IPTEK </a:t>
            </a:r>
          </a:p>
        </p:txBody>
      </p:sp>
    </p:spTree>
    <p:extLst>
      <p:ext uri="{BB962C8B-B14F-4D97-AF65-F5344CB8AC3E}">
        <p14:creationId xmlns:p14="http://schemas.microsoft.com/office/powerpoint/2010/main" val="380205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81F6539-6C5E-486B-B811-9830DAF2A621}"/>
              </a:ext>
            </a:extLst>
          </p:cNvPr>
          <p:cNvSpPr/>
          <p:nvPr/>
        </p:nvSpPr>
        <p:spPr>
          <a:xfrm>
            <a:off x="1073426" y="520010"/>
            <a:ext cx="6400800" cy="10204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Pengaruh</a:t>
            </a:r>
            <a:r>
              <a:rPr lang="en-ID" sz="2400" dirty="0"/>
              <a:t> </a:t>
            </a:r>
            <a:r>
              <a:rPr lang="en-ID" sz="2400" dirty="0" err="1"/>
              <a:t>Positif</a:t>
            </a:r>
            <a:r>
              <a:rPr lang="en-ID" sz="2400" dirty="0"/>
              <a:t> </a:t>
            </a:r>
            <a:r>
              <a:rPr lang="en-ID" sz="2400" dirty="0" err="1"/>
              <a:t>Kemajuan</a:t>
            </a:r>
            <a:r>
              <a:rPr lang="en-ID" sz="2400" dirty="0"/>
              <a:t> </a:t>
            </a:r>
            <a:r>
              <a:rPr lang="en-ID" sz="2400" dirty="0" err="1"/>
              <a:t>Iptek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Kehidupan</a:t>
            </a:r>
            <a:r>
              <a:rPr lang="en-ID" sz="2400" dirty="0"/>
              <a:t> </a:t>
            </a:r>
            <a:r>
              <a:rPr lang="en-ID" sz="2400" dirty="0" err="1"/>
              <a:t>Bermasyarakat</a:t>
            </a:r>
            <a:r>
              <a:rPr lang="en-ID" sz="2400" dirty="0"/>
              <a:t>, </a:t>
            </a:r>
            <a:r>
              <a:rPr lang="en-ID" sz="2400" dirty="0" err="1"/>
              <a:t>Berbangsa</a:t>
            </a:r>
            <a:r>
              <a:rPr lang="en-ID" sz="2400" dirty="0"/>
              <a:t> dan </a:t>
            </a:r>
            <a:r>
              <a:rPr lang="en-ID" sz="2400" dirty="0" err="1"/>
              <a:t>Bernegara</a:t>
            </a:r>
            <a:endParaRPr lang="en-ID" sz="24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257D22E-DCD4-4934-9842-3502817707BB}"/>
              </a:ext>
            </a:extLst>
          </p:cNvPr>
          <p:cNvSpPr/>
          <p:nvPr/>
        </p:nvSpPr>
        <p:spPr>
          <a:xfrm>
            <a:off x="1073426" y="1853579"/>
            <a:ext cx="2173357" cy="1035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endParaRPr lang="en-ID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A41137-66CC-44F5-8988-E17AFF1F23A7}"/>
              </a:ext>
            </a:extLst>
          </p:cNvPr>
          <p:cNvSpPr/>
          <p:nvPr/>
        </p:nvSpPr>
        <p:spPr>
          <a:xfrm>
            <a:off x="1073426" y="3023734"/>
            <a:ext cx="2150161" cy="17906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IPTEK </a:t>
            </a:r>
            <a:endParaRPr lang="en-ID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5452C3-2377-43FA-830F-6208A06DCB5C}"/>
              </a:ext>
            </a:extLst>
          </p:cNvPr>
          <p:cNvSpPr/>
          <p:nvPr/>
        </p:nvSpPr>
        <p:spPr>
          <a:xfrm>
            <a:off x="5804451" y="2406647"/>
            <a:ext cx="2650435" cy="6461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Keterbukaan</a:t>
            </a:r>
            <a:endParaRPr lang="en-ID" sz="24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EBDD516-2FEA-4842-9A17-E075601EE6AF}"/>
              </a:ext>
            </a:extLst>
          </p:cNvPr>
          <p:cNvSpPr/>
          <p:nvPr/>
        </p:nvSpPr>
        <p:spPr>
          <a:xfrm>
            <a:off x="5880649" y="3429000"/>
            <a:ext cx="2650435" cy="6891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kebebasan</a:t>
            </a:r>
            <a:endParaRPr lang="en-ID" sz="2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069C20-8E7E-4997-B6E5-572A0430F607}"/>
              </a:ext>
            </a:extLst>
          </p:cNvPr>
          <p:cNvSpPr/>
          <p:nvPr/>
        </p:nvSpPr>
        <p:spPr>
          <a:xfrm>
            <a:off x="5860772" y="4451353"/>
            <a:ext cx="2650435" cy="6461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demokrasi</a:t>
            </a:r>
            <a:endParaRPr lang="en-ID" sz="2400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94A5B65-C277-4B99-81B7-86D4B1772558}"/>
              </a:ext>
            </a:extLst>
          </p:cNvPr>
          <p:cNvSpPr/>
          <p:nvPr/>
        </p:nvSpPr>
        <p:spPr>
          <a:xfrm>
            <a:off x="3429001" y="3352448"/>
            <a:ext cx="2385392" cy="113319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- </a:t>
            </a:r>
            <a:r>
              <a:rPr lang="en-US" sz="2400" dirty="0" err="1"/>
              <a:t>nilai</a:t>
            </a:r>
            <a:endParaRPr lang="en-ID" sz="24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2E34F72-9FB9-4B34-8EEE-8CEB10B3065F}"/>
              </a:ext>
            </a:extLst>
          </p:cNvPr>
          <p:cNvSpPr/>
          <p:nvPr/>
        </p:nvSpPr>
        <p:spPr>
          <a:xfrm>
            <a:off x="8925335" y="1961323"/>
            <a:ext cx="2395322" cy="41611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Nilai –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 dan </a:t>
            </a:r>
            <a:r>
              <a:rPr lang="en-US" sz="2400" dirty="0" err="1"/>
              <a:t>efisien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endParaRPr lang="en-ID" sz="2400" dirty="0"/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519DE44B-F841-405B-89A7-1DA58ED53B15}"/>
              </a:ext>
            </a:extLst>
          </p:cNvPr>
          <p:cNvSpPr/>
          <p:nvPr/>
        </p:nvSpPr>
        <p:spPr>
          <a:xfrm>
            <a:off x="8603966" y="2406647"/>
            <a:ext cx="374373" cy="28181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9284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5F32538C-D220-4684-97DD-485D12652FBC}"/>
              </a:ext>
            </a:extLst>
          </p:cNvPr>
          <p:cNvSpPr/>
          <p:nvPr/>
        </p:nvSpPr>
        <p:spPr>
          <a:xfrm>
            <a:off x="6149008" y="229452"/>
            <a:ext cx="4068417" cy="2849978"/>
          </a:xfrm>
          <a:prstGeom prst="wedgeEllipseCallout">
            <a:avLst>
              <a:gd name="adj1" fmla="val -59651"/>
              <a:gd name="adj2" fmla="val 998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/>
              <a:t>Partai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Lembaga </a:t>
            </a:r>
            <a:r>
              <a:rPr lang="en-US" sz="2400" dirty="0" err="1"/>
              <a:t>swadaya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lainya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Indonesia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endParaRPr lang="en-ID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5E0DE9-8530-4152-871C-19FD8DB7B578}"/>
              </a:ext>
            </a:extLst>
          </p:cNvPr>
          <p:cNvSpPr/>
          <p:nvPr/>
        </p:nvSpPr>
        <p:spPr>
          <a:xfrm>
            <a:off x="1040295" y="1180675"/>
            <a:ext cx="2232991" cy="9475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Supremasi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endParaRPr lang="en-ID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193AB4B-6177-416F-B044-8BEAE77A2D3A}"/>
              </a:ext>
            </a:extLst>
          </p:cNvPr>
          <p:cNvSpPr/>
          <p:nvPr/>
        </p:nvSpPr>
        <p:spPr>
          <a:xfrm>
            <a:off x="1484243" y="2686923"/>
            <a:ext cx="2292626" cy="9475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Jaminan</a:t>
            </a:r>
            <a:r>
              <a:rPr lang="en-US" sz="2400" dirty="0"/>
              <a:t> HAM</a:t>
            </a:r>
            <a:endParaRPr lang="en-ID" sz="24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0BE7A85-5C06-4818-9EC8-E08886F651A9}"/>
              </a:ext>
            </a:extLst>
          </p:cNvPr>
          <p:cNvSpPr/>
          <p:nvPr/>
        </p:nvSpPr>
        <p:spPr>
          <a:xfrm>
            <a:off x="2630556" y="4193172"/>
            <a:ext cx="2869096" cy="9475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Demokratisasi</a:t>
            </a:r>
            <a:endParaRPr lang="en-ID" sz="24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1954AF-8C4B-4AF4-BFF2-EC6602FC6830}"/>
              </a:ext>
            </a:extLst>
          </p:cNvPr>
          <p:cNvSpPr/>
          <p:nvPr/>
        </p:nvSpPr>
        <p:spPr>
          <a:xfrm>
            <a:off x="4996069" y="5419378"/>
            <a:ext cx="2756452" cy="9475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Perlindungan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440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34596F-77AA-411D-9356-325531D3B46A}"/>
              </a:ext>
            </a:extLst>
          </p:cNvPr>
          <p:cNvSpPr/>
          <p:nvPr/>
        </p:nvSpPr>
        <p:spPr>
          <a:xfrm>
            <a:off x="1590259" y="389436"/>
            <a:ext cx="4465985" cy="8083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/>
              <a:t>Pengaruh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kemajuan</a:t>
            </a:r>
            <a:r>
              <a:rPr lang="en-US" sz="2800" dirty="0"/>
              <a:t> IPTEK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endParaRPr lang="en-ID" sz="28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BAD6A3A-D8F1-4BC3-99FE-E45CC105AFE8}"/>
              </a:ext>
            </a:extLst>
          </p:cNvPr>
          <p:cNvSpPr/>
          <p:nvPr/>
        </p:nvSpPr>
        <p:spPr>
          <a:xfrm>
            <a:off x="1590260" y="1339725"/>
            <a:ext cx="7805530" cy="8083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/>
              <a:t>Makin </a:t>
            </a:r>
            <a:r>
              <a:rPr lang="en-ID" sz="2400" dirty="0" err="1"/>
              <a:t>meningkatnya</a:t>
            </a:r>
            <a:r>
              <a:rPr lang="en-ID" sz="2400" dirty="0"/>
              <a:t> </a:t>
            </a:r>
            <a:r>
              <a:rPr lang="en-ID" sz="2400" dirty="0" err="1"/>
              <a:t>investasi</a:t>
            </a:r>
            <a:r>
              <a:rPr lang="en-ID" sz="2400" dirty="0"/>
              <a:t> </a:t>
            </a:r>
            <a:r>
              <a:rPr lang="en-ID" sz="2400" dirty="0" err="1"/>
              <a:t>asing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penanaman</a:t>
            </a:r>
            <a:r>
              <a:rPr lang="en-ID" sz="2400" dirty="0"/>
              <a:t> modal </a:t>
            </a:r>
            <a:r>
              <a:rPr lang="en-ID" sz="2400" dirty="0" err="1"/>
              <a:t>asing</a:t>
            </a:r>
            <a:r>
              <a:rPr lang="en-ID" sz="2400" dirty="0"/>
              <a:t> di negara </a:t>
            </a:r>
            <a:r>
              <a:rPr lang="en-ID" sz="2400" dirty="0" err="1"/>
              <a:t>kita</a:t>
            </a:r>
            <a:endParaRPr lang="en-ID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82B43FA-957D-45AF-A884-02F9EDE8DEFD}"/>
              </a:ext>
            </a:extLst>
          </p:cNvPr>
          <p:cNvSpPr/>
          <p:nvPr/>
        </p:nvSpPr>
        <p:spPr>
          <a:xfrm>
            <a:off x="1577007" y="2225170"/>
            <a:ext cx="7805530" cy="7464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/>
              <a:t>Makin </a:t>
            </a:r>
            <a:r>
              <a:rPr lang="en-ID" sz="2400" dirty="0" err="1"/>
              <a:t>terbukanya</a:t>
            </a:r>
            <a:r>
              <a:rPr lang="en-ID" sz="2400" dirty="0"/>
              <a:t> pasar </a:t>
            </a:r>
            <a:r>
              <a:rPr lang="en-ID" sz="2400" dirty="0" err="1"/>
              <a:t>internasional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produksi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negeri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A3EAA2C-C891-4ED2-99AE-9C3EB3DBF6EF}"/>
              </a:ext>
            </a:extLst>
          </p:cNvPr>
          <p:cNvSpPr/>
          <p:nvPr/>
        </p:nvSpPr>
        <p:spPr>
          <a:xfrm>
            <a:off x="1590259" y="3116190"/>
            <a:ext cx="7832035" cy="7464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Mendorong</a:t>
            </a:r>
            <a:r>
              <a:rPr lang="en-ID" sz="2400" dirty="0"/>
              <a:t> para </a:t>
            </a:r>
            <a:r>
              <a:rPr lang="en-ID" sz="2400" dirty="0" err="1"/>
              <a:t>pengusaha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efisiensi</a:t>
            </a:r>
            <a:r>
              <a:rPr lang="en-ID" sz="2400" dirty="0"/>
              <a:t> dan </a:t>
            </a:r>
            <a:r>
              <a:rPr lang="en-ID" sz="2400" dirty="0" err="1"/>
              <a:t>menghilangkan</a:t>
            </a:r>
            <a:r>
              <a:rPr lang="en-ID" sz="2400" dirty="0"/>
              <a:t> </a:t>
            </a:r>
            <a:r>
              <a:rPr lang="en-ID" sz="2400" dirty="0" err="1"/>
              <a:t>biaya</a:t>
            </a:r>
            <a:r>
              <a:rPr lang="en-ID" sz="2400" dirty="0"/>
              <a:t> </a:t>
            </a:r>
            <a:r>
              <a:rPr lang="en-ID" sz="2400" dirty="0" err="1"/>
              <a:t>tinggi</a:t>
            </a:r>
            <a:endParaRPr lang="en-ID" sz="24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51026B0-BAF5-489C-B33F-1AFFD66617DB}"/>
              </a:ext>
            </a:extLst>
          </p:cNvPr>
          <p:cNvSpPr/>
          <p:nvPr/>
        </p:nvSpPr>
        <p:spPr>
          <a:xfrm>
            <a:off x="1563754" y="4063801"/>
            <a:ext cx="7832036" cy="8083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kesempatan</a:t>
            </a:r>
            <a:r>
              <a:rPr lang="en-ID" sz="2400" dirty="0"/>
              <a:t> </a:t>
            </a:r>
            <a:r>
              <a:rPr lang="en-ID" sz="2400" dirty="0" err="1"/>
              <a:t>kerja</a:t>
            </a:r>
            <a:r>
              <a:rPr lang="en-ID" sz="2400" dirty="0"/>
              <a:t> dan </a:t>
            </a:r>
            <a:r>
              <a:rPr lang="en-ID" sz="2400" dirty="0" err="1"/>
              <a:t>devisa</a:t>
            </a:r>
            <a:r>
              <a:rPr lang="en-ID" sz="2400" dirty="0"/>
              <a:t> negara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49BA30E-3D37-4C0D-8B7F-B0D8A40C8DE2}"/>
              </a:ext>
            </a:extLst>
          </p:cNvPr>
          <p:cNvSpPr/>
          <p:nvPr/>
        </p:nvSpPr>
        <p:spPr>
          <a:xfrm>
            <a:off x="1590259" y="5110379"/>
            <a:ext cx="7832036" cy="589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kemakmuran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endParaRPr lang="en-ID" sz="2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EA19B0-26A3-40D5-86F3-2E1EA7A79969}"/>
              </a:ext>
            </a:extLst>
          </p:cNvPr>
          <p:cNvSpPr/>
          <p:nvPr/>
        </p:nvSpPr>
        <p:spPr>
          <a:xfrm>
            <a:off x="1550503" y="5938295"/>
            <a:ext cx="7871793" cy="589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Menyediakan</a:t>
            </a:r>
            <a:r>
              <a:rPr lang="en-ID" sz="2400" dirty="0"/>
              <a:t> dana </a:t>
            </a:r>
            <a:r>
              <a:rPr lang="en-ID" sz="2400" dirty="0" err="1"/>
              <a:t>tambahan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pembangunan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450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D51950-AB5A-4F06-B4DE-C02C941D140F}"/>
              </a:ext>
            </a:extLst>
          </p:cNvPr>
          <p:cNvSpPr/>
          <p:nvPr/>
        </p:nvSpPr>
        <p:spPr>
          <a:xfrm>
            <a:off x="1007166" y="424068"/>
            <a:ext cx="4108173" cy="11926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Pengaruh</a:t>
            </a:r>
            <a:r>
              <a:rPr lang="en-ID" sz="2400" dirty="0"/>
              <a:t> </a:t>
            </a:r>
            <a:r>
              <a:rPr lang="en-ID" sz="2400" dirty="0" err="1"/>
              <a:t>positif</a:t>
            </a:r>
            <a:r>
              <a:rPr lang="en-ID" sz="2400" dirty="0"/>
              <a:t> </a:t>
            </a:r>
            <a:r>
              <a:rPr lang="en-ID" sz="2400" dirty="0" err="1"/>
              <a:t>Kemajuan</a:t>
            </a:r>
            <a:r>
              <a:rPr lang="en-ID" sz="2400" dirty="0"/>
              <a:t> IPTEK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Aspek</a:t>
            </a:r>
            <a:r>
              <a:rPr lang="en-ID" sz="2400" dirty="0"/>
              <a:t> Sosial </a:t>
            </a:r>
            <a:r>
              <a:rPr lang="en-ID" sz="2400" dirty="0" err="1"/>
              <a:t>Budaya</a:t>
            </a:r>
            <a:endParaRPr lang="en-ID" sz="24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5BD387D-849F-4207-9F86-772BE1883AC5}"/>
              </a:ext>
            </a:extLst>
          </p:cNvPr>
          <p:cNvSpPr/>
          <p:nvPr/>
        </p:nvSpPr>
        <p:spPr>
          <a:xfrm>
            <a:off x="2955235" y="1855304"/>
            <a:ext cx="887895" cy="744433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CB23FA-3F16-431F-B26B-8FCD4FBD8861}"/>
              </a:ext>
            </a:extLst>
          </p:cNvPr>
          <p:cNvSpPr/>
          <p:nvPr/>
        </p:nvSpPr>
        <p:spPr>
          <a:xfrm>
            <a:off x="2001078" y="2756452"/>
            <a:ext cx="2570922" cy="119269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Masyarakat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mencontoh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370629-A9A9-4E0F-8F17-B9465D7C88D9}"/>
              </a:ext>
            </a:extLst>
          </p:cNvPr>
          <p:cNvSpPr/>
          <p:nvPr/>
        </p:nvSpPr>
        <p:spPr>
          <a:xfrm>
            <a:off x="6162261" y="2756452"/>
            <a:ext cx="4492487" cy="28987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Tata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,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,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IPTEK </a:t>
            </a:r>
            <a:r>
              <a:rPr lang="en-US" sz="2400" dirty="0" err="1"/>
              <a:t>bangsa</a:t>
            </a:r>
            <a:r>
              <a:rPr lang="en-US" sz="2400" dirty="0"/>
              <a:t> lain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dan </a:t>
            </a:r>
            <a:r>
              <a:rPr lang="en-US" sz="2400" dirty="0" err="1"/>
              <a:t>kesejahteraan</a:t>
            </a:r>
            <a:endParaRPr lang="en-US" sz="2400" dirty="0"/>
          </a:p>
          <a:p>
            <a:r>
              <a:rPr lang="en-US" sz="2400" dirty="0" err="1"/>
              <a:t>Seperti</a:t>
            </a:r>
            <a:r>
              <a:rPr lang="en-US" sz="2400" dirty="0"/>
              <a:t>: </a:t>
            </a:r>
            <a:r>
              <a:rPr lang="en-US" sz="2400" dirty="0" err="1"/>
              <a:t>etos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dan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endParaRPr lang="en-US" sz="2400" dirty="0"/>
          </a:p>
          <a:p>
            <a:pPr algn="ctr"/>
            <a:endParaRPr lang="en-ID" dirty="0"/>
          </a:p>
        </p:txBody>
      </p:sp>
      <p:sp>
        <p:nvSpPr>
          <p:cNvPr id="14" name="Arrow: Curved Right 13">
            <a:extLst>
              <a:ext uri="{FF2B5EF4-FFF2-40B4-BE49-F238E27FC236}">
                <a16:creationId xmlns:a16="http://schemas.microsoft.com/office/drawing/2014/main" id="{F1450F46-289B-4A54-9E3B-DBA6193692CA}"/>
              </a:ext>
            </a:extLst>
          </p:cNvPr>
          <p:cNvSpPr/>
          <p:nvPr/>
        </p:nvSpPr>
        <p:spPr>
          <a:xfrm rot="18762700">
            <a:off x="3536515" y="3945101"/>
            <a:ext cx="1431506" cy="3047704"/>
          </a:xfrm>
          <a:prstGeom prst="curvedRightArrow">
            <a:avLst>
              <a:gd name="adj1" fmla="val 25000"/>
              <a:gd name="adj2" fmla="val 79031"/>
              <a:gd name="adj3" fmla="val 3661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5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7283B-8CF1-4D88-BF3C-AA9572047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17" y="194489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D" dirty="0"/>
              <a:t>Makin </a:t>
            </a:r>
            <a:r>
              <a:rPr lang="en-ID" dirty="0" err="1"/>
              <a:t>menguatnya</a:t>
            </a:r>
            <a:r>
              <a:rPr lang="en-ID" dirty="0"/>
              <a:t> 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, </a:t>
            </a:r>
            <a:r>
              <a:rPr lang="en-ID" dirty="0" err="1"/>
              <a:t>demokratisasi</a:t>
            </a:r>
            <a:r>
              <a:rPr lang="en-ID" dirty="0"/>
              <a:t> dan </a:t>
            </a:r>
            <a:r>
              <a:rPr lang="en-ID" dirty="0" err="1"/>
              <a:t>tuntutan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dilaksanakannya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asasi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.</a:t>
            </a:r>
          </a:p>
          <a:p>
            <a:pPr marL="514350" indent="-514350">
              <a:buAutoNum type="arabicPeriod"/>
            </a:pPr>
            <a:r>
              <a:rPr lang="en-ID" dirty="0" err="1"/>
              <a:t>Menguatnya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dan </a:t>
            </a:r>
            <a:r>
              <a:rPr lang="en-ID" dirty="0" err="1"/>
              <a:t>pembuatan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</a:t>
            </a:r>
            <a:r>
              <a:rPr lang="en-ID" dirty="0" err="1"/>
              <a:t>perundang</a:t>
            </a:r>
            <a:r>
              <a:rPr lang="en-ID" dirty="0"/>
              <a:t> </a:t>
            </a:r>
            <a:r>
              <a:rPr lang="en-ID" dirty="0" err="1"/>
              <a:t>undangan</a:t>
            </a:r>
            <a:r>
              <a:rPr lang="en-ID" dirty="0"/>
              <a:t> yang </a:t>
            </a:r>
            <a:r>
              <a:rPr lang="en-ID" dirty="0" err="1"/>
              <a:t>memihak</a:t>
            </a:r>
            <a:r>
              <a:rPr lang="en-ID" dirty="0"/>
              <a:t> dan </a:t>
            </a:r>
            <a:r>
              <a:rPr lang="en-ID" dirty="0" err="1"/>
              <a:t>bermanfaat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rakyat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.</a:t>
            </a:r>
          </a:p>
          <a:p>
            <a:pPr marL="514350" indent="-514350">
              <a:buAutoNum type="arabicPeriod"/>
            </a:pPr>
            <a:r>
              <a:rPr lang="en-ID" dirty="0"/>
              <a:t>Makin </a:t>
            </a:r>
            <a:r>
              <a:rPr lang="en-ID" dirty="0" err="1"/>
              <a:t>menguatnya</a:t>
            </a:r>
            <a:r>
              <a:rPr lang="en-ID" dirty="0"/>
              <a:t> </a:t>
            </a:r>
            <a:r>
              <a:rPr lang="en-ID" dirty="0" err="1"/>
              <a:t>tuntutan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tugas-tugas</a:t>
            </a:r>
            <a:r>
              <a:rPr lang="en-ID" dirty="0"/>
              <a:t> </a:t>
            </a:r>
            <a:r>
              <a:rPr lang="en-ID" dirty="0" err="1"/>
              <a:t>penegak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(</a:t>
            </a:r>
            <a:r>
              <a:rPr lang="en-ID" dirty="0" err="1"/>
              <a:t>polisi</a:t>
            </a:r>
            <a:r>
              <a:rPr lang="en-ID" dirty="0"/>
              <a:t>, </a:t>
            </a:r>
            <a:r>
              <a:rPr lang="en-ID" dirty="0" err="1"/>
              <a:t>jaksa</a:t>
            </a:r>
            <a:r>
              <a:rPr lang="en-ID" dirty="0"/>
              <a:t> dan hakim)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profesional</a:t>
            </a:r>
            <a:r>
              <a:rPr lang="en-ID" dirty="0"/>
              <a:t>, </a:t>
            </a:r>
            <a:r>
              <a:rPr lang="en-ID" dirty="0" err="1"/>
              <a:t>transparan</a:t>
            </a:r>
            <a:r>
              <a:rPr lang="en-ID" dirty="0"/>
              <a:t>,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dipertanggungjawabkan</a:t>
            </a:r>
            <a:r>
              <a:rPr lang="en-ID" dirty="0"/>
              <a:t>.</a:t>
            </a:r>
          </a:p>
          <a:p>
            <a:pPr marL="514350" indent="-514350">
              <a:buAutoNum type="arabicPeriod"/>
            </a:pPr>
            <a:r>
              <a:rPr lang="en-ID" dirty="0" err="1"/>
              <a:t>Menguatnya</a:t>
            </a:r>
            <a:r>
              <a:rPr lang="en-ID" dirty="0"/>
              <a:t> 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sipil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mendudukan</a:t>
            </a:r>
            <a:r>
              <a:rPr lang="en-ID" dirty="0"/>
              <a:t> </a:t>
            </a:r>
            <a:r>
              <a:rPr lang="en-ID" dirty="0" err="1"/>
              <a:t>tentara</a:t>
            </a:r>
            <a:r>
              <a:rPr lang="en-ID" dirty="0"/>
              <a:t> dan </a:t>
            </a:r>
            <a:r>
              <a:rPr lang="en-ID" dirty="0" err="1"/>
              <a:t>polisi</a:t>
            </a:r>
            <a:r>
              <a:rPr lang="en-ID" dirty="0"/>
              <a:t> </a:t>
            </a:r>
            <a:r>
              <a:rPr lang="en-ID" dirty="0" err="1"/>
              <a:t>sebatas</a:t>
            </a:r>
            <a:r>
              <a:rPr lang="en-ID" dirty="0"/>
              <a:t> </a:t>
            </a:r>
            <a:r>
              <a:rPr lang="en-ID" dirty="0" err="1"/>
              <a:t>penjaga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, </a:t>
            </a:r>
            <a:r>
              <a:rPr lang="en-ID" dirty="0" err="1"/>
              <a:t>kedaulatan</a:t>
            </a:r>
            <a:r>
              <a:rPr lang="en-ID" dirty="0"/>
              <a:t>, dan </a:t>
            </a:r>
            <a:r>
              <a:rPr lang="en-ID" dirty="0" err="1"/>
              <a:t>ketertiban</a:t>
            </a:r>
            <a:r>
              <a:rPr lang="en-ID" dirty="0"/>
              <a:t> negara.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34719E5-D735-4009-B3D1-B8A46D3CFCB4}"/>
              </a:ext>
            </a:extLst>
          </p:cNvPr>
          <p:cNvSpPr/>
          <p:nvPr/>
        </p:nvSpPr>
        <p:spPr>
          <a:xfrm>
            <a:off x="1325217" y="331442"/>
            <a:ext cx="5314122" cy="13087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/>
              <a:t>Pengaruh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Kemajuan</a:t>
            </a:r>
            <a:r>
              <a:rPr lang="en-US" sz="2800" dirty="0"/>
              <a:t> IPTEK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Hukum, </a:t>
            </a:r>
            <a:r>
              <a:rPr lang="en-US" sz="2800" dirty="0" err="1"/>
              <a:t>Pertahanan</a:t>
            </a:r>
            <a:r>
              <a:rPr lang="en-US" sz="2800" dirty="0"/>
              <a:t> dan </a:t>
            </a:r>
            <a:r>
              <a:rPr lang="en-US" sz="2800" dirty="0" err="1"/>
              <a:t>keamanan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26502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8E2B-052F-41C4-A0AB-FE93D963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/>
              <a:t>Pengaruh</a:t>
            </a:r>
            <a:r>
              <a:rPr lang="en-ID" sz="3200" dirty="0"/>
              <a:t> </a:t>
            </a:r>
            <a:r>
              <a:rPr lang="en-ID" sz="3200" dirty="0" err="1"/>
              <a:t>Negatif</a:t>
            </a:r>
            <a:r>
              <a:rPr lang="en-ID" sz="3200" dirty="0"/>
              <a:t> </a:t>
            </a:r>
            <a:r>
              <a:rPr lang="en-ID" sz="3200" dirty="0" err="1"/>
              <a:t>Iptek</a:t>
            </a:r>
            <a:r>
              <a:rPr lang="en-ID" sz="3200" dirty="0"/>
              <a:t> </a:t>
            </a:r>
            <a:r>
              <a:rPr lang="en-ID" sz="3200" dirty="0" err="1"/>
              <a:t>bagi</a:t>
            </a:r>
            <a:r>
              <a:rPr lang="en-ID" sz="3200" dirty="0"/>
              <a:t> </a:t>
            </a:r>
            <a:r>
              <a:rPr lang="en-ID" sz="3200" dirty="0" err="1"/>
              <a:t>Kehidupan</a:t>
            </a:r>
            <a:r>
              <a:rPr lang="en-ID" sz="3200" dirty="0"/>
              <a:t> </a:t>
            </a:r>
            <a:r>
              <a:rPr lang="en-ID" sz="3200" dirty="0" err="1"/>
              <a:t>Bermasyarakat</a:t>
            </a:r>
            <a:r>
              <a:rPr lang="en-ID" sz="3200" dirty="0"/>
              <a:t>, </a:t>
            </a:r>
            <a:r>
              <a:rPr lang="en-ID" sz="3200" dirty="0" err="1"/>
              <a:t>Berbangsa</a:t>
            </a:r>
            <a:r>
              <a:rPr lang="en-ID" sz="3200" dirty="0"/>
              <a:t>, dan </a:t>
            </a:r>
            <a:r>
              <a:rPr lang="en-ID" sz="3200" dirty="0" err="1"/>
              <a:t>Bernegara</a:t>
            </a:r>
            <a:endParaRPr lang="en-ID" sz="3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DB423C3-3545-4BFE-A299-CC8526FE02DC}"/>
              </a:ext>
            </a:extLst>
          </p:cNvPr>
          <p:cNvSpPr/>
          <p:nvPr/>
        </p:nvSpPr>
        <p:spPr>
          <a:xfrm>
            <a:off x="1179442" y="1842051"/>
            <a:ext cx="3379305" cy="11264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Pengaruh</a:t>
            </a:r>
            <a:r>
              <a:rPr lang="en-ID" sz="2400" dirty="0"/>
              <a:t> </a:t>
            </a:r>
            <a:r>
              <a:rPr lang="en-ID" sz="2400" dirty="0" err="1"/>
              <a:t>Negatif</a:t>
            </a:r>
            <a:r>
              <a:rPr lang="en-ID" sz="2400" dirty="0"/>
              <a:t> </a:t>
            </a:r>
            <a:r>
              <a:rPr lang="en-ID" sz="2400" dirty="0" err="1"/>
              <a:t>Kemajauan</a:t>
            </a:r>
            <a:r>
              <a:rPr lang="en-ID" sz="2400" dirty="0"/>
              <a:t> IPTEK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Aspek</a:t>
            </a:r>
            <a:r>
              <a:rPr lang="en-ID" sz="2400" dirty="0"/>
              <a:t> </a:t>
            </a:r>
            <a:r>
              <a:rPr lang="en-ID" sz="2400" dirty="0" err="1"/>
              <a:t>Politik</a:t>
            </a:r>
            <a:endParaRPr lang="en-ID" sz="24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47A003D-BEC9-46AB-AE8D-EBCB3ABAE86B}"/>
              </a:ext>
            </a:extLst>
          </p:cNvPr>
          <p:cNvSpPr/>
          <p:nvPr/>
        </p:nvSpPr>
        <p:spPr>
          <a:xfrm>
            <a:off x="7089915" y="1398103"/>
            <a:ext cx="3591340" cy="20308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Ideologi</a:t>
            </a:r>
            <a:r>
              <a:rPr lang="en-ID" sz="2400" dirty="0"/>
              <a:t> Pancasila </a:t>
            </a:r>
            <a:r>
              <a:rPr lang="en-ID" sz="2400" dirty="0" err="1"/>
              <a:t>berganti</a:t>
            </a:r>
            <a:r>
              <a:rPr lang="en-ID" sz="2400" dirty="0"/>
              <a:t>  </a:t>
            </a:r>
            <a:r>
              <a:rPr lang="en-ID" sz="2400" dirty="0" err="1"/>
              <a:t>Ideologi</a:t>
            </a:r>
            <a:r>
              <a:rPr lang="en-ID" sz="2400" dirty="0"/>
              <a:t> </a:t>
            </a:r>
            <a:r>
              <a:rPr lang="en-ID" sz="2400" dirty="0" err="1"/>
              <a:t>liberalisme</a:t>
            </a:r>
            <a:endParaRPr lang="en-ID" sz="24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A7FA8E-2B85-43CE-ADF3-6ADDBE09EA19}"/>
              </a:ext>
            </a:extLst>
          </p:cNvPr>
          <p:cNvSpPr/>
          <p:nvPr/>
        </p:nvSpPr>
        <p:spPr>
          <a:xfrm>
            <a:off x="7089915" y="3889514"/>
            <a:ext cx="2517911" cy="20308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400" dirty="0" err="1"/>
              <a:t>Munculnya</a:t>
            </a:r>
            <a:r>
              <a:rPr lang="en-ID" sz="2400" dirty="0"/>
              <a:t> </a:t>
            </a:r>
            <a:r>
              <a:rPr lang="en-ID" sz="2400" dirty="0" err="1"/>
              <a:t>gerakan-gerakan</a:t>
            </a:r>
            <a:r>
              <a:rPr lang="en-ID" sz="2400" dirty="0"/>
              <a:t> </a:t>
            </a:r>
            <a:r>
              <a:rPr lang="en-ID" sz="2400" dirty="0" err="1"/>
              <a:t>radikalisme</a:t>
            </a:r>
            <a:r>
              <a:rPr lang="en-ID" sz="2400" dirty="0"/>
              <a:t> dan </a:t>
            </a:r>
            <a:r>
              <a:rPr lang="en-ID" sz="2400" dirty="0" err="1"/>
              <a:t>terorisme</a:t>
            </a:r>
            <a:endParaRPr lang="en-ID" sz="24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B2E317A-FC4D-41BF-BBAD-F318C73BE022}"/>
              </a:ext>
            </a:extLst>
          </p:cNvPr>
          <p:cNvSpPr/>
          <p:nvPr/>
        </p:nvSpPr>
        <p:spPr>
          <a:xfrm>
            <a:off x="1179442" y="3404153"/>
            <a:ext cx="4200939" cy="16846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/>
              <a:t>Kemajuan</a:t>
            </a:r>
            <a:r>
              <a:rPr lang="en-US" sz="2400" dirty="0"/>
              <a:t> IPTEK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globalisasi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pikir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 </a:t>
            </a:r>
            <a:endParaRPr lang="en-ID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D85A39-36E6-44A9-9DB5-135D9F061A4B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5380381" y="2557672"/>
            <a:ext cx="1431236" cy="1688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DA3AF65-A7FE-461C-BD77-0DED5A3458D2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380381" y="4246494"/>
            <a:ext cx="1524002" cy="471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6DB3FF3-3FC4-4D32-A296-2D732A86E63D}"/>
              </a:ext>
            </a:extLst>
          </p:cNvPr>
          <p:cNvSpPr/>
          <p:nvPr/>
        </p:nvSpPr>
        <p:spPr>
          <a:xfrm>
            <a:off x="2869094" y="3074504"/>
            <a:ext cx="430697" cy="3296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5BDB1DA-0E15-4CE7-B727-2E7F041BE611}"/>
              </a:ext>
            </a:extLst>
          </p:cNvPr>
          <p:cNvSpPr/>
          <p:nvPr/>
        </p:nvSpPr>
        <p:spPr>
          <a:xfrm>
            <a:off x="357808" y="2001078"/>
            <a:ext cx="480392" cy="5565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8862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7120B-7C12-41BF-BD56-01BC3A907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D" dirty="0"/>
              <a:t>Indonesia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dibanjiri</a:t>
            </a:r>
            <a:r>
              <a:rPr lang="en-ID" dirty="0"/>
              <a:t> oleh </a:t>
            </a:r>
            <a:r>
              <a:rPr lang="en-ID" dirty="0" err="1"/>
              <a:t>barang-barang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seiring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perdagangan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mengenal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batas-batas</a:t>
            </a:r>
            <a:r>
              <a:rPr lang="en-ID" dirty="0"/>
              <a:t> negara.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terdesaknya</a:t>
            </a:r>
            <a:r>
              <a:rPr lang="en-ID" dirty="0"/>
              <a:t> </a:t>
            </a:r>
            <a:r>
              <a:rPr lang="en-ID" dirty="0" err="1"/>
              <a:t>barang-barang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yang </a:t>
            </a:r>
            <a:r>
              <a:rPr lang="en-ID" dirty="0" err="1"/>
              <a:t>tradisional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kalah</a:t>
            </a:r>
            <a:r>
              <a:rPr lang="en-ID" dirty="0"/>
              <a:t> </a:t>
            </a:r>
            <a:r>
              <a:rPr lang="en-ID" dirty="0" err="1"/>
              <a:t>bersaing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barang-barang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negeri. </a:t>
            </a:r>
          </a:p>
          <a:p>
            <a:pPr marL="514350" indent="-514350">
              <a:buAutoNum type="arabicPeriod"/>
            </a:pP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lambat</a:t>
            </a:r>
            <a:r>
              <a:rPr lang="en-ID" dirty="0"/>
              <a:t>, </a:t>
            </a:r>
            <a:r>
              <a:rPr lang="en-ID" dirty="0" err="1"/>
              <a:t>perekonomian</a:t>
            </a:r>
            <a:r>
              <a:rPr lang="en-ID" dirty="0"/>
              <a:t> negara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dikuasai</a:t>
            </a:r>
            <a:r>
              <a:rPr lang="en-ID" dirty="0"/>
              <a:t> oleh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, </a:t>
            </a:r>
            <a:r>
              <a:rPr lang="en-ID" dirty="0" err="1"/>
              <a:t>seiring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mudahnya</a:t>
            </a:r>
            <a:r>
              <a:rPr lang="en-ID" dirty="0"/>
              <a:t> orang </a:t>
            </a:r>
            <a:r>
              <a:rPr lang="en-ID" dirty="0" err="1"/>
              <a:t>asing</a:t>
            </a:r>
            <a:r>
              <a:rPr lang="en-ID" dirty="0"/>
              <a:t> </a:t>
            </a:r>
            <a:r>
              <a:rPr lang="en-ID" dirty="0" err="1"/>
              <a:t>menanamkan</a:t>
            </a:r>
            <a:r>
              <a:rPr lang="en-ID" dirty="0"/>
              <a:t> </a:t>
            </a:r>
            <a:r>
              <a:rPr lang="en-ID" dirty="0" err="1"/>
              <a:t>modalnya</a:t>
            </a:r>
            <a:r>
              <a:rPr lang="en-ID" dirty="0"/>
              <a:t> di Indonesia, yang pada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mendikte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menekan</a:t>
            </a:r>
            <a:r>
              <a:rPr lang="en-ID" dirty="0"/>
              <a:t> </a:t>
            </a:r>
            <a:r>
              <a:rPr lang="en-ID" dirty="0" err="1"/>
              <a:t>pemerintah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,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dijajah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oleh negara investor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309A0A2-9EE0-49B4-88C0-153246D48621}"/>
              </a:ext>
            </a:extLst>
          </p:cNvPr>
          <p:cNvSpPr/>
          <p:nvPr/>
        </p:nvSpPr>
        <p:spPr>
          <a:xfrm>
            <a:off x="1444487" y="424070"/>
            <a:ext cx="4187688" cy="12324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800" dirty="0" err="1"/>
              <a:t>Pengaruh</a:t>
            </a:r>
            <a:r>
              <a:rPr lang="en-ID" sz="2800" dirty="0"/>
              <a:t> </a:t>
            </a:r>
            <a:r>
              <a:rPr lang="en-ID" sz="2800" dirty="0" err="1"/>
              <a:t>negatif</a:t>
            </a:r>
            <a:r>
              <a:rPr lang="en-ID" sz="2800" dirty="0"/>
              <a:t> </a:t>
            </a:r>
            <a:r>
              <a:rPr lang="en-ID" sz="2800" dirty="0" err="1"/>
              <a:t>kemajuan</a:t>
            </a:r>
            <a:r>
              <a:rPr lang="en-ID" sz="2800" dirty="0"/>
              <a:t> IPTEK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Aspek</a:t>
            </a:r>
            <a:r>
              <a:rPr lang="en-ID" sz="2800" dirty="0"/>
              <a:t> </a:t>
            </a:r>
            <a:r>
              <a:rPr lang="en-ID" sz="2800" dirty="0" err="1"/>
              <a:t>Ekonomi</a:t>
            </a:r>
            <a:endParaRPr lang="en-ID" sz="28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46C4A04-1BAC-4981-A1CC-95D69A7A634D}"/>
              </a:ext>
            </a:extLst>
          </p:cNvPr>
          <p:cNvSpPr/>
          <p:nvPr/>
        </p:nvSpPr>
        <p:spPr>
          <a:xfrm>
            <a:off x="815008" y="675861"/>
            <a:ext cx="629479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736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6F745-2E7A-4E6F-88BE-C8E8F4102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79504" cy="1325563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Lanjutan</a:t>
            </a:r>
            <a:r>
              <a:rPr lang="en-US" sz="3200" dirty="0"/>
              <a:t>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FDEC4-4C05-4679-82AB-9D4427B2F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3. </a:t>
            </a:r>
            <a:r>
              <a:rPr lang="en-ID" dirty="0" err="1"/>
              <a:t>Timbulnya</a:t>
            </a:r>
            <a:r>
              <a:rPr lang="en-ID" dirty="0"/>
              <a:t> </a:t>
            </a:r>
            <a:r>
              <a:rPr lang="en-ID" dirty="0" err="1"/>
              <a:t>kesenjangan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persaingan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/>
              <a:t>     </a:t>
            </a:r>
            <a:r>
              <a:rPr lang="en-ID" dirty="0" err="1"/>
              <a:t>persaingan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 </a:t>
            </a:r>
            <a:r>
              <a:rPr lang="en-ID" dirty="0" err="1"/>
              <a:t>memonopoli</a:t>
            </a:r>
            <a:r>
              <a:rPr lang="en-ID" dirty="0"/>
              <a:t> pasar</a:t>
            </a:r>
          </a:p>
          <a:p>
            <a:pPr marL="0" indent="0">
              <a:buNone/>
            </a:pPr>
            <a:r>
              <a:rPr lang="en-ID" dirty="0"/>
              <a:t>4. </a:t>
            </a:r>
            <a:r>
              <a:rPr lang="en-ID" dirty="0" err="1"/>
              <a:t>Pemerintah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regulator </a:t>
            </a:r>
            <a:r>
              <a:rPr lang="en-ID" dirty="0" err="1"/>
              <a:t>pengaturan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yang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mekanismenya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oleh pasar. </a:t>
            </a:r>
          </a:p>
          <a:p>
            <a:pPr marL="0" indent="0">
              <a:buNone/>
            </a:pPr>
            <a:r>
              <a:rPr lang="en-ID" dirty="0"/>
              <a:t>5. </a:t>
            </a:r>
            <a:r>
              <a:rPr lang="en-ID" dirty="0" err="1"/>
              <a:t>Sektor-sektor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rakyat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koperasi</a:t>
            </a:r>
            <a:r>
              <a:rPr lang="en-ID" dirty="0"/>
              <a:t>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 </a:t>
            </a:r>
            <a:r>
              <a:rPr lang="en-ID" dirty="0" err="1"/>
              <a:t>berkembang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81490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536</TotalTime>
  <Words>661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Hakikat IPTEK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Pengaruh Negatif Iptek bagi Kehidupan Bermasyarakat, Berbangsa, dan Bernegara</vt:lpstr>
      <vt:lpstr>PowerPoint Presentation</vt:lpstr>
      <vt:lpstr>Lanjutan pengaruh negatif bidang ekonomi</vt:lpstr>
      <vt:lpstr> Pengaruh negatif kemajuan IPTEK dalam Aspek Sosial Budaya</vt:lpstr>
      <vt:lpstr>lanjutan</vt:lpstr>
      <vt:lpstr>Pengaruh kemajuan IPTEK dalam Aspek Hukum, Pertahanan, dan Keamanan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titik Listyorini</dc:creator>
  <cp:lastModifiedBy>titik Listyorini</cp:lastModifiedBy>
  <cp:revision>46</cp:revision>
  <dcterms:created xsi:type="dcterms:W3CDTF">2020-12-24T08:07:41Z</dcterms:created>
  <dcterms:modified xsi:type="dcterms:W3CDTF">2021-01-13T02:24:52Z</dcterms:modified>
</cp:coreProperties>
</file>