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8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8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789F-4A5D-43E3-89DF-B1D1E2CDE3C0}" type="datetimeFigureOut">
              <a:rPr lang="en-ID" smtClean="0"/>
              <a:t>13/01/2021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9F703A24-7783-428C-B8FD-06FA3519AA20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3599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789F-4A5D-43E3-89DF-B1D1E2CDE3C0}" type="datetimeFigureOut">
              <a:rPr lang="en-ID" smtClean="0"/>
              <a:t>13/01/2021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03A24-7783-428C-B8FD-06FA3519AA20}" type="slidenum">
              <a:rPr lang="en-ID" smtClean="0"/>
              <a:t>‹#›</a:t>
            </a:fld>
            <a:endParaRPr lang="en-ID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6970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789F-4A5D-43E3-89DF-B1D1E2CDE3C0}" type="datetimeFigureOut">
              <a:rPr lang="en-ID" smtClean="0"/>
              <a:t>13/01/2021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03A24-7783-428C-B8FD-06FA3519AA20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4355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789F-4A5D-43E3-89DF-B1D1E2CDE3C0}" type="datetimeFigureOut">
              <a:rPr lang="en-ID" smtClean="0"/>
              <a:t>13/01/2021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03A24-7783-428C-B8FD-06FA3519AA20}" type="slidenum">
              <a:rPr lang="en-ID" smtClean="0"/>
              <a:t>‹#›</a:t>
            </a:fld>
            <a:endParaRPr lang="en-ID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756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789F-4A5D-43E3-89DF-B1D1E2CDE3C0}" type="datetimeFigureOut">
              <a:rPr lang="en-ID" smtClean="0"/>
              <a:t>13/01/2021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03A24-7783-428C-B8FD-06FA3519AA20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4427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789F-4A5D-43E3-89DF-B1D1E2CDE3C0}" type="datetimeFigureOut">
              <a:rPr lang="en-ID" smtClean="0"/>
              <a:t>13/01/2021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03A24-7783-428C-B8FD-06FA3519AA20}" type="slidenum">
              <a:rPr lang="en-ID" smtClean="0"/>
              <a:t>‹#›</a:t>
            </a:fld>
            <a:endParaRPr lang="en-ID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1766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789F-4A5D-43E3-89DF-B1D1E2CDE3C0}" type="datetimeFigureOut">
              <a:rPr lang="en-ID" smtClean="0"/>
              <a:t>13/01/2021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03A24-7783-428C-B8FD-06FA3519AA20}" type="slidenum">
              <a:rPr lang="en-ID" smtClean="0"/>
              <a:t>‹#›</a:t>
            </a:fld>
            <a:endParaRPr lang="en-ID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3902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789F-4A5D-43E3-89DF-B1D1E2CDE3C0}" type="datetimeFigureOut">
              <a:rPr lang="en-ID" smtClean="0"/>
              <a:t>13/01/2021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03A24-7783-428C-B8FD-06FA3519AA20}" type="slidenum">
              <a:rPr lang="en-ID" smtClean="0"/>
              <a:t>‹#›</a:t>
            </a:fld>
            <a:endParaRPr lang="en-ID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1880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789F-4A5D-43E3-89DF-B1D1E2CDE3C0}" type="datetimeFigureOut">
              <a:rPr lang="en-ID" smtClean="0"/>
              <a:t>13/01/2021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03A24-7783-428C-B8FD-06FA3519AA2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65839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A789F-4A5D-43E3-89DF-B1D1E2CDE3C0}" type="datetimeFigureOut">
              <a:rPr lang="en-ID" smtClean="0"/>
              <a:t>13/01/2021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03A24-7783-428C-B8FD-06FA3519AA20}" type="slidenum">
              <a:rPr lang="en-ID" smtClean="0"/>
              <a:t>‹#›</a:t>
            </a:fld>
            <a:endParaRPr lang="en-ID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1035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137A789F-4A5D-43E3-89DF-B1D1E2CDE3C0}" type="datetimeFigureOut">
              <a:rPr lang="en-ID" smtClean="0"/>
              <a:t>13/01/2021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03A24-7783-428C-B8FD-06FA3519AA20}" type="slidenum">
              <a:rPr lang="en-ID" smtClean="0"/>
              <a:t>‹#›</a:t>
            </a:fld>
            <a:endParaRPr lang="en-ID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6775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A789F-4A5D-43E3-89DF-B1D1E2CDE3C0}" type="datetimeFigureOut">
              <a:rPr lang="en-ID" smtClean="0"/>
              <a:t>13/01/2021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9F703A24-7783-428C-B8FD-06FA3519AA20}" type="slidenum">
              <a:rPr lang="en-ID" smtClean="0"/>
              <a:t>‹#›</a:t>
            </a:fld>
            <a:endParaRPr lang="en-ID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4377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97AEA-1213-43D4-BD6D-31F2179B3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Hakikat</a:t>
            </a:r>
            <a:r>
              <a:rPr lang="en-US" dirty="0"/>
              <a:t> IPTEK</a:t>
            </a:r>
            <a:endParaRPr lang="en-ID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839C7F0-60C9-457E-B14C-4976E67572F5}"/>
              </a:ext>
            </a:extLst>
          </p:cNvPr>
          <p:cNvSpPr/>
          <p:nvPr/>
        </p:nvSpPr>
        <p:spPr>
          <a:xfrm>
            <a:off x="838200" y="1417982"/>
            <a:ext cx="7924800" cy="153393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err="1"/>
              <a:t>Pengetahuan</a:t>
            </a:r>
            <a:r>
              <a:rPr lang="en-US" sz="2400" dirty="0"/>
              <a:t>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bidang</a:t>
            </a:r>
            <a:r>
              <a:rPr lang="en-US" sz="2400" dirty="0"/>
              <a:t> yang </a:t>
            </a:r>
            <a:r>
              <a:rPr lang="en-US" sz="2400" dirty="0" err="1"/>
              <a:t>tersusun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bersistem</a:t>
            </a:r>
            <a:r>
              <a:rPr lang="en-US" sz="2400" dirty="0"/>
              <a:t>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kepandaian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 yang </a:t>
            </a:r>
            <a:r>
              <a:rPr lang="en-US" sz="2400" dirty="0" err="1"/>
              <a:t>dapat</a:t>
            </a:r>
            <a:r>
              <a:rPr lang="en-US" sz="2400" dirty="0"/>
              <a:t> di </a:t>
            </a:r>
            <a:r>
              <a:rPr lang="en-US" sz="2400" dirty="0" err="1"/>
              <a:t>terapkan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menunjang</a:t>
            </a:r>
            <a:r>
              <a:rPr lang="en-US" sz="2400" dirty="0"/>
              <a:t> dan </a:t>
            </a:r>
            <a:r>
              <a:rPr lang="en-US" sz="2400" dirty="0" err="1"/>
              <a:t>memberi</a:t>
            </a:r>
            <a:r>
              <a:rPr lang="en-US" sz="2400" dirty="0"/>
              <a:t> </a:t>
            </a:r>
            <a:r>
              <a:rPr lang="en-US" sz="2400" dirty="0" err="1"/>
              <a:t>kenyamanan</a:t>
            </a:r>
            <a:r>
              <a:rPr lang="en-US" sz="2400" dirty="0"/>
              <a:t> </a:t>
            </a:r>
            <a:r>
              <a:rPr lang="en-US" sz="2400" dirty="0" err="1"/>
              <a:t>bagi</a:t>
            </a:r>
            <a:r>
              <a:rPr lang="en-US" sz="2400" dirty="0"/>
              <a:t> </a:t>
            </a:r>
            <a:r>
              <a:rPr lang="en-US" sz="2400" dirty="0" err="1"/>
              <a:t>kehidupan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endParaRPr lang="en-ID" sz="2400" dirty="0"/>
          </a:p>
        </p:txBody>
      </p:sp>
      <p:sp>
        <p:nvSpPr>
          <p:cNvPr id="5" name="Speech Bubble: Oval 4">
            <a:extLst>
              <a:ext uri="{FF2B5EF4-FFF2-40B4-BE49-F238E27FC236}">
                <a16:creationId xmlns:a16="http://schemas.microsoft.com/office/drawing/2014/main" id="{112B81CA-2C45-42E5-B5A8-F1FA6C87AEA5}"/>
              </a:ext>
            </a:extLst>
          </p:cNvPr>
          <p:cNvSpPr/>
          <p:nvPr/>
        </p:nvSpPr>
        <p:spPr>
          <a:xfrm>
            <a:off x="3935895" y="3120889"/>
            <a:ext cx="3896138" cy="1696278"/>
          </a:xfrm>
          <a:prstGeom prst="wedgeEllipseCallout">
            <a:avLst>
              <a:gd name="adj1" fmla="val -25935"/>
              <a:gd name="adj2" fmla="val 91406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Kemajuan</a:t>
            </a:r>
            <a:r>
              <a:rPr lang="en-US" dirty="0"/>
              <a:t> IPTEK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kehidupan</a:t>
            </a:r>
            <a:endParaRPr lang="en-ID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6CA2F7D-FCEA-4B88-B800-F71AB2642B3D}"/>
              </a:ext>
            </a:extLst>
          </p:cNvPr>
          <p:cNvSpPr/>
          <p:nvPr/>
        </p:nvSpPr>
        <p:spPr>
          <a:xfrm>
            <a:off x="1855304" y="5460240"/>
            <a:ext cx="2464905" cy="9072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Positif</a:t>
            </a:r>
            <a:endParaRPr lang="en-ID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29C7A22-0E8F-4A75-8958-7623BF0B37A6}"/>
              </a:ext>
            </a:extLst>
          </p:cNvPr>
          <p:cNvSpPr/>
          <p:nvPr/>
        </p:nvSpPr>
        <p:spPr>
          <a:xfrm>
            <a:off x="5976730" y="5314123"/>
            <a:ext cx="2464905" cy="105337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Negatif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885596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95E5C-D2EF-4543-B7A6-5985D317A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4061" y="500063"/>
            <a:ext cx="5708374" cy="997434"/>
          </a:xfrm>
        </p:spPr>
        <p:txBody>
          <a:bodyPr>
            <a:normAutofit fontScale="90000"/>
          </a:bodyPr>
          <a:lstStyle/>
          <a:p>
            <a:br>
              <a:rPr lang="en-ID" sz="3200" dirty="0"/>
            </a:br>
            <a:r>
              <a:rPr lang="en-ID" sz="3200" dirty="0" err="1"/>
              <a:t>Pengaruh</a:t>
            </a:r>
            <a:r>
              <a:rPr lang="en-ID" sz="3200" dirty="0"/>
              <a:t> </a:t>
            </a:r>
            <a:r>
              <a:rPr lang="en-ID" sz="3200" dirty="0" err="1"/>
              <a:t>negatif</a:t>
            </a:r>
            <a:r>
              <a:rPr lang="en-ID" sz="3200" dirty="0"/>
              <a:t> </a:t>
            </a:r>
            <a:r>
              <a:rPr lang="en-ID" sz="3200" dirty="0" err="1"/>
              <a:t>kemajuan</a:t>
            </a:r>
            <a:r>
              <a:rPr lang="en-ID" sz="3200" dirty="0"/>
              <a:t> IPTEK </a:t>
            </a:r>
            <a:r>
              <a:rPr lang="en-ID" sz="3200" dirty="0" err="1"/>
              <a:t>dalam</a:t>
            </a:r>
            <a:r>
              <a:rPr lang="en-ID" sz="3200" dirty="0"/>
              <a:t> </a:t>
            </a:r>
            <a:r>
              <a:rPr lang="en-ID" sz="3200" dirty="0" err="1"/>
              <a:t>Aspek</a:t>
            </a:r>
            <a:r>
              <a:rPr lang="en-ID" sz="3200" dirty="0"/>
              <a:t> Sosial </a:t>
            </a:r>
            <a:r>
              <a:rPr lang="en-ID" sz="3200" dirty="0" err="1"/>
              <a:t>Budaya</a:t>
            </a:r>
            <a:endParaRPr lang="en-ID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749D81-7FF2-440C-90F3-9D914436A0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ID" dirty="0" err="1"/>
              <a:t>Munculnya</a:t>
            </a:r>
            <a:r>
              <a:rPr lang="en-ID" dirty="0"/>
              <a:t> </a:t>
            </a:r>
            <a:r>
              <a:rPr lang="en-ID" dirty="0" err="1"/>
              <a:t>gaya</a:t>
            </a:r>
            <a:r>
              <a:rPr lang="en-ID" dirty="0"/>
              <a:t> </a:t>
            </a:r>
            <a:r>
              <a:rPr lang="en-ID" dirty="0" err="1"/>
              <a:t>hidup</a:t>
            </a:r>
            <a:r>
              <a:rPr lang="en-ID" dirty="0"/>
              <a:t> </a:t>
            </a:r>
            <a:r>
              <a:rPr lang="en-ID" dirty="0" err="1"/>
              <a:t>konsumtif</a:t>
            </a:r>
            <a:r>
              <a:rPr lang="en-ID" dirty="0"/>
              <a:t> dan </a:t>
            </a:r>
            <a:r>
              <a:rPr lang="en-ID" dirty="0" err="1"/>
              <a:t>selalu</a:t>
            </a:r>
            <a:r>
              <a:rPr lang="en-ID" dirty="0"/>
              <a:t> </a:t>
            </a:r>
            <a:r>
              <a:rPr lang="en-ID" dirty="0" err="1"/>
              <a:t>mengonsumsi</a:t>
            </a:r>
            <a:r>
              <a:rPr lang="en-ID" dirty="0"/>
              <a:t> </a:t>
            </a:r>
            <a:r>
              <a:rPr lang="en-ID" dirty="0" err="1"/>
              <a:t>barang</a:t>
            </a:r>
            <a:r>
              <a:rPr lang="en-ID" dirty="0"/>
              <a:t> </a:t>
            </a:r>
            <a:r>
              <a:rPr lang="en-ID" dirty="0" err="1"/>
              <a:t>barang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luar</a:t>
            </a:r>
            <a:r>
              <a:rPr lang="en-ID" dirty="0"/>
              <a:t> negeri.</a:t>
            </a:r>
          </a:p>
          <a:p>
            <a:pPr marL="514350" indent="-514350">
              <a:buAutoNum type="arabicPeriod"/>
            </a:pPr>
            <a:r>
              <a:rPr lang="en-ID" dirty="0" err="1"/>
              <a:t>Munculnya</a:t>
            </a:r>
            <a:r>
              <a:rPr lang="en-ID" dirty="0"/>
              <a:t> </a:t>
            </a:r>
            <a:r>
              <a:rPr lang="en-ID" dirty="0" err="1"/>
              <a:t>sifat</a:t>
            </a:r>
            <a:r>
              <a:rPr lang="en-ID" dirty="0"/>
              <a:t> </a:t>
            </a:r>
            <a:r>
              <a:rPr lang="en-ID" dirty="0" err="1"/>
              <a:t>hedonisme</a:t>
            </a:r>
            <a:r>
              <a:rPr lang="en-ID" dirty="0"/>
              <a:t>, </a:t>
            </a:r>
            <a:r>
              <a:rPr lang="en-ID" dirty="0" err="1"/>
              <a:t>yaitu</a:t>
            </a:r>
            <a:r>
              <a:rPr lang="en-ID" dirty="0"/>
              <a:t> </a:t>
            </a:r>
            <a:r>
              <a:rPr lang="en-ID" dirty="0" err="1"/>
              <a:t>kenikmatan</a:t>
            </a:r>
            <a:r>
              <a:rPr lang="en-ID" dirty="0"/>
              <a:t> </a:t>
            </a:r>
            <a:r>
              <a:rPr lang="en-ID" dirty="0" err="1"/>
              <a:t>pribadi</a:t>
            </a:r>
            <a:r>
              <a:rPr lang="en-ID" dirty="0"/>
              <a:t> </a:t>
            </a:r>
            <a:r>
              <a:rPr lang="en-ID" dirty="0" err="1"/>
              <a:t>dianggap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nilai</a:t>
            </a:r>
            <a:r>
              <a:rPr lang="en-ID" dirty="0"/>
              <a:t> </a:t>
            </a:r>
            <a:r>
              <a:rPr lang="en-ID" dirty="0" err="1"/>
              <a:t>hidup</a:t>
            </a:r>
            <a:r>
              <a:rPr lang="en-ID" dirty="0"/>
              <a:t> </a:t>
            </a:r>
            <a:r>
              <a:rPr lang="en-ID" dirty="0" err="1"/>
              <a:t>tertinggi</a:t>
            </a:r>
            <a:r>
              <a:rPr lang="en-ID" dirty="0"/>
              <a:t>. </a:t>
            </a:r>
            <a:r>
              <a:rPr lang="en-ID" dirty="0" err="1"/>
              <a:t>Sehingga</a:t>
            </a:r>
            <a:r>
              <a:rPr lang="en-ID" dirty="0"/>
              <a:t> </a:t>
            </a:r>
            <a:r>
              <a:rPr lang="en-ID" dirty="0" err="1"/>
              <a:t>banyak</a:t>
            </a:r>
            <a:r>
              <a:rPr lang="en-ID" dirty="0"/>
              <a:t> </a:t>
            </a:r>
            <a:r>
              <a:rPr lang="en-ID" dirty="0" err="1"/>
              <a:t>melanggar</a:t>
            </a:r>
            <a:r>
              <a:rPr lang="en-ID" dirty="0"/>
              <a:t> </a:t>
            </a:r>
            <a:r>
              <a:rPr lang="en-ID" dirty="0" err="1"/>
              <a:t>norma-norma</a:t>
            </a:r>
            <a:r>
              <a:rPr lang="en-ID" dirty="0"/>
              <a:t> yang </a:t>
            </a:r>
            <a:r>
              <a:rPr lang="en-ID" dirty="0" err="1"/>
              <a:t>berlaku</a:t>
            </a:r>
            <a:r>
              <a:rPr lang="en-ID" dirty="0"/>
              <a:t> di </a:t>
            </a:r>
            <a:r>
              <a:rPr lang="en-ID" dirty="0" err="1"/>
              <a:t>masyarakat</a:t>
            </a:r>
            <a:r>
              <a:rPr lang="en-ID" dirty="0"/>
              <a:t>. </a:t>
            </a:r>
          </a:p>
          <a:p>
            <a:pPr marL="514350" indent="-514350">
              <a:buAutoNum type="arabicPeriod"/>
            </a:pPr>
            <a:r>
              <a:rPr lang="en-ID" dirty="0" err="1"/>
              <a:t>Adanya</a:t>
            </a:r>
            <a:r>
              <a:rPr lang="en-ID" dirty="0"/>
              <a:t> </a:t>
            </a:r>
            <a:r>
              <a:rPr lang="en-ID" dirty="0" err="1"/>
              <a:t>sikap</a:t>
            </a:r>
            <a:r>
              <a:rPr lang="en-ID" dirty="0"/>
              <a:t> </a:t>
            </a:r>
            <a:r>
              <a:rPr lang="en-ID" dirty="0" err="1"/>
              <a:t>individualisme</a:t>
            </a:r>
            <a:r>
              <a:rPr lang="en-ID" dirty="0"/>
              <a:t>, </a:t>
            </a:r>
            <a:r>
              <a:rPr lang="en-ID" dirty="0" err="1"/>
              <a:t>yaitu</a:t>
            </a:r>
            <a:r>
              <a:rPr lang="en-ID" dirty="0"/>
              <a:t> </a:t>
            </a:r>
            <a:r>
              <a:rPr lang="en-ID" dirty="0" err="1"/>
              <a:t>sikap</a:t>
            </a:r>
            <a:r>
              <a:rPr lang="en-ID" dirty="0"/>
              <a:t> </a:t>
            </a:r>
            <a:r>
              <a:rPr lang="en-ID" dirty="0" err="1"/>
              <a:t>selalu</a:t>
            </a:r>
            <a:r>
              <a:rPr lang="en-ID" dirty="0"/>
              <a:t> </a:t>
            </a:r>
            <a:r>
              <a:rPr lang="en-ID" dirty="0" err="1"/>
              <a:t>mementingkan</a:t>
            </a:r>
            <a:r>
              <a:rPr lang="en-ID" dirty="0"/>
              <a:t> </a:t>
            </a:r>
            <a:r>
              <a:rPr lang="en-ID" dirty="0" err="1"/>
              <a:t>diri</a:t>
            </a:r>
            <a:r>
              <a:rPr lang="en-ID" dirty="0"/>
              <a:t> </a:t>
            </a:r>
            <a:r>
              <a:rPr lang="en-ID" dirty="0" err="1"/>
              <a:t>sendiri</a:t>
            </a:r>
            <a:r>
              <a:rPr lang="en-ID" dirty="0"/>
              <a:t> </a:t>
            </a:r>
            <a:r>
              <a:rPr lang="en-ID" dirty="0" err="1"/>
              <a:t>serta</a:t>
            </a:r>
            <a:r>
              <a:rPr lang="en-ID" dirty="0"/>
              <a:t> </a:t>
            </a:r>
            <a:r>
              <a:rPr lang="en-ID" dirty="0" err="1"/>
              <a:t>memandang</a:t>
            </a:r>
            <a:r>
              <a:rPr lang="en-ID" dirty="0"/>
              <a:t> orang lain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ada</a:t>
            </a:r>
            <a:r>
              <a:rPr lang="en-ID" dirty="0"/>
              <a:t> dan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bermakna</a:t>
            </a:r>
            <a:r>
              <a:rPr lang="en-ID" dirty="0"/>
              <a:t>. </a:t>
            </a:r>
          </a:p>
          <a:p>
            <a:pPr marL="514350" indent="-514350">
              <a:buAutoNum type="arabicPeriod"/>
            </a:pPr>
            <a:r>
              <a:rPr lang="en-ID" dirty="0"/>
              <a:t>Bisa </a:t>
            </a:r>
            <a:r>
              <a:rPr lang="en-ID" dirty="0" err="1"/>
              <a:t>mengakibatkan</a:t>
            </a:r>
            <a:r>
              <a:rPr lang="en-ID" dirty="0"/>
              <a:t> </a:t>
            </a:r>
            <a:r>
              <a:rPr lang="en-ID" dirty="0" err="1"/>
              <a:t>kesenjangan</a:t>
            </a:r>
            <a:r>
              <a:rPr lang="en-ID" dirty="0"/>
              <a:t> </a:t>
            </a:r>
            <a:r>
              <a:rPr lang="en-ID" dirty="0" err="1"/>
              <a:t>sosial</a:t>
            </a:r>
            <a:r>
              <a:rPr lang="en-ID" dirty="0"/>
              <a:t> yang </a:t>
            </a:r>
            <a:r>
              <a:rPr lang="en-ID" dirty="0" err="1"/>
              <a:t>semakin</a:t>
            </a:r>
            <a:r>
              <a:rPr lang="en-ID" dirty="0"/>
              <a:t> </a:t>
            </a:r>
            <a:r>
              <a:rPr lang="en-ID" dirty="0" err="1"/>
              <a:t>tajam</a:t>
            </a:r>
            <a:r>
              <a:rPr lang="en-ID" dirty="0"/>
              <a:t> </a:t>
            </a:r>
            <a:r>
              <a:rPr lang="en-ID" dirty="0" err="1"/>
              <a:t>antara</a:t>
            </a:r>
            <a:r>
              <a:rPr lang="en-ID" dirty="0"/>
              <a:t> yang kaya dan miskin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CCBB0D88-5981-4B15-B266-38800C9AE8D2}"/>
              </a:ext>
            </a:extLst>
          </p:cNvPr>
          <p:cNvSpPr/>
          <p:nvPr/>
        </p:nvSpPr>
        <p:spPr>
          <a:xfrm>
            <a:off x="728870" y="795130"/>
            <a:ext cx="689113" cy="70236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5410705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E27E6-0D18-4FEB-9BE3-AB58D3EB3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lanjutan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854570-99BD-414E-95B1-905ACA6689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39964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D" dirty="0"/>
              <a:t>5. </a:t>
            </a:r>
            <a:r>
              <a:rPr lang="en-ID" dirty="0" err="1"/>
              <a:t>Munculnya</a:t>
            </a:r>
            <a:r>
              <a:rPr lang="en-ID" dirty="0"/>
              <a:t> </a:t>
            </a:r>
            <a:r>
              <a:rPr lang="en-ID" dirty="0" err="1"/>
              <a:t>gejala</a:t>
            </a:r>
            <a:r>
              <a:rPr lang="en-ID" dirty="0"/>
              <a:t> </a:t>
            </a:r>
            <a:r>
              <a:rPr lang="en-ID" dirty="0" err="1"/>
              <a:t>westernisasi</a:t>
            </a:r>
            <a:r>
              <a:rPr lang="en-ID" dirty="0"/>
              <a:t>, </a:t>
            </a:r>
            <a:r>
              <a:rPr lang="en-ID" dirty="0" err="1"/>
              <a:t>yaitu</a:t>
            </a:r>
            <a:r>
              <a:rPr lang="en-ID" dirty="0"/>
              <a:t> </a:t>
            </a:r>
            <a:r>
              <a:rPr lang="en-ID" dirty="0" err="1"/>
              <a:t>gaya</a:t>
            </a:r>
            <a:r>
              <a:rPr lang="en-ID" dirty="0"/>
              <a:t> </a:t>
            </a:r>
            <a:r>
              <a:rPr lang="en-ID" dirty="0" err="1"/>
              <a:t>hidup</a:t>
            </a:r>
            <a:r>
              <a:rPr lang="en-ID" dirty="0"/>
              <a:t> yang </a:t>
            </a:r>
            <a:r>
              <a:rPr lang="en-ID" dirty="0" err="1"/>
              <a:t>selalu</a:t>
            </a:r>
            <a:r>
              <a:rPr lang="en-ID" dirty="0"/>
              <a:t> </a:t>
            </a:r>
          </a:p>
          <a:p>
            <a:pPr marL="0" indent="0">
              <a:buNone/>
            </a:pPr>
            <a:r>
              <a:rPr lang="en-ID" dirty="0"/>
              <a:t>    </a:t>
            </a:r>
            <a:r>
              <a:rPr lang="en-ID" dirty="0" err="1"/>
              <a:t>berorientasi</a:t>
            </a:r>
            <a:r>
              <a:rPr lang="en-ID" dirty="0"/>
              <a:t> </a:t>
            </a:r>
            <a:r>
              <a:rPr lang="en-ID" dirty="0" err="1"/>
              <a:t>kepada</a:t>
            </a:r>
            <a:r>
              <a:rPr lang="en-ID" dirty="0"/>
              <a:t> </a:t>
            </a:r>
            <a:r>
              <a:rPr lang="en-ID" dirty="0" err="1"/>
              <a:t>budaya</a:t>
            </a:r>
            <a:r>
              <a:rPr lang="en-ID" dirty="0"/>
              <a:t> Barat </a:t>
            </a:r>
            <a:r>
              <a:rPr lang="en-ID" dirty="0" err="1"/>
              <a:t>tanpa</a:t>
            </a:r>
            <a:r>
              <a:rPr lang="en-ID" dirty="0"/>
              <a:t> </a:t>
            </a:r>
            <a:r>
              <a:rPr lang="en-ID" dirty="0" err="1"/>
              <a:t>diseleksi</a:t>
            </a:r>
            <a:r>
              <a:rPr lang="en-ID" dirty="0"/>
              <a:t> </a:t>
            </a:r>
            <a:r>
              <a:rPr lang="en-ID" dirty="0" err="1"/>
              <a:t>terlebih</a:t>
            </a:r>
            <a:r>
              <a:rPr lang="en-ID" dirty="0"/>
              <a:t> </a:t>
            </a:r>
            <a:r>
              <a:rPr lang="en-ID" dirty="0" err="1"/>
              <a:t>dahulu</a:t>
            </a:r>
            <a:r>
              <a:rPr lang="en-ID" dirty="0"/>
              <a:t>, </a:t>
            </a:r>
          </a:p>
          <a:p>
            <a:pPr marL="0" indent="0">
              <a:buNone/>
            </a:pPr>
            <a:r>
              <a:rPr lang="en-ID" dirty="0"/>
              <a:t>    </a:t>
            </a:r>
            <a:r>
              <a:rPr lang="en-ID" dirty="0" err="1"/>
              <a:t>seperti</a:t>
            </a:r>
            <a:r>
              <a:rPr lang="en-ID" dirty="0"/>
              <a:t> </a:t>
            </a:r>
            <a:r>
              <a:rPr lang="en-ID" dirty="0" err="1"/>
              <a:t>meniru</a:t>
            </a:r>
            <a:r>
              <a:rPr lang="en-ID" dirty="0"/>
              <a:t> model </a:t>
            </a:r>
            <a:r>
              <a:rPr lang="en-ID" dirty="0" err="1"/>
              <a:t>pakaian</a:t>
            </a:r>
            <a:r>
              <a:rPr lang="en-ID" dirty="0"/>
              <a:t> yang </a:t>
            </a:r>
            <a:r>
              <a:rPr lang="en-ID" dirty="0" err="1"/>
              <a:t>bertentangan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norma</a:t>
            </a:r>
            <a:endParaRPr lang="en-ID" dirty="0"/>
          </a:p>
          <a:p>
            <a:pPr marL="0" indent="0">
              <a:buNone/>
            </a:pPr>
            <a:r>
              <a:rPr lang="en-ID" dirty="0"/>
              <a:t>6. Makin </a:t>
            </a:r>
            <a:r>
              <a:rPr lang="en-ID" dirty="0" err="1"/>
              <a:t>memudarnya</a:t>
            </a:r>
            <a:r>
              <a:rPr lang="en-ID" dirty="0"/>
              <a:t> </a:t>
            </a:r>
            <a:r>
              <a:rPr lang="en-ID" dirty="0" err="1"/>
              <a:t>semangat</a:t>
            </a:r>
            <a:r>
              <a:rPr lang="en-ID" dirty="0"/>
              <a:t> gotong royong, </a:t>
            </a:r>
            <a:r>
              <a:rPr lang="en-ID" dirty="0" err="1"/>
              <a:t>solidaritas</a:t>
            </a:r>
            <a:r>
              <a:rPr lang="en-ID" dirty="0"/>
              <a:t>, </a:t>
            </a:r>
          </a:p>
          <a:p>
            <a:pPr marL="0" indent="0">
              <a:buNone/>
            </a:pPr>
            <a:r>
              <a:rPr lang="en-ID" dirty="0"/>
              <a:t>    </a:t>
            </a:r>
            <a:r>
              <a:rPr lang="en-ID" dirty="0" err="1"/>
              <a:t>kepedulian</a:t>
            </a:r>
            <a:r>
              <a:rPr lang="en-ID" dirty="0"/>
              <a:t>, dan </a:t>
            </a:r>
            <a:r>
              <a:rPr lang="en-ID" dirty="0" err="1"/>
              <a:t>kesetiakawanan</a:t>
            </a:r>
            <a:r>
              <a:rPr lang="en-ID" dirty="0"/>
              <a:t> </a:t>
            </a:r>
            <a:r>
              <a:rPr lang="en-ID" dirty="0" err="1"/>
              <a:t>sosial</a:t>
            </a:r>
            <a:r>
              <a:rPr lang="en-ID" dirty="0"/>
              <a:t>. </a:t>
            </a:r>
          </a:p>
          <a:p>
            <a:pPr marL="0" indent="0">
              <a:buNone/>
            </a:pPr>
            <a:r>
              <a:rPr lang="en-ID" dirty="0"/>
              <a:t>7. Makin </a:t>
            </a:r>
            <a:r>
              <a:rPr lang="en-ID" dirty="0" err="1"/>
              <a:t>lunturnya</a:t>
            </a:r>
            <a:r>
              <a:rPr lang="en-ID" dirty="0"/>
              <a:t> </a:t>
            </a:r>
            <a:r>
              <a:rPr lang="en-ID" dirty="0" err="1"/>
              <a:t>nilai-nilai</a:t>
            </a:r>
            <a:r>
              <a:rPr lang="en-ID" dirty="0"/>
              <a:t> </a:t>
            </a:r>
            <a:r>
              <a:rPr lang="en-ID" dirty="0" err="1"/>
              <a:t>keagamaan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kehidupan</a:t>
            </a:r>
            <a:r>
              <a:rPr lang="en-ID" dirty="0"/>
              <a:t> </a:t>
            </a:r>
          </a:p>
          <a:p>
            <a:pPr marL="0" indent="0">
              <a:buNone/>
            </a:pPr>
            <a:r>
              <a:rPr lang="en-ID" dirty="0"/>
              <a:t>    </a:t>
            </a:r>
            <a:r>
              <a:rPr lang="en-ID" dirty="0" err="1"/>
              <a:t>bermasyarakat</a:t>
            </a:r>
            <a:r>
              <a:rPr lang="en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317990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E8A54-9038-41A6-B15D-D26139CA7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1296" y="365125"/>
            <a:ext cx="6092687" cy="1325563"/>
          </a:xfrm>
        </p:spPr>
        <p:txBody>
          <a:bodyPr>
            <a:normAutofit fontScale="90000"/>
          </a:bodyPr>
          <a:lstStyle/>
          <a:p>
            <a:r>
              <a:rPr lang="en-ID" sz="3200" dirty="0" err="1"/>
              <a:t>Pengaruh</a:t>
            </a:r>
            <a:r>
              <a:rPr lang="en-ID" sz="3200" dirty="0"/>
              <a:t> </a:t>
            </a:r>
            <a:r>
              <a:rPr lang="en-ID" sz="3200" dirty="0" err="1"/>
              <a:t>kemajuan</a:t>
            </a:r>
            <a:r>
              <a:rPr lang="en-ID" sz="3200" dirty="0"/>
              <a:t> IPTEK </a:t>
            </a:r>
            <a:r>
              <a:rPr lang="en-ID" sz="3200" dirty="0" err="1"/>
              <a:t>dalam</a:t>
            </a:r>
            <a:r>
              <a:rPr lang="en-ID" sz="3200" dirty="0"/>
              <a:t> </a:t>
            </a:r>
            <a:r>
              <a:rPr lang="en-ID" sz="3200" dirty="0" err="1"/>
              <a:t>Aspek</a:t>
            </a:r>
            <a:r>
              <a:rPr lang="en-ID" sz="3200" dirty="0"/>
              <a:t> Hukum, </a:t>
            </a:r>
            <a:r>
              <a:rPr lang="en-ID" sz="3200" dirty="0" err="1"/>
              <a:t>Pertahanan</a:t>
            </a:r>
            <a:r>
              <a:rPr lang="en-ID" sz="3200" dirty="0"/>
              <a:t>, dan </a:t>
            </a:r>
            <a:r>
              <a:rPr lang="en-ID" sz="3200" dirty="0" err="1"/>
              <a:t>Keamanan</a:t>
            </a:r>
            <a:endParaRPr lang="en-ID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541079-A13D-47D2-A421-F073A14558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666862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ID" dirty="0" err="1"/>
              <a:t>Menimbulkan</a:t>
            </a:r>
            <a:r>
              <a:rPr lang="en-ID" dirty="0"/>
              <a:t> </a:t>
            </a:r>
            <a:r>
              <a:rPr lang="en-ID" dirty="0" err="1"/>
              <a:t>tindakan</a:t>
            </a:r>
            <a:r>
              <a:rPr lang="en-ID" dirty="0"/>
              <a:t> </a:t>
            </a:r>
            <a:r>
              <a:rPr lang="en-ID" dirty="0" err="1"/>
              <a:t>anarkis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masyarakat</a:t>
            </a:r>
            <a:r>
              <a:rPr lang="en-ID" dirty="0"/>
              <a:t> yang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mengganggu</a:t>
            </a:r>
            <a:r>
              <a:rPr lang="en-ID" dirty="0"/>
              <a:t> </a:t>
            </a:r>
            <a:r>
              <a:rPr lang="en-ID" dirty="0" err="1"/>
              <a:t>stabilitas</a:t>
            </a:r>
            <a:r>
              <a:rPr lang="en-ID" dirty="0"/>
              <a:t> </a:t>
            </a:r>
            <a:r>
              <a:rPr lang="en-ID" dirty="0" err="1"/>
              <a:t>nasional</a:t>
            </a:r>
            <a:r>
              <a:rPr lang="en-ID" dirty="0"/>
              <a:t>, </a:t>
            </a:r>
            <a:r>
              <a:rPr lang="en-ID" dirty="0" err="1"/>
              <a:t>ketahanan</a:t>
            </a:r>
            <a:r>
              <a:rPr lang="en-ID" dirty="0"/>
              <a:t> </a:t>
            </a:r>
            <a:r>
              <a:rPr lang="en-ID" dirty="0" err="1"/>
              <a:t>nasional</a:t>
            </a:r>
            <a:r>
              <a:rPr lang="en-ID" dirty="0"/>
              <a:t> </a:t>
            </a:r>
            <a:r>
              <a:rPr lang="en-ID" dirty="0" err="1"/>
              <a:t>bahkan</a:t>
            </a:r>
            <a:r>
              <a:rPr lang="en-ID" dirty="0"/>
              <a:t> </a:t>
            </a:r>
            <a:r>
              <a:rPr lang="en-ID" dirty="0" err="1"/>
              <a:t>persatuan</a:t>
            </a:r>
            <a:r>
              <a:rPr lang="en-ID" dirty="0"/>
              <a:t> dan </a:t>
            </a:r>
            <a:r>
              <a:rPr lang="en-ID" dirty="0" err="1"/>
              <a:t>kesatuan</a:t>
            </a:r>
            <a:r>
              <a:rPr lang="en-ID" dirty="0"/>
              <a:t> </a:t>
            </a:r>
            <a:r>
              <a:rPr lang="en-ID" dirty="0" err="1"/>
              <a:t>bangsa</a:t>
            </a:r>
            <a:r>
              <a:rPr lang="en-ID" dirty="0"/>
              <a:t>. </a:t>
            </a:r>
          </a:p>
          <a:p>
            <a:pPr marL="514350" indent="-514350">
              <a:buAutoNum type="arabicPeriod"/>
            </a:pPr>
            <a:r>
              <a:rPr lang="en-ID" dirty="0"/>
              <a:t>Peran </a:t>
            </a:r>
            <a:r>
              <a:rPr lang="en-ID" dirty="0" err="1"/>
              <a:t>masyarakat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menjaga</a:t>
            </a:r>
            <a:r>
              <a:rPr lang="en-ID" dirty="0"/>
              <a:t> </a:t>
            </a:r>
            <a:r>
              <a:rPr lang="en-ID" dirty="0" err="1"/>
              <a:t>keamanan</a:t>
            </a:r>
            <a:r>
              <a:rPr lang="en-ID" dirty="0"/>
              <a:t>, </a:t>
            </a:r>
            <a:r>
              <a:rPr lang="en-ID" dirty="0" err="1"/>
              <a:t>ketertiban</a:t>
            </a:r>
            <a:r>
              <a:rPr lang="en-ID" dirty="0"/>
              <a:t> dan </a:t>
            </a:r>
            <a:r>
              <a:rPr lang="en-ID" dirty="0" err="1"/>
              <a:t>kedaulatan</a:t>
            </a:r>
            <a:r>
              <a:rPr lang="en-ID" dirty="0"/>
              <a:t> negara </a:t>
            </a:r>
            <a:r>
              <a:rPr lang="en-ID" dirty="0" err="1"/>
              <a:t>semakin</a:t>
            </a:r>
            <a:r>
              <a:rPr lang="en-ID" dirty="0"/>
              <a:t> </a:t>
            </a:r>
            <a:r>
              <a:rPr lang="en-ID" dirty="0" err="1"/>
              <a:t>berkurang</a:t>
            </a:r>
            <a:r>
              <a:rPr lang="en-ID" dirty="0"/>
              <a:t>.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27EF81E7-3C5F-42F7-8B2A-3C5EE2C7DF5B}"/>
              </a:ext>
            </a:extLst>
          </p:cNvPr>
          <p:cNvSpPr/>
          <p:nvPr/>
        </p:nvSpPr>
        <p:spPr>
          <a:xfrm>
            <a:off x="704022" y="681037"/>
            <a:ext cx="609600" cy="63610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5696085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70430-744E-4C09-A36D-B4B6C0731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679713" cy="1325563"/>
          </a:xfrm>
        </p:spPr>
        <p:txBody>
          <a:bodyPr/>
          <a:lstStyle/>
          <a:p>
            <a:r>
              <a:rPr lang="en-US" dirty="0" err="1"/>
              <a:t>Tugas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71067F-7E22-46D7-8245-C78D902B1C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123523"/>
          </a:xfrm>
        </p:spPr>
        <p:txBody>
          <a:bodyPr/>
          <a:lstStyle/>
          <a:p>
            <a:r>
              <a:rPr lang="en-US" dirty="0" err="1"/>
              <a:t>Berikan</a:t>
            </a:r>
            <a:r>
              <a:rPr lang="en-US" dirty="0"/>
              <a:t> 4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nyata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kemajuan</a:t>
            </a:r>
            <a:r>
              <a:rPr lang="en-US" dirty="0"/>
              <a:t> IPTEK yang kalian </a:t>
            </a:r>
            <a:r>
              <a:rPr lang="en-US" dirty="0" err="1"/>
              <a:t>ketahui</a:t>
            </a:r>
            <a:r>
              <a:rPr lang="en-US" dirty="0"/>
              <a:t> dan kalian </a:t>
            </a:r>
            <a:r>
              <a:rPr lang="en-US" dirty="0" err="1"/>
              <a:t>analisis</a:t>
            </a:r>
            <a:r>
              <a:rPr lang="en-US" dirty="0"/>
              <a:t> masing – masing </a:t>
            </a:r>
            <a:r>
              <a:rPr lang="en-US" dirty="0" err="1"/>
              <a:t>berdasarkan</a:t>
            </a:r>
            <a:r>
              <a:rPr lang="en-US" dirty="0"/>
              <a:t>: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 dan negative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kemajuan</a:t>
            </a:r>
            <a:r>
              <a:rPr lang="en-US" dirty="0"/>
              <a:t> IPTEK </a:t>
            </a:r>
          </a:p>
        </p:txBody>
      </p:sp>
    </p:spTree>
    <p:extLst>
      <p:ext uri="{BB962C8B-B14F-4D97-AF65-F5344CB8AC3E}">
        <p14:creationId xmlns:p14="http://schemas.microsoft.com/office/powerpoint/2010/main" val="3802050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81F6539-6C5E-486B-B811-9830DAF2A621}"/>
              </a:ext>
            </a:extLst>
          </p:cNvPr>
          <p:cNvSpPr/>
          <p:nvPr/>
        </p:nvSpPr>
        <p:spPr>
          <a:xfrm>
            <a:off x="1073426" y="520010"/>
            <a:ext cx="6400800" cy="102041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D" sz="2400" dirty="0" err="1"/>
              <a:t>Pengaruh</a:t>
            </a:r>
            <a:r>
              <a:rPr lang="en-ID" sz="2400" dirty="0"/>
              <a:t> </a:t>
            </a:r>
            <a:r>
              <a:rPr lang="en-ID" sz="2400" dirty="0" err="1"/>
              <a:t>Positif</a:t>
            </a:r>
            <a:r>
              <a:rPr lang="en-ID" sz="2400" dirty="0"/>
              <a:t> </a:t>
            </a:r>
            <a:r>
              <a:rPr lang="en-ID" sz="2400" dirty="0" err="1"/>
              <a:t>Kemajuan</a:t>
            </a:r>
            <a:r>
              <a:rPr lang="en-ID" sz="2400" dirty="0"/>
              <a:t> </a:t>
            </a:r>
            <a:r>
              <a:rPr lang="en-ID" sz="2400" dirty="0" err="1"/>
              <a:t>Iptek</a:t>
            </a:r>
            <a:r>
              <a:rPr lang="en-ID" sz="2400" dirty="0"/>
              <a:t> </a:t>
            </a:r>
            <a:r>
              <a:rPr lang="en-ID" sz="2400" dirty="0" err="1"/>
              <a:t>bagi</a:t>
            </a:r>
            <a:r>
              <a:rPr lang="en-ID" sz="2400" dirty="0"/>
              <a:t> </a:t>
            </a:r>
            <a:r>
              <a:rPr lang="en-ID" sz="2400" dirty="0" err="1"/>
              <a:t>Kehidupan</a:t>
            </a:r>
            <a:r>
              <a:rPr lang="en-ID" sz="2400" dirty="0"/>
              <a:t> </a:t>
            </a:r>
            <a:r>
              <a:rPr lang="en-ID" sz="2400" dirty="0" err="1"/>
              <a:t>Bermasyarakat</a:t>
            </a:r>
            <a:r>
              <a:rPr lang="en-ID" sz="2400" dirty="0"/>
              <a:t>, </a:t>
            </a:r>
            <a:r>
              <a:rPr lang="en-ID" sz="2400" dirty="0" err="1"/>
              <a:t>Berbangsa</a:t>
            </a:r>
            <a:r>
              <a:rPr lang="en-ID" sz="2400" dirty="0"/>
              <a:t> dan </a:t>
            </a:r>
            <a:r>
              <a:rPr lang="en-ID" sz="2400" dirty="0" err="1"/>
              <a:t>Bernegara</a:t>
            </a:r>
            <a:endParaRPr lang="en-ID" sz="2400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257D22E-DCD4-4934-9842-3502817707BB}"/>
              </a:ext>
            </a:extLst>
          </p:cNvPr>
          <p:cNvSpPr/>
          <p:nvPr/>
        </p:nvSpPr>
        <p:spPr>
          <a:xfrm>
            <a:off x="1073426" y="1853579"/>
            <a:ext cx="2173357" cy="1035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Aspek</a:t>
            </a:r>
            <a:r>
              <a:rPr lang="en-US" sz="2400" dirty="0"/>
              <a:t> </a:t>
            </a:r>
            <a:r>
              <a:rPr lang="en-US" sz="2400" dirty="0" err="1"/>
              <a:t>Politik</a:t>
            </a:r>
            <a:endParaRPr lang="en-ID" sz="2400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0A41137-66CC-44F5-8988-E17AFF1F23A7}"/>
              </a:ext>
            </a:extLst>
          </p:cNvPr>
          <p:cNvSpPr/>
          <p:nvPr/>
        </p:nvSpPr>
        <p:spPr>
          <a:xfrm>
            <a:off x="1073426" y="3023734"/>
            <a:ext cx="2150161" cy="179062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err="1"/>
              <a:t>Pengaruh</a:t>
            </a:r>
            <a:r>
              <a:rPr lang="en-US" sz="2400" dirty="0"/>
              <a:t> </a:t>
            </a:r>
            <a:r>
              <a:rPr lang="en-US" sz="2400" dirty="0" err="1"/>
              <a:t>Positif</a:t>
            </a:r>
            <a:r>
              <a:rPr lang="en-US" sz="2400" dirty="0"/>
              <a:t> </a:t>
            </a:r>
            <a:r>
              <a:rPr lang="en-US" sz="2400" dirty="0" err="1"/>
              <a:t>Kemajuan</a:t>
            </a:r>
            <a:r>
              <a:rPr lang="en-US" sz="2400" dirty="0"/>
              <a:t> IPTEK </a:t>
            </a:r>
            <a:endParaRPr lang="en-ID" sz="2400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B5452C3-2377-43FA-830F-6208A06DCB5C}"/>
              </a:ext>
            </a:extLst>
          </p:cNvPr>
          <p:cNvSpPr/>
          <p:nvPr/>
        </p:nvSpPr>
        <p:spPr>
          <a:xfrm>
            <a:off x="5804451" y="2406647"/>
            <a:ext cx="2650435" cy="6461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Keterbukaan</a:t>
            </a:r>
            <a:endParaRPr lang="en-ID" sz="2400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EBDD516-2FEA-4842-9A17-E075601EE6AF}"/>
              </a:ext>
            </a:extLst>
          </p:cNvPr>
          <p:cNvSpPr/>
          <p:nvPr/>
        </p:nvSpPr>
        <p:spPr>
          <a:xfrm>
            <a:off x="5880649" y="3429000"/>
            <a:ext cx="2650435" cy="68911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kebebasan</a:t>
            </a:r>
            <a:endParaRPr lang="en-ID" sz="2400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31069C20-8E7E-4997-B6E5-572A0430F607}"/>
              </a:ext>
            </a:extLst>
          </p:cNvPr>
          <p:cNvSpPr/>
          <p:nvPr/>
        </p:nvSpPr>
        <p:spPr>
          <a:xfrm>
            <a:off x="5860772" y="4451353"/>
            <a:ext cx="2650435" cy="6461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demokrasi</a:t>
            </a:r>
            <a:endParaRPr lang="en-ID" sz="2400" dirty="0"/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794A5B65-C277-4B99-81B7-86D4B1772558}"/>
              </a:ext>
            </a:extLst>
          </p:cNvPr>
          <p:cNvSpPr/>
          <p:nvPr/>
        </p:nvSpPr>
        <p:spPr>
          <a:xfrm>
            <a:off x="3429001" y="3352448"/>
            <a:ext cx="2385392" cy="1133198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Menumbuhkan</a:t>
            </a:r>
            <a:r>
              <a:rPr lang="en-US" sz="2400" dirty="0"/>
              <a:t> </a:t>
            </a:r>
            <a:r>
              <a:rPr lang="en-US" sz="2400" dirty="0" err="1"/>
              <a:t>nilai</a:t>
            </a:r>
            <a:r>
              <a:rPr lang="en-US" sz="2400" dirty="0"/>
              <a:t> - </a:t>
            </a:r>
            <a:r>
              <a:rPr lang="en-US" sz="2400" dirty="0" err="1"/>
              <a:t>nilai</a:t>
            </a:r>
            <a:endParaRPr lang="en-ID" sz="2400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2E34F72-9FB9-4B34-8EEE-8CEB10B3065F}"/>
              </a:ext>
            </a:extLst>
          </p:cNvPr>
          <p:cNvSpPr/>
          <p:nvPr/>
        </p:nvSpPr>
        <p:spPr>
          <a:xfrm>
            <a:off x="8925335" y="1961323"/>
            <a:ext cx="2395322" cy="416118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/>
              <a:t>Nilai –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alat</a:t>
            </a:r>
            <a:r>
              <a:rPr lang="en-US" sz="2400" dirty="0"/>
              <a:t> </a:t>
            </a:r>
            <a:r>
              <a:rPr lang="en-US" sz="2400" dirty="0" err="1"/>
              <a:t>kontrol</a:t>
            </a:r>
            <a:r>
              <a:rPr lang="en-US" sz="2400" dirty="0"/>
              <a:t> yang </a:t>
            </a:r>
            <a:r>
              <a:rPr lang="en-US" sz="2400" dirty="0" err="1"/>
              <a:t>efektif</a:t>
            </a:r>
            <a:r>
              <a:rPr lang="en-US" sz="2400" dirty="0"/>
              <a:t> dan </a:t>
            </a:r>
            <a:r>
              <a:rPr lang="en-US" sz="2400" dirty="0" err="1"/>
              <a:t>efisien</a:t>
            </a:r>
            <a:r>
              <a:rPr lang="en-US" sz="2400" dirty="0"/>
              <a:t> </a:t>
            </a:r>
            <a:r>
              <a:rPr lang="en-US" sz="2400" dirty="0" err="1"/>
              <a:t>terhadap</a:t>
            </a:r>
            <a:r>
              <a:rPr lang="en-US" sz="2400" dirty="0"/>
              <a:t> </a:t>
            </a:r>
            <a:r>
              <a:rPr lang="en-US" sz="2400" dirty="0" err="1"/>
              <a:t>pemerintahan</a:t>
            </a:r>
            <a:endParaRPr lang="en-ID" sz="2400" dirty="0"/>
          </a:p>
        </p:txBody>
      </p:sp>
      <p:sp>
        <p:nvSpPr>
          <p:cNvPr id="12" name="Right Brace 11">
            <a:extLst>
              <a:ext uri="{FF2B5EF4-FFF2-40B4-BE49-F238E27FC236}">
                <a16:creationId xmlns:a16="http://schemas.microsoft.com/office/drawing/2014/main" id="{519DE44B-F841-405B-89A7-1DA58ED53B15}"/>
              </a:ext>
            </a:extLst>
          </p:cNvPr>
          <p:cNvSpPr/>
          <p:nvPr/>
        </p:nvSpPr>
        <p:spPr>
          <a:xfrm>
            <a:off x="8603966" y="2406647"/>
            <a:ext cx="374373" cy="281815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92842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peech Bubble: Oval 3">
            <a:extLst>
              <a:ext uri="{FF2B5EF4-FFF2-40B4-BE49-F238E27FC236}">
                <a16:creationId xmlns:a16="http://schemas.microsoft.com/office/drawing/2014/main" id="{5F32538C-D220-4684-97DD-485D12652FBC}"/>
              </a:ext>
            </a:extLst>
          </p:cNvPr>
          <p:cNvSpPr/>
          <p:nvPr/>
        </p:nvSpPr>
        <p:spPr>
          <a:xfrm>
            <a:off x="6149008" y="229452"/>
            <a:ext cx="4068417" cy="2849978"/>
          </a:xfrm>
          <a:prstGeom prst="wedgeEllipseCallout">
            <a:avLst>
              <a:gd name="adj1" fmla="val -59651"/>
              <a:gd name="adj2" fmla="val 99833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err="1"/>
              <a:t>Partai</a:t>
            </a:r>
            <a:r>
              <a:rPr lang="en-US" sz="2400" dirty="0"/>
              <a:t> </a:t>
            </a:r>
            <a:r>
              <a:rPr lang="en-US" sz="2400" dirty="0" err="1"/>
              <a:t>politik</a:t>
            </a:r>
            <a:r>
              <a:rPr lang="en-US" sz="2400" dirty="0"/>
              <a:t>, Lembaga </a:t>
            </a:r>
            <a:r>
              <a:rPr lang="en-US" sz="2400" dirty="0" err="1"/>
              <a:t>swadaya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, </a:t>
            </a:r>
            <a:r>
              <a:rPr lang="en-US" sz="2400" dirty="0" err="1"/>
              <a:t>organisasi</a:t>
            </a:r>
            <a:r>
              <a:rPr lang="en-US" sz="2400" dirty="0"/>
              <a:t> </a:t>
            </a:r>
            <a:r>
              <a:rPr lang="en-US" sz="2400" dirty="0" err="1"/>
              <a:t>lainya</a:t>
            </a:r>
            <a:r>
              <a:rPr lang="en-US" sz="2400" dirty="0"/>
              <a:t> yang </a:t>
            </a:r>
            <a:r>
              <a:rPr lang="en-US" sz="2400" dirty="0" err="1"/>
              <a:t>ada</a:t>
            </a:r>
            <a:r>
              <a:rPr lang="en-US" sz="2400" dirty="0"/>
              <a:t> di Indonesia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mewujudkan</a:t>
            </a:r>
            <a:endParaRPr lang="en-ID" sz="2400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35E0DE9-8530-4152-871C-19FD8DB7B578}"/>
              </a:ext>
            </a:extLst>
          </p:cNvPr>
          <p:cNvSpPr/>
          <p:nvPr/>
        </p:nvSpPr>
        <p:spPr>
          <a:xfrm>
            <a:off x="1040295" y="1180675"/>
            <a:ext cx="2232991" cy="94753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Supremasi</a:t>
            </a:r>
            <a:r>
              <a:rPr lang="en-US" sz="2400" dirty="0"/>
              <a:t> </a:t>
            </a:r>
            <a:r>
              <a:rPr lang="en-US" sz="2400" dirty="0" err="1"/>
              <a:t>hukum</a:t>
            </a:r>
            <a:endParaRPr lang="en-ID" sz="2400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193AB4B-6177-416F-B044-8BEAE77A2D3A}"/>
              </a:ext>
            </a:extLst>
          </p:cNvPr>
          <p:cNvSpPr/>
          <p:nvPr/>
        </p:nvSpPr>
        <p:spPr>
          <a:xfrm>
            <a:off x="1484243" y="2686923"/>
            <a:ext cx="2292626" cy="94753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Jaminan</a:t>
            </a:r>
            <a:r>
              <a:rPr lang="en-US" sz="2400" dirty="0"/>
              <a:t> HAM</a:t>
            </a:r>
            <a:endParaRPr lang="en-ID" sz="2400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20BE7A85-5C06-4818-9EC8-E08886F651A9}"/>
              </a:ext>
            </a:extLst>
          </p:cNvPr>
          <p:cNvSpPr/>
          <p:nvPr/>
        </p:nvSpPr>
        <p:spPr>
          <a:xfrm>
            <a:off x="2630556" y="4193172"/>
            <a:ext cx="2869096" cy="94753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Demokratisasi</a:t>
            </a:r>
            <a:endParaRPr lang="en-ID" sz="2400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451954AF-8C4B-4AF4-BFF2-EC6602FC6830}"/>
              </a:ext>
            </a:extLst>
          </p:cNvPr>
          <p:cNvSpPr/>
          <p:nvPr/>
        </p:nvSpPr>
        <p:spPr>
          <a:xfrm>
            <a:off x="4996069" y="5419378"/>
            <a:ext cx="2756452" cy="94753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Perlindungan</a:t>
            </a:r>
            <a:r>
              <a:rPr lang="en-US" sz="2400" dirty="0"/>
              <a:t> </a:t>
            </a:r>
            <a:r>
              <a:rPr lang="en-US" sz="2400" dirty="0" err="1"/>
              <a:t>lingkungan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3440107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234596F-77AA-411D-9356-325531D3B46A}"/>
              </a:ext>
            </a:extLst>
          </p:cNvPr>
          <p:cNvSpPr/>
          <p:nvPr/>
        </p:nvSpPr>
        <p:spPr>
          <a:xfrm>
            <a:off x="1590259" y="389436"/>
            <a:ext cx="4465985" cy="80838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err="1"/>
              <a:t>Pengaruh</a:t>
            </a:r>
            <a:r>
              <a:rPr lang="en-US" sz="2800" dirty="0"/>
              <a:t> </a:t>
            </a:r>
            <a:r>
              <a:rPr lang="en-US" sz="2800" dirty="0" err="1"/>
              <a:t>positif</a:t>
            </a:r>
            <a:r>
              <a:rPr lang="en-US" sz="2800" dirty="0"/>
              <a:t> </a:t>
            </a:r>
            <a:r>
              <a:rPr lang="en-US" sz="2800" dirty="0" err="1"/>
              <a:t>kemajuan</a:t>
            </a:r>
            <a:r>
              <a:rPr lang="en-US" sz="2800" dirty="0"/>
              <a:t> IPTEK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Aspek</a:t>
            </a:r>
            <a:r>
              <a:rPr lang="en-US" sz="2800" dirty="0"/>
              <a:t> </a:t>
            </a:r>
            <a:r>
              <a:rPr lang="en-US" sz="2800" dirty="0" err="1"/>
              <a:t>Ekonomi</a:t>
            </a:r>
            <a:endParaRPr lang="en-ID" sz="2800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BAD6A3A-D8F1-4BC3-99FE-E45CC105AFE8}"/>
              </a:ext>
            </a:extLst>
          </p:cNvPr>
          <p:cNvSpPr/>
          <p:nvPr/>
        </p:nvSpPr>
        <p:spPr>
          <a:xfrm>
            <a:off x="1590260" y="1339725"/>
            <a:ext cx="7805530" cy="80838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D" sz="2400" dirty="0"/>
              <a:t>Makin </a:t>
            </a:r>
            <a:r>
              <a:rPr lang="en-ID" sz="2400" dirty="0" err="1"/>
              <a:t>meningkatnya</a:t>
            </a:r>
            <a:r>
              <a:rPr lang="en-ID" sz="2400" dirty="0"/>
              <a:t> </a:t>
            </a:r>
            <a:r>
              <a:rPr lang="en-ID" sz="2400" dirty="0" err="1"/>
              <a:t>investasi</a:t>
            </a:r>
            <a:r>
              <a:rPr lang="en-ID" sz="2400" dirty="0"/>
              <a:t> </a:t>
            </a:r>
            <a:r>
              <a:rPr lang="en-ID" sz="2400" dirty="0" err="1"/>
              <a:t>asing</a:t>
            </a:r>
            <a:r>
              <a:rPr lang="en-ID" sz="2400" dirty="0"/>
              <a:t> </a:t>
            </a:r>
            <a:r>
              <a:rPr lang="en-ID" sz="2400" dirty="0" err="1"/>
              <a:t>atau</a:t>
            </a:r>
            <a:r>
              <a:rPr lang="en-ID" sz="2400" dirty="0"/>
              <a:t> </a:t>
            </a:r>
            <a:r>
              <a:rPr lang="en-ID" sz="2400" dirty="0" err="1"/>
              <a:t>penanaman</a:t>
            </a:r>
            <a:r>
              <a:rPr lang="en-ID" sz="2400" dirty="0"/>
              <a:t> modal </a:t>
            </a:r>
            <a:r>
              <a:rPr lang="en-ID" sz="2400" dirty="0" err="1"/>
              <a:t>asing</a:t>
            </a:r>
            <a:r>
              <a:rPr lang="en-ID" sz="2400" dirty="0"/>
              <a:t> di negara </a:t>
            </a:r>
            <a:r>
              <a:rPr lang="en-ID" sz="2400" dirty="0" err="1"/>
              <a:t>kita</a:t>
            </a:r>
            <a:endParaRPr lang="en-ID" sz="2400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82B43FA-957D-45AF-A884-02F9EDE8DEFD}"/>
              </a:ext>
            </a:extLst>
          </p:cNvPr>
          <p:cNvSpPr/>
          <p:nvPr/>
        </p:nvSpPr>
        <p:spPr>
          <a:xfrm>
            <a:off x="1577007" y="2225170"/>
            <a:ext cx="7805530" cy="74643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D" sz="2400" dirty="0"/>
              <a:t>Makin </a:t>
            </a:r>
            <a:r>
              <a:rPr lang="en-ID" sz="2400" dirty="0" err="1"/>
              <a:t>terbukanya</a:t>
            </a:r>
            <a:r>
              <a:rPr lang="en-ID" sz="2400" dirty="0"/>
              <a:t> pasar </a:t>
            </a:r>
            <a:r>
              <a:rPr lang="en-ID" sz="2400" dirty="0" err="1"/>
              <a:t>internasional</a:t>
            </a:r>
            <a:r>
              <a:rPr lang="en-ID" sz="2400" dirty="0"/>
              <a:t> </a:t>
            </a:r>
            <a:r>
              <a:rPr lang="en-ID" sz="2400" dirty="0" err="1"/>
              <a:t>bagi</a:t>
            </a:r>
            <a:r>
              <a:rPr lang="en-ID" sz="2400" dirty="0"/>
              <a:t> </a:t>
            </a:r>
            <a:r>
              <a:rPr lang="en-ID" sz="2400" dirty="0" err="1"/>
              <a:t>hasil</a:t>
            </a:r>
            <a:r>
              <a:rPr lang="en-ID" sz="2400" dirty="0"/>
              <a:t> </a:t>
            </a:r>
            <a:r>
              <a:rPr lang="en-ID" sz="2400" dirty="0" err="1"/>
              <a:t>produksi</a:t>
            </a:r>
            <a:r>
              <a:rPr lang="en-ID" sz="2400" dirty="0"/>
              <a:t> </a:t>
            </a:r>
            <a:r>
              <a:rPr lang="en-ID" sz="2400" dirty="0" err="1"/>
              <a:t>dalam</a:t>
            </a:r>
            <a:r>
              <a:rPr lang="en-ID" sz="2400" dirty="0"/>
              <a:t> negeri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5A3EAA2C-C891-4ED2-99AE-9C3EB3DBF6EF}"/>
              </a:ext>
            </a:extLst>
          </p:cNvPr>
          <p:cNvSpPr/>
          <p:nvPr/>
        </p:nvSpPr>
        <p:spPr>
          <a:xfrm>
            <a:off x="1590259" y="3116190"/>
            <a:ext cx="7832035" cy="74643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D" sz="2400" dirty="0" err="1"/>
              <a:t>Mendorong</a:t>
            </a:r>
            <a:r>
              <a:rPr lang="en-ID" sz="2400" dirty="0"/>
              <a:t> para </a:t>
            </a:r>
            <a:r>
              <a:rPr lang="en-ID" sz="2400" dirty="0" err="1"/>
              <a:t>pengusaha</a:t>
            </a:r>
            <a:r>
              <a:rPr lang="en-ID" sz="2400" dirty="0"/>
              <a:t>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meningkatkan</a:t>
            </a:r>
            <a:r>
              <a:rPr lang="en-ID" sz="2400" dirty="0"/>
              <a:t> </a:t>
            </a:r>
            <a:r>
              <a:rPr lang="en-ID" sz="2400" dirty="0" err="1"/>
              <a:t>efisiensi</a:t>
            </a:r>
            <a:r>
              <a:rPr lang="en-ID" sz="2400" dirty="0"/>
              <a:t> dan </a:t>
            </a:r>
            <a:r>
              <a:rPr lang="en-ID" sz="2400" dirty="0" err="1"/>
              <a:t>menghilangkan</a:t>
            </a:r>
            <a:r>
              <a:rPr lang="en-ID" sz="2400" dirty="0"/>
              <a:t> </a:t>
            </a:r>
            <a:r>
              <a:rPr lang="en-ID" sz="2400" dirty="0" err="1"/>
              <a:t>biaya</a:t>
            </a:r>
            <a:r>
              <a:rPr lang="en-ID" sz="2400" dirty="0"/>
              <a:t> </a:t>
            </a:r>
            <a:r>
              <a:rPr lang="en-ID" sz="2400" dirty="0" err="1"/>
              <a:t>tinggi</a:t>
            </a:r>
            <a:endParaRPr lang="en-ID" sz="2400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F51026B0-BAF5-489C-B33F-1AFFD66617DB}"/>
              </a:ext>
            </a:extLst>
          </p:cNvPr>
          <p:cNvSpPr/>
          <p:nvPr/>
        </p:nvSpPr>
        <p:spPr>
          <a:xfrm>
            <a:off x="1563754" y="4063801"/>
            <a:ext cx="7832036" cy="80838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D" sz="2400" dirty="0" err="1"/>
              <a:t>Meningkatkan</a:t>
            </a:r>
            <a:r>
              <a:rPr lang="en-ID" sz="2400" dirty="0"/>
              <a:t> </a:t>
            </a:r>
            <a:r>
              <a:rPr lang="en-ID" sz="2400" dirty="0" err="1"/>
              <a:t>kesempatan</a:t>
            </a:r>
            <a:r>
              <a:rPr lang="en-ID" sz="2400" dirty="0"/>
              <a:t> </a:t>
            </a:r>
            <a:r>
              <a:rPr lang="en-ID" sz="2400" dirty="0" err="1"/>
              <a:t>kerja</a:t>
            </a:r>
            <a:r>
              <a:rPr lang="en-ID" sz="2400" dirty="0"/>
              <a:t> dan </a:t>
            </a:r>
            <a:r>
              <a:rPr lang="en-ID" sz="2400" dirty="0" err="1"/>
              <a:t>devisa</a:t>
            </a:r>
            <a:r>
              <a:rPr lang="en-ID" sz="2400" dirty="0"/>
              <a:t> negara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249BA30E-3D37-4C0D-8B7F-B0D8A40C8DE2}"/>
              </a:ext>
            </a:extLst>
          </p:cNvPr>
          <p:cNvSpPr/>
          <p:nvPr/>
        </p:nvSpPr>
        <p:spPr>
          <a:xfrm>
            <a:off x="1590259" y="5110379"/>
            <a:ext cx="7832036" cy="58972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D" sz="2400" dirty="0" err="1"/>
              <a:t>Meningkatkan</a:t>
            </a:r>
            <a:r>
              <a:rPr lang="en-ID" sz="2400" dirty="0"/>
              <a:t> </a:t>
            </a:r>
            <a:r>
              <a:rPr lang="en-ID" sz="2400" dirty="0" err="1"/>
              <a:t>kemakmuran</a:t>
            </a:r>
            <a:r>
              <a:rPr lang="en-ID" sz="2400" dirty="0"/>
              <a:t> </a:t>
            </a:r>
            <a:r>
              <a:rPr lang="en-ID" sz="2400" dirty="0" err="1"/>
              <a:t>masyarakat</a:t>
            </a:r>
            <a:endParaRPr lang="en-ID" sz="2400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D4EA19B0-26A3-40D5-86F3-2E1EA7A79969}"/>
              </a:ext>
            </a:extLst>
          </p:cNvPr>
          <p:cNvSpPr/>
          <p:nvPr/>
        </p:nvSpPr>
        <p:spPr>
          <a:xfrm>
            <a:off x="1550503" y="5938295"/>
            <a:ext cx="7871793" cy="58972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D" sz="2400" dirty="0" err="1"/>
              <a:t>Menyediakan</a:t>
            </a:r>
            <a:r>
              <a:rPr lang="en-ID" sz="2400" dirty="0"/>
              <a:t> dana </a:t>
            </a:r>
            <a:r>
              <a:rPr lang="en-ID" sz="2400" dirty="0" err="1"/>
              <a:t>tambahan</a:t>
            </a:r>
            <a:r>
              <a:rPr lang="en-ID" sz="2400" dirty="0"/>
              <a:t>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pembangunan</a:t>
            </a:r>
            <a:r>
              <a:rPr lang="en-ID" sz="2400" dirty="0"/>
              <a:t> </a:t>
            </a:r>
            <a:r>
              <a:rPr lang="en-ID" sz="2400" dirty="0" err="1"/>
              <a:t>ekonomi</a:t>
            </a:r>
            <a:r>
              <a:rPr lang="en-ID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34501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1D51950-AB5A-4F06-B4DE-C02C941D140F}"/>
              </a:ext>
            </a:extLst>
          </p:cNvPr>
          <p:cNvSpPr/>
          <p:nvPr/>
        </p:nvSpPr>
        <p:spPr>
          <a:xfrm>
            <a:off x="1007166" y="424068"/>
            <a:ext cx="4108173" cy="119269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D" sz="2400" dirty="0" err="1"/>
              <a:t>Pengaruh</a:t>
            </a:r>
            <a:r>
              <a:rPr lang="en-ID" sz="2400" dirty="0"/>
              <a:t> </a:t>
            </a:r>
            <a:r>
              <a:rPr lang="en-ID" sz="2400" dirty="0" err="1"/>
              <a:t>positif</a:t>
            </a:r>
            <a:r>
              <a:rPr lang="en-ID" sz="2400" dirty="0"/>
              <a:t> </a:t>
            </a:r>
            <a:r>
              <a:rPr lang="en-ID" sz="2400" dirty="0" err="1"/>
              <a:t>Kemajuan</a:t>
            </a:r>
            <a:r>
              <a:rPr lang="en-ID" sz="2400" dirty="0"/>
              <a:t> IPTEK </a:t>
            </a:r>
            <a:r>
              <a:rPr lang="en-ID" sz="2400" dirty="0" err="1"/>
              <a:t>dalam</a:t>
            </a:r>
            <a:r>
              <a:rPr lang="en-ID" sz="2400" dirty="0"/>
              <a:t> </a:t>
            </a:r>
            <a:r>
              <a:rPr lang="en-ID" sz="2400" dirty="0" err="1"/>
              <a:t>Aspek</a:t>
            </a:r>
            <a:r>
              <a:rPr lang="en-ID" sz="2400" dirty="0"/>
              <a:t> Sosial </a:t>
            </a:r>
            <a:r>
              <a:rPr lang="en-ID" sz="2400" dirty="0" err="1"/>
              <a:t>Budaya</a:t>
            </a:r>
            <a:endParaRPr lang="en-ID" sz="2400" dirty="0"/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E5BD387D-849F-4207-9F86-772BE1883AC5}"/>
              </a:ext>
            </a:extLst>
          </p:cNvPr>
          <p:cNvSpPr/>
          <p:nvPr/>
        </p:nvSpPr>
        <p:spPr>
          <a:xfrm>
            <a:off x="2955235" y="1855304"/>
            <a:ext cx="887895" cy="744433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0CB23FA-3F16-431F-B26B-8FCD4FBD8861}"/>
              </a:ext>
            </a:extLst>
          </p:cNvPr>
          <p:cNvSpPr/>
          <p:nvPr/>
        </p:nvSpPr>
        <p:spPr>
          <a:xfrm>
            <a:off x="2001078" y="2756452"/>
            <a:ext cx="2570922" cy="1192695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/>
              <a:t>Masyarakat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mencontoh</a:t>
            </a:r>
            <a:r>
              <a:rPr lang="en-US" dirty="0"/>
              <a:t> </a:t>
            </a:r>
            <a:endParaRPr lang="en-ID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F7370629-A9A9-4E0F-8F17-B9465D7C88D9}"/>
              </a:ext>
            </a:extLst>
          </p:cNvPr>
          <p:cNvSpPr/>
          <p:nvPr/>
        </p:nvSpPr>
        <p:spPr>
          <a:xfrm>
            <a:off x="6162261" y="2756452"/>
            <a:ext cx="4492487" cy="289876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/>
              <a:t>Tata </a:t>
            </a:r>
            <a:r>
              <a:rPr lang="en-US" sz="2400" dirty="0" err="1"/>
              <a:t>nilai</a:t>
            </a:r>
            <a:r>
              <a:rPr lang="en-US" sz="2400" dirty="0"/>
              <a:t> </a:t>
            </a:r>
            <a:r>
              <a:rPr lang="en-US" sz="2400" dirty="0" err="1"/>
              <a:t>sosial</a:t>
            </a:r>
            <a:r>
              <a:rPr lang="en-US" sz="2400" dirty="0"/>
              <a:t> </a:t>
            </a:r>
            <a:r>
              <a:rPr lang="en-US" sz="2400" dirty="0" err="1"/>
              <a:t>budaya</a:t>
            </a:r>
            <a:r>
              <a:rPr lang="en-US" sz="2400" dirty="0"/>
              <a:t>, </a:t>
            </a:r>
            <a:r>
              <a:rPr lang="en-US" sz="2400" dirty="0" err="1"/>
              <a:t>cara</a:t>
            </a:r>
            <a:r>
              <a:rPr lang="en-US" sz="2400" dirty="0"/>
              <a:t> </a:t>
            </a:r>
            <a:r>
              <a:rPr lang="en-US" sz="2400" dirty="0" err="1"/>
              <a:t>hidup</a:t>
            </a:r>
            <a:r>
              <a:rPr lang="en-US" sz="2400" dirty="0"/>
              <a:t>, </a:t>
            </a:r>
            <a:r>
              <a:rPr lang="en-US" sz="2400" dirty="0" err="1"/>
              <a:t>cara</a:t>
            </a:r>
            <a:r>
              <a:rPr lang="en-US" sz="2400" dirty="0"/>
              <a:t> </a:t>
            </a:r>
            <a:r>
              <a:rPr lang="en-US" sz="2400" dirty="0" err="1"/>
              <a:t>berpikir</a:t>
            </a:r>
            <a:r>
              <a:rPr lang="en-US" sz="2400" dirty="0"/>
              <a:t> yang </a:t>
            </a:r>
            <a:r>
              <a:rPr lang="en-US" sz="2400" dirty="0" err="1"/>
              <a:t>baik</a:t>
            </a:r>
            <a:r>
              <a:rPr lang="en-US" sz="2400" dirty="0"/>
              <a:t> </a:t>
            </a:r>
            <a:r>
              <a:rPr lang="en-US" sz="2400" dirty="0" err="1"/>
              <a:t>maupun</a:t>
            </a:r>
            <a:r>
              <a:rPr lang="en-US" sz="2400" dirty="0"/>
              <a:t> IPTEK </a:t>
            </a:r>
            <a:r>
              <a:rPr lang="en-US" sz="2400" dirty="0" err="1"/>
              <a:t>bangsa</a:t>
            </a:r>
            <a:r>
              <a:rPr lang="en-US" sz="2400" dirty="0"/>
              <a:t> lain yang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maju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kemajuan</a:t>
            </a:r>
            <a:r>
              <a:rPr lang="en-US" sz="2400" dirty="0"/>
              <a:t> dan </a:t>
            </a:r>
            <a:r>
              <a:rPr lang="en-US" sz="2400" dirty="0" err="1"/>
              <a:t>kesejahteraan</a:t>
            </a:r>
            <a:endParaRPr lang="en-US" sz="2400" dirty="0"/>
          </a:p>
          <a:p>
            <a:r>
              <a:rPr lang="en-US" sz="2400" dirty="0" err="1"/>
              <a:t>Seperti</a:t>
            </a:r>
            <a:r>
              <a:rPr lang="en-US" sz="2400" dirty="0"/>
              <a:t>: </a:t>
            </a:r>
            <a:r>
              <a:rPr lang="en-US" sz="2400" dirty="0" err="1"/>
              <a:t>etos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r>
              <a:rPr lang="en-US" sz="2400" dirty="0"/>
              <a:t> dan </a:t>
            </a:r>
            <a:r>
              <a:rPr lang="en-US" sz="2400" dirty="0" err="1"/>
              <a:t>semangat</a:t>
            </a:r>
            <a:r>
              <a:rPr lang="en-US" sz="2400" dirty="0"/>
              <a:t> </a:t>
            </a:r>
            <a:r>
              <a:rPr lang="en-US" sz="2400" dirty="0" err="1"/>
              <a:t>kerja</a:t>
            </a:r>
            <a:endParaRPr lang="en-US" sz="2400" dirty="0"/>
          </a:p>
          <a:p>
            <a:pPr algn="ctr"/>
            <a:endParaRPr lang="en-ID" dirty="0"/>
          </a:p>
        </p:txBody>
      </p:sp>
      <p:sp>
        <p:nvSpPr>
          <p:cNvPr id="14" name="Arrow: Curved Right 13">
            <a:extLst>
              <a:ext uri="{FF2B5EF4-FFF2-40B4-BE49-F238E27FC236}">
                <a16:creationId xmlns:a16="http://schemas.microsoft.com/office/drawing/2014/main" id="{F1450F46-289B-4A54-9E3B-DBA6193692CA}"/>
              </a:ext>
            </a:extLst>
          </p:cNvPr>
          <p:cNvSpPr/>
          <p:nvPr/>
        </p:nvSpPr>
        <p:spPr>
          <a:xfrm rot="18762700">
            <a:off x="3536515" y="3945101"/>
            <a:ext cx="1431506" cy="3047704"/>
          </a:xfrm>
          <a:prstGeom prst="curvedRightArrow">
            <a:avLst>
              <a:gd name="adj1" fmla="val 25000"/>
              <a:gd name="adj2" fmla="val 79031"/>
              <a:gd name="adj3" fmla="val 3661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D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156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F7283B-8CF1-4D88-BF3C-AA9572047E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5217" y="1944895"/>
            <a:ext cx="10515600" cy="4351338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ID" dirty="0"/>
              <a:t>Makin </a:t>
            </a:r>
            <a:r>
              <a:rPr lang="en-ID" dirty="0" err="1"/>
              <a:t>menguatnya</a:t>
            </a:r>
            <a:r>
              <a:rPr lang="en-ID" dirty="0"/>
              <a:t> </a:t>
            </a:r>
            <a:r>
              <a:rPr lang="en-ID" dirty="0" err="1"/>
              <a:t>supremasi</a:t>
            </a:r>
            <a:r>
              <a:rPr lang="en-ID" dirty="0"/>
              <a:t> </a:t>
            </a:r>
            <a:r>
              <a:rPr lang="en-ID" dirty="0" err="1"/>
              <a:t>hukum</a:t>
            </a:r>
            <a:r>
              <a:rPr lang="en-ID" dirty="0"/>
              <a:t>, </a:t>
            </a:r>
            <a:r>
              <a:rPr lang="en-ID" dirty="0" err="1"/>
              <a:t>demokratisasi</a:t>
            </a:r>
            <a:r>
              <a:rPr lang="en-ID" dirty="0"/>
              <a:t> dan </a:t>
            </a:r>
            <a:r>
              <a:rPr lang="en-ID" dirty="0" err="1"/>
              <a:t>tuntutan</a:t>
            </a:r>
            <a:r>
              <a:rPr lang="en-ID" dirty="0"/>
              <a:t> </a:t>
            </a:r>
            <a:r>
              <a:rPr lang="en-ID" dirty="0" err="1"/>
              <a:t>terhadap</a:t>
            </a:r>
            <a:r>
              <a:rPr lang="en-ID" dirty="0"/>
              <a:t> </a:t>
            </a:r>
            <a:r>
              <a:rPr lang="en-ID" dirty="0" err="1"/>
              <a:t>dilaksanakannya</a:t>
            </a:r>
            <a:r>
              <a:rPr lang="en-ID" dirty="0"/>
              <a:t> </a:t>
            </a:r>
            <a:r>
              <a:rPr lang="en-ID" dirty="0" err="1"/>
              <a:t>hak</a:t>
            </a:r>
            <a:r>
              <a:rPr lang="en-ID" dirty="0"/>
              <a:t> </a:t>
            </a:r>
            <a:r>
              <a:rPr lang="en-ID" dirty="0" err="1"/>
              <a:t>asasi</a:t>
            </a:r>
            <a:r>
              <a:rPr lang="en-ID" dirty="0"/>
              <a:t> </a:t>
            </a:r>
            <a:r>
              <a:rPr lang="en-ID" dirty="0" err="1"/>
              <a:t>manusia</a:t>
            </a:r>
            <a:r>
              <a:rPr lang="en-ID" dirty="0"/>
              <a:t>.</a:t>
            </a:r>
          </a:p>
          <a:p>
            <a:pPr marL="514350" indent="-514350">
              <a:buAutoNum type="arabicPeriod"/>
            </a:pPr>
            <a:r>
              <a:rPr lang="en-ID" dirty="0" err="1"/>
              <a:t>Menguatnya</a:t>
            </a:r>
            <a:r>
              <a:rPr lang="en-ID" dirty="0"/>
              <a:t> </a:t>
            </a:r>
            <a:r>
              <a:rPr lang="en-ID" dirty="0" err="1"/>
              <a:t>regulasi</a:t>
            </a:r>
            <a:r>
              <a:rPr lang="en-ID" dirty="0"/>
              <a:t> </a:t>
            </a:r>
            <a:r>
              <a:rPr lang="en-ID" dirty="0" err="1"/>
              <a:t>hukum</a:t>
            </a:r>
            <a:r>
              <a:rPr lang="en-ID" dirty="0"/>
              <a:t> dan </a:t>
            </a:r>
            <a:r>
              <a:rPr lang="en-ID" dirty="0" err="1"/>
              <a:t>pembuatan</a:t>
            </a:r>
            <a:r>
              <a:rPr lang="en-ID" dirty="0"/>
              <a:t> </a:t>
            </a:r>
            <a:r>
              <a:rPr lang="en-ID" dirty="0" err="1"/>
              <a:t>peraturan</a:t>
            </a:r>
            <a:r>
              <a:rPr lang="en-ID" dirty="0"/>
              <a:t> </a:t>
            </a:r>
            <a:r>
              <a:rPr lang="en-ID" dirty="0" err="1"/>
              <a:t>perundang</a:t>
            </a:r>
            <a:r>
              <a:rPr lang="en-ID" dirty="0"/>
              <a:t> </a:t>
            </a:r>
            <a:r>
              <a:rPr lang="en-ID" dirty="0" err="1"/>
              <a:t>undangan</a:t>
            </a:r>
            <a:r>
              <a:rPr lang="en-ID" dirty="0"/>
              <a:t> yang </a:t>
            </a:r>
            <a:r>
              <a:rPr lang="en-ID" dirty="0" err="1"/>
              <a:t>memihak</a:t>
            </a:r>
            <a:r>
              <a:rPr lang="en-ID" dirty="0"/>
              <a:t> dan </a:t>
            </a:r>
            <a:r>
              <a:rPr lang="en-ID" dirty="0" err="1"/>
              <a:t>bermanfaat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kepentingan</a:t>
            </a:r>
            <a:r>
              <a:rPr lang="en-ID" dirty="0"/>
              <a:t> </a:t>
            </a:r>
            <a:r>
              <a:rPr lang="en-ID" dirty="0" err="1"/>
              <a:t>rakyat</a:t>
            </a:r>
            <a:r>
              <a:rPr lang="en-ID" dirty="0"/>
              <a:t> </a:t>
            </a:r>
            <a:r>
              <a:rPr lang="en-ID" dirty="0" err="1"/>
              <a:t>banyak</a:t>
            </a:r>
            <a:r>
              <a:rPr lang="en-ID" dirty="0"/>
              <a:t>.</a:t>
            </a:r>
          </a:p>
          <a:p>
            <a:pPr marL="514350" indent="-514350">
              <a:buAutoNum type="arabicPeriod"/>
            </a:pPr>
            <a:r>
              <a:rPr lang="en-ID" dirty="0"/>
              <a:t>Makin </a:t>
            </a:r>
            <a:r>
              <a:rPr lang="en-ID" dirty="0" err="1"/>
              <a:t>menguatnya</a:t>
            </a:r>
            <a:r>
              <a:rPr lang="en-ID" dirty="0"/>
              <a:t> </a:t>
            </a:r>
            <a:r>
              <a:rPr lang="en-ID" dirty="0" err="1"/>
              <a:t>tuntutan</a:t>
            </a:r>
            <a:r>
              <a:rPr lang="en-ID" dirty="0"/>
              <a:t> </a:t>
            </a:r>
            <a:r>
              <a:rPr lang="en-ID" dirty="0" err="1"/>
              <a:t>terhadap</a:t>
            </a:r>
            <a:r>
              <a:rPr lang="en-ID" dirty="0"/>
              <a:t> </a:t>
            </a:r>
            <a:r>
              <a:rPr lang="en-ID" dirty="0" err="1"/>
              <a:t>tugas-tugas</a:t>
            </a:r>
            <a:r>
              <a:rPr lang="en-ID" dirty="0"/>
              <a:t> </a:t>
            </a:r>
            <a:r>
              <a:rPr lang="en-ID" dirty="0" err="1"/>
              <a:t>penegak</a:t>
            </a:r>
            <a:r>
              <a:rPr lang="en-ID" dirty="0"/>
              <a:t> </a:t>
            </a:r>
            <a:r>
              <a:rPr lang="en-ID" dirty="0" err="1"/>
              <a:t>hukum</a:t>
            </a:r>
            <a:r>
              <a:rPr lang="en-ID" dirty="0"/>
              <a:t> (</a:t>
            </a:r>
            <a:r>
              <a:rPr lang="en-ID" dirty="0" err="1"/>
              <a:t>polisi</a:t>
            </a:r>
            <a:r>
              <a:rPr lang="en-ID" dirty="0"/>
              <a:t>, </a:t>
            </a:r>
            <a:r>
              <a:rPr lang="en-ID" dirty="0" err="1"/>
              <a:t>jaksa</a:t>
            </a:r>
            <a:r>
              <a:rPr lang="en-ID" dirty="0"/>
              <a:t> dan hakim) yang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profesional</a:t>
            </a:r>
            <a:r>
              <a:rPr lang="en-ID" dirty="0"/>
              <a:t>, </a:t>
            </a:r>
            <a:r>
              <a:rPr lang="en-ID" dirty="0" err="1"/>
              <a:t>transparan</a:t>
            </a:r>
            <a:r>
              <a:rPr lang="en-ID" dirty="0"/>
              <a:t>, dan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dipertanggungjawabkan</a:t>
            </a:r>
            <a:r>
              <a:rPr lang="en-ID" dirty="0"/>
              <a:t>.</a:t>
            </a:r>
          </a:p>
          <a:p>
            <a:pPr marL="514350" indent="-514350">
              <a:buAutoNum type="arabicPeriod"/>
            </a:pPr>
            <a:r>
              <a:rPr lang="en-ID" dirty="0" err="1"/>
              <a:t>Menguatnya</a:t>
            </a:r>
            <a:r>
              <a:rPr lang="en-ID" dirty="0"/>
              <a:t> </a:t>
            </a:r>
            <a:r>
              <a:rPr lang="en-ID" dirty="0" err="1"/>
              <a:t>supremasi</a:t>
            </a:r>
            <a:r>
              <a:rPr lang="en-ID" dirty="0"/>
              <a:t> </a:t>
            </a:r>
            <a:r>
              <a:rPr lang="en-ID" dirty="0" err="1"/>
              <a:t>sipil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mendudukan</a:t>
            </a:r>
            <a:r>
              <a:rPr lang="en-ID" dirty="0"/>
              <a:t> </a:t>
            </a:r>
            <a:r>
              <a:rPr lang="en-ID" dirty="0" err="1"/>
              <a:t>tentara</a:t>
            </a:r>
            <a:r>
              <a:rPr lang="en-ID" dirty="0"/>
              <a:t> dan </a:t>
            </a:r>
            <a:r>
              <a:rPr lang="en-ID" dirty="0" err="1"/>
              <a:t>polisi</a:t>
            </a:r>
            <a:r>
              <a:rPr lang="en-ID" dirty="0"/>
              <a:t> </a:t>
            </a:r>
            <a:r>
              <a:rPr lang="en-ID" dirty="0" err="1"/>
              <a:t>sebatas</a:t>
            </a:r>
            <a:r>
              <a:rPr lang="en-ID" dirty="0"/>
              <a:t> </a:t>
            </a:r>
            <a:r>
              <a:rPr lang="en-ID" dirty="0" err="1"/>
              <a:t>penjaga</a:t>
            </a:r>
            <a:r>
              <a:rPr lang="en-ID" dirty="0"/>
              <a:t> </a:t>
            </a:r>
            <a:r>
              <a:rPr lang="en-ID" dirty="0" err="1"/>
              <a:t>keamanan</a:t>
            </a:r>
            <a:r>
              <a:rPr lang="en-ID" dirty="0"/>
              <a:t>, </a:t>
            </a:r>
            <a:r>
              <a:rPr lang="en-ID" dirty="0" err="1"/>
              <a:t>kedaulatan</a:t>
            </a:r>
            <a:r>
              <a:rPr lang="en-ID" dirty="0"/>
              <a:t>, dan </a:t>
            </a:r>
            <a:r>
              <a:rPr lang="en-ID" dirty="0" err="1"/>
              <a:t>ketertiban</a:t>
            </a:r>
            <a:r>
              <a:rPr lang="en-ID" dirty="0"/>
              <a:t> negara.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D34719E5-D735-4009-B3D1-B8A46D3CFCB4}"/>
              </a:ext>
            </a:extLst>
          </p:cNvPr>
          <p:cNvSpPr/>
          <p:nvPr/>
        </p:nvSpPr>
        <p:spPr>
          <a:xfrm>
            <a:off x="1325217" y="331442"/>
            <a:ext cx="5314122" cy="13087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err="1"/>
              <a:t>Pengaruh</a:t>
            </a:r>
            <a:r>
              <a:rPr lang="en-US" sz="2800" dirty="0"/>
              <a:t> </a:t>
            </a:r>
            <a:r>
              <a:rPr lang="en-US" sz="2800" dirty="0" err="1"/>
              <a:t>Positif</a:t>
            </a:r>
            <a:r>
              <a:rPr lang="en-US" sz="2800" dirty="0"/>
              <a:t> </a:t>
            </a:r>
            <a:r>
              <a:rPr lang="en-US" sz="2800" dirty="0" err="1"/>
              <a:t>Kemajuan</a:t>
            </a:r>
            <a:r>
              <a:rPr lang="en-US" sz="2800" dirty="0"/>
              <a:t> IPTEK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Aspek</a:t>
            </a:r>
            <a:r>
              <a:rPr lang="en-US" sz="2800" dirty="0"/>
              <a:t> Hukum, </a:t>
            </a:r>
            <a:r>
              <a:rPr lang="en-US" sz="2800" dirty="0" err="1"/>
              <a:t>Pertahanan</a:t>
            </a:r>
            <a:r>
              <a:rPr lang="en-US" sz="2800" dirty="0"/>
              <a:t> dan </a:t>
            </a:r>
            <a:r>
              <a:rPr lang="en-US" sz="2800" dirty="0" err="1"/>
              <a:t>keamanan</a:t>
            </a:r>
            <a:endParaRPr lang="en-ID" sz="2800" dirty="0"/>
          </a:p>
        </p:txBody>
      </p:sp>
    </p:spTree>
    <p:extLst>
      <p:ext uri="{BB962C8B-B14F-4D97-AF65-F5344CB8AC3E}">
        <p14:creationId xmlns:p14="http://schemas.microsoft.com/office/powerpoint/2010/main" val="3265025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F8E2B-052F-41C4-A0AB-FE93D9631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D" sz="3200" dirty="0" err="1"/>
              <a:t>Pengaruh</a:t>
            </a:r>
            <a:r>
              <a:rPr lang="en-ID" sz="3200" dirty="0"/>
              <a:t> </a:t>
            </a:r>
            <a:r>
              <a:rPr lang="en-ID" sz="3200" dirty="0" err="1"/>
              <a:t>Negatif</a:t>
            </a:r>
            <a:r>
              <a:rPr lang="en-ID" sz="3200" dirty="0"/>
              <a:t> </a:t>
            </a:r>
            <a:r>
              <a:rPr lang="en-ID" sz="3200" dirty="0" err="1"/>
              <a:t>Iptek</a:t>
            </a:r>
            <a:r>
              <a:rPr lang="en-ID" sz="3200" dirty="0"/>
              <a:t> </a:t>
            </a:r>
            <a:r>
              <a:rPr lang="en-ID" sz="3200" dirty="0" err="1"/>
              <a:t>bagi</a:t>
            </a:r>
            <a:r>
              <a:rPr lang="en-ID" sz="3200" dirty="0"/>
              <a:t> </a:t>
            </a:r>
            <a:r>
              <a:rPr lang="en-ID" sz="3200" dirty="0" err="1"/>
              <a:t>Kehidupan</a:t>
            </a:r>
            <a:r>
              <a:rPr lang="en-ID" sz="3200" dirty="0"/>
              <a:t> </a:t>
            </a:r>
            <a:r>
              <a:rPr lang="en-ID" sz="3200" dirty="0" err="1"/>
              <a:t>Bermasyarakat</a:t>
            </a:r>
            <a:r>
              <a:rPr lang="en-ID" sz="3200" dirty="0"/>
              <a:t>, </a:t>
            </a:r>
            <a:r>
              <a:rPr lang="en-ID" sz="3200" dirty="0" err="1"/>
              <a:t>Berbangsa</a:t>
            </a:r>
            <a:r>
              <a:rPr lang="en-ID" sz="3200" dirty="0"/>
              <a:t>, dan </a:t>
            </a:r>
            <a:r>
              <a:rPr lang="en-ID" sz="3200" dirty="0" err="1"/>
              <a:t>Bernegara</a:t>
            </a:r>
            <a:endParaRPr lang="en-ID" sz="3200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1DB423C3-3545-4BFE-A299-CC8526FE02DC}"/>
              </a:ext>
            </a:extLst>
          </p:cNvPr>
          <p:cNvSpPr/>
          <p:nvPr/>
        </p:nvSpPr>
        <p:spPr>
          <a:xfrm>
            <a:off x="1179442" y="1842051"/>
            <a:ext cx="3379305" cy="112643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D" sz="2400" dirty="0" err="1"/>
              <a:t>Pengaruh</a:t>
            </a:r>
            <a:r>
              <a:rPr lang="en-ID" sz="2400" dirty="0"/>
              <a:t> </a:t>
            </a:r>
            <a:r>
              <a:rPr lang="en-ID" sz="2400" dirty="0" err="1"/>
              <a:t>Negatif</a:t>
            </a:r>
            <a:r>
              <a:rPr lang="en-ID" sz="2400" dirty="0"/>
              <a:t> </a:t>
            </a:r>
            <a:r>
              <a:rPr lang="en-ID" sz="2400" dirty="0" err="1"/>
              <a:t>Kemajauan</a:t>
            </a:r>
            <a:r>
              <a:rPr lang="en-ID" sz="2400" dirty="0"/>
              <a:t> IPTEK </a:t>
            </a:r>
            <a:r>
              <a:rPr lang="en-ID" sz="2400" dirty="0" err="1"/>
              <a:t>dalam</a:t>
            </a:r>
            <a:r>
              <a:rPr lang="en-ID" sz="2400" dirty="0"/>
              <a:t> </a:t>
            </a:r>
            <a:r>
              <a:rPr lang="en-ID" sz="2400" dirty="0" err="1"/>
              <a:t>Aspek</a:t>
            </a:r>
            <a:r>
              <a:rPr lang="en-ID" sz="2400" dirty="0"/>
              <a:t> </a:t>
            </a:r>
            <a:r>
              <a:rPr lang="en-ID" sz="2400" dirty="0" err="1"/>
              <a:t>Politik</a:t>
            </a:r>
            <a:endParaRPr lang="en-ID" sz="2400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247A003D-BEC9-46AB-AE8D-EBCB3ABAE86B}"/>
              </a:ext>
            </a:extLst>
          </p:cNvPr>
          <p:cNvSpPr/>
          <p:nvPr/>
        </p:nvSpPr>
        <p:spPr>
          <a:xfrm>
            <a:off x="7089915" y="1398103"/>
            <a:ext cx="3591340" cy="203089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D" sz="2400" dirty="0" err="1"/>
              <a:t>Ideologi</a:t>
            </a:r>
            <a:r>
              <a:rPr lang="en-ID" sz="2400" dirty="0"/>
              <a:t> Pancasila </a:t>
            </a:r>
            <a:r>
              <a:rPr lang="en-ID" sz="2400" dirty="0" err="1"/>
              <a:t>berganti</a:t>
            </a:r>
            <a:r>
              <a:rPr lang="en-ID" sz="2400" dirty="0"/>
              <a:t>  </a:t>
            </a:r>
            <a:r>
              <a:rPr lang="en-ID" sz="2400" dirty="0" err="1"/>
              <a:t>Ideologi</a:t>
            </a:r>
            <a:r>
              <a:rPr lang="en-ID" sz="2400" dirty="0"/>
              <a:t> </a:t>
            </a:r>
            <a:r>
              <a:rPr lang="en-ID" sz="2400" dirty="0" err="1"/>
              <a:t>liberalisme</a:t>
            </a:r>
            <a:endParaRPr lang="en-ID" sz="2400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1A7FA8E-2B85-43CE-ADF3-6ADDBE09EA19}"/>
              </a:ext>
            </a:extLst>
          </p:cNvPr>
          <p:cNvSpPr/>
          <p:nvPr/>
        </p:nvSpPr>
        <p:spPr>
          <a:xfrm>
            <a:off x="7089915" y="3889514"/>
            <a:ext cx="2517911" cy="203089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D" sz="2400" dirty="0" err="1"/>
              <a:t>Munculnya</a:t>
            </a:r>
            <a:r>
              <a:rPr lang="en-ID" sz="2400" dirty="0"/>
              <a:t> </a:t>
            </a:r>
            <a:r>
              <a:rPr lang="en-ID" sz="2400" dirty="0" err="1"/>
              <a:t>gerakan-gerakan</a:t>
            </a:r>
            <a:r>
              <a:rPr lang="en-ID" sz="2400" dirty="0"/>
              <a:t> </a:t>
            </a:r>
            <a:r>
              <a:rPr lang="en-ID" sz="2400" dirty="0" err="1"/>
              <a:t>radikalisme</a:t>
            </a:r>
            <a:r>
              <a:rPr lang="en-ID" sz="2400" dirty="0"/>
              <a:t> dan </a:t>
            </a:r>
            <a:r>
              <a:rPr lang="en-ID" sz="2400" dirty="0" err="1"/>
              <a:t>terorisme</a:t>
            </a:r>
            <a:endParaRPr lang="en-ID" sz="2400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B2E317A-FC4D-41BF-BBAD-F318C73BE022}"/>
              </a:ext>
            </a:extLst>
          </p:cNvPr>
          <p:cNvSpPr/>
          <p:nvPr/>
        </p:nvSpPr>
        <p:spPr>
          <a:xfrm>
            <a:off x="1179442" y="3404153"/>
            <a:ext cx="4200939" cy="168468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err="1"/>
              <a:t>Kemajuan</a:t>
            </a:r>
            <a:r>
              <a:rPr lang="en-US" sz="2400" dirty="0"/>
              <a:t> IPTEK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globalisasi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mempengaruhi</a:t>
            </a:r>
            <a:r>
              <a:rPr lang="en-US" sz="2400" dirty="0"/>
              <a:t> </a:t>
            </a:r>
            <a:r>
              <a:rPr lang="en-US" sz="2400" dirty="0" err="1"/>
              <a:t>pola</a:t>
            </a:r>
            <a:r>
              <a:rPr lang="en-US" sz="2400" dirty="0"/>
              <a:t> </a:t>
            </a:r>
            <a:r>
              <a:rPr lang="en-US" sz="2400" dirty="0" err="1"/>
              <a:t>pikir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arah</a:t>
            </a:r>
            <a:r>
              <a:rPr lang="en-US" sz="2400" dirty="0"/>
              <a:t>  </a:t>
            </a:r>
            <a:endParaRPr lang="en-ID" sz="2400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AD85A39-36E6-44A9-9DB5-135D9F061A4B}"/>
              </a:ext>
            </a:extLst>
          </p:cNvPr>
          <p:cNvCxnSpPr>
            <a:cxnSpLocks/>
            <a:stCxn id="8" idx="3"/>
          </p:cNvCxnSpPr>
          <p:nvPr/>
        </p:nvCxnSpPr>
        <p:spPr>
          <a:xfrm flipV="1">
            <a:off x="5380381" y="2557672"/>
            <a:ext cx="1431236" cy="16888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7DA3AF65-A7FE-461C-BD77-0DED5A3458D2}"/>
              </a:ext>
            </a:extLst>
          </p:cNvPr>
          <p:cNvCxnSpPr>
            <a:cxnSpLocks/>
            <a:stCxn id="8" idx="3"/>
          </p:cNvCxnSpPr>
          <p:nvPr/>
        </p:nvCxnSpPr>
        <p:spPr>
          <a:xfrm>
            <a:off x="5380381" y="4246494"/>
            <a:ext cx="1524002" cy="4712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Arrow: Down 15">
            <a:extLst>
              <a:ext uri="{FF2B5EF4-FFF2-40B4-BE49-F238E27FC236}">
                <a16:creationId xmlns:a16="http://schemas.microsoft.com/office/drawing/2014/main" id="{86DB3FF3-3FC4-4D32-A296-2D732A86E63D}"/>
              </a:ext>
            </a:extLst>
          </p:cNvPr>
          <p:cNvSpPr/>
          <p:nvPr/>
        </p:nvSpPr>
        <p:spPr>
          <a:xfrm>
            <a:off x="2869094" y="3074504"/>
            <a:ext cx="430697" cy="3296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5BDB1DA-0E15-4CE7-B727-2E7F041BE611}"/>
              </a:ext>
            </a:extLst>
          </p:cNvPr>
          <p:cNvSpPr/>
          <p:nvPr/>
        </p:nvSpPr>
        <p:spPr>
          <a:xfrm>
            <a:off x="357808" y="2001078"/>
            <a:ext cx="480392" cy="55659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888623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07120B-7C12-41BF-BD56-01BC3A907B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ID" dirty="0"/>
              <a:t>Indonesia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dibanjiri</a:t>
            </a:r>
            <a:r>
              <a:rPr lang="en-ID" dirty="0"/>
              <a:t> oleh </a:t>
            </a:r>
            <a:r>
              <a:rPr lang="en-ID" dirty="0" err="1"/>
              <a:t>barang-barang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luar</a:t>
            </a:r>
            <a:r>
              <a:rPr lang="en-ID" dirty="0"/>
              <a:t> </a:t>
            </a:r>
            <a:r>
              <a:rPr lang="en-ID" dirty="0" err="1"/>
              <a:t>seiring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adanya</a:t>
            </a:r>
            <a:r>
              <a:rPr lang="en-ID" dirty="0"/>
              <a:t> </a:t>
            </a:r>
            <a:r>
              <a:rPr lang="en-ID" dirty="0" err="1"/>
              <a:t>perdagangan</a:t>
            </a:r>
            <a:r>
              <a:rPr lang="en-ID" dirty="0"/>
              <a:t> </a:t>
            </a:r>
            <a:r>
              <a:rPr lang="en-ID" dirty="0" err="1"/>
              <a:t>bebas</a:t>
            </a:r>
            <a:r>
              <a:rPr lang="en-ID" dirty="0"/>
              <a:t> yang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mengenal</a:t>
            </a:r>
            <a:r>
              <a:rPr lang="en-ID" dirty="0"/>
              <a:t> </a:t>
            </a:r>
            <a:r>
              <a:rPr lang="en-ID" dirty="0" err="1"/>
              <a:t>adanya</a:t>
            </a:r>
            <a:r>
              <a:rPr lang="en-ID" dirty="0"/>
              <a:t> </a:t>
            </a:r>
            <a:r>
              <a:rPr lang="en-ID" dirty="0" err="1"/>
              <a:t>batas-batas</a:t>
            </a:r>
            <a:r>
              <a:rPr lang="en-ID" dirty="0"/>
              <a:t> negara. </a:t>
            </a:r>
            <a:r>
              <a:rPr lang="en-ID" dirty="0" err="1"/>
              <a:t>Mengakibatkan</a:t>
            </a:r>
            <a:r>
              <a:rPr lang="en-ID" dirty="0"/>
              <a:t> </a:t>
            </a:r>
            <a:r>
              <a:rPr lang="en-ID" dirty="0" err="1"/>
              <a:t>makin</a:t>
            </a:r>
            <a:r>
              <a:rPr lang="en-ID" dirty="0"/>
              <a:t> </a:t>
            </a:r>
            <a:r>
              <a:rPr lang="en-ID" dirty="0" err="1"/>
              <a:t>terdesaknya</a:t>
            </a:r>
            <a:r>
              <a:rPr lang="en-ID" dirty="0"/>
              <a:t> </a:t>
            </a:r>
            <a:r>
              <a:rPr lang="en-ID" dirty="0" err="1"/>
              <a:t>barang-barang</a:t>
            </a:r>
            <a:r>
              <a:rPr lang="en-ID" dirty="0"/>
              <a:t> </a:t>
            </a:r>
            <a:r>
              <a:rPr lang="en-ID" dirty="0" err="1"/>
              <a:t>lokal</a:t>
            </a:r>
            <a:r>
              <a:rPr lang="en-ID" dirty="0"/>
              <a:t> </a:t>
            </a:r>
            <a:r>
              <a:rPr lang="en-ID" dirty="0" err="1"/>
              <a:t>terutama</a:t>
            </a:r>
            <a:r>
              <a:rPr lang="en-ID" dirty="0"/>
              <a:t> yang </a:t>
            </a:r>
            <a:r>
              <a:rPr lang="en-ID" dirty="0" err="1"/>
              <a:t>tradisional</a:t>
            </a:r>
            <a:r>
              <a:rPr lang="en-ID" dirty="0"/>
              <a:t> </a:t>
            </a:r>
            <a:r>
              <a:rPr lang="en-ID" dirty="0" err="1"/>
              <a:t>karena</a:t>
            </a:r>
            <a:r>
              <a:rPr lang="en-ID" dirty="0"/>
              <a:t> </a:t>
            </a:r>
            <a:r>
              <a:rPr lang="en-ID" dirty="0" err="1"/>
              <a:t>kalah</a:t>
            </a:r>
            <a:r>
              <a:rPr lang="en-ID" dirty="0"/>
              <a:t> </a:t>
            </a:r>
            <a:r>
              <a:rPr lang="en-ID" dirty="0" err="1"/>
              <a:t>bersaing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barang-barang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luar</a:t>
            </a:r>
            <a:r>
              <a:rPr lang="en-ID" dirty="0"/>
              <a:t> negeri. </a:t>
            </a:r>
          </a:p>
          <a:p>
            <a:pPr marL="514350" indent="-514350">
              <a:buAutoNum type="arabicPeriod"/>
            </a:pPr>
            <a:r>
              <a:rPr lang="en-ID" dirty="0" err="1"/>
              <a:t>Cepat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lambat</a:t>
            </a:r>
            <a:r>
              <a:rPr lang="en-ID" dirty="0"/>
              <a:t>, </a:t>
            </a:r>
            <a:r>
              <a:rPr lang="en-ID" dirty="0" err="1"/>
              <a:t>perekonomian</a:t>
            </a:r>
            <a:r>
              <a:rPr lang="en-ID" dirty="0"/>
              <a:t> negara </a:t>
            </a:r>
            <a:r>
              <a:rPr lang="en-ID" dirty="0" err="1"/>
              <a:t>kita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dikuasai</a:t>
            </a:r>
            <a:r>
              <a:rPr lang="en-ID" dirty="0"/>
              <a:t> oleh </a:t>
            </a:r>
            <a:r>
              <a:rPr lang="en-ID" dirty="0" err="1"/>
              <a:t>pihak</a:t>
            </a:r>
            <a:r>
              <a:rPr lang="en-ID" dirty="0"/>
              <a:t> </a:t>
            </a:r>
            <a:r>
              <a:rPr lang="en-ID" dirty="0" err="1"/>
              <a:t>asing</a:t>
            </a:r>
            <a:r>
              <a:rPr lang="en-ID" dirty="0"/>
              <a:t>, </a:t>
            </a:r>
            <a:r>
              <a:rPr lang="en-ID" dirty="0" err="1"/>
              <a:t>seiring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makin</a:t>
            </a:r>
            <a:r>
              <a:rPr lang="en-ID" dirty="0"/>
              <a:t> </a:t>
            </a:r>
            <a:r>
              <a:rPr lang="en-ID" dirty="0" err="1"/>
              <a:t>mudahnya</a:t>
            </a:r>
            <a:r>
              <a:rPr lang="en-ID" dirty="0"/>
              <a:t> orang </a:t>
            </a:r>
            <a:r>
              <a:rPr lang="en-ID" dirty="0" err="1"/>
              <a:t>asing</a:t>
            </a:r>
            <a:r>
              <a:rPr lang="en-ID" dirty="0"/>
              <a:t> </a:t>
            </a:r>
            <a:r>
              <a:rPr lang="en-ID" dirty="0" err="1"/>
              <a:t>menanamkan</a:t>
            </a:r>
            <a:r>
              <a:rPr lang="en-ID" dirty="0"/>
              <a:t> </a:t>
            </a:r>
            <a:r>
              <a:rPr lang="en-ID" dirty="0" err="1"/>
              <a:t>modalnya</a:t>
            </a:r>
            <a:r>
              <a:rPr lang="en-ID" dirty="0"/>
              <a:t> di Indonesia, yang pada </a:t>
            </a:r>
            <a:r>
              <a:rPr lang="en-ID" dirty="0" err="1"/>
              <a:t>akhirnya</a:t>
            </a:r>
            <a:r>
              <a:rPr lang="en-ID" dirty="0"/>
              <a:t> </a:t>
            </a:r>
            <a:r>
              <a:rPr lang="en-ID" dirty="0" err="1"/>
              <a:t>mereka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mendikte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menekan</a:t>
            </a:r>
            <a:r>
              <a:rPr lang="en-ID" dirty="0"/>
              <a:t> </a:t>
            </a:r>
            <a:r>
              <a:rPr lang="en-ID" dirty="0" err="1"/>
              <a:t>pemerintah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bangsa</a:t>
            </a:r>
            <a:r>
              <a:rPr lang="en-ID" dirty="0"/>
              <a:t> </a:t>
            </a:r>
            <a:r>
              <a:rPr lang="en-ID" dirty="0" err="1"/>
              <a:t>kita</a:t>
            </a:r>
            <a:r>
              <a:rPr lang="en-ID" dirty="0"/>
              <a:t>.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demikian</a:t>
            </a:r>
            <a:r>
              <a:rPr lang="en-ID" dirty="0"/>
              <a:t>, </a:t>
            </a:r>
            <a:r>
              <a:rPr lang="en-ID" dirty="0" err="1"/>
              <a:t>bangsa</a:t>
            </a:r>
            <a:r>
              <a:rPr lang="en-ID" dirty="0"/>
              <a:t> </a:t>
            </a:r>
            <a:r>
              <a:rPr lang="en-ID" dirty="0" err="1"/>
              <a:t>kita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dijajah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ekonomi</a:t>
            </a:r>
            <a:r>
              <a:rPr lang="en-ID" dirty="0"/>
              <a:t> oleh negara investor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309A0A2-9EE0-49B4-88C0-153246D48621}"/>
              </a:ext>
            </a:extLst>
          </p:cNvPr>
          <p:cNvSpPr/>
          <p:nvPr/>
        </p:nvSpPr>
        <p:spPr>
          <a:xfrm>
            <a:off x="1444487" y="424070"/>
            <a:ext cx="4187688" cy="123245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ID" sz="2800" dirty="0" err="1"/>
              <a:t>Pengaruh</a:t>
            </a:r>
            <a:r>
              <a:rPr lang="en-ID" sz="2800" dirty="0"/>
              <a:t> </a:t>
            </a:r>
            <a:r>
              <a:rPr lang="en-ID" sz="2800" dirty="0" err="1"/>
              <a:t>negatif</a:t>
            </a:r>
            <a:r>
              <a:rPr lang="en-ID" sz="2800" dirty="0"/>
              <a:t> </a:t>
            </a:r>
            <a:r>
              <a:rPr lang="en-ID" sz="2800" dirty="0" err="1"/>
              <a:t>kemajuan</a:t>
            </a:r>
            <a:r>
              <a:rPr lang="en-ID" sz="2800" dirty="0"/>
              <a:t> IPTEK </a:t>
            </a:r>
            <a:r>
              <a:rPr lang="en-ID" sz="2800" dirty="0" err="1"/>
              <a:t>dalam</a:t>
            </a:r>
            <a:r>
              <a:rPr lang="en-ID" sz="2800" dirty="0"/>
              <a:t> </a:t>
            </a:r>
            <a:r>
              <a:rPr lang="en-ID" sz="2800" dirty="0" err="1"/>
              <a:t>Aspek</a:t>
            </a:r>
            <a:r>
              <a:rPr lang="en-ID" sz="2800" dirty="0"/>
              <a:t> </a:t>
            </a:r>
            <a:r>
              <a:rPr lang="en-ID" sz="2800" dirty="0" err="1"/>
              <a:t>Ekonomi</a:t>
            </a:r>
            <a:endParaRPr lang="en-ID" sz="2800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146C4A04-1BAC-4981-A1CC-95D69A7A634D}"/>
              </a:ext>
            </a:extLst>
          </p:cNvPr>
          <p:cNvSpPr/>
          <p:nvPr/>
        </p:nvSpPr>
        <p:spPr>
          <a:xfrm>
            <a:off x="815008" y="675861"/>
            <a:ext cx="629479" cy="6096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673644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6F745-2E7A-4E6F-88BE-C8E8F4102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979504" cy="1325563"/>
          </a:xfrm>
        </p:spPr>
        <p:txBody>
          <a:bodyPr>
            <a:normAutofit fontScale="90000"/>
          </a:bodyPr>
          <a:lstStyle/>
          <a:p>
            <a:r>
              <a:rPr lang="en-US" sz="3200" dirty="0" err="1"/>
              <a:t>Lanjutan</a:t>
            </a:r>
            <a:r>
              <a:rPr lang="en-US" sz="3200" dirty="0"/>
              <a:t> </a:t>
            </a:r>
            <a:r>
              <a:rPr lang="en-US" sz="3200" dirty="0" err="1"/>
              <a:t>pengaruh</a:t>
            </a:r>
            <a:r>
              <a:rPr lang="en-US" sz="3200" dirty="0"/>
              <a:t> </a:t>
            </a:r>
            <a:r>
              <a:rPr lang="en-US" sz="3200" dirty="0" err="1"/>
              <a:t>negatif</a:t>
            </a:r>
            <a:r>
              <a:rPr lang="en-US" sz="3200" dirty="0"/>
              <a:t> </a:t>
            </a:r>
            <a:r>
              <a:rPr lang="en-US" sz="3200" dirty="0" err="1"/>
              <a:t>bidang</a:t>
            </a:r>
            <a:r>
              <a:rPr lang="en-US" sz="3200" dirty="0"/>
              <a:t> </a:t>
            </a:r>
            <a:r>
              <a:rPr lang="en-US" sz="3200" dirty="0" err="1"/>
              <a:t>ekonomi</a:t>
            </a:r>
            <a:endParaRPr lang="en-ID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FDEC4-4C05-4679-82AB-9D4427B2F1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dirty="0"/>
              <a:t>3. </a:t>
            </a:r>
            <a:r>
              <a:rPr lang="en-ID" dirty="0" err="1"/>
              <a:t>Timbulnya</a:t>
            </a:r>
            <a:r>
              <a:rPr lang="en-ID" dirty="0"/>
              <a:t> </a:t>
            </a:r>
            <a:r>
              <a:rPr lang="en-ID" dirty="0" err="1"/>
              <a:t>kesenjangan</a:t>
            </a:r>
            <a:r>
              <a:rPr lang="en-ID" dirty="0"/>
              <a:t> </a:t>
            </a:r>
            <a:r>
              <a:rPr lang="en-ID" dirty="0" err="1"/>
              <a:t>sosial</a:t>
            </a:r>
            <a:r>
              <a:rPr lang="en-ID" dirty="0"/>
              <a:t> </a:t>
            </a:r>
            <a:r>
              <a:rPr lang="en-ID" dirty="0" err="1"/>
              <a:t>akibat</a:t>
            </a:r>
            <a:r>
              <a:rPr lang="en-ID" dirty="0"/>
              <a:t> </a:t>
            </a:r>
            <a:r>
              <a:rPr lang="en-ID" dirty="0" err="1"/>
              <a:t>adanya</a:t>
            </a:r>
            <a:r>
              <a:rPr lang="en-ID" dirty="0"/>
              <a:t> </a:t>
            </a:r>
            <a:r>
              <a:rPr lang="en-ID" dirty="0" err="1"/>
              <a:t>persaingan</a:t>
            </a:r>
            <a:r>
              <a:rPr lang="en-ID" dirty="0"/>
              <a:t> </a:t>
            </a:r>
            <a:r>
              <a:rPr lang="en-ID" dirty="0" err="1"/>
              <a:t>bebas</a:t>
            </a:r>
            <a:r>
              <a:rPr lang="en-ID" dirty="0"/>
              <a:t>. </a:t>
            </a:r>
          </a:p>
          <a:p>
            <a:pPr marL="0" indent="0">
              <a:buNone/>
            </a:pPr>
            <a:r>
              <a:rPr lang="en-ID" dirty="0"/>
              <a:t>     </a:t>
            </a:r>
            <a:r>
              <a:rPr lang="en-ID" dirty="0" err="1"/>
              <a:t>persaingan</a:t>
            </a:r>
            <a:r>
              <a:rPr lang="en-ID" dirty="0"/>
              <a:t> </a:t>
            </a:r>
            <a:r>
              <a:rPr lang="en-ID" dirty="0" err="1"/>
              <a:t>bebas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menimbulkan</a:t>
            </a:r>
            <a:r>
              <a:rPr lang="en-ID" dirty="0"/>
              <a:t>  </a:t>
            </a:r>
            <a:r>
              <a:rPr lang="en-ID" dirty="0" err="1"/>
              <a:t>memonopoli</a:t>
            </a:r>
            <a:r>
              <a:rPr lang="en-ID" dirty="0"/>
              <a:t> pasar</a:t>
            </a:r>
          </a:p>
          <a:p>
            <a:pPr marL="0" indent="0">
              <a:buNone/>
            </a:pPr>
            <a:r>
              <a:rPr lang="en-ID" dirty="0"/>
              <a:t>4. </a:t>
            </a:r>
            <a:r>
              <a:rPr lang="en-ID" dirty="0" err="1"/>
              <a:t>Pemerintah</a:t>
            </a:r>
            <a:r>
              <a:rPr lang="en-ID" dirty="0"/>
              <a:t> </a:t>
            </a:r>
            <a:r>
              <a:rPr lang="en-ID" dirty="0" err="1"/>
              <a:t>hanya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regulator </a:t>
            </a:r>
            <a:r>
              <a:rPr lang="en-ID" dirty="0" err="1"/>
              <a:t>pengaturan</a:t>
            </a:r>
            <a:r>
              <a:rPr lang="en-ID" dirty="0"/>
              <a:t> </a:t>
            </a:r>
            <a:r>
              <a:rPr lang="en-ID" dirty="0" err="1"/>
              <a:t>ekonomi</a:t>
            </a:r>
            <a:r>
              <a:rPr lang="en-ID" dirty="0"/>
              <a:t> yang </a:t>
            </a:r>
          </a:p>
          <a:p>
            <a:pPr marL="0" indent="0">
              <a:buNone/>
            </a:pPr>
            <a:r>
              <a:rPr lang="en-ID" dirty="0"/>
              <a:t>    </a:t>
            </a:r>
            <a:r>
              <a:rPr lang="en-ID" dirty="0" err="1"/>
              <a:t>mekanismenya</a:t>
            </a:r>
            <a:r>
              <a:rPr lang="en-ID" dirty="0"/>
              <a:t>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ditentukan</a:t>
            </a:r>
            <a:r>
              <a:rPr lang="en-ID" dirty="0"/>
              <a:t> oleh pasar. </a:t>
            </a:r>
          </a:p>
          <a:p>
            <a:pPr marL="0" indent="0">
              <a:buNone/>
            </a:pPr>
            <a:r>
              <a:rPr lang="en-ID" dirty="0"/>
              <a:t>5. </a:t>
            </a:r>
            <a:r>
              <a:rPr lang="en-ID" dirty="0" err="1"/>
              <a:t>Sektor-sektor</a:t>
            </a:r>
            <a:r>
              <a:rPr lang="en-ID" dirty="0"/>
              <a:t> </a:t>
            </a:r>
            <a:r>
              <a:rPr lang="en-ID" dirty="0" err="1"/>
              <a:t>ekonomi</a:t>
            </a:r>
            <a:r>
              <a:rPr lang="en-ID" dirty="0"/>
              <a:t> </a:t>
            </a:r>
            <a:r>
              <a:rPr lang="en-ID" dirty="0" err="1"/>
              <a:t>rakyat</a:t>
            </a:r>
            <a:r>
              <a:rPr lang="en-ID" dirty="0"/>
              <a:t> </a:t>
            </a:r>
            <a:r>
              <a:rPr lang="en-ID" dirty="0" err="1"/>
              <a:t>seperti</a:t>
            </a:r>
            <a:r>
              <a:rPr lang="en-ID" dirty="0"/>
              <a:t> </a:t>
            </a:r>
            <a:r>
              <a:rPr lang="en-ID" dirty="0" err="1"/>
              <a:t>koperasi</a:t>
            </a:r>
            <a:r>
              <a:rPr lang="en-ID" dirty="0"/>
              <a:t> </a:t>
            </a:r>
            <a:r>
              <a:rPr lang="en-ID" dirty="0" err="1"/>
              <a:t>makin</a:t>
            </a:r>
            <a:r>
              <a:rPr lang="en-ID" dirty="0"/>
              <a:t> </a:t>
            </a:r>
            <a:r>
              <a:rPr lang="en-ID" dirty="0" err="1"/>
              <a:t>sulit</a:t>
            </a:r>
            <a:r>
              <a:rPr lang="en-ID" dirty="0"/>
              <a:t> </a:t>
            </a:r>
          </a:p>
          <a:p>
            <a:pPr marL="0" indent="0">
              <a:buNone/>
            </a:pPr>
            <a:r>
              <a:rPr lang="en-ID" dirty="0"/>
              <a:t>    </a:t>
            </a:r>
            <a:r>
              <a:rPr lang="en-ID" dirty="0" err="1"/>
              <a:t>berkembang</a:t>
            </a:r>
            <a:r>
              <a:rPr lang="en-ID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7814900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536</TotalTime>
  <Words>661</Words>
  <Application>Microsoft Office PowerPoint</Application>
  <PresentationFormat>Widescreen</PresentationFormat>
  <Paragraphs>71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Gill Sans MT</vt:lpstr>
      <vt:lpstr>Gallery</vt:lpstr>
      <vt:lpstr>Hakikat IPTEK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Pengaruh Negatif Iptek bagi Kehidupan Bermasyarakat, Berbangsa, dan Bernegara</vt:lpstr>
      <vt:lpstr>PowerPoint Presentation</vt:lpstr>
      <vt:lpstr>Lanjutan pengaruh negatif bidang ekonomi</vt:lpstr>
      <vt:lpstr> Pengaruh negatif kemajuan IPTEK dalam Aspek Sosial Budaya</vt:lpstr>
      <vt:lpstr>lanjutan</vt:lpstr>
      <vt:lpstr>Pengaruh kemajuan IPTEK dalam Aspek Hukum, Pertahanan, dan Keamanan</vt:lpstr>
      <vt:lpstr>Tugas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titik Listyorini</dc:creator>
  <cp:lastModifiedBy>titik Listyorini</cp:lastModifiedBy>
  <cp:revision>46</cp:revision>
  <dcterms:created xsi:type="dcterms:W3CDTF">2020-12-24T08:07:41Z</dcterms:created>
  <dcterms:modified xsi:type="dcterms:W3CDTF">2021-01-13T02:24:52Z</dcterms:modified>
</cp:coreProperties>
</file>