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4" r:id="rId5"/>
    <p:sldId id="262" r:id="rId6"/>
    <p:sldId id="263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FA92-BCF0-4953-AF88-C2AF6FCF87F8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891-4DE4-4787-88F7-1F1F19001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76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FA92-BCF0-4953-AF88-C2AF6FCF87F8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891-4DE4-4787-88F7-1F1F19001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5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FA92-BCF0-4953-AF88-C2AF6FCF87F8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891-4DE4-4787-88F7-1F1F19001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72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FA92-BCF0-4953-AF88-C2AF6FCF87F8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891-4DE4-4787-88F7-1F1F19001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8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FA92-BCF0-4953-AF88-C2AF6FCF87F8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891-4DE4-4787-88F7-1F1F19001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3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FA92-BCF0-4953-AF88-C2AF6FCF87F8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891-4DE4-4787-88F7-1F1F19001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5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FA92-BCF0-4953-AF88-C2AF6FCF87F8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891-4DE4-4787-88F7-1F1F19001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5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FA92-BCF0-4953-AF88-C2AF6FCF87F8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891-4DE4-4787-88F7-1F1F19001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9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FA92-BCF0-4953-AF88-C2AF6FCF87F8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891-4DE4-4787-88F7-1F1F19001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62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FA92-BCF0-4953-AF88-C2AF6FCF87F8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891-4DE4-4787-88F7-1F1F19001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98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DFA92-BCF0-4953-AF88-C2AF6FCF87F8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2891-4DE4-4787-88F7-1F1F19001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4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DFA92-BCF0-4953-AF88-C2AF6FCF87F8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82891-4DE4-4787-88F7-1F1F19001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8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69701"/>
            <a:ext cx="9144000" cy="7212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CONTOH JASA </a:t>
            </a:r>
            <a:r>
              <a:rPr lang="en-US" dirty="0" smtClean="0"/>
              <a:t>GIRO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06828"/>
            <a:ext cx="9144000" cy="512579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GB" dirty="0" err="1"/>
              <a:t>Pada</a:t>
            </a:r>
            <a:r>
              <a:rPr lang="en-GB" dirty="0"/>
              <a:t> </a:t>
            </a:r>
            <a:r>
              <a:rPr lang="en-GB" dirty="0" err="1"/>
              <a:t>bulan</a:t>
            </a:r>
            <a:r>
              <a:rPr lang="en-GB" dirty="0"/>
              <a:t> </a:t>
            </a:r>
            <a:r>
              <a:rPr lang="en-GB" dirty="0" err="1"/>
              <a:t>juni</a:t>
            </a:r>
            <a:r>
              <a:rPr lang="en-GB" dirty="0"/>
              <a:t> 2001 </a:t>
            </a:r>
            <a:r>
              <a:rPr lang="en-GB" dirty="0" err="1"/>
              <a:t>terjadi</a:t>
            </a:r>
            <a:r>
              <a:rPr lang="en-GB" dirty="0"/>
              <a:t> </a:t>
            </a:r>
            <a:r>
              <a:rPr lang="en-GB" dirty="0" err="1"/>
              <a:t>transaksi</a:t>
            </a:r>
            <a:r>
              <a:rPr lang="en-GB" dirty="0"/>
              <a:t> </a:t>
            </a:r>
            <a:r>
              <a:rPr lang="en-GB" dirty="0" err="1"/>
              <a:t>atas</a:t>
            </a:r>
            <a:r>
              <a:rPr lang="en-GB" dirty="0"/>
              <a:t> </a:t>
            </a:r>
            <a:r>
              <a:rPr lang="en-GB" dirty="0" err="1"/>
              <a:t>rekening</a:t>
            </a:r>
            <a:r>
              <a:rPr lang="en-GB" dirty="0"/>
              <a:t> giro Tuan </a:t>
            </a:r>
            <a:r>
              <a:rPr lang="en-GB" dirty="0" err="1"/>
              <a:t>Roni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 ;</a:t>
            </a:r>
            <a:endParaRPr lang="en-US" dirty="0"/>
          </a:p>
          <a:p>
            <a:r>
              <a:rPr lang="en-GB" dirty="0"/>
              <a:t>	</a:t>
            </a:r>
            <a:endParaRPr lang="en-US" dirty="0"/>
          </a:p>
          <a:p>
            <a:pPr algn="just"/>
            <a:r>
              <a:rPr lang="en-GB" b="1" dirty="0" err="1"/>
              <a:t>Nama</a:t>
            </a:r>
            <a:r>
              <a:rPr lang="en-GB" b="1" dirty="0"/>
              <a:t> </a:t>
            </a:r>
            <a:r>
              <a:rPr lang="en-GB" b="1" dirty="0" err="1"/>
              <a:t>nasabah</a:t>
            </a:r>
            <a:r>
              <a:rPr lang="en-GB" b="1" dirty="0"/>
              <a:t> : </a:t>
            </a:r>
            <a:r>
              <a:rPr lang="en-GB" b="1" dirty="0" err="1"/>
              <a:t>Tn</a:t>
            </a:r>
            <a:r>
              <a:rPr lang="en-GB" b="1" dirty="0"/>
              <a:t> </a:t>
            </a:r>
            <a:r>
              <a:rPr lang="en-GB" b="1" dirty="0" err="1"/>
              <a:t>Roni</a:t>
            </a:r>
            <a:r>
              <a:rPr lang="en-GB" b="1" dirty="0"/>
              <a:t> </a:t>
            </a:r>
            <a:endParaRPr lang="en-US" dirty="0"/>
          </a:p>
          <a:p>
            <a:pPr algn="just"/>
            <a:r>
              <a:rPr lang="en-GB" b="1" dirty="0" err="1"/>
              <a:t>Nomor</a:t>
            </a:r>
            <a:r>
              <a:rPr lang="en-GB" b="1" dirty="0"/>
              <a:t> </a:t>
            </a:r>
            <a:r>
              <a:rPr lang="en-GB" b="1" dirty="0" err="1"/>
              <a:t>rekening</a:t>
            </a:r>
            <a:r>
              <a:rPr lang="en-GB" b="1" dirty="0"/>
              <a:t> : 26. 121992.10</a:t>
            </a:r>
            <a:endParaRPr lang="en-US" dirty="0"/>
          </a:p>
          <a:p>
            <a:pPr algn="just"/>
            <a:r>
              <a:rPr lang="en-GB" b="1" dirty="0"/>
              <a:t> </a:t>
            </a:r>
            <a:r>
              <a:rPr lang="en-US" dirty="0" err="1" smtClean="0"/>
              <a:t>Tgl</a:t>
            </a:r>
            <a:r>
              <a:rPr lang="en-US" dirty="0"/>
              <a:t>. 3 </a:t>
            </a:r>
            <a:r>
              <a:rPr lang="en-US" dirty="0" err="1"/>
              <a:t>juni</a:t>
            </a:r>
            <a:r>
              <a:rPr lang="en-US" dirty="0"/>
              <a:t> </a:t>
            </a:r>
            <a:r>
              <a:rPr lang="en-US" dirty="0" err="1"/>
              <a:t>setor</a:t>
            </a:r>
            <a:r>
              <a:rPr lang="en-US" dirty="0"/>
              <a:t> </a:t>
            </a:r>
            <a:r>
              <a:rPr lang="en-US" dirty="0" err="1"/>
              <a:t>tunai</a:t>
            </a:r>
            <a:r>
              <a:rPr lang="en-US" dirty="0"/>
              <a:t>                          </a:t>
            </a:r>
            <a:r>
              <a:rPr lang="en-US" dirty="0" err="1"/>
              <a:t>Rp</a:t>
            </a:r>
            <a:r>
              <a:rPr lang="en-US" dirty="0"/>
              <a:t>  6.000.000</a:t>
            </a:r>
          </a:p>
          <a:p>
            <a:pPr lvl="0" algn="just"/>
            <a:r>
              <a:rPr lang="fi-FI" dirty="0"/>
              <a:t>Tgl . 8 juni setor tunai                         Rp  4.000.000</a:t>
            </a:r>
            <a:endParaRPr lang="en-US" dirty="0"/>
          </a:p>
          <a:p>
            <a:pPr lvl="0" algn="just"/>
            <a:r>
              <a:rPr lang="fi-FI" dirty="0"/>
              <a:t>Tgl 13 juni tarik tunai                          Rp  3.000.000</a:t>
            </a:r>
            <a:endParaRPr lang="en-US" dirty="0"/>
          </a:p>
          <a:p>
            <a:pPr lvl="0" algn="just"/>
            <a:r>
              <a:rPr lang="en-US" dirty="0" err="1"/>
              <a:t>Tgl</a:t>
            </a:r>
            <a:r>
              <a:rPr lang="en-US" dirty="0"/>
              <a:t> 16 </a:t>
            </a:r>
            <a:r>
              <a:rPr lang="en-US" dirty="0" err="1"/>
              <a:t>juni</a:t>
            </a:r>
            <a:r>
              <a:rPr lang="en-US" dirty="0"/>
              <a:t>  transfer </a:t>
            </a:r>
            <a:r>
              <a:rPr lang="en-US" dirty="0" err="1"/>
              <a:t>Masuk</a:t>
            </a:r>
            <a:r>
              <a:rPr lang="en-US" dirty="0"/>
              <a:t>                 </a:t>
            </a:r>
            <a:r>
              <a:rPr lang="en-US" dirty="0" err="1"/>
              <a:t>Rp</a:t>
            </a:r>
            <a:r>
              <a:rPr lang="en-US" dirty="0"/>
              <a:t>  2.000.000</a:t>
            </a:r>
          </a:p>
          <a:p>
            <a:pPr lvl="0" algn="just"/>
            <a:r>
              <a:rPr lang="fi-FI" dirty="0"/>
              <a:t>Tgl 18 juni tarik tunai                          Rp  5.000.000</a:t>
            </a:r>
            <a:endParaRPr lang="en-US" dirty="0"/>
          </a:p>
          <a:p>
            <a:pPr lvl="0" algn="just"/>
            <a:r>
              <a:rPr lang="en-US" dirty="0" err="1"/>
              <a:t>Tgl</a:t>
            </a:r>
            <a:r>
              <a:rPr lang="en-US" dirty="0"/>
              <a:t> 19 </a:t>
            </a:r>
            <a:r>
              <a:rPr lang="en-US" dirty="0" err="1"/>
              <a:t>juni</a:t>
            </a:r>
            <a:r>
              <a:rPr lang="en-US" dirty="0"/>
              <a:t> </a:t>
            </a:r>
            <a:r>
              <a:rPr lang="en-US" dirty="0" err="1"/>
              <a:t>setor</a:t>
            </a:r>
            <a:r>
              <a:rPr lang="en-US" dirty="0"/>
              <a:t> </a:t>
            </a:r>
            <a:r>
              <a:rPr lang="en-US" dirty="0" err="1"/>
              <a:t>tunai</a:t>
            </a:r>
            <a:r>
              <a:rPr lang="en-US" dirty="0"/>
              <a:t>                         </a:t>
            </a:r>
            <a:r>
              <a:rPr lang="en-US" dirty="0" err="1"/>
              <a:t>Rp</a:t>
            </a:r>
            <a:r>
              <a:rPr lang="en-US" dirty="0"/>
              <a:t>  1.000.000</a:t>
            </a:r>
          </a:p>
          <a:p>
            <a:pPr algn="just"/>
            <a:r>
              <a:rPr lang="en-GB" b="1" dirty="0" err="1"/>
              <a:t>Hitung</a:t>
            </a:r>
            <a:r>
              <a:rPr lang="en-GB" b="1" dirty="0"/>
              <a:t> :</a:t>
            </a:r>
            <a:endParaRPr lang="en-US" b="1" dirty="0"/>
          </a:p>
          <a:p>
            <a:pPr algn="just"/>
            <a:r>
              <a:rPr lang="en-GB" dirty="0" err="1"/>
              <a:t>Berapa</a:t>
            </a:r>
            <a:r>
              <a:rPr lang="en-GB" dirty="0"/>
              <a:t> </a:t>
            </a:r>
            <a:r>
              <a:rPr lang="en-GB" dirty="0" err="1"/>
              <a:t>Bunga</a:t>
            </a:r>
            <a:r>
              <a:rPr lang="en-GB" dirty="0"/>
              <a:t> </a:t>
            </a:r>
            <a:r>
              <a:rPr lang="en-GB" dirty="0" err="1"/>
              <a:t>bersih</a:t>
            </a:r>
            <a:r>
              <a:rPr lang="en-GB" dirty="0"/>
              <a:t> yang </a:t>
            </a:r>
            <a:r>
              <a:rPr lang="en-GB" dirty="0" err="1" smtClean="0"/>
              <a:t>Tn.Roni</a:t>
            </a:r>
            <a:r>
              <a:rPr lang="en-GB" dirty="0" smtClean="0"/>
              <a:t> </a:t>
            </a:r>
            <a:r>
              <a:rPr lang="en-GB" dirty="0" err="1"/>
              <a:t>peroleh</a:t>
            </a:r>
            <a:r>
              <a:rPr lang="en-GB" dirty="0"/>
              <a:t> </a:t>
            </a:r>
            <a:r>
              <a:rPr lang="en-GB" dirty="0" err="1"/>
              <a:t>selama</a:t>
            </a:r>
            <a:r>
              <a:rPr lang="en-GB" dirty="0"/>
              <a:t> </a:t>
            </a:r>
            <a:r>
              <a:rPr lang="en-GB" dirty="0" err="1"/>
              <a:t>bulan</a:t>
            </a:r>
            <a:r>
              <a:rPr lang="en-GB" dirty="0"/>
              <a:t> </a:t>
            </a:r>
            <a:r>
              <a:rPr lang="en-GB" dirty="0" err="1"/>
              <a:t>Juni</a:t>
            </a:r>
            <a:r>
              <a:rPr lang="en-GB" dirty="0"/>
              <a:t> </a:t>
            </a:r>
            <a:r>
              <a:rPr lang="en-GB" dirty="0" err="1"/>
              <a:t>jika</a:t>
            </a:r>
            <a:r>
              <a:rPr lang="en-GB" dirty="0"/>
              <a:t> </a:t>
            </a:r>
            <a:r>
              <a:rPr lang="en-GB" dirty="0" err="1"/>
              <a:t>bunga</a:t>
            </a:r>
            <a:r>
              <a:rPr lang="en-GB" dirty="0"/>
              <a:t> </a:t>
            </a:r>
            <a:r>
              <a:rPr lang="en-GB" dirty="0" err="1"/>
              <a:t>dihitung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saldo</a:t>
            </a:r>
            <a:r>
              <a:rPr lang="en-GB" dirty="0"/>
              <a:t> </a:t>
            </a:r>
            <a:r>
              <a:rPr lang="en-GB" dirty="0" err="1"/>
              <a:t>terendah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</a:t>
            </a:r>
            <a:r>
              <a:rPr lang="en-GB" dirty="0" err="1"/>
              <a:t>bulan</a:t>
            </a:r>
            <a:r>
              <a:rPr lang="en-GB" dirty="0"/>
              <a:t> yang </a:t>
            </a:r>
            <a:r>
              <a:rPr lang="en-GB" dirty="0" err="1"/>
              <a:t>bersangkutan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suku</a:t>
            </a:r>
            <a:r>
              <a:rPr lang="en-GB" dirty="0"/>
              <a:t> </a:t>
            </a:r>
            <a:r>
              <a:rPr lang="en-GB" dirty="0" err="1"/>
              <a:t>bunga</a:t>
            </a:r>
            <a:r>
              <a:rPr lang="en-GB" dirty="0"/>
              <a:t> yang </a:t>
            </a:r>
            <a:r>
              <a:rPr lang="en-GB" dirty="0" err="1"/>
              <a:t>berlaku</a:t>
            </a:r>
            <a:r>
              <a:rPr lang="en-GB" dirty="0"/>
              <a:t> 18% per </a:t>
            </a:r>
            <a:r>
              <a:rPr lang="en-GB" dirty="0" err="1"/>
              <a:t>tahun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dikenakan</a:t>
            </a:r>
            <a:r>
              <a:rPr lang="en-GB" dirty="0"/>
              <a:t> </a:t>
            </a:r>
            <a:r>
              <a:rPr lang="en-GB" dirty="0" err="1"/>
              <a:t>Pajak</a:t>
            </a:r>
            <a:r>
              <a:rPr lang="en-GB" dirty="0"/>
              <a:t> 15%.</a:t>
            </a:r>
            <a:endParaRPr lang="en-US" dirty="0"/>
          </a:p>
          <a:p>
            <a:r>
              <a:rPr lang="en-GB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32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Penyelesian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122313" y="1798522"/>
            <a:ext cx="223651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LAPORAN REKENING GIRO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Tn. RONI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  PER 30 JUNI 2001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375062"/>
              </p:ext>
            </p:extLst>
          </p:nvPr>
        </p:nvGraphicFramePr>
        <p:xfrm>
          <a:off x="2014331" y="3374267"/>
          <a:ext cx="8275890" cy="26211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7669"/>
                <a:gridCol w="1700447"/>
                <a:gridCol w="1709988"/>
                <a:gridCol w="1301205"/>
                <a:gridCol w="2956581"/>
              </a:tblGrid>
              <a:tr h="256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Tgl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Transaksi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Debet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Kredit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FFFF00"/>
                          </a:highlight>
                        </a:rPr>
                        <a:t>Saldo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41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3/6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Setor Tunai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6.000.000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00FF00"/>
                          </a:highlight>
                        </a:rPr>
                        <a:t>6.000.000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41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8/6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Setor Tunai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4.000.000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00FF00"/>
                          </a:highlight>
                        </a:rPr>
                        <a:t>10.000.000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41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13/6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Tarik  Tunai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3.000.000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00FF00"/>
                          </a:highlight>
                        </a:rPr>
                        <a:t>7.000.000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41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16/6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Transfer Masuk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2.000.000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00FF00"/>
                          </a:highlight>
                        </a:rPr>
                        <a:t>9.000.000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41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18/6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Tarik Tunai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5.000.000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FF00FF"/>
                          </a:highlight>
                        </a:rPr>
                        <a:t>4.000000</a:t>
                      </a:r>
                      <a:r>
                        <a:rPr lang="en-GB" sz="1400">
                          <a:effectLst/>
                        </a:rPr>
                        <a:t>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41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19/6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Setor Tunai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1.000.000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00FF00"/>
                          </a:highlight>
                        </a:rPr>
                        <a:t>5.000.000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971608" y="2747402"/>
            <a:ext cx="178883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kumimoji="0" lang="en-US" sz="1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kumimoji="0" lang="en-US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Ribuan</a:t>
            </a:r>
            <a:r>
              <a:rPr kumimoji="0" lang="en-US" sz="1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Rupiah)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02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882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b="1" dirty="0" smtClean="0"/>
              <a:t>PERHITUNGAN </a:t>
            </a:r>
            <a:r>
              <a:rPr lang="en-GB" sz="1800" b="1" dirty="0"/>
              <a:t>BUNGA  GIRO</a:t>
            </a:r>
            <a:r>
              <a:rPr lang="en-US" sz="1800" b="1" dirty="0"/>
              <a:t/>
            </a:r>
            <a:br>
              <a:rPr lang="en-US" sz="1800" b="1" dirty="0"/>
            </a:br>
            <a:r>
              <a:rPr lang="en-GB" sz="1800" b="1" dirty="0"/>
              <a:t>DENGAN METODE “</a:t>
            </a:r>
            <a:r>
              <a:rPr lang="en-GB" sz="1800" b="1" u="sng" dirty="0"/>
              <a:t>SALDO TERENDAH</a:t>
            </a:r>
            <a:r>
              <a:rPr lang="en-GB" sz="1800" b="1" dirty="0"/>
              <a:t> </a:t>
            </a:r>
            <a:r>
              <a:rPr lang="en-GB" dirty="0"/>
              <a:t>“</a:t>
            </a:r>
            <a:r>
              <a:rPr lang="en-US" dirty="0"/>
              <a:t/>
            </a:r>
            <a:br>
              <a:rPr lang="en-US" dirty="0"/>
            </a:br>
            <a:r>
              <a:rPr lang="en-GB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4824681"/>
          </a:xfrm>
        </p:spPr>
        <p:txBody>
          <a:bodyPr/>
          <a:lstStyle/>
          <a:p>
            <a:pPr marL="0" indent="0">
              <a:buNone/>
            </a:pPr>
            <a:r>
              <a:rPr lang="en-GB" b="1" dirty="0" err="1"/>
              <a:t>Saldo</a:t>
            </a:r>
            <a:r>
              <a:rPr lang="en-GB" b="1" dirty="0"/>
              <a:t> </a:t>
            </a:r>
            <a:r>
              <a:rPr lang="en-GB" b="1" dirty="0" err="1"/>
              <a:t>Terendah</a:t>
            </a:r>
            <a:r>
              <a:rPr lang="en-GB" b="1" dirty="0"/>
              <a:t> …………</a:t>
            </a:r>
            <a:r>
              <a:rPr lang="en-GB" b="1" dirty="0" err="1"/>
              <a:t>Saldo</a:t>
            </a:r>
            <a:r>
              <a:rPr lang="en-GB" b="1" dirty="0"/>
              <a:t> yang </a:t>
            </a:r>
            <a:r>
              <a:rPr lang="en-GB" b="1" dirty="0" err="1"/>
              <a:t>terkecil</a:t>
            </a:r>
            <a:r>
              <a:rPr lang="en-GB" b="1" dirty="0"/>
              <a:t> </a:t>
            </a:r>
            <a:r>
              <a:rPr lang="en-GB" b="1" dirty="0" err="1"/>
              <a:t>dalam</a:t>
            </a:r>
            <a:r>
              <a:rPr lang="en-GB" b="1" dirty="0"/>
              <a:t> </a:t>
            </a:r>
            <a:r>
              <a:rPr lang="en-GB" b="1" dirty="0" err="1"/>
              <a:t>transaksi</a:t>
            </a:r>
            <a:r>
              <a:rPr lang="en-GB" b="1" dirty="0"/>
              <a:t> 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856" y="2189408"/>
            <a:ext cx="9311426" cy="3618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76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8941"/>
            <a:ext cx="10515600" cy="5958022"/>
          </a:xfrm>
        </p:spPr>
        <p:txBody>
          <a:bodyPr/>
          <a:lstStyle/>
          <a:p>
            <a:r>
              <a:rPr lang="en-US" b="1" dirty="0" err="1"/>
              <a:t>Pajak</a:t>
            </a:r>
            <a:r>
              <a:rPr lang="en-US" b="1" dirty="0"/>
              <a:t>		=   </a:t>
            </a:r>
            <a:r>
              <a:rPr lang="en-US" b="1" dirty="0" err="1"/>
              <a:t>Persentase</a:t>
            </a:r>
            <a:r>
              <a:rPr lang="en-US" b="1" dirty="0"/>
              <a:t> </a:t>
            </a:r>
            <a:r>
              <a:rPr lang="en-US" b="1" dirty="0" err="1"/>
              <a:t>Pajak</a:t>
            </a:r>
            <a:r>
              <a:rPr lang="en-US" b="1" dirty="0"/>
              <a:t>  x  </a:t>
            </a:r>
            <a:r>
              <a:rPr lang="en-US" b="1" dirty="0" err="1"/>
              <a:t>Bunga</a:t>
            </a:r>
            <a:r>
              <a:rPr lang="en-US" b="1" dirty="0"/>
              <a:t> </a:t>
            </a:r>
            <a:r>
              <a:rPr lang="en-US" b="1" dirty="0" err="1"/>
              <a:t>Sebelum</a:t>
            </a:r>
            <a:r>
              <a:rPr lang="en-US" b="1" dirty="0"/>
              <a:t> </a:t>
            </a:r>
            <a:r>
              <a:rPr lang="en-US" b="1" dirty="0" err="1"/>
              <a:t>pajak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    </a:t>
            </a:r>
            <a:r>
              <a:rPr lang="en-US" dirty="0" err="1" smtClean="0"/>
              <a:t>Rp</a:t>
            </a:r>
            <a:r>
              <a:rPr lang="en-US" dirty="0" smtClean="0"/>
              <a:t> 60.000 – </a:t>
            </a:r>
            <a:r>
              <a:rPr lang="en-US" dirty="0" err="1" smtClean="0"/>
              <a:t>Rp</a:t>
            </a:r>
            <a:r>
              <a:rPr lang="en-US" dirty="0" smtClean="0"/>
              <a:t> 9.000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= </a:t>
            </a:r>
            <a:r>
              <a:rPr lang="en-US" dirty="0" err="1" smtClean="0"/>
              <a:t>Rp</a:t>
            </a:r>
            <a:r>
              <a:rPr lang="en-US" dirty="0" smtClean="0"/>
              <a:t> 51.000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22049" y="1157956"/>
            <a:ext cx="58393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15 %      x       </a:t>
            </a:r>
            <a:r>
              <a:rPr lang="en-US" dirty="0" err="1" smtClean="0"/>
              <a:t>Rp</a:t>
            </a:r>
            <a:r>
              <a:rPr lang="en-US" dirty="0" smtClean="0"/>
              <a:t>. 60.000             = </a:t>
            </a:r>
            <a:r>
              <a:rPr lang="en-US" dirty="0" err="1" smtClean="0"/>
              <a:t>Rp</a:t>
            </a:r>
            <a:r>
              <a:rPr lang="en-US" dirty="0" smtClean="0"/>
              <a:t>.  9.000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436" y="2096971"/>
            <a:ext cx="89018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Bunga</a:t>
            </a:r>
            <a:r>
              <a:rPr lang="en-GB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Bersih</a:t>
            </a:r>
            <a:r>
              <a:rPr lang="en-GB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=   </a:t>
            </a:r>
            <a:r>
              <a:rPr lang="en-GB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Bunga</a:t>
            </a:r>
            <a:r>
              <a:rPr lang="en-GB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Sebelum</a:t>
            </a:r>
            <a:r>
              <a:rPr lang="en-GB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Pajak</a:t>
            </a:r>
            <a:r>
              <a:rPr lang="en-GB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-  </a:t>
            </a:r>
            <a:r>
              <a:rPr lang="en-GB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Pajak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58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800" dirty="0"/>
              <a:t>PERHITUNGAN BUNGA GIRO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DENGAN METODE “ </a:t>
            </a:r>
            <a:r>
              <a:rPr lang="en-US" sz="2800" b="1" u="sng" dirty="0"/>
              <a:t>SALDO RATA-RATA</a:t>
            </a:r>
            <a:r>
              <a:rPr lang="en-US" sz="2800" dirty="0"/>
              <a:t>”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               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Ybs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Saldo</a:t>
            </a:r>
            <a:r>
              <a:rPr lang="en-US" dirty="0"/>
              <a:t> Rata – Rata =       --------------------------------------------------</a:t>
            </a:r>
          </a:p>
          <a:p>
            <a:pPr marL="0" indent="0">
              <a:buNone/>
            </a:pPr>
            <a:r>
              <a:rPr lang="en-US" dirty="0"/>
              <a:t>				  </a:t>
            </a: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DlmSatu</a:t>
            </a:r>
            <a:r>
              <a:rPr lang="en-US" dirty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Ybs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291" y="3320377"/>
            <a:ext cx="7143991" cy="94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76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3263" y="668178"/>
            <a:ext cx="9260627" cy="19591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0899" y="2356833"/>
            <a:ext cx="7105354" cy="297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202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0760"/>
            <a:ext cx="10515600" cy="650383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dirty="0" smtClean="0"/>
              <a:t>LATIHAN </a:t>
            </a:r>
          </a:p>
          <a:p>
            <a:pPr marL="0" indent="0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juni</a:t>
            </a:r>
            <a:r>
              <a:rPr lang="en-US" dirty="0"/>
              <a:t> 2001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rekening</a:t>
            </a:r>
            <a:r>
              <a:rPr lang="en-US" dirty="0"/>
              <a:t> </a:t>
            </a:r>
            <a:r>
              <a:rPr lang="en-US" dirty="0" err="1"/>
              <a:t>giro</a:t>
            </a:r>
            <a:r>
              <a:rPr lang="en-US" dirty="0"/>
              <a:t> Tuan </a:t>
            </a:r>
            <a:r>
              <a:rPr lang="en-US" dirty="0" err="1"/>
              <a:t>Aksa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;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b="1" dirty="0" err="1"/>
              <a:t>Nama</a:t>
            </a:r>
            <a:r>
              <a:rPr lang="en-US" b="1" dirty="0"/>
              <a:t> </a:t>
            </a:r>
            <a:r>
              <a:rPr lang="en-US" b="1" dirty="0" err="1"/>
              <a:t>nasabah</a:t>
            </a:r>
            <a:r>
              <a:rPr lang="en-US" b="1" dirty="0"/>
              <a:t> : </a:t>
            </a:r>
            <a:r>
              <a:rPr lang="en-US" b="1" dirty="0" err="1"/>
              <a:t>Tn</a:t>
            </a:r>
            <a:r>
              <a:rPr lang="en-US" b="1" dirty="0"/>
              <a:t> </a:t>
            </a:r>
            <a:r>
              <a:rPr lang="en-US" b="1" dirty="0" err="1"/>
              <a:t>Aksa</a:t>
            </a:r>
            <a:r>
              <a:rPr lang="en-US" b="1" dirty="0"/>
              <a:t> 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Nomor</a:t>
            </a:r>
            <a:r>
              <a:rPr lang="en-US" b="1" dirty="0"/>
              <a:t> </a:t>
            </a:r>
            <a:r>
              <a:rPr lang="en-US" b="1" dirty="0" err="1"/>
              <a:t>rekening</a:t>
            </a:r>
            <a:r>
              <a:rPr lang="en-US" b="1" dirty="0"/>
              <a:t> : 26. 121992.10</a:t>
            </a:r>
            <a:endParaRPr lang="en-US" dirty="0"/>
          </a:p>
          <a:p>
            <a:pPr marL="0" indent="0">
              <a:buNone/>
            </a:pPr>
            <a:endParaRPr lang="en-US" sz="1100" dirty="0"/>
          </a:p>
          <a:p>
            <a:pPr lvl="0"/>
            <a:r>
              <a:rPr lang="en-US" dirty="0" err="1"/>
              <a:t>Tgl</a:t>
            </a:r>
            <a:r>
              <a:rPr lang="en-US" dirty="0"/>
              <a:t>. 3 </a:t>
            </a:r>
            <a:r>
              <a:rPr lang="en-US" dirty="0" err="1"/>
              <a:t>juni</a:t>
            </a:r>
            <a:r>
              <a:rPr lang="en-US" dirty="0"/>
              <a:t> </a:t>
            </a:r>
            <a:r>
              <a:rPr lang="en-US" dirty="0" err="1"/>
              <a:t>setor</a:t>
            </a:r>
            <a:r>
              <a:rPr lang="en-US" dirty="0"/>
              <a:t> </a:t>
            </a:r>
            <a:r>
              <a:rPr lang="en-US" dirty="0" err="1"/>
              <a:t>tunai</a:t>
            </a:r>
            <a:r>
              <a:rPr lang="en-US" dirty="0"/>
              <a:t>                           </a:t>
            </a:r>
            <a:r>
              <a:rPr lang="en-US" dirty="0" err="1"/>
              <a:t>Rp</a:t>
            </a:r>
            <a:r>
              <a:rPr lang="en-US" dirty="0"/>
              <a:t> 18.000.000</a:t>
            </a:r>
          </a:p>
          <a:p>
            <a:pPr lvl="0"/>
            <a:r>
              <a:rPr lang="fi-FI" dirty="0"/>
              <a:t>Tgl . 8 juni tarik tunai                           Rp   6.000.000</a:t>
            </a:r>
            <a:endParaRPr lang="en-US" dirty="0"/>
          </a:p>
          <a:p>
            <a:pPr lvl="0"/>
            <a:r>
              <a:rPr lang="en-US" dirty="0" err="1"/>
              <a:t>Tgl</a:t>
            </a:r>
            <a:r>
              <a:rPr lang="en-US" dirty="0"/>
              <a:t> 13 </a:t>
            </a:r>
            <a:r>
              <a:rPr lang="en-US" dirty="0" err="1"/>
              <a:t>juni</a:t>
            </a:r>
            <a:r>
              <a:rPr lang="en-US" dirty="0"/>
              <a:t> </a:t>
            </a:r>
            <a:r>
              <a:rPr lang="en-US" dirty="0" err="1"/>
              <a:t>setor</a:t>
            </a:r>
            <a:r>
              <a:rPr lang="en-US" dirty="0"/>
              <a:t> </a:t>
            </a:r>
            <a:r>
              <a:rPr lang="en-US" dirty="0" err="1"/>
              <a:t>tunai</a:t>
            </a:r>
            <a:r>
              <a:rPr lang="en-US" dirty="0"/>
              <a:t>                          </a:t>
            </a:r>
            <a:r>
              <a:rPr lang="en-US" dirty="0" err="1"/>
              <a:t>Rp</a:t>
            </a:r>
            <a:r>
              <a:rPr lang="en-US" dirty="0"/>
              <a:t>   7.000.000</a:t>
            </a:r>
          </a:p>
          <a:p>
            <a:pPr lvl="0"/>
            <a:r>
              <a:rPr lang="en-US" dirty="0" err="1"/>
              <a:t>Tgl</a:t>
            </a:r>
            <a:r>
              <a:rPr lang="en-US" dirty="0"/>
              <a:t> 16 </a:t>
            </a:r>
            <a:r>
              <a:rPr lang="en-US" dirty="0" err="1"/>
              <a:t>juni</a:t>
            </a:r>
            <a:r>
              <a:rPr lang="en-US" dirty="0"/>
              <a:t> Transfer </a:t>
            </a:r>
            <a:r>
              <a:rPr lang="en-US" dirty="0" err="1"/>
              <a:t>keluar</a:t>
            </a:r>
            <a:r>
              <a:rPr lang="en-US" dirty="0"/>
              <a:t>                 </a:t>
            </a:r>
            <a:r>
              <a:rPr lang="en-US" dirty="0" smtClean="0"/>
              <a:t>  </a:t>
            </a:r>
            <a:r>
              <a:rPr lang="en-US" dirty="0" err="1"/>
              <a:t>Rp</a:t>
            </a:r>
            <a:r>
              <a:rPr lang="en-US" dirty="0"/>
              <a:t>    1.000.000</a:t>
            </a:r>
          </a:p>
          <a:p>
            <a:pPr lvl="0"/>
            <a:r>
              <a:rPr lang="fi-FI" dirty="0"/>
              <a:t>Tgl 18 juni tarik tunai                          </a:t>
            </a:r>
            <a:r>
              <a:rPr lang="fi-FI" dirty="0" smtClean="0"/>
              <a:t>  </a:t>
            </a:r>
            <a:r>
              <a:rPr lang="fi-FI" dirty="0"/>
              <a:t>Rp    5.000.000</a:t>
            </a:r>
            <a:endParaRPr lang="en-US" dirty="0"/>
          </a:p>
          <a:p>
            <a:pPr lvl="0"/>
            <a:r>
              <a:rPr lang="en-US" dirty="0" err="1"/>
              <a:t>Tgl</a:t>
            </a:r>
            <a:r>
              <a:rPr lang="en-US" dirty="0"/>
              <a:t> 19 </a:t>
            </a:r>
            <a:r>
              <a:rPr lang="en-US" dirty="0" err="1"/>
              <a:t>juni</a:t>
            </a:r>
            <a:r>
              <a:rPr lang="en-US" dirty="0"/>
              <a:t> transfer </a:t>
            </a:r>
            <a:r>
              <a:rPr lang="en-US" dirty="0" err="1"/>
              <a:t>masuk</a:t>
            </a:r>
            <a:r>
              <a:rPr lang="en-US" dirty="0"/>
              <a:t>                   </a:t>
            </a:r>
            <a:r>
              <a:rPr lang="en-US" dirty="0" err="1"/>
              <a:t>Rp</a:t>
            </a:r>
            <a:r>
              <a:rPr lang="en-US" dirty="0"/>
              <a:t>    2.000.000</a:t>
            </a:r>
          </a:p>
          <a:p>
            <a:pPr lvl="0"/>
            <a:r>
              <a:rPr lang="en-US" dirty="0" err="1"/>
              <a:t>Tgl</a:t>
            </a:r>
            <a:r>
              <a:rPr lang="en-US" dirty="0"/>
              <a:t> 24 </a:t>
            </a:r>
            <a:r>
              <a:rPr lang="en-US" dirty="0" err="1"/>
              <a:t>Juni</a:t>
            </a:r>
            <a:r>
              <a:rPr lang="en-US" dirty="0"/>
              <a:t> </a:t>
            </a:r>
            <a:r>
              <a:rPr lang="en-US" dirty="0" err="1"/>
              <a:t>setor</a:t>
            </a:r>
            <a:r>
              <a:rPr lang="en-US" dirty="0"/>
              <a:t> </a:t>
            </a:r>
            <a:r>
              <a:rPr lang="en-US" dirty="0" err="1"/>
              <a:t>tunai</a:t>
            </a:r>
            <a:r>
              <a:rPr lang="en-US" dirty="0"/>
              <a:t>		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   </a:t>
            </a:r>
            <a:r>
              <a:rPr lang="en-US" dirty="0"/>
              <a:t>7.000.000</a:t>
            </a:r>
          </a:p>
          <a:p>
            <a:pPr lvl="0"/>
            <a:r>
              <a:rPr lang="en-US" dirty="0" err="1"/>
              <a:t>Tgl</a:t>
            </a:r>
            <a:r>
              <a:rPr lang="en-US" dirty="0"/>
              <a:t> 27 </a:t>
            </a:r>
            <a:r>
              <a:rPr lang="en-US" dirty="0" err="1"/>
              <a:t>juni</a:t>
            </a:r>
            <a:r>
              <a:rPr lang="en-US" dirty="0"/>
              <a:t> </a:t>
            </a:r>
            <a:r>
              <a:rPr lang="en-US" dirty="0" err="1"/>
              <a:t>setor</a:t>
            </a:r>
            <a:r>
              <a:rPr lang="en-US" dirty="0"/>
              <a:t> </a:t>
            </a:r>
            <a:r>
              <a:rPr lang="en-US" dirty="0" err="1"/>
              <a:t>tunai</a:t>
            </a:r>
            <a:r>
              <a:rPr lang="en-US" dirty="0"/>
              <a:t>                         </a:t>
            </a:r>
            <a:r>
              <a:rPr lang="en-US" dirty="0" smtClean="0"/>
              <a:t> </a:t>
            </a:r>
            <a:r>
              <a:rPr lang="en-US" dirty="0" err="1" smtClean="0"/>
              <a:t>Rp</a:t>
            </a:r>
            <a:r>
              <a:rPr lang="en-US" dirty="0" smtClean="0"/>
              <a:t>    </a:t>
            </a:r>
            <a:r>
              <a:rPr lang="en-US" dirty="0"/>
              <a:t>4.</a:t>
            </a:r>
            <a:r>
              <a:rPr lang="en-GB" dirty="0"/>
              <a:t>000.000</a:t>
            </a:r>
            <a:endParaRPr lang="en-US" dirty="0"/>
          </a:p>
          <a:p>
            <a:pPr marL="0" indent="0">
              <a:buNone/>
            </a:pPr>
            <a:r>
              <a:rPr lang="en-GB" b="1" dirty="0" err="1"/>
              <a:t>Hitung</a:t>
            </a:r>
            <a:r>
              <a:rPr lang="en-GB" dirty="0"/>
              <a:t> :</a:t>
            </a:r>
            <a:endParaRPr lang="en-US" dirty="0"/>
          </a:p>
          <a:p>
            <a:r>
              <a:rPr lang="en-GB" dirty="0" err="1"/>
              <a:t>Berapa</a:t>
            </a:r>
            <a:r>
              <a:rPr lang="en-GB" dirty="0"/>
              <a:t> </a:t>
            </a:r>
            <a:r>
              <a:rPr lang="en-GB" dirty="0" err="1"/>
              <a:t>Bunga</a:t>
            </a:r>
            <a:r>
              <a:rPr lang="en-GB" dirty="0"/>
              <a:t> </a:t>
            </a:r>
            <a:r>
              <a:rPr lang="en-GB" dirty="0" err="1"/>
              <a:t>bersih</a:t>
            </a:r>
            <a:r>
              <a:rPr lang="en-GB" dirty="0"/>
              <a:t> yang </a:t>
            </a:r>
            <a:r>
              <a:rPr lang="en-GB" dirty="0" err="1"/>
              <a:t>Tn.Aksa</a:t>
            </a:r>
            <a:r>
              <a:rPr lang="en-GB" dirty="0"/>
              <a:t> </a:t>
            </a:r>
            <a:r>
              <a:rPr lang="en-GB" dirty="0" err="1"/>
              <a:t>peroleh</a:t>
            </a:r>
            <a:r>
              <a:rPr lang="en-GB" dirty="0"/>
              <a:t> </a:t>
            </a:r>
            <a:r>
              <a:rPr lang="en-GB" dirty="0" err="1"/>
              <a:t>selama</a:t>
            </a:r>
            <a:r>
              <a:rPr lang="en-GB" dirty="0"/>
              <a:t> </a:t>
            </a:r>
            <a:r>
              <a:rPr lang="en-GB" dirty="0" err="1"/>
              <a:t>bulan</a:t>
            </a:r>
            <a:r>
              <a:rPr lang="en-GB" dirty="0"/>
              <a:t> </a:t>
            </a:r>
            <a:r>
              <a:rPr lang="en-GB" dirty="0" err="1"/>
              <a:t>Juni</a:t>
            </a:r>
            <a:r>
              <a:rPr lang="en-GB" dirty="0"/>
              <a:t> </a:t>
            </a:r>
            <a:r>
              <a:rPr lang="en-GB" dirty="0" err="1"/>
              <a:t>jika</a:t>
            </a:r>
            <a:r>
              <a:rPr lang="en-GB" dirty="0"/>
              <a:t> </a:t>
            </a:r>
            <a:r>
              <a:rPr lang="en-GB" dirty="0" err="1"/>
              <a:t>bunga</a:t>
            </a:r>
            <a:r>
              <a:rPr lang="en-GB" dirty="0"/>
              <a:t> </a:t>
            </a:r>
            <a:r>
              <a:rPr lang="en-GB" dirty="0" err="1"/>
              <a:t>dihitung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b="1" dirty="0" err="1"/>
              <a:t>saldo</a:t>
            </a:r>
            <a:r>
              <a:rPr lang="en-GB" b="1" dirty="0"/>
              <a:t> </a:t>
            </a:r>
            <a:r>
              <a:rPr lang="en-GB" b="1" dirty="0" err="1"/>
              <a:t>terendah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b="1" dirty="0" err="1"/>
              <a:t>saldo</a:t>
            </a:r>
            <a:r>
              <a:rPr lang="en-GB" b="1" dirty="0"/>
              <a:t> rata-rata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</a:t>
            </a:r>
            <a:r>
              <a:rPr lang="en-GB" dirty="0" err="1"/>
              <a:t>bulan</a:t>
            </a:r>
            <a:r>
              <a:rPr lang="en-GB" dirty="0"/>
              <a:t> yang </a:t>
            </a:r>
            <a:r>
              <a:rPr lang="en-GB" dirty="0" err="1"/>
              <a:t>bersangkutan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suku</a:t>
            </a:r>
            <a:r>
              <a:rPr lang="en-GB" dirty="0"/>
              <a:t> </a:t>
            </a:r>
            <a:r>
              <a:rPr lang="en-GB" dirty="0" err="1"/>
              <a:t>bunga</a:t>
            </a:r>
            <a:r>
              <a:rPr lang="en-GB" dirty="0"/>
              <a:t> yang </a:t>
            </a:r>
            <a:r>
              <a:rPr lang="en-GB" dirty="0" err="1"/>
              <a:t>berlaku</a:t>
            </a:r>
            <a:r>
              <a:rPr lang="en-GB" dirty="0"/>
              <a:t> 14% per </a:t>
            </a:r>
            <a:r>
              <a:rPr lang="en-GB" dirty="0" err="1"/>
              <a:t>tahun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dikenakan</a:t>
            </a:r>
            <a:r>
              <a:rPr lang="en-GB" dirty="0"/>
              <a:t> </a:t>
            </a:r>
            <a:r>
              <a:rPr lang="en-GB" dirty="0" err="1"/>
              <a:t>Pajak</a:t>
            </a:r>
            <a:r>
              <a:rPr lang="en-GB" dirty="0"/>
              <a:t> 15%.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76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196</Words>
  <Application>Microsoft Office PowerPoint</Application>
  <PresentationFormat>Widescreen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CONTOH JASA GIRO</vt:lpstr>
      <vt:lpstr>Penyelesian </vt:lpstr>
      <vt:lpstr>     PERHITUNGAN BUNGA  GIRO DENGAN METODE “SALDO TERENDAH “   </vt:lpstr>
      <vt:lpstr>PowerPoint Presentation</vt:lpstr>
      <vt:lpstr>PERHITUNGAN BUNGA GIRO  DENGAN METODE “ SALDO RATA-RATA”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LATIHAN JASA GIRO</dc:title>
  <dc:creator>Ferawaty</dc:creator>
  <cp:lastModifiedBy>Ferawaty</cp:lastModifiedBy>
  <cp:revision>7</cp:revision>
  <dcterms:created xsi:type="dcterms:W3CDTF">2020-02-06T06:29:30Z</dcterms:created>
  <dcterms:modified xsi:type="dcterms:W3CDTF">2021-01-21T00:34:05Z</dcterms:modified>
</cp:coreProperties>
</file>