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7" r:id="rId3"/>
    <p:sldId id="299" r:id="rId4"/>
    <p:sldId id="301" r:id="rId5"/>
    <p:sldId id="302" r:id="rId6"/>
    <p:sldId id="300" r:id="rId7"/>
    <p:sldId id="290" r:id="rId8"/>
    <p:sldId id="291" r:id="rId9"/>
    <p:sldId id="292" r:id="rId10"/>
    <p:sldId id="293" r:id="rId11"/>
    <p:sldId id="294" r:id="rId12"/>
    <p:sldId id="29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38ED-04B5-4DE0-8931-422A5284E51C}" type="datetimeFigureOut">
              <a:rPr lang="en-ID" smtClean="0"/>
              <a:t>17/01/2021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F9AB621-208A-4A6D-844B-ABE42781AEAA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60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38ED-04B5-4DE0-8931-422A5284E51C}" type="datetimeFigureOut">
              <a:rPr lang="en-ID" smtClean="0"/>
              <a:t>17/01/2021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B621-208A-4A6D-844B-ABE42781AEAA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36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38ED-04B5-4DE0-8931-422A5284E51C}" type="datetimeFigureOut">
              <a:rPr lang="en-ID" smtClean="0"/>
              <a:t>17/01/2021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B621-208A-4A6D-844B-ABE42781AEAA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64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38ED-04B5-4DE0-8931-422A5284E51C}" type="datetimeFigureOut">
              <a:rPr lang="en-ID" smtClean="0"/>
              <a:t>17/01/2021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B621-208A-4A6D-844B-ABE42781AEAA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338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38ED-04B5-4DE0-8931-422A5284E51C}" type="datetimeFigureOut">
              <a:rPr lang="en-ID" smtClean="0"/>
              <a:t>17/01/2021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B621-208A-4A6D-844B-ABE42781AEAA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10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38ED-04B5-4DE0-8931-422A5284E51C}" type="datetimeFigureOut">
              <a:rPr lang="en-ID" smtClean="0"/>
              <a:t>17/01/2021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B621-208A-4A6D-844B-ABE42781AEAA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00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38ED-04B5-4DE0-8931-422A5284E51C}" type="datetimeFigureOut">
              <a:rPr lang="en-ID" smtClean="0"/>
              <a:t>17/01/2021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B621-208A-4A6D-844B-ABE42781AEAA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40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38ED-04B5-4DE0-8931-422A5284E51C}" type="datetimeFigureOut">
              <a:rPr lang="en-ID" smtClean="0"/>
              <a:t>17/01/2021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B621-208A-4A6D-844B-ABE42781AEAA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06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38ED-04B5-4DE0-8931-422A5284E51C}" type="datetimeFigureOut">
              <a:rPr lang="en-ID" smtClean="0"/>
              <a:t>17/01/2021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B621-208A-4A6D-844B-ABE42781AE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826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38ED-04B5-4DE0-8931-422A5284E51C}" type="datetimeFigureOut">
              <a:rPr lang="en-ID" smtClean="0"/>
              <a:t>17/01/2021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B621-208A-4A6D-844B-ABE42781AEAA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03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AAA38ED-04B5-4DE0-8931-422A5284E51C}" type="datetimeFigureOut">
              <a:rPr lang="en-ID" smtClean="0"/>
              <a:t>17/01/2021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B621-208A-4A6D-844B-ABE42781AEAA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324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A38ED-04B5-4DE0-8931-422A5284E51C}" type="datetimeFigureOut">
              <a:rPr lang="en-ID" smtClean="0"/>
              <a:t>17/01/2021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F9AB621-208A-4A6D-844B-ABE42781AEAA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57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DBCE2-31ED-42F9-988F-AE7237D2A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573" y="736187"/>
            <a:ext cx="8743122" cy="867328"/>
          </a:xfrm>
        </p:spPr>
        <p:txBody>
          <a:bodyPr>
            <a:normAutofit fontScale="90000"/>
          </a:bodyPr>
          <a:lstStyle/>
          <a:p>
            <a:pPr algn="ctr"/>
            <a:r>
              <a:rPr lang="en-ID" sz="3600" b="1" i="0" dirty="0" err="1">
                <a:solidFill>
                  <a:srgbClr val="231F20"/>
                </a:solidFill>
                <a:effectLst/>
                <a:latin typeface="ff3"/>
              </a:rPr>
              <a:t>Kedudukan</a:t>
            </a:r>
            <a:r>
              <a:rPr lang="en-ID" sz="3600" b="1" i="0" dirty="0">
                <a:solidFill>
                  <a:srgbClr val="231F20"/>
                </a:solidFill>
                <a:effectLst/>
                <a:latin typeface="ff3"/>
              </a:rPr>
              <a:t> dan Peran </a:t>
            </a:r>
            <a:r>
              <a:rPr lang="en-ID" sz="3600" b="1" i="0" dirty="0" err="1">
                <a:solidFill>
                  <a:srgbClr val="231F20"/>
                </a:solidFill>
                <a:effectLst/>
                <a:latin typeface="ff3"/>
              </a:rPr>
              <a:t>Pemerintah</a:t>
            </a:r>
            <a:r>
              <a:rPr lang="en-ID" sz="3600" b="1" i="0" dirty="0">
                <a:solidFill>
                  <a:srgbClr val="231F20"/>
                </a:solidFill>
                <a:effectLst/>
                <a:latin typeface="ff3"/>
              </a:rPr>
              <a:t> Daerah</a:t>
            </a:r>
            <a:endParaRPr lang="en-ID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27F00-43A9-4342-9F4F-1F29C218D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776791" cy="1977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Pemerintahan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daerah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adalah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penyelenggara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urusan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pemerintahan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oleh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pemerintah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daerah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dan DPRD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menurut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asas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otonomi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 dan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tugas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pembantuan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dengan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prinsip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otonomi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seluas-luasnya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dalam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sistem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dan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prinsip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Negara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Kesatuan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Republik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Indonesia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sebagaimana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dimaksud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dalam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Undang-Undang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Dasar Negara 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Republik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Indonesia </a:t>
            </a:r>
            <a:r>
              <a:rPr lang="en-ID" b="0" i="0" dirty="0" err="1">
                <a:solidFill>
                  <a:srgbClr val="231F20"/>
                </a:solidFill>
                <a:effectLst/>
                <a:latin typeface="ff2"/>
              </a:rPr>
              <a:t>Tahun</a:t>
            </a:r>
            <a:r>
              <a:rPr lang="en-ID" b="0" i="0" dirty="0">
                <a:solidFill>
                  <a:srgbClr val="231F20"/>
                </a:solidFill>
                <a:effectLst/>
                <a:latin typeface="ff2"/>
              </a:rPr>
              <a:t> 1945.</a:t>
            </a:r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5484CB-87A1-47D5-8A41-754A9A66A064}"/>
              </a:ext>
            </a:extLst>
          </p:cNvPr>
          <p:cNvSpPr/>
          <p:nvPr/>
        </p:nvSpPr>
        <p:spPr>
          <a:xfrm>
            <a:off x="1021247" y="4161182"/>
            <a:ext cx="2504660" cy="11661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Kepala</a:t>
            </a:r>
            <a:r>
              <a:rPr lang="en-US" sz="2400" dirty="0"/>
              <a:t> Daerah</a:t>
            </a:r>
            <a:endParaRPr lang="en-ID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660A6-ECC3-49F3-A3CB-507BE28283F6}"/>
              </a:ext>
            </a:extLst>
          </p:cNvPr>
          <p:cNvSpPr/>
          <p:nvPr/>
        </p:nvSpPr>
        <p:spPr>
          <a:xfrm>
            <a:off x="5726595" y="4200939"/>
            <a:ext cx="1961322" cy="10866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400" dirty="0" err="1"/>
              <a:t>Gubernur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Bupati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Wali</a:t>
            </a:r>
            <a:r>
              <a:rPr lang="en-US" sz="2400" dirty="0"/>
              <a:t> </a:t>
            </a:r>
            <a:r>
              <a:rPr lang="en-US" sz="2400" dirty="0" err="1"/>
              <a:t>kota</a:t>
            </a:r>
            <a:endParaRPr lang="en-ID" sz="2400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29A041D-DFB2-463E-B2B9-8D7832463F2B}"/>
              </a:ext>
            </a:extLst>
          </p:cNvPr>
          <p:cNvSpPr/>
          <p:nvPr/>
        </p:nvSpPr>
        <p:spPr>
          <a:xfrm>
            <a:off x="3996772" y="4538868"/>
            <a:ext cx="1258957" cy="41081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23763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8C052-708D-4FAA-AC3A-5AD330AEC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266043" cy="628787"/>
          </a:xfrm>
        </p:spPr>
        <p:txBody>
          <a:bodyPr>
            <a:normAutofit fontScale="90000"/>
          </a:bodyPr>
          <a:lstStyle/>
          <a:p>
            <a:r>
              <a:rPr lang="en-ID" sz="2400" b="1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ID" sz="2400" b="1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ID" sz="2400" b="1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b="1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Fungsional</a:t>
            </a:r>
            <a:r>
              <a:rPr lang="en-ID" sz="2400" b="1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b="1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ID" sz="2400" b="1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Pusat dan  </a:t>
            </a:r>
            <a:br>
              <a:rPr lang="en-ID" sz="2400" b="1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D" sz="2400" b="1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Daerah</a:t>
            </a:r>
            <a:endParaRPr lang="en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DC89F-F6C0-4E1D-9870-C692F343A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1" y="1129747"/>
            <a:ext cx="11383617" cy="50590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pembagian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wewenang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dijalankan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oleh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pusat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daerah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menciptakan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pemerintahan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endParaRPr lang="en-ID" sz="20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pusat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daerah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kewenangan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pada:</a:t>
            </a:r>
          </a:p>
          <a:p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misi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melindungi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memberi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ruang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kebebasan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daerah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mengolah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mengurus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rumah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tangga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kemampuan</a:t>
            </a:r>
            <a:r>
              <a:rPr lang="en-ID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daerahnya</a:t>
            </a:r>
            <a:endParaRPr lang="en-ID" sz="20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D" sz="2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ujuan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melayani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adil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merata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aspek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kehidupan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pusat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daerah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pelayan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pengatur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pemberdaya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wewenang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pusat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daerah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provinsi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kabupaten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kota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provinsi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dan 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kabupaten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kota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diatur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undang-undang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memperhatikan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kekhususan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keragaman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daerah</a:t>
            </a:r>
            <a:r>
              <a:rPr lang="en-ID" sz="20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29926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6F82D-EAC6-47DD-AD65-F94E32351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0895" y="2037659"/>
            <a:ext cx="8676861" cy="2030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400" dirty="0" err="1">
                <a:solidFill>
                  <a:srgbClr val="231F20"/>
                </a:solidFill>
                <a:latin typeface="ff2"/>
              </a:rPr>
              <a:t>Pemerintah</a:t>
            </a:r>
            <a:r>
              <a:rPr lang="en-ID" sz="2400" dirty="0">
                <a:solidFill>
                  <a:srgbClr val="231F20"/>
                </a:solidFill>
                <a:latin typeface="ff2"/>
              </a:rPr>
              <a:t> </a:t>
            </a:r>
            <a:r>
              <a:rPr lang="en-ID" sz="2400" dirty="0" err="1">
                <a:solidFill>
                  <a:srgbClr val="231F20"/>
                </a:solidFill>
                <a:latin typeface="ff2"/>
              </a:rPr>
              <a:t>daerah</a:t>
            </a:r>
            <a:r>
              <a:rPr lang="en-ID" sz="2400" dirty="0">
                <a:solidFill>
                  <a:srgbClr val="231F20"/>
                </a:solidFill>
                <a:latin typeface="ff2"/>
              </a:rPr>
              <a:t> </a:t>
            </a:r>
            <a:r>
              <a:rPr lang="en-ID" sz="2400" dirty="0" err="1">
                <a:solidFill>
                  <a:srgbClr val="231F20"/>
                </a:solidFill>
                <a:latin typeface="ff2"/>
              </a:rPr>
              <a:t>dalam</a:t>
            </a:r>
            <a:r>
              <a:rPr lang="en-ID" sz="2400" dirty="0">
                <a:solidFill>
                  <a:srgbClr val="231F20"/>
                </a:solidFill>
                <a:latin typeface="ff2"/>
              </a:rPr>
              <a:t> </a:t>
            </a:r>
            <a:r>
              <a:rPr lang="en-ID" sz="2400" dirty="0" err="1">
                <a:solidFill>
                  <a:srgbClr val="231F20"/>
                </a:solidFill>
                <a:latin typeface="ff2"/>
              </a:rPr>
              <a:t>menyelenggarakan</a:t>
            </a:r>
            <a:r>
              <a:rPr lang="en-ID" sz="2400" dirty="0">
                <a:solidFill>
                  <a:srgbClr val="231F20"/>
                </a:solidFill>
                <a:latin typeface="ff2"/>
              </a:rPr>
              <a:t> </a:t>
            </a:r>
            <a:r>
              <a:rPr lang="en-ID" sz="2400" dirty="0" err="1">
                <a:solidFill>
                  <a:srgbClr val="231F20"/>
                </a:solidFill>
                <a:latin typeface="ff2"/>
              </a:rPr>
              <a:t>urusan</a:t>
            </a:r>
            <a:r>
              <a:rPr lang="en-ID" sz="2400" dirty="0">
                <a:solidFill>
                  <a:srgbClr val="231F20"/>
                </a:solidFill>
                <a:latin typeface="ff2"/>
              </a:rPr>
              <a:t> </a:t>
            </a:r>
            <a:r>
              <a:rPr lang="en-ID" sz="2400" dirty="0" err="1">
                <a:solidFill>
                  <a:srgbClr val="231F20"/>
                </a:solidFill>
                <a:latin typeface="ff2"/>
              </a:rPr>
              <a:t>pemerintahan</a:t>
            </a:r>
            <a:r>
              <a:rPr lang="en-ID" sz="2400" dirty="0">
                <a:solidFill>
                  <a:srgbClr val="231F20"/>
                </a:solidFill>
                <a:latin typeface="ff2"/>
              </a:rPr>
              <a:t> </a:t>
            </a:r>
            <a:r>
              <a:rPr lang="en-ID" sz="2400" dirty="0" err="1">
                <a:solidFill>
                  <a:srgbClr val="231F20"/>
                </a:solidFill>
                <a:latin typeface="ff2"/>
              </a:rPr>
              <a:t>memiliki</a:t>
            </a:r>
            <a:r>
              <a:rPr lang="en-ID" sz="2400" dirty="0">
                <a:solidFill>
                  <a:srgbClr val="231F20"/>
                </a:solidFill>
                <a:latin typeface="ff2"/>
              </a:rPr>
              <a:t> </a:t>
            </a:r>
            <a:r>
              <a:rPr lang="en-ID" sz="2400" dirty="0" err="1">
                <a:solidFill>
                  <a:srgbClr val="231F20"/>
                </a:solidFill>
                <a:latin typeface="ff2"/>
              </a:rPr>
              <a:t>hubungan</a:t>
            </a:r>
            <a:r>
              <a:rPr lang="en-ID" sz="2400" dirty="0">
                <a:solidFill>
                  <a:srgbClr val="231F20"/>
                </a:solidFill>
                <a:latin typeface="ff2"/>
              </a:rPr>
              <a:t> </a:t>
            </a:r>
            <a:r>
              <a:rPr lang="en-ID" sz="2400" dirty="0" err="1">
                <a:solidFill>
                  <a:srgbClr val="231F20"/>
                </a:solidFill>
                <a:latin typeface="ff2"/>
              </a:rPr>
              <a:t>dengan</a:t>
            </a:r>
            <a:r>
              <a:rPr lang="en-ID" sz="2400" dirty="0">
                <a:solidFill>
                  <a:srgbClr val="231F20"/>
                </a:solidFill>
                <a:latin typeface="ff2"/>
              </a:rPr>
              <a:t> </a:t>
            </a:r>
            <a:r>
              <a:rPr lang="en-ID" sz="2400" dirty="0" err="1">
                <a:solidFill>
                  <a:srgbClr val="231F20"/>
                </a:solidFill>
                <a:latin typeface="ff2"/>
              </a:rPr>
              <a:t>pemerintah</a:t>
            </a:r>
            <a:r>
              <a:rPr lang="en-ID" sz="2400" dirty="0">
                <a:solidFill>
                  <a:srgbClr val="231F20"/>
                </a:solidFill>
                <a:latin typeface="ff2"/>
              </a:rPr>
              <a:t> </a:t>
            </a:r>
            <a:r>
              <a:rPr lang="en-ID" sz="2400" dirty="0" err="1">
                <a:solidFill>
                  <a:srgbClr val="231F20"/>
                </a:solidFill>
                <a:latin typeface="ff2"/>
              </a:rPr>
              <a:t>pusat</a:t>
            </a:r>
            <a:r>
              <a:rPr lang="en-ID" sz="2400" dirty="0">
                <a:solidFill>
                  <a:srgbClr val="231F20"/>
                </a:solidFill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meliputi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hubungan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wewenang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,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keuangan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,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pelayanan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umum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,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pemanfaatan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sumber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daya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alam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, dan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sumber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daya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alam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lainnya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19459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AF2D9-EAF5-4B2F-9C34-68DAE21ED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Tugas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Propinsi</a:t>
            </a:r>
            <a:r>
              <a:rPr lang="en-US" dirty="0"/>
              <a:t> DKI Jakarta dan </a:t>
            </a:r>
            <a:r>
              <a:rPr lang="en-US" dirty="0" err="1"/>
              <a:t>propinsi</a:t>
            </a:r>
            <a:r>
              <a:rPr lang="en-US" dirty="0"/>
              <a:t> </a:t>
            </a:r>
            <a:r>
              <a:rPr lang="en-US" dirty="0" err="1"/>
              <a:t>papua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otonomi</a:t>
            </a:r>
            <a:r>
              <a:rPr lang="en-US" dirty="0"/>
              <a:t> </a:t>
            </a:r>
            <a:r>
              <a:rPr lang="en-US" dirty="0" err="1"/>
              <a:t>khusus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Daerah </a:t>
            </a:r>
            <a:r>
              <a:rPr lang="en-US" dirty="0" err="1"/>
              <a:t>istimewa</a:t>
            </a:r>
            <a:r>
              <a:rPr lang="en-US" dirty="0"/>
              <a:t> Yogyakarta dan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istimewa</a:t>
            </a:r>
            <a:r>
              <a:rPr lang="en-US" dirty="0"/>
              <a:t> Aceh di </a:t>
            </a:r>
            <a:r>
              <a:rPr lang="en-US" dirty="0" err="1"/>
              <a:t>berikan</a:t>
            </a:r>
            <a:r>
              <a:rPr lang="en-US" dirty="0"/>
              <a:t> 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istimewa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Setelah kalian </a:t>
            </a:r>
            <a:r>
              <a:rPr lang="en-US" dirty="0" err="1"/>
              <a:t>menggali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internet </a:t>
            </a:r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yang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lainya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Jakarta dan </a:t>
            </a:r>
            <a:r>
              <a:rPr lang="en-US" dirty="0" err="1"/>
              <a:t>aceh</a:t>
            </a:r>
            <a:r>
              <a:rPr lang="en-US" dirty="0"/>
              <a:t> di </a:t>
            </a: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otonomi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Yogyakarta dan </a:t>
            </a:r>
            <a:r>
              <a:rPr lang="en-US" dirty="0" err="1"/>
              <a:t>aceh</a:t>
            </a:r>
            <a:r>
              <a:rPr lang="en-US" dirty="0"/>
              <a:t> di </a:t>
            </a: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istimewa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Tugas</a:t>
            </a:r>
            <a:r>
              <a:rPr lang="en-US" dirty="0"/>
              <a:t> di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mind map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mengerjakan</a:t>
            </a:r>
            <a:r>
              <a:rPr lang="en-US" dirty="0"/>
              <a:t> 1 </a:t>
            </a:r>
            <a:r>
              <a:rPr lang="en-US" dirty="0" err="1"/>
              <a:t>minggu</a:t>
            </a:r>
            <a:r>
              <a:rPr lang="en-US" dirty="0"/>
              <a:t> di </a:t>
            </a:r>
            <a:r>
              <a:rPr lang="en-US" dirty="0" err="1"/>
              <a:t>kumpulkan</a:t>
            </a:r>
            <a:r>
              <a:rPr lang="en-US" dirty="0"/>
              <a:t> via email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6183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5ACFC75-9E98-44FD-80F0-4FE69B27EC6B}"/>
              </a:ext>
            </a:extLst>
          </p:cNvPr>
          <p:cNvSpPr/>
          <p:nvPr/>
        </p:nvSpPr>
        <p:spPr>
          <a:xfrm>
            <a:off x="1514060" y="569843"/>
            <a:ext cx="9352722" cy="23704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/>
              <a:t>Kepala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laporan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laporan</a:t>
            </a:r>
            <a:r>
              <a:rPr lang="en-US" sz="2400" dirty="0"/>
              <a:t> </a:t>
            </a:r>
            <a:r>
              <a:rPr lang="en-US" sz="2400" dirty="0" err="1"/>
              <a:t>keterangan</a:t>
            </a:r>
            <a:r>
              <a:rPr lang="en-US" sz="2400" dirty="0"/>
              <a:t> </a:t>
            </a:r>
            <a:r>
              <a:rPr lang="en-US" sz="2400" dirty="0" err="1"/>
              <a:t>pertanggungjawaban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DPRD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Menginformasikan</a:t>
            </a:r>
            <a:r>
              <a:rPr lang="en-US" sz="2400" dirty="0"/>
              <a:t> </a:t>
            </a:r>
            <a:r>
              <a:rPr lang="en-US" sz="2400" dirty="0" err="1"/>
              <a:t>laporan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endParaRPr lang="en-ID" sz="24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E7A39E1-4E29-486A-AEDE-CE5C5CA235B7}"/>
              </a:ext>
            </a:extLst>
          </p:cNvPr>
          <p:cNvSpPr/>
          <p:nvPr/>
        </p:nvSpPr>
        <p:spPr>
          <a:xfrm>
            <a:off x="1514060" y="3050450"/>
            <a:ext cx="9352722" cy="9774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/>
              <a:t>Gubernur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kedudukanya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wakil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en-US" sz="2400" dirty="0" err="1"/>
              <a:t>bertanggungjawab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endParaRPr lang="en-ID" sz="24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438796A-552B-473C-85F6-DF96338F9D60}"/>
              </a:ext>
            </a:extLst>
          </p:cNvPr>
          <p:cNvSpPr/>
          <p:nvPr/>
        </p:nvSpPr>
        <p:spPr>
          <a:xfrm>
            <a:off x="1514060" y="4138130"/>
            <a:ext cx="9352722" cy="20373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ID" sz="2400" b="0" i="0" dirty="0" err="1">
                <a:solidFill>
                  <a:srgbClr val="231F20"/>
                </a:solidFill>
                <a:effectLst/>
              </a:rPr>
              <a:t>Penyelenggaraan</a:t>
            </a:r>
            <a:r>
              <a:rPr lang="en-ID" sz="2400" b="0" i="0" dirty="0">
                <a:solidFill>
                  <a:srgbClr val="231F20"/>
                </a:solidFill>
                <a:effectLst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</a:rPr>
              <a:t>pemerintahan</a:t>
            </a:r>
            <a:r>
              <a:rPr lang="en-ID" sz="2400" b="0" i="0" dirty="0">
                <a:solidFill>
                  <a:srgbClr val="231F20"/>
                </a:solidFill>
                <a:effectLst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</a:rPr>
              <a:t>daerah</a:t>
            </a:r>
            <a:r>
              <a:rPr lang="en-ID" sz="2400" b="0" i="0" dirty="0">
                <a:solidFill>
                  <a:srgbClr val="231F20"/>
                </a:solidFill>
                <a:effectLst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</a:rPr>
              <a:t>menggunakan</a:t>
            </a:r>
            <a:r>
              <a:rPr lang="en-ID" sz="2400" b="0" i="0" dirty="0">
                <a:solidFill>
                  <a:srgbClr val="231F20"/>
                </a:solidFill>
                <a:effectLst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</a:rPr>
              <a:t>asas</a:t>
            </a:r>
            <a:r>
              <a:rPr lang="en-ID" sz="2400" b="0" i="0" dirty="0">
                <a:solidFill>
                  <a:srgbClr val="231F20"/>
                </a:solidFill>
                <a:effectLst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</a:rPr>
              <a:t>otonomi</a:t>
            </a:r>
            <a:r>
              <a:rPr lang="en-ID" sz="2400" b="0" i="0" dirty="0">
                <a:solidFill>
                  <a:srgbClr val="231F20"/>
                </a:solidFill>
                <a:effectLst/>
              </a:rPr>
              <a:t> dan </a:t>
            </a:r>
            <a:r>
              <a:rPr lang="en-ID" sz="2400" b="0" i="0" dirty="0" err="1">
                <a:solidFill>
                  <a:srgbClr val="231F20"/>
                </a:solidFill>
                <a:effectLst/>
              </a:rPr>
              <a:t>tugas</a:t>
            </a:r>
            <a:r>
              <a:rPr lang="en-ID" sz="2400" b="0" i="0" dirty="0">
                <a:solidFill>
                  <a:srgbClr val="231F20"/>
                </a:solidFill>
                <a:effectLst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</a:rPr>
              <a:t>pembantuan</a:t>
            </a:r>
            <a:endParaRPr lang="en-ID" sz="2400" b="0" i="0" dirty="0">
              <a:solidFill>
                <a:srgbClr val="231F20"/>
              </a:solidFill>
              <a:effectLst/>
            </a:endParaRPr>
          </a:p>
          <a:p>
            <a:pPr algn="l"/>
            <a:r>
              <a:rPr lang="en-ID" sz="2400" b="0" i="0" dirty="0" err="1">
                <a:solidFill>
                  <a:srgbClr val="231F20"/>
                </a:solidFill>
                <a:effectLst/>
              </a:rPr>
              <a:t>Tugas</a:t>
            </a:r>
            <a:r>
              <a:rPr lang="en-ID" sz="2400" b="0" i="0" dirty="0">
                <a:solidFill>
                  <a:srgbClr val="231F20"/>
                </a:solidFill>
                <a:effectLst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</a:rPr>
              <a:t>pembantuan</a:t>
            </a:r>
            <a:r>
              <a:rPr lang="en-ID" sz="2400" b="0" i="0" dirty="0">
                <a:solidFill>
                  <a:srgbClr val="231F20"/>
                </a:solidFill>
                <a:effectLst/>
              </a:rPr>
              <a:t> </a:t>
            </a:r>
            <a:r>
              <a:rPr lang="en-ID" sz="2400" b="1" i="1" dirty="0">
                <a:solidFill>
                  <a:srgbClr val="231F20"/>
                </a:solidFill>
                <a:effectLst/>
              </a:rPr>
              <a:t>(</a:t>
            </a:r>
            <a:r>
              <a:rPr lang="en-ID" sz="2400" b="1" i="1" dirty="0" err="1">
                <a:solidFill>
                  <a:srgbClr val="231F20"/>
                </a:solidFill>
                <a:effectLst/>
              </a:rPr>
              <a:t>medebewind</a:t>
            </a:r>
            <a:r>
              <a:rPr lang="en-ID" sz="2400" b="1" i="1" dirty="0">
                <a:solidFill>
                  <a:srgbClr val="231F20"/>
                </a:solidFill>
                <a:effectLst/>
              </a:rPr>
              <a:t>)</a:t>
            </a:r>
            <a:r>
              <a:rPr lang="en-ID" sz="2400" dirty="0">
                <a:solidFill>
                  <a:srgbClr val="000000"/>
                </a:solidFill>
              </a:rPr>
              <a:t> </a:t>
            </a:r>
            <a:r>
              <a:rPr lang="en-ID" sz="2400" dirty="0" err="1">
                <a:solidFill>
                  <a:srgbClr val="000000"/>
                </a:solidFill>
              </a:rPr>
              <a:t>adalah</a:t>
            </a:r>
            <a:r>
              <a:rPr lang="en-ID" sz="2400" dirty="0">
                <a:solidFill>
                  <a:srgbClr val="000000"/>
                </a:solidFill>
              </a:rPr>
              <a:t> </a:t>
            </a:r>
            <a:r>
              <a:rPr lang="en-ID" sz="2400" dirty="0" err="1">
                <a:solidFill>
                  <a:srgbClr val="000000"/>
                </a:solidFill>
              </a:rPr>
              <a:t>ke</a:t>
            </a:r>
            <a:r>
              <a:rPr lang="en-ID" sz="2400" b="0" i="0" dirty="0" err="1">
                <a:solidFill>
                  <a:srgbClr val="231F20"/>
                </a:solidFill>
                <a:effectLst/>
              </a:rPr>
              <a:t>ikutsertaan</a:t>
            </a:r>
            <a:r>
              <a:rPr lang="en-ID" sz="2400" b="0" i="0" dirty="0">
                <a:solidFill>
                  <a:srgbClr val="231F20"/>
                </a:solidFill>
                <a:effectLst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</a:rPr>
              <a:t>pemerintah</a:t>
            </a:r>
            <a:r>
              <a:rPr lang="en-ID" sz="2400" b="0" i="0" dirty="0">
                <a:solidFill>
                  <a:srgbClr val="231F20"/>
                </a:solidFill>
                <a:effectLst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</a:rPr>
              <a:t>daerah</a:t>
            </a:r>
            <a:r>
              <a:rPr lang="en-ID" sz="2400" b="0" i="0" dirty="0">
                <a:solidFill>
                  <a:srgbClr val="231F20"/>
                </a:solidFill>
                <a:effectLst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</a:rPr>
              <a:t>untuk</a:t>
            </a:r>
            <a:r>
              <a:rPr lang="en-ID" sz="2400" b="0" i="0" dirty="0">
                <a:solidFill>
                  <a:srgbClr val="231F20"/>
                </a:solidFill>
                <a:effectLst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</a:rPr>
              <a:t>melaksanakan</a:t>
            </a:r>
            <a:r>
              <a:rPr lang="en-ID" sz="2400" b="0" i="0" dirty="0">
                <a:solidFill>
                  <a:srgbClr val="231F20"/>
                </a:solidFill>
                <a:effectLst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</a:rPr>
              <a:t>urusan</a:t>
            </a:r>
            <a:r>
              <a:rPr lang="en-ID" sz="2400" b="0" i="0" dirty="0">
                <a:solidFill>
                  <a:srgbClr val="231F20"/>
                </a:solidFill>
                <a:effectLst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</a:rPr>
              <a:t>pemerintah</a:t>
            </a:r>
            <a:r>
              <a:rPr lang="en-ID" sz="2400" b="0" i="0" dirty="0">
                <a:solidFill>
                  <a:srgbClr val="231F20"/>
                </a:solidFill>
                <a:effectLst/>
              </a:rPr>
              <a:t> yang </a:t>
            </a:r>
            <a:r>
              <a:rPr lang="en-ID" sz="2400" b="0" i="0" dirty="0" err="1">
                <a:solidFill>
                  <a:srgbClr val="231F20"/>
                </a:solidFill>
                <a:effectLst/>
              </a:rPr>
              <a:t>kewenangannya</a:t>
            </a:r>
            <a:r>
              <a:rPr lang="en-ID" sz="2400" b="0" i="0" dirty="0">
                <a:solidFill>
                  <a:srgbClr val="231F20"/>
                </a:solidFill>
                <a:effectLst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</a:rPr>
              <a:t>lebih</a:t>
            </a:r>
            <a:r>
              <a:rPr lang="en-ID" sz="2400" b="0" i="0" dirty="0">
                <a:solidFill>
                  <a:srgbClr val="231F20"/>
                </a:solidFill>
                <a:effectLst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</a:rPr>
              <a:t>luas</a:t>
            </a:r>
            <a:r>
              <a:rPr lang="en-ID" sz="2400" b="0" i="0" dirty="0">
                <a:solidFill>
                  <a:srgbClr val="231F20"/>
                </a:solidFill>
                <a:effectLst/>
              </a:rPr>
              <a:t> dan </a:t>
            </a:r>
            <a:r>
              <a:rPr lang="en-ID" sz="2400" b="0" i="0" dirty="0" err="1">
                <a:solidFill>
                  <a:srgbClr val="231F20"/>
                </a:solidFill>
                <a:effectLst/>
              </a:rPr>
              <a:t>lebih</a:t>
            </a:r>
            <a:r>
              <a:rPr lang="en-ID" sz="2400" b="0" i="0" dirty="0">
                <a:solidFill>
                  <a:srgbClr val="231F20"/>
                </a:solidFill>
                <a:effectLst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</a:rPr>
              <a:t>tinggi</a:t>
            </a:r>
            <a:r>
              <a:rPr lang="en-ID" sz="2400" b="0" i="0" dirty="0">
                <a:solidFill>
                  <a:srgbClr val="231F20"/>
                </a:solidFill>
                <a:effectLst/>
              </a:rPr>
              <a:t> di </a:t>
            </a:r>
            <a:r>
              <a:rPr lang="en-ID" sz="2400" b="0" i="0" dirty="0" err="1">
                <a:solidFill>
                  <a:srgbClr val="231F20"/>
                </a:solidFill>
                <a:effectLst/>
              </a:rPr>
              <a:t>daerah</a:t>
            </a:r>
            <a:r>
              <a:rPr lang="en-ID" sz="2400" b="0" i="0" dirty="0">
                <a:solidFill>
                  <a:srgbClr val="231F20"/>
                </a:solidFill>
                <a:effectLst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</a:rPr>
              <a:t>tersebut</a:t>
            </a:r>
            <a:endParaRPr lang="en-ID" sz="2400" b="0" i="0" dirty="0">
              <a:solidFill>
                <a:srgbClr val="231F2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264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0CD74-A297-4612-B62E-E9EBEA4EA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831" y="365125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dirty="0" err="1"/>
              <a:t>Urusan</a:t>
            </a:r>
            <a:r>
              <a:rPr lang="en-US" sz="2800" dirty="0"/>
              <a:t> </a:t>
            </a:r>
            <a:r>
              <a:rPr lang="en-US" sz="2800" dirty="0" err="1"/>
              <a:t>pemerintahan</a:t>
            </a:r>
            <a:r>
              <a:rPr lang="en-US" sz="2800" dirty="0"/>
              <a:t> yang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kewenangan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</a:t>
            </a:r>
            <a:r>
              <a:rPr lang="en-US" sz="2800" dirty="0" err="1"/>
              <a:t>daerah</a:t>
            </a:r>
            <a:r>
              <a:rPr lang="en-US" sz="2800" dirty="0"/>
              <a:t> </a:t>
            </a:r>
            <a:r>
              <a:rPr lang="en-US" sz="2800" dirty="0" err="1"/>
              <a:t>kabupaten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kota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BDB42-C6BE-4EE8-8556-CBE1070C4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Perencanaan</a:t>
            </a:r>
            <a:r>
              <a:rPr lang="en-US" dirty="0"/>
              <a:t> dan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endParaRPr lang="en-US" dirty="0"/>
          </a:p>
          <a:p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/>
              <a:t>pemanfaatan</a:t>
            </a:r>
            <a:r>
              <a:rPr lang="en-US" dirty="0"/>
              <a:t>, dan </a:t>
            </a:r>
            <a:r>
              <a:rPr lang="en-US" dirty="0" err="1"/>
              <a:t>pengawasan</a:t>
            </a:r>
            <a:r>
              <a:rPr lang="en-US" dirty="0"/>
              <a:t> tata </a:t>
            </a:r>
            <a:r>
              <a:rPr lang="en-US" dirty="0" err="1"/>
              <a:t>ruang</a:t>
            </a:r>
            <a:endParaRPr lang="en-US" dirty="0"/>
          </a:p>
          <a:p>
            <a:r>
              <a:rPr lang="en-US" dirty="0" err="1"/>
              <a:t>Penyalahgunaan</a:t>
            </a:r>
            <a:r>
              <a:rPr lang="en-US" dirty="0"/>
              <a:t> </a:t>
            </a:r>
            <a:r>
              <a:rPr lang="en-US" dirty="0" err="1"/>
              <a:t>ketertiban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dan </a:t>
            </a:r>
            <a:r>
              <a:rPr lang="en-US" dirty="0" err="1"/>
              <a:t>ketentraman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dan </a:t>
            </a:r>
            <a:r>
              <a:rPr lang="en-US" dirty="0" err="1"/>
              <a:t>prasarana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  <a:p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Kesehatan</a:t>
            </a:r>
          </a:p>
          <a:p>
            <a:r>
              <a:rPr lang="en-US" dirty="0" err="1"/>
              <a:t>Penyelenggaraan</a:t>
            </a:r>
            <a:r>
              <a:rPr lang="en-US" dirty="0"/>
              <a:t> Pendidikan </a:t>
            </a:r>
          </a:p>
          <a:p>
            <a:r>
              <a:rPr lang="en-US" dirty="0" err="1"/>
              <a:t>Penanggulangan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social</a:t>
            </a:r>
          </a:p>
          <a:p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ketenaga</a:t>
            </a:r>
            <a:r>
              <a:rPr lang="en-US" dirty="0"/>
              <a:t> </a:t>
            </a:r>
            <a:r>
              <a:rPr lang="en-US" dirty="0" err="1"/>
              <a:t>kerjaan</a:t>
            </a:r>
            <a:r>
              <a:rPr lang="en-US" dirty="0"/>
              <a:t> </a:t>
            </a:r>
          </a:p>
          <a:p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koperasi</a:t>
            </a:r>
            <a:r>
              <a:rPr lang="en-US" dirty="0"/>
              <a:t>,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dan </a:t>
            </a:r>
            <a:r>
              <a:rPr lang="en-US" dirty="0" err="1"/>
              <a:t>menengah</a:t>
            </a:r>
            <a:r>
              <a:rPr lang="en-US" dirty="0"/>
              <a:t> </a:t>
            </a:r>
          </a:p>
          <a:p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endParaRPr lang="en-US" dirty="0"/>
          </a:p>
          <a:p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pertanahan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29024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19ABE9-0B8A-49A6-80B4-3EA73FCC6148}"/>
              </a:ext>
            </a:extLst>
          </p:cNvPr>
          <p:cNvSpPr/>
          <p:nvPr/>
        </p:nvSpPr>
        <p:spPr>
          <a:xfrm>
            <a:off x="1245701" y="1007165"/>
            <a:ext cx="9660837" cy="16697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Daerah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dan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menyelenggarakan</a:t>
            </a:r>
            <a:r>
              <a:rPr lang="en-US" sz="2400" dirty="0"/>
              <a:t> </a:t>
            </a:r>
            <a:r>
              <a:rPr lang="en-US" sz="2400" dirty="0" err="1"/>
              <a:t>otonomi</a:t>
            </a:r>
            <a:r>
              <a:rPr lang="en-US" sz="2400" dirty="0"/>
              <a:t> yang </a:t>
            </a:r>
            <a:r>
              <a:rPr lang="en-US" sz="2400" dirty="0" err="1"/>
              <a:t>diwujudkan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pendapatan</a:t>
            </a:r>
            <a:r>
              <a:rPr lang="en-US" sz="2400" dirty="0"/>
              <a:t>, </a:t>
            </a:r>
            <a:r>
              <a:rPr lang="en-US" sz="2400" dirty="0" err="1"/>
              <a:t>belanja</a:t>
            </a:r>
            <a:r>
              <a:rPr lang="en-US" sz="2400" dirty="0"/>
              <a:t> dan </a:t>
            </a:r>
            <a:r>
              <a:rPr lang="en-US" sz="2400" dirty="0" err="1"/>
              <a:t>pembiayaan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di Kelola </a:t>
            </a:r>
            <a:r>
              <a:rPr lang="en-US" sz="2400" dirty="0" err="1"/>
              <a:t>dalam</a:t>
            </a:r>
            <a:r>
              <a:rPr lang="en-US" sz="2400" dirty="0"/>
              <a:t> system </a:t>
            </a:r>
            <a:r>
              <a:rPr lang="en-US" sz="2400" dirty="0" err="1"/>
              <a:t>pengelolaan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endParaRPr lang="en-ID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74F037-5891-469F-8CEB-E380EECEB1BA}"/>
              </a:ext>
            </a:extLst>
          </p:cNvPr>
          <p:cNvSpPr/>
          <p:nvPr/>
        </p:nvSpPr>
        <p:spPr>
          <a:xfrm>
            <a:off x="1245701" y="3008245"/>
            <a:ext cx="9806610" cy="34323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/>
              <a:t>Kepala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tugasnya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wewenang</a:t>
            </a:r>
            <a:br>
              <a:rPr lang="en-US" sz="2400" dirty="0"/>
            </a:br>
            <a:r>
              <a:rPr lang="en-US" sz="2400" dirty="0"/>
              <a:t>1. </a:t>
            </a:r>
            <a:r>
              <a:rPr lang="en-US" sz="2400" dirty="0" err="1"/>
              <a:t>mengajukan</a:t>
            </a:r>
            <a:r>
              <a:rPr lang="en-US" sz="2400" dirty="0"/>
              <a:t> </a:t>
            </a:r>
            <a:r>
              <a:rPr lang="en-US" sz="2400" dirty="0" err="1"/>
              <a:t>rancangan</a:t>
            </a:r>
            <a:r>
              <a:rPr lang="en-US" sz="2400" dirty="0"/>
              <a:t> </a:t>
            </a:r>
            <a:r>
              <a:rPr lang="en-US" sz="2400" dirty="0" err="1"/>
              <a:t>Perda</a:t>
            </a:r>
            <a:endParaRPr lang="en-US" sz="2400" dirty="0"/>
          </a:p>
          <a:p>
            <a:r>
              <a:rPr lang="en-US" sz="2400" dirty="0"/>
              <a:t>2. </a:t>
            </a: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/>
              <a:t>Perda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mendapat</a:t>
            </a:r>
            <a:r>
              <a:rPr lang="en-US" sz="2400" dirty="0"/>
              <a:t> </a:t>
            </a:r>
            <a:r>
              <a:rPr lang="en-US" sz="2400" dirty="0" err="1"/>
              <a:t>persetujuan</a:t>
            </a:r>
            <a:r>
              <a:rPr lang="en-US" sz="2400" dirty="0"/>
              <a:t> Bersama DPRD</a:t>
            </a:r>
          </a:p>
          <a:p>
            <a:r>
              <a:rPr lang="en-US" sz="2400" dirty="0"/>
              <a:t>3. </a:t>
            </a: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/>
              <a:t>Perda</a:t>
            </a:r>
            <a:r>
              <a:rPr lang="en-US" sz="2400" dirty="0"/>
              <a:t> dan Keputusan </a:t>
            </a:r>
            <a:r>
              <a:rPr lang="en-US" sz="2400" dirty="0" err="1"/>
              <a:t>Kepala</a:t>
            </a:r>
            <a:r>
              <a:rPr lang="en-US" sz="2400" dirty="0"/>
              <a:t> Daerah</a:t>
            </a:r>
          </a:p>
          <a:p>
            <a:r>
              <a:rPr lang="en-US" sz="2400" dirty="0"/>
              <a:t>4. </a:t>
            </a:r>
            <a:r>
              <a:rPr lang="en-US" sz="2400" dirty="0" err="1"/>
              <a:t>Mengambil</a:t>
            </a:r>
            <a:r>
              <a:rPr lang="en-US" sz="2400" dirty="0"/>
              <a:t> Tindakan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mendesak</a:t>
            </a:r>
            <a:r>
              <a:rPr lang="en-US" sz="2400" dirty="0"/>
              <a:t>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dibutuhkan</a:t>
            </a:r>
            <a:r>
              <a:rPr lang="en-US" sz="2400" dirty="0"/>
              <a:t> oleh </a:t>
            </a:r>
            <a:r>
              <a:rPr lang="en-US" sz="2400" dirty="0" err="1"/>
              <a:t>daerah</a:t>
            </a:r>
            <a:r>
              <a:rPr lang="en-US" sz="2400" dirty="0"/>
              <a:t>/ </a:t>
            </a:r>
            <a:r>
              <a:rPr lang="en-US" sz="2400" dirty="0" err="1"/>
              <a:t>masyarakat</a:t>
            </a:r>
            <a:endParaRPr lang="en-US" sz="2400" dirty="0"/>
          </a:p>
          <a:p>
            <a:r>
              <a:rPr lang="en-US" sz="2400" dirty="0"/>
              <a:t>5.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wewenang</a:t>
            </a:r>
            <a:r>
              <a:rPr lang="en-US" sz="2400" dirty="0"/>
              <a:t> lain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ketentuan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 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perundang</a:t>
            </a:r>
            <a:r>
              <a:rPr lang="en-US" sz="2400" dirty="0"/>
              <a:t> –  </a:t>
            </a:r>
            <a:r>
              <a:rPr lang="en-US" sz="2400" dirty="0" err="1"/>
              <a:t>undangan</a:t>
            </a:r>
            <a:endParaRPr lang="en-US" sz="2400" dirty="0"/>
          </a:p>
          <a:p>
            <a:pPr algn="ctr"/>
            <a:r>
              <a:rPr lang="en-US" sz="2400" dirty="0"/>
              <a:t> 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280035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B634795-18ED-4FB6-B911-3A02FF86F4A4}"/>
              </a:ext>
            </a:extLst>
          </p:cNvPr>
          <p:cNvSpPr/>
          <p:nvPr/>
        </p:nvSpPr>
        <p:spPr>
          <a:xfrm>
            <a:off x="1563758" y="540025"/>
            <a:ext cx="1351719" cy="13782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DPRD</a:t>
            </a:r>
            <a:endParaRPr lang="en-ID" sz="2400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83AB4D4A-DBBF-41D1-B50E-078382E272F6}"/>
              </a:ext>
            </a:extLst>
          </p:cNvPr>
          <p:cNvSpPr/>
          <p:nvPr/>
        </p:nvSpPr>
        <p:spPr>
          <a:xfrm>
            <a:off x="1563759" y="1822172"/>
            <a:ext cx="3445563" cy="2259498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400" dirty="0"/>
              <a:t>DPRD </a:t>
            </a:r>
            <a:r>
              <a:rPr lang="en-US" sz="2400" dirty="0" err="1"/>
              <a:t>Propinsi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DPRD </a:t>
            </a:r>
            <a:r>
              <a:rPr lang="en-US" sz="2400" dirty="0" err="1"/>
              <a:t>Kabupaten</a:t>
            </a:r>
            <a:r>
              <a:rPr lang="en-US" sz="2400" dirty="0"/>
              <a:t>/ </a:t>
            </a:r>
            <a:r>
              <a:rPr lang="en-US" sz="2400" dirty="0" err="1"/>
              <a:t>kota</a:t>
            </a:r>
            <a:endParaRPr lang="en-ID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80AEA0-96CA-4575-A7F9-9B626E53BF87}"/>
              </a:ext>
            </a:extLst>
          </p:cNvPr>
          <p:cNvSpPr/>
          <p:nvPr/>
        </p:nvSpPr>
        <p:spPr>
          <a:xfrm>
            <a:off x="5115338" y="1326871"/>
            <a:ext cx="6175514" cy="4053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legislasi</a:t>
            </a:r>
            <a:r>
              <a:rPr lang="en-US" sz="2400" dirty="0"/>
              <a:t>; </a:t>
            </a:r>
            <a:r>
              <a:rPr lang="en-US" sz="2400" dirty="0" err="1"/>
              <a:t>pembentukan</a:t>
            </a:r>
            <a:r>
              <a:rPr lang="en-US" sz="2400" dirty="0"/>
              <a:t> </a:t>
            </a:r>
            <a:r>
              <a:rPr lang="en-US" sz="2400" dirty="0" err="1"/>
              <a:t>Perda</a:t>
            </a:r>
            <a:r>
              <a:rPr lang="en-US" sz="2400" dirty="0"/>
              <a:t> Bersama </a:t>
            </a:r>
            <a:r>
              <a:rPr lang="en-US" sz="2400" dirty="0" err="1"/>
              <a:t>gubernur</a:t>
            </a:r>
            <a:r>
              <a:rPr lang="en-US" sz="2400" dirty="0"/>
              <a:t>/ </a:t>
            </a:r>
            <a:r>
              <a:rPr lang="en-US" sz="2400" dirty="0" err="1"/>
              <a:t>bupati</a:t>
            </a:r>
            <a:r>
              <a:rPr lang="en-US" sz="2400" dirty="0"/>
              <a:t>/ </a:t>
            </a:r>
            <a:r>
              <a:rPr lang="en-US" sz="2400" dirty="0" err="1"/>
              <a:t>wali</a:t>
            </a:r>
            <a:r>
              <a:rPr lang="en-US" sz="2400" dirty="0"/>
              <a:t> </a:t>
            </a:r>
            <a:r>
              <a:rPr lang="en-US" sz="2400" dirty="0" err="1"/>
              <a:t>kota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Anggaran</a:t>
            </a:r>
            <a:r>
              <a:rPr lang="en-US" sz="2400" dirty="0"/>
              <a:t>: </a:t>
            </a:r>
            <a:r>
              <a:rPr lang="en-US" sz="2400" dirty="0" err="1"/>
              <a:t>pembahasan</a:t>
            </a:r>
            <a:r>
              <a:rPr lang="en-US" sz="2400" dirty="0"/>
              <a:t> </a:t>
            </a:r>
            <a:r>
              <a:rPr lang="en-US" sz="2400" dirty="0" err="1"/>
              <a:t>persetujuan</a:t>
            </a:r>
            <a:r>
              <a:rPr lang="en-US" sz="2400" dirty="0"/>
              <a:t> </a:t>
            </a:r>
            <a:r>
              <a:rPr lang="en-US" sz="2400" dirty="0" err="1"/>
              <a:t>Rancangan</a:t>
            </a:r>
            <a:r>
              <a:rPr lang="en-US" sz="2400" dirty="0"/>
              <a:t> APBD yang </a:t>
            </a:r>
            <a:r>
              <a:rPr lang="en-US" sz="2400" dirty="0" err="1"/>
              <a:t>diajukan</a:t>
            </a:r>
            <a:r>
              <a:rPr lang="en-US" sz="2400" dirty="0"/>
              <a:t> </a:t>
            </a:r>
            <a:r>
              <a:rPr lang="en-US" sz="2400" dirty="0" err="1"/>
              <a:t>Gubernur</a:t>
            </a:r>
            <a:r>
              <a:rPr lang="en-US" sz="2400" dirty="0"/>
              <a:t>/ </a:t>
            </a:r>
            <a:r>
              <a:rPr lang="en-US" sz="2400" dirty="0" err="1"/>
              <a:t>bupati</a:t>
            </a:r>
            <a:r>
              <a:rPr lang="en-US" sz="2400" dirty="0"/>
              <a:t>/ </a:t>
            </a:r>
            <a:r>
              <a:rPr lang="en-US" sz="2400" dirty="0" err="1"/>
              <a:t>walikota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Pengawasan</a:t>
            </a:r>
            <a:r>
              <a:rPr lang="en-US" sz="2400" dirty="0"/>
              <a:t>: </a:t>
            </a:r>
            <a:r>
              <a:rPr lang="en-US" sz="2400" dirty="0" err="1"/>
              <a:t>pengawasan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Perda</a:t>
            </a:r>
            <a:r>
              <a:rPr lang="en-US" sz="2400" dirty="0"/>
              <a:t> dan </a:t>
            </a:r>
            <a:r>
              <a:rPr lang="en-US" sz="2400" dirty="0" err="1"/>
              <a:t>tindak</a:t>
            </a:r>
            <a:r>
              <a:rPr lang="en-US" sz="2400" dirty="0"/>
              <a:t> </a:t>
            </a:r>
            <a:r>
              <a:rPr lang="en-US" sz="2400" dirty="0" err="1"/>
              <a:t>lanjut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laporan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 oleh BPK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604173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6A1E0-C795-4B88-99D6-37C5AEFC7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7291" y="404882"/>
            <a:ext cx="7497417" cy="1325563"/>
          </a:xfrm>
        </p:spPr>
        <p:txBody>
          <a:bodyPr>
            <a:normAutofit fontScale="90000"/>
          </a:bodyPr>
          <a:lstStyle/>
          <a:p>
            <a:r>
              <a:rPr lang="en-US" sz="3600" dirty="0" err="1"/>
              <a:t>Kewenangan</a:t>
            </a:r>
            <a:r>
              <a:rPr lang="en-US" sz="3600" dirty="0"/>
              <a:t> </a:t>
            </a:r>
            <a:r>
              <a:rPr lang="en-US" sz="3600" dirty="0" err="1"/>
              <a:t>pemerintah</a:t>
            </a:r>
            <a:r>
              <a:rPr lang="en-US" sz="3600" dirty="0"/>
              <a:t> </a:t>
            </a:r>
            <a:r>
              <a:rPr lang="en-US" sz="3600" dirty="0" err="1"/>
              <a:t>daerah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pelaksanaan</a:t>
            </a:r>
            <a:r>
              <a:rPr lang="en-US" sz="3600" dirty="0"/>
              <a:t> </a:t>
            </a:r>
            <a:r>
              <a:rPr lang="en-US" sz="3600" dirty="0" err="1"/>
              <a:t>otonomi</a:t>
            </a:r>
            <a:r>
              <a:rPr lang="en-US" sz="3600" dirty="0"/>
              <a:t> </a:t>
            </a:r>
            <a:r>
              <a:rPr lang="en-US" sz="3600" dirty="0" err="1"/>
              <a:t>daerah</a:t>
            </a:r>
            <a:r>
              <a:rPr lang="en-US" sz="3600" dirty="0"/>
              <a:t>:</a:t>
            </a:r>
            <a:endParaRPr lang="en-ID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B1113-1103-4381-BB10-8652335E8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774" y="1876218"/>
            <a:ext cx="4966252" cy="4351338"/>
          </a:xfrm>
        </p:spPr>
        <p:txBody>
          <a:bodyPr/>
          <a:lstStyle/>
          <a:p>
            <a:r>
              <a:rPr lang="en-US" dirty="0" err="1"/>
              <a:t>Perencanaan</a:t>
            </a:r>
            <a:endParaRPr lang="en-US" dirty="0"/>
          </a:p>
          <a:p>
            <a:r>
              <a:rPr lang="en-US" dirty="0" err="1"/>
              <a:t>Pelaksanaan</a:t>
            </a:r>
            <a:endParaRPr lang="en-US" dirty="0"/>
          </a:p>
          <a:p>
            <a:r>
              <a:rPr lang="en-US" dirty="0" err="1"/>
              <a:t>Pengawasan</a:t>
            </a:r>
            <a:endParaRPr lang="en-US" dirty="0"/>
          </a:p>
          <a:p>
            <a:r>
              <a:rPr lang="en-US" dirty="0" err="1"/>
              <a:t>Pengendalian</a:t>
            </a:r>
            <a:endParaRPr lang="en-US" dirty="0"/>
          </a:p>
          <a:p>
            <a:r>
              <a:rPr lang="en-US" dirty="0" err="1"/>
              <a:t>evaluasi</a:t>
            </a:r>
            <a:endParaRPr lang="en-ID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4383DA59-5B0C-4F59-9961-74EA90BC6802}"/>
              </a:ext>
            </a:extLst>
          </p:cNvPr>
          <p:cNvSpPr/>
          <p:nvPr/>
        </p:nvSpPr>
        <p:spPr>
          <a:xfrm>
            <a:off x="6096000" y="1876218"/>
            <a:ext cx="662609" cy="25102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8DF32FB-67A5-4B07-9887-7EC5073EAD3A}"/>
              </a:ext>
            </a:extLst>
          </p:cNvPr>
          <p:cNvSpPr/>
          <p:nvPr/>
        </p:nvSpPr>
        <p:spPr>
          <a:xfrm>
            <a:off x="7275444" y="2285999"/>
            <a:ext cx="2266122" cy="14511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82996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07AD0-20CB-4E0E-8352-E8734E245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100" y="376237"/>
            <a:ext cx="8570843" cy="1280284"/>
          </a:xfrm>
        </p:spPr>
        <p:txBody>
          <a:bodyPr>
            <a:noAutofit/>
          </a:bodyPr>
          <a:lstStyle/>
          <a:p>
            <a:pPr algn="ctr"/>
            <a:br>
              <a:rPr lang="en-ID" sz="3200" b="0" i="0" dirty="0">
                <a:solidFill>
                  <a:srgbClr val="000000"/>
                </a:solidFill>
                <a:effectLst/>
                <a:latin typeface="Roboto"/>
              </a:rPr>
            </a:br>
            <a:r>
              <a:rPr lang="en-ID" sz="3200" b="1" i="0" dirty="0" err="1">
                <a:solidFill>
                  <a:srgbClr val="231F20"/>
                </a:solidFill>
                <a:effectLst/>
                <a:latin typeface="ff3"/>
              </a:rPr>
              <a:t>Hubungan</a:t>
            </a:r>
            <a:r>
              <a:rPr lang="en-ID" sz="3200" b="1" i="0" dirty="0">
                <a:solidFill>
                  <a:srgbClr val="231F20"/>
                </a:solidFill>
                <a:effectLst/>
                <a:latin typeface="ff3"/>
              </a:rPr>
              <a:t> </a:t>
            </a:r>
            <a:r>
              <a:rPr lang="en-ID" sz="3200" b="1" i="0" dirty="0" err="1">
                <a:solidFill>
                  <a:srgbClr val="231F20"/>
                </a:solidFill>
                <a:effectLst/>
                <a:latin typeface="ff3"/>
              </a:rPr>
              <a:t>Struktural</a:t>
            </a:r>
            <a:r>
              <a:rPr lang="en-ID" sz="3200" b="1" i="0" dirty="0">
                <a:solidFill>
                  <a:srgbClr val="231F20"/>
                </a:solidFill>
                <a:effectLst/>
                <a:latin typeface="ff3"/>
              </a:rPr>
              <a:t> dan </a:t>
            </a:r>
            <a:r>
              <a:rPr lang="en-ID" sz="3200" b="1" i="0" dirty="0" err="1">
                <a:solidFill>
                  <a:srgbClr val="231F20"/>
                </a:solidFill>
                <a:effectLst/>
                <a:latin typeface="ff3"/>
              </a:rPr>
              <a:t>Fungsional</a:t>
            </a:r>
            <a:r>
              <a:rPr lang="en-ID" sz="3200" b="1" i="0" dirty="0">
                <a:solidFill>
                  <a:srgbClr val="231F20"/>
                </a:solidFill>
                <a:effectLst/>
                <a:latin typeface="ff3"/>
              </a:rPr>
              <a:t> </a:t>
            </a:r>
            <a:r>
              <a:rPr lang="en-ID" sz="3200" b="1" i="0" dirty="0" err="1">
                <a:solidFill>
                  <a:srgbClr val="231F20"/>
                </a:solidFill>
                <a:effectLst/>
                <a:latin typeface="ff3"/>
              </a:rPr>
              <a:t>Pemerintah</a:t>
            </a:r>
            <a:r>
              <a:rPr lang="en-ID" sz="3200" b="1" i="0" dirty="0">
                <a:solidFill>
                  <a:srgbClr val="231F20"/>
                </a:solidFill>
                <a:effectLst/>
                <a:latin typeface="ff3"/>
              </a:rPr>
              <a:t> Pusat dan Daerah</a:t>
            </a:r>
            <a:br>
              <a:rPr lang="en-ID" sz="3200" b="0" i="0" dirty="0">
                <a:solidFill>
                  <a:srgbClr val="000000"/>
                </a:solidFill>
                <a:effectLst/>
                <a:latin typeface="Roboto"/>
              </a:rPr>
            </a:b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A371A-FC44-4ABB-A5D5-F9B1C0053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292626"/>
            <a:ext cx="10515600" cy="384458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UcPeriod"/>
            </a:pPr>
            <a:r>
              <a:rPr lang="en-ID" sz="2800" b="1" i="0" dirty="0" err="1">
                <a:solidFill>
                  <a:srgbClr val="231F20"/>
                </a:solidFill>
                <a:effectLst/>
                <a:latin typeface="ff3"/>
              </a:rPr>
              <a:t>Hubungan</a:t>
            </a:r>
            <a:r>
              <a:rPr lang="en-ID" sz="2800" b="1" i="0" dirty="0">
                <a:solidFill>
                  <a:srgbClr val="231F20"/>
                </a:solidFill>
                <a:effectLst/>
                <a:latin typeface="ff3"/>
              </a:rPr>
              <a:t> </a:t>
            </a:r>
            <a:r>
              <a:rPr lang="en-ID" sz="2800" b="1" i="0" dirty="0" err="1">
                <a:solidFill>
                  <a:srgbClr val="231F20"/>
                </a:solidFill>
                <a:effectLst/>
                <a:latin typeface="ff3"/>
              </a:rPr>
              <a:t>Struktural</a:t>
            </a:r>
            <a:r>
              <a:rPr lang="en-ID" sz="2800" b="1" i="0" dirty="0">
                <a:solidFill>
                  <a:srgbClr val="231F20"/>
                </a:solidFill>
                <a:effectLst/>
                <a:latin typeface="ff3"/>
              </a:rPr>
              <a:t> </a:t>
            </a:r>
            <a:r>
              <a:rPr lang="en-ID" sz="2800" b="1" i="0" dirty="0" err="1">
                <a:solidFill>
                  <a:srgbClr val="231F20"/>
                </a:solidFill>
                <a:effectLst/>
                <a:latin typeface="ff3"/>
              </a:rPr>
              <a:t>Pemerintah</a:t>
            </a:r>
            <a:r>
              <a:rPr lang="en-ID" sz="2800" b="1" i="0" dirty="0">
                <a:solidFill>
                  <a:srgbClr val="231F20"/>
                </a:solidFill>
                <a:effectLst/>
                <a:latin typeface="ff3"/>
              </a:rPr>
              <a:t> Pusat dan Daerah</a:t>
            </a:r>
            <a:br>
              <a:rPr lang="en-ID" sz="2800" b="0" i="0" dirty="0">
                <a:solidFill>
                  <a:srgbClr val="000000"/>
                </a:solidFill>
                <a:effectLst/>
                <a:latin typeface="Roboto"/>
              </a:rPr>
            </a:br>
            <a:endParaRPr lang="en-ID" sz="2800" b="0" i="0" dirty="0">
              <a:solidFill>
                <a:srgbClr val="000000"/>
              </a:solidFill>
              <a:effectLst/>
              <a:latin typeface="Roboto"/>
            </a:endParaRPr>
          </a:p>
          <a:p>
            <a:pPr marL="0" indent="0">
              <a:buNone/>
            </a:pP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Negara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Kesatuan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Republik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Indonesia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menghubungkan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pusat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daerah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14350" indent="-514350">
              <a:buAutoNum type="arabicPeriod"/>
            </a:pPr>
            <a:r>
              <a:rPr lang="en-ID" sz="26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entralisasi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yakni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segala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urusan,fungsi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wewenang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penyelenggaraan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pemerintahan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pusat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pelaksanaannya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dekonsentrasi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ID" sz="26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esentralisasi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yakni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segala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urusan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wewenang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pemerintahan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diserahkan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seluas-luasnya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600" b="0" i="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daerah</a:t>
            </a:r>
            <a:r>
              <a:rPr lang="en-ID" sz="26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D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72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39DCF-49E6-426A-B9A3-26A30B6DD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2126" y="1922065"/>
            <a:ext cx="7987748" cy="3013869"/>
          </a:xfrm>
        </p:spPr>
        <p:txBody>
          <a:bodyPr>
            <a:normAutofit/>
          </a:bodyPr>
          <a:lstStyle/>
          <a:p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Pelimpahan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wewenang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dengan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cara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dekonsentrasi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dilakukan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melalui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pendelegasian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wewenang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kepada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perangkat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yang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berada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di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bawah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hirarkinya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di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daerah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. </a:t>
            </a:r>
          </a:p>
          <a:p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Pelimpahan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wewenang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dengan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cara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desentralisasi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dilakukan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melalui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pendelegasian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urusan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kepada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 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daerah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otonom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373877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A8FD9-2B2B-4FD5-9EBF-4137E018A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858216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2400" dirty="0" err="1">
                <a:solidFill>
                  <a:srgbClr val="231F20"/>
                </a:solidFill>
                <a:latin typeface="ff2"/>
              </a:rPr>
              <a:t>F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aktor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yang 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menjadi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dasar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pembagian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fungsi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, 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urusan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,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tugas,dan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wewenang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antara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pemerintah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pusat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dan 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daerah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.</a:t>
            </a:r>
          </a:p>
          <a:p>
            <a:pPr marL="514350" indent="-514350">
              <a:buAutoNum type="arabicParenR"/>
            </a:pP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Fungsi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yang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sifatnya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berskala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nasional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dan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berkaitan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dengan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eksistensi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negara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sebagai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kesatuan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politik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diserahkan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kepada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pemerintah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pusat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.</a:t>
            </a:r>
          </a:p>
          <a:p>
            <a:pPr marL="514350" indent="-514350">
              <a:buAutoNum type="arabicParenR"/>
            </a:pP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Fungsi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yang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menyangkut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pelayanan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masyarakat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yang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perlu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disediakan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secara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beragam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untuk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seluruh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daerah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dikelola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oleh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pemerintah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pusat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.</a:t>
            </a:r>
          </a:p>
          <a:p>
            <a:pPr marL="514350" indent="-514350">
              <a:buAutoNum type="arabicParenR"/>
            </a:pP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Fungsi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pelayanan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yang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bersifat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lokal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,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melibatkan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masyarakat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luas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dan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tidak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memerlukan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tingkat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pelayanan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yang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standar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,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dikelola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oleh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pemerintah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daerah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yang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disesuaikan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dengan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kebutuhan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serta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kemampuan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</a:t>
            </a:r>
            <a:r>
              <a:rPr lang="en-ID" sz="2400" b="0" i="0" dirty="0" err="1">
                <a:solidFill>
                  <a:srgbClr val="231F20"/>
                </a:solidFill>
                <a:effectLst/>
                <a:latin typeface="ff2"/>
              </a:rPr>
              <a:t>daerah</a:t>
            </a:r>
            <a:r>
              <a:rPr lang="en-ID" sz="2400" b="0" i="0" dirty="0">
                <a:solidFill>
                  <a:srgbClr val="231F20"/>
                </a:solidFill>
                <a:effectLst/>
                <a:latin typeface="ff2"/>
              </a:rPr>
              <a:t> masing-masing.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63652858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595</TotalTime>
  <Words>751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ff2</vt:lpstr>
      <vt:lpstr>ff3</vt:lpstr>
      <vt:lpstr>Gill Sans MT</vt:lpstr>
      <vt:lpstr>Roboto</vt:lpstr>
      <vt:lpstr>Gallery</vt:lpstr>
      <vt:lpstr>Kedudukan dan Peran Pemerintah Daerah</vt:lpstr>
      <vt:lpstr>PowerPoint Presentation</vt:lpstr>
      <vt:lpstr>Urusan pemerintahan yang menjadi kewenangan pemerintah daerah kabupaten atau kota</vt:lpstr>
      <vt:lpstr>PowerPoint Presentation</vt:lpstr>
      <vt:lpstr>PowerPoint Presentation</vt:lpstr>
      <vt:lpstr>Kewenangan pemerintah daerah dalam pelaksanaan otonomi daerah:</vt:lpstr>
      <vt:lpstr> Hubungan Struktural dan Fungsional Pemerintah Pusat dan Daerah </vt:lpstr>
      <vt:lpstr>PowerPoint Presentation</vt:lpstr>
      <vt:lpstr>PowerPoint Presentation</vt:lpstr>
      <vt:lpstr>B. Hubungan Fungsional Pemerintah Pusat dan       Daerah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KD 3.5. Menganalisis hubungan pemerintah pusat dan daerah menurut UUD Negara RI Tahun 1945</dc:title>
  <dc:creator>titik Listyorini</dc:creator>
  <cp:lastModifiedBy>titik Listyorini</cp:lastModifiedBy>
  <cp:revision>56</cp:revision>
  <dcterms:created xsi:type="dcterms:W3CDTF">2020-12-19T11:05:28Z</dcterms:created>
  <dcterms:modified xsi:type="dcterms:W3CDTF">2021-01-17T16:40:58Z</dcterms:modified>
</cp:coreProperties>
</file>