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5" r:id="rId8"/>
    <p:sldId id="266" r:id="rId9"/>
    <p:sldId id="269" r:id="rId10"/>
    <p:sldId id="267" r:id="rId11"/>
    <p:sldId id="262" r:id="rId12"/>
    <p:sldId id="264" r:id="rId13"/>
    <p:sldId id="268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82ACE-F828-4DB3-A377-3DA44769F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2A5BD-0A71-4CA9-AB14-138AE51B9B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CD400-139C-4C09-A8FF-C752322D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09F67-64CA-46BF-B906-CA46E222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E8CE3-3469-4F46-AF9D-9B78F684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347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B03D0-4CEC-4ACC-BFE4-D7AA8A64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3839B2-4A49-4D77-AEE0-E34051F74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5CCE2-CED3-4CA5-A9DD-9DC51DE0B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01B37-9642-412C-A5B3-28A1A060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21C30-F1A3-4095-94F9-FDF4F840D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600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1B009-1ED4-4208-A29B-4D1F8810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193AA-4D8D-4811-89A8-1BA7E28A7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98DFA-FB4E-43EA-80AC-42FB1655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B3131B-EB07-406A-B2E2-F47E95A79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D1239-BB5F-4EC6-9AF9-B9F8DB75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8000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BDB1E-3E8C-48B4-A98E-5C2CBEA4B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40B6F-0988-4D93-8002-545EF29AF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42B94-81BB-4928-8D10-9DFCE243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9DD98-A438-407B-AB59-C4E41AA42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92D47-C5DF-4DD2-8D91-EA304F1F1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604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F0333-82C7-490E-83E3-3FCACC73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5C5C6D-798B-476D-81B4-F900615BB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EACE1-CB37-43F0-894E-2FE31D217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5D2C4-825B-4CAE-93D6-30325A11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35B86B-F5D8-44B6-B787-C27425288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1379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2A141-B756-4331-8F76-13A4F13EF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3B3F2-B4ED-45D1-9D1A-8008B3B44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41AF51-8AC0-47D0-BBBA-2DDD535AA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F813E-0344-467C-9F8F-004EF984A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22673E-7865-48EE-A18C-14D025EE8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7A0E3-466B-4FE9-BF76-33A15B79D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172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93B6-FE76-4FB0-901B-6FD5AF7AE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A3C03-EBC3-4565-B2EF-CA10B182A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C1A8FD-D05E-4473-AAD3-B4F5FC72A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863EF1-5729-40DA-8AC0-5FD2E92A86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54FAD3-B1CA-4E98-A25D-4B07702719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5A5E25-7964-4B05-AAB4-2927F800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5DEA96-BC99-48F1-9CD3-83A05F2B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EE53C2-2E7C-4235-90C2-057EED92A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549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2C6CF-EE47-4B56-BACD-4555539C3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A3BCFB-FAC8-45D3-B420-6A86A3EB9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17B7D9-51C8-4BBB-BF3E-32311573A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26707-EA3D-4441-A8DF-BBD16F9BD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39443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2A767C-C1C3-42B6-9DC4-5C8FF028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F8D42D-1A25-4569-861C-D281EDEEB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89633-4EF4-4BBF-AAAC-94DEAFA2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5805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3E0C-5542-4743-970D-4E8C5154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55C20-62B6-4C44-B611-4C4203A3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27D1F-12E1-4539-982D-01AEE7C53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AB09A-B0C5-4971-8796-F22FE2478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31337-0A68-4CA1-8ADE-F9818F776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7527C-DF0F-4B0B-AEC2-B707C9246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4222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D8712-D1DA-452A-A99A-4B846A0D9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555C41-3900-43BC-B1E8-53234875C6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842563-7B95-4A7C-A971-327F97CD2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04C96-8BF7-4475-8AC7-F0810BE0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D5DA2-80E6-461E-8689-DED034C9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606AA4-A33D-45B0-8646-1EBD21EC5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571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9A95A6-97EF-4554-A5E0-214ECEB3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D1A4C-95E7-4B07-9728-91539EA73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F197C-0296-4393-A685-552958FCC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94F69-97E9-4E27-AFC5-4DFDC31D82CF}" type="datetimeFigureOut">
              <a:rPr lang="en-ID" smtClean="0"/>
              <a:t>03/11/2020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66762-1A9F-4D20-AD67-12B2A86959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61C37-57F8-4903-9E70-ECB00CB98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6EDA3-DDC7-4413-8C7B-9945B6E9FE3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5693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AA0D9-6D66-4049-BFEE-B1850DFF5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0604"/>
            <a:ext cx="10515600" cy="854075"/>
          </a:xfrm>
        </p:spPr>
        <p:txBody>
          <a:bodyPr>
            <a:normAutofit fontScale="90000"/>
          </a:bodyPr>
          <a:lstStyle/>
          <a:p>
            <a:r>
              <a:rPr lang="it-IT" sz="4400" b="1" dirty="0"/>
              <a:t>Perlindungan dan Penegakan Hukum di Indonesia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0D901-5C76-4B88-8F60-8A5EEB5D9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435" y="2608539"/>
            <a:ext cx="10515600" cy="3924093"/>
          </a:xfrm>
        </p:spPr>
        <p:txBody>
          <a:bodyPr/>
          <a:lstStyle/>
          <a:p>
            <a:pPr marL="166688" indent="-166688">
              <a:buFont typeface="Arial" pitchFamily="34" charset="0"/>
              <a:buChar char="•"/>
            </a:pP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orang </a:t>
            </a:r>
            <a:r>
              <a:rPr lang="en-US" sz="2800" dirty="0" err="1"/>
              <a:t>beriman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pelindungan</a:t>
            </a:r>
            <a:r>
              <a:rPr lang="en-US" sz="2800" dirty="0"/>
              <a:t> dan </a:t>
            </a:r>
            <a:r>
              <a:rPr lang="en-US" sz="2800" dirty="0" err="1"/>
              <a:t>penegakan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keadilan</a:t>
            </a:r>
            <a:r>
              <a:rPr lang="en-US" sz="2800" dirty="0"/>
              <a:t> dan </a:t>
            </a:r>
            <a:r>
              <a:rPr lang="en-US" sz="2800" dirty="0" err="1"/>
              <a:t>kedamaian</a:t>
            </a:r>
            <a:r>
              <a:rPr lang="en-US" sz="2800" dirty="0"/>
              <a:t>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800" dirty="0" err="1"/>
              <a:t>Berperilaku</a:t>
            </a:r>
            <a:r>
              <a:rPr lang="en-US" sz="2800" dirty="0"/>
              <a:t> </a:t>
            </a:r>
            <a:r>
              <a:rPr lang="en-US" sz="2800" dirty="0" err="1"/>
              <a:t>jujur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perlindungan</a:t>
            </a:r>
            <a:r>
              <a:rPr lang="en-US" sz="2800" dirty="0"/>
              <a:t> dan </a:t>
            </a:r>
            <a:r>
              <a:rPr lang="en-US" sz="2800" dirty="0" err="1"/>
              <a:t>penegakan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di </a:t>
            </a:r>
            <a:r>
              <a:rPr lang="en-US" sz="2800" dirty="0" err="1"/>
              <a:t>tengah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800" dirty="0" err="1"/>
              <a:t>Mengevaluasi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perlindungan</a:t>
            </a:r>
            <a:r>
              <a:rPr lang="en-US" sz="2800" dirty="0"/>
              <a:t> dan </a:t>
            </a:r>
            <a:r>
              <a:rPr lang="en-US" sz="2800" dirty="0" err="1"/>
              <a:t>penegakan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keadilan</a:t>
            </a:r>
            <a:r>
              <a:rPr lang="en-US" sz="2800" dirty="0"/>
              <a:t> dan </a:t>
            </a:r>
            <a:r>
              <a:rPr lang="en-US" sz="2800" dirty="0" err="1"/>
              <a:t>kedamaian</a:t>
            </a:r>
            <a:r>
              <a:rPr lang="en-US" sz="2800" dirty="0"/>
              <a:t>.</a:t>
            </a:r>
          </a:p>
          <a:p>
            <a:pPr marL="166688" indent="-166688">
              <a:buFont typeface="Arial" pitchFamily="34" charset="0"/>
              <a:buChar char="•"/>
            </a:pPr>
            <a:r>
              <a:rPr lang="en-US" sz="2800" dirty="0" err="1"/>
              <a:t>Mendemonstrasikan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praktik</a:t>
            </a:r>
            <a:r>
              <a:rPr lang="en-US" sz="2800" dirty="0"/>
              <a:t> </a:t>
            </a:r>
            <a:r>
              <a:rPr lang="en-US" sz="2800" dirty="0" err="1"/>
              <a:t>perlindungan</a:t>
            </a:r>
            <a:r>
              <a:rPr lang="en-US" sz="2800" dirty="0"/>
              <a:t> dan </a:t>
            </a:r>
            <a:r>
              <a:rPr lang="en-US" sz="2800" dirty="0" err="1"/>
              <a:t>penegakan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keadilan</a:t>
            </a:r>
            <a:r>
              <a:rPr lang="en-US" sz="2800" dirty="0"/>
              <a:t> dan </a:t>
            </a:r>
            <a:r>
              <a:rPr lang="en-US" sz="2800" dirty="0" err="1"/>
              <a:t>kedamaian</a:t>
            </a:r>
            <a:r>
              <a:rPr lang="en-US" sz="2800" dirty="0"/>
              <a:t>.</a:t>
            </a:r>
          </a:p>
          <a:p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471B35-8F33-43E4-98DA-1B732F2ADE3A}"/>
              </a:ext>
            </a:extLst>
          </p:cNvPr>
          <p:cNvSpPr/>
          <p:nvPr/>
        </p:nvSpPr>
        <p:spPr>
          <a:xfrm>
            <a:off x="1033669" y="1881809"/>
            <a:ext cx="3816627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pembelajaran</a:t>
            </a:r>
            <a:endParaRPr lang="en-ID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D0E8BB-8D6E-44E1-AEE7-C45CC6BAB98B}"/>
              </a:ext>
            </a:extLst>
          </p:cNvPr>
          <p:cNvSpPr/>
          <p:nvPr/>
        </p:nvSpPr>
        <p:spPr>
          <a:xfrm>
            <a:off x="4757530" y="278296"/>
            <a:ext cx="2531166" cy="742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KD 3.2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942210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38619-1C94-49CD-BF40-F74135B75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Unsur</a:t>
            </a:r>
            <a:r>
              <a:rPr lang="en-US" dirty="0"/>
              <a:t> –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AC3A4-0971-4457-8EB8-CC532A6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796130" cy="2229540"/>
          </a:xfrm>
        </p:spPr>
        <p:txBody>
          <a:bodyPr/>
          <a:lstStyle/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warganya</a:t>
            </a:r>
            <a:endParaRPr lang="en-US" dirty="0"/>
          </a:p>
          <a:p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kepastian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–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negara</a:t>
            </a:r>
          </a:p>
          <a:p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melanggar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33581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87F64-14A5-428C-AE0E-C851174DE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917"/>
          </a:xfrm>
        </p:spPr>
        <p:txBody>
          <a:bodyPr/>
          <a:lstStyle/>
          <a:p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E4B81-E445-48A1-AEDF-5FED87CCC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22305"/>
          </a:xfrm>
        </p:spPr>
        <p:txBody>
          <a:bodyPr/>
          <a:lstStyle/>
          <a:p>
            <a:r>
              <a:rPr lang="en-ID" dirty="0" err="1"/>
              <a:t>Penegakan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Jimly</a:t>
            </a:r>
            <a:r>
              <a:rPr lang="en-ID" dirty="0"/>
              <a:t> </a:t>
            </a:r>
            <a:r>
              <a:rPr lang="en-ID" dirty="0" err="1"/>
              <a:t>Asshiddiqie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proses </a:t>
            </a:r>
            <a:r>
              <a:rPr lang="en-ID" dirty="0" err="1"/>
              <a:t>dilakukannya</a:t>
            </a:r>
            <a:r>
              <a:rPr lang="en-ID" dirty="0"/>
              <a:t> </a:t>
            </a:r>
            <a:r>
              <a:rPr lang="en-ID" dirty="0" err="1"/>
              <a:t>upaya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tegaknya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berfungsinya</a:t>
            </a:r>
            <a:r>
              <a:rPr lang="en-ID" dirty="0"/>
              <a:t> </a:t>
            </a:r>
            <a:r>
              <a:rPr lang="en-ID" dirty="0" err="1"/>
              <a:t>norma-norma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nyata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pedoman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lalu</a:t>
            </a:r>
            <a:r>
              <a:rPr lang="en-ID" dirty="0"/>
              <a:t> </a:t>
            </a:r>
            <a:r>
              <a:rPr lang="en-ID" dirty="0" err="1"/>
              <a:t>lintas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hubungan-hubungan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bermasyarakat</a:t>
            </a:r>
            <a:r>
              <a:rPr lang="en-ID" dirty="0"/>
              <a:t> dan </a:t>
            </a:r>
            <a:r>
              <a:rPr lang="en-ID" dirty="0" err="1"/>
              <a:t>bernegara</a:t>
            </a:r>
            <a:r>
              <a:rPr lang="en-ID" dirty="0"/>
              <a:t>.</a:t>
            </a:r>
          </a:p>
          <a:p>
            <a:endParaRPr lang="en-ID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CEB1F-3A12-472A-857C-F4672CB7DA67}"/>
              </a:ext>
            </a:extLst>
          </p:cNvPr>
          <p:cNvSpPr/>
          <p:nvPr/>
        </p:nvSpPr>
        <p:spPr>
          <a:xfrm>
            <a:off x="1099931" y="4015409"/>
            <a:ext cx="7474226" cy="1934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sz="2800" dirty="0" err="1"/>
              <a:t>Penegakan</a:t>
            </a:r>
            <a:r>
              <a:rPr lang="en-ID" sz="2800" dirty="0"/>
              <a:t> </a:t>
            </a:r>
            <a:r>
              <a:rPr lang="en-ID" sz="2800" dirty="0" err="1"/>
              <a:t>hukum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dipahami</a:t>
            </a:r>
            <a:r>
              <a:rPr lang="en-ID" sz="2800" dirty="0"/>
              <a:t> pula </a:t>
            </a:r>
            <a:r>
              <a:rPr lang="en-ID" sz="2800" dirty="0" err="1"/>
              <a:t>sebagai</a:t>
            </a:r>
            <a:r>
              <a:rPr lang="en-ID" sz="2800" dirty="0"/>
              <a:t> </a:t>
            </a:r>
            <a:r>
              <a:rPr lang="en-ID" sz="2800" dirty="0" err="1"/>
              <a:t>sebuah</a:t>
            </a:r>
            <a:r>
              <a:rPr lang="en-ID" sz="2800" dirty="0"/>
              <a:t> </a:t>
            </a:r>
            <a:r>
              <a:rPr lang="en-ID" sz="2800" dirty="0" err="1"/>
              <a:t>tindakan</a:t>
            </a:r>
            <a:r>
              <a:rPr lang="en-ID" sz="2800" dirty="0"/>
              <a:t> yang </a:t>
            </a:r>
            <a:r>
              <a:rPr lang="en-ID" sz="2800" dirty="0" err="1"/>
              <a:t>bertujuan</a:t>
            </a:r>
            <a:r>
              <a:rPr lang="en-ID" sz="2800" dirty="0"/>
              <a:t> agar </a:t>
            </a:r>
            <a:r>
              <a:rPr lang="en-ID" sz="2800" dirty="0" err="1"/>
              <a:t>hukum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berfungsi</a:t>
            </a:r>
            <a:r>
              <a:rPr lang="en-ID" sz="2800" dirty="0"/>
              <a:t> </a:t>
            </a:r>
            <a:r>
              <a:rPr lang="en-ID" sz="2800" dirty="0" err="1"/>
              <a:t>sebagaimana</a:t>
            </a:r>
            <a:r>
              <a:rPr lang="en-ID" sz="2800" dirty="0"/>
              <a:t> </a:t>
            </a:r>
            <a:r>
              <a:rPr lang="en-ID" sz="2800" dirty="0" err="1"/>
              <a:t>mestinya</a:t>
            </a:r>
            <a:r>
              <a:rPr lang="en-ID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434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7906-E6AC-4AD9-84F9-DD84F46D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D" sz="3200" dirty="0" err="1"/>
              <a:t>Apabila</a:t>
            </a:r>
            <a:r>
              <a:rPr lang="en-ID" sz="3200" dirty="0"/>
              <a:t> </a:t>
            </a:r>
            <a:r>
              <a:rPr lang="en-ID" sz="3200" dirty="0" err="1"/>
              <a:t>perlindungan</a:t>
            </a:r>
            <a:r>
              <a:rPr lang="en-ID" sz="3200" dirty="0"/>
              <a:t> dan </a:t>
            </a:r>
            <a:r>
              <a:rPr lang="en-ID" sz="3200" dirty="0" err="1"/>
              <a:t>penegakan</a:t>
            </a:r>
            <a:r>
              <a:rPr lang="en-ID" sz="3200" dirty="0"/>
              <a:t> </a:t>
            </a:r>
            <a:r>
              <a:rPr lang="en-ID" sz="3200" dirty="0" err="1"/>
              <a:t>hukum</a:t>
            </a:r>
            <a:r>
              <a:rPr lang="en-ID" sz="3200" dirty="0"/>
              <a:t> </a:t>
            </a:r>
            <a:r>
              <a:rPr lang="en-ID" sz="3200" dirty="0" err="1"/>
              <a:t>dapat</a:t>
            </a:r>
            <a:r>
              <a:rPr lang="en-ID" sz="3200" dirty="0"/>
              <a:t> </a:t>
            </a:r>
            <a:r>
              <a:rPr lang="en-ID" sz="3200" dirty="0" err="1"/>
              <a:t>dilaksanakan</a:t>
            </a:r>
            <a:r>
              <a:rPr lang="en-ID" sz="3200" dirty="0"/>
              <a:t> 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baik</a:t>
            </a:r>
            <a:r>
              <a:rPr lang="en-ID" sz="3200" dirty="0"/>
              <a:t>, </a:t>
            </a:r>
            <a:r>
              <a:rPr lang="en-ID" sz="3200" dirty="0" err="1"/>
              <a:t>maka</a:t>
            </a:r>
            <a:r>
              <a:rPr lang="en-ID" sz="3200" dirty="0"/>
              <a:t> </a:t>
            </a:r>
            <a:r>
              <a:rPr lang="en-ID" sz="3200" dirty="0" err="1"/>
              <a:t>akan</a:t>
            </a:r>
            <a:r>
              <a:rPr lang="en-ID" sz="3200" dirty="0"/>
              <a:t> :</a:t>
            </a:r>
            <a:br>
              <a:rPr lang="en-ID" sz="3200" dirty="0"/>
            </a:b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10AEB-0B08-4BB5-AD4F-367D56578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85452" cy="1964497"/>
          </a:xfrm>
        </p:spPr>
        <p:txBody>
          <a:bodyPr>
            <a:normAutofit fontScale="92500" lnSpcReduction="20000"/>
          </a:bodyPr>
          <a:lstStyle/>
          <a:p>
            <a:r>
              <a:rPr lang="en-ID" dirty="0" err="1"/>
              <a:t>Terciptanya</a:t>
            </a:r>
            <a:r>
              <a:rPr lang="en-ID" dirty="0"/>
              <a:t> </a:t>
            </a:r>
            <a:r>
              <a:rPr lang="en-ID" dirty="0" err="1"/>
              <a:t>supremasi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,</a:t>
            </a:r>
          </a:p>
          <a:p>
            <a:r>
              <a:rPr lang="en-ID" dirty="0" err="1"/>
              <a:t>Tegaknya</a:t>
            </a:r>
            <a:r>
              <a:rPr lang="en-ID" dirty="0"/>
              <a:t> </a:t>
            </a:r>
            <a:r>
              <a:rPr lang="en-ID" dirty="0" err="1"/>
              <a:t>keadilan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,</a:t>
            </a:r>
          </a:p>
          <a:p>
            <a:r>
              <a:rPr lang="en-ID" dirty="0" err="1"/>
              <a:t>Menjamin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yang </a:t>
            </a:r>
            <a:r>
              <a:rPr lang="en-ID" dirty="0" err="1"/>
              <a:t>tertib</a:t>
            </a:r>
            <a:r>
              <a:rPr lang="en-ID" dirty="0"/>
              <a:t>,</a:t>
            </a:r>
          </a:p>
          <a:p>
            <a:r>
              <a:rPr lang="en-ID" dirty="0" err="1"/>
              <a:t>Mewujudkan</a:t>
            </a:r>
            <a:r>
              <a:rPr lang="en-ID" dirty="0"/>
              <a:t> </a:t>
            </a:r>
            <a:r>
              <a:rPr lang="en-ID" dirty="0" err="1"/>
              <a:t>perdamaian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09111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EDB37-4EFB-4FD8-B94E-019921687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Menurut</a:t>
            </a:r>
            <a:r>
              <a:rPr lang="en-US" sz="3200" dirty="0"/>
              <a:t> </a:t>
            </a:r>
            <a:r>
              <a:rPr lang="en-US" sz="3200" dirty="0" err="1"/>
              <a:t>Soerjono</a:t>
            </a:r>
            <a:r>
              <a:rPr lang="en-US" sz="3200" dirty="0"/>
              <a:t> </a:t>
            </a:r>
            <a:r>
              <a:rPr lang="en-US" sz="3200" dirty="0" err="1"/>
              <a:t>Soekanto</a:t>
            </a:r>
            <a:r>
              <a:rPr lang="en-US" sz="3200" dirty="0"/>
              <a:t> </a:t>
            </a:r>
            <a:r>
              <a:rPr lang="en-US" sz="3200" dirty="0" err="1"/>
              <a:t>keberhasilan</a:t>
            </a:r>
            <a:r>
              <a:rPr lang="en-US" sz="3200" dirty="0"/>
              <a:t> proses </a:t>
            </a:r>
            <a:r>
              <a:rPr lang="en-US" sz="3200" dirty="0" err="1"/>
              <a:t>perlindungan</a:t>
            </a:r>
            <a:r>
              <a:rPr lang="en-US" sz="3200" dirty="0"/>
              <a:t> dan </a:t>
            </a:r>
            <a:r>
              <a:rPr lang="en-US" sz="3200" dirty="0" err="1"/>
              <a:t>penegakan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bergantung</a:t>
            </a:r>
            <a:r>
              <a:rPr lang="en-US" sz="3200" dirty="0"/>
              <a:t> pada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: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AC3C5-09B0-456F-BAE2-8D0B88BD4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3357"/>
            <a:ext cx="8928652" cy="4003606"/>
          </a:xfrm>
        </p:spPr>
        <p:txBody>
          <a:bodyPr/>
          <a:lstStyle/>
          <a:p>
            <a:r>
              <a:rPr lang="en-US" dirty="0" err="1"/>
              <a:t>Hukumnya</a:t>
            </a:r>
            <a:endParaRPr lang="en-US" dirty="0"/>
          </a:p>
          <a:p>
            <a:r>
              <a:rPr lang="en-US" dirty="0" err="1"/>
              <a:t>Penegak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r>
              <a:rPr lang="en-US" dirty="0"/>
              <a:t>Masyarakat</a:t>
            </a:r>
          </a:p>
          <a:p>
            <a:r>
              <a:rPr lang="en-US" dirty="0"/>
              <a:t>Sarana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fasilitas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  <a:p>
            <a:r>
              <a:rPr lang="en-US" dirty="0" err="1"/>
              <a:t>Kebudayaan</a:t>
            </a:r>
            <a:r>
              <a:rPr lang="en-US" dirty="0"/>
              <a:t>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82038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62F32-F858-4B2A-A478-AAC9DE583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247" y="847276"/>
            <a:ext cx="9140687" cy="742985"/>
          </a:xfrm>
        </p:spPr>
        <p:txBody>
          <a:bodyPr>
            <a:normAutofit/>
          </a:bodyPr>
          <a:lstStyle/>
          <a:p>
            <a:r>
              <a:rPr lang="en-US" sz="2400" dirty="0" err="1"/>
              <a:t>Tuliskan</a:t>
            </a:r>
            <a:r>
              <a:rPr lang="en-US" sz="2400" dirty="0"/>
              <a:t> </a:t>
            </a:r>
            <a:r>
              <a:rPr lang="en-US" sz="2400" dirty="0" err="1"/>
              <a:t>pendapatmu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WA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endParaRPr lang="en-ID" sz="24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A8BC633-B764-40F2-B85F-719000EB9F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74" y="1809302"/>
            <a:ext cx="4778652" cy="274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55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C9C3-9E2A-4C49-AF4B-53017AB14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2934"/>
            <a:ext cx="10515600" cy="61553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409B5-9A98-47A4-904E-7C862AF3B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392"/>
            <a:ext cx="8782878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/>
              <a:t>Menurut</a:t>
            </a:r>
            <a:r>
              <a:rPr lang="en-US" sz="2800" dirty="0"/>
              <a:t> Immanuel Kant, </a:t>
            </a:r>
            <a:r>
              <a:rPr lang="en-US" sz="2800" b="1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ialah</a:t>
            </a:r>
            <a:r>
              <a:rPr lang="en-US" sz="2800" dirty="0"/>
              <a:t> </a:t>
            </a:r>
            <a:r>
              <a:rPr lang="en-US" sz="2800" dirty="0" err="1"/>
              <a:t>keseluruhan</a:t>
            </a:r>
            <a:r>
              <a:rPr lang="en-US" sz="2800" dirty="0"/>
              <a:t> </a:t>
            </a:r>
            <a:r>
              <a:rPr lang="en-US" sz="2800" dirty="0" err="1"/>
              <a:t>syarat</a:t>
            </a:r>
            <a:r>
              <a:rPr lang="en-US" sz="2800" dirty="0"/>
              <a:t> yang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kehendak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orang yang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menyesuaikan</a:t>
            </a:r>
            <a:r>
              <a:rPr lang="en-US" sz="2800" dirty="0"/>
              <a:t> </a:t>
            </a:r>
            <a:r>
              <a:rPr lang="en-US" sz="2800" dirty="0" err="1"/>
              <a:t>diri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kehendak</a:t>
            </a:r>
            <a:r>
              <a:rPr lang="en-US" sz="2800" dirty="0"/>
              <a:t> </a:t>
            </a:r>
            <a:r>
              <a:rPr lang="en-US" sz="2800" dirty="0" err="1"/>
              <a:t>bebas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orang yang lain, </a:t>
            </a:r>
            <a:r>
              <a:rPr lang="en-US" sz="2800" dirty="0" err="1"/>
              <a:t>menuruti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kemerdekaan</a:t>
            </a:r>
            <a:r>
              <a:rPr lang="en-US" sz="2800" dirty="0"/>
              <a:t>.</a:t>
            </a:r>
          </a:p>
          <a:p>
            <a:r>
              <a:rPr lang="en-US" dirty="0" err="1"/>
              <a:t>Menurut</a:t>
            </a:r>
            <a:r>
              <a:rPr lang="en-US" dirty="0"/>
              <a:t> J.C.T </a:t>
            </a:r>
            <a:r>
              <a:rPr lang="en-US" dirty="0" err="1"/>
              <a:t>Simorangkir</a:t>
            </a:r>
            <a:r>
              <a:rPr lang="en-US" dirty="0"/>
              <a:t> S.H dan </a:t>
            </a:r>
            <a:r>
              <a:rPr lang="en-US" dirty="0" err="1"/>
              <a:t>Woerjo</a:t>
            </a:r>
            <a:r>
              <a:rPr lang="en-US" dirty="0"/>
              <a:t> </a:t>
            </a:r>
            <a:r>
              <a:rPr lang="en-US" dirty="0" err="1"/>
              <a:t>Sastropranoto</a:t>
            </a:r>
            <a:r>
              <a:rPr lang="en-US" dirty="0"/>
              <a:t> S.H Hukum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,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di </a:t>
            </a:r>
            <a:r>
              <a:rPr lang="en-US" dirty="0" err="1"/>
              <a:t>buat</a:t>
            </a:r>
            <a:r>
              <a:rPr lang="en-US" dirty="0"/>
              <a:t> oleh badan – badan </a:t>
            </a:r>
            <a:r>
              <a:rPr lang="en-US" dirty="0" err="1"/>
              <a:t>resmi</a:t>
            </a:r>
            <a:r>
              <a:rPr lang="en-US" dirty="0"/>
              <a:t> yang </a:t>
            </a:r>
            <a:r>
              <a:rPr lang="en-US" dirty="0" err="1"/>
              <a:t>berwajib</a:t>
            </a:r>
            <a:r>
              <a:rPr lang="en-US" dirty="0"/>
              <a:t>,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tadi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diambilnya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hukuman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en-US" sz="3000" dirty="0"/>
              <a:t>Hukum </a:t>
            </a:r>
            <a:r>
              <a:rPr lang="en-US" sz="3000" dirty="0" err="1"/>
              <a:t>merupakan</a:t>
            </a:r>
            <a:r>
              <a:rPr lang="en-US" sz="3000" dirty="0"/>
              <a:t> </a:t>
            </a:r>
            <a:r>
              <a:rPr lang="en-US" sz="3000" dirty="0" err="1"/>
              <a:t>peraturan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kemasyarakatan</a:t>
            </a:r>
            <a:r>
              <a:rPr lang="en-US" sz="3000" dirty="0"/>
              <a:t> yang </a:t>
            </a:r>
            <a:r>
              <a:rPr lang="en-US" sz="3000" dirty="0" err="1"/>
              <a:t>mempunyai</a:t>
            </a:r>
            <a:r>
              <a:rPr lang="en-US" sz="3000" dirty="0"/>
              <a:t> </a:t>
            </a:r>
            <a:r>
              <a:rPr lang="en-US" sz="3000" dirty="0" err="1"/>
              <a:t>sifat</a:t>
            </a:r>
            <a:r>
              <a:rPr lang="en-US" sz="3000" dirty="0"/>
              <a:t> </a:t>
            </a:r>
            <a:r>
              <a:rPr lang="en-US" sz="3000" dirty="0" err="1"/>
              <a:t>mengatur</a:t>
            </a:r>
            <a:r>
              <a:rPr lang="en-US" sz="3000" dirty="0"/>
              <a:t> dan </a:t>
            </a:r>
            <a:r>
              <a:rPr lang="en-US" sz="3000" dirty="0" err="1"/>
              <a:t>memaksa</a:t>
            </a:r>
            <a:r>
              <a:rPr lang="en-US" sz="3000" dirty="0"/>
              <a:t> </a:t>
            </a:r>
            <a:r>
              <a:rPr lang="en-US" sz="3000" dirty="0" err="1"/>
              <a:t>setiap</a:t>
            </a:r>
            <a:r>
              <a:rPr lang="en-US" sz="3000" dirty="0"/>
              <a:t> orang di </a:t>
            </a:r>
            <a:r>
              <a:rPr lang="en-US" sz="3000" dirty="0" err="1"/>
              <a:t>dalamnya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mengikutinya</a:t>
            </a:r>
            <a:r>
              <a:rPr lang="en-US" sz="3000" dirty="0"/>
              <a:t>.</a:t>
            </a:r>
          </a:p>
          <a:p>
            <a:endParaRPr lang="en-US" sz="3000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0249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48B1E-0E05-45C7-A004-AAC709765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880579"/>
          </a:xfrm>
        </p:spPr>
        <p:txBody>
          <a:bodyPr/>
          <a:lstStyle/>
          <a:p>
            <a:r>
              <a:rPr lang="en-US" sz="4400" dirty="0" err="1"/>
              <a:t>Ciri-ciri</a:t>
            </a:r>
            <a:r>
              <a:rPr lang="en-US" sz="4400" dirty="0"/>
              <a:t> </a:t>
            </a:r>
            <a:r>
              <a:rPr lang="en-US" sz="4400" dirty="0" err="1"/>
              <a:t>hukum</a:t>
            </a:r>
            <a:r>
              <a:rPr lang="en-US" sz="4400" dirty="0"/>
              <a:t> </a:t>
            </a:r>
            <a:r>
              <a:rPr lang="en-US" sz="4400" dirty="0" err="1"/>
              <a:t>adalah</a:t>
            </a:r>
            <a:r>
              <a:rPr lang="en-US" sz="4400" dirty="0"/>
              <a:t>: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54C89-A192-4236-9D20-44D26660B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perintah</a:t>
            </a:r>
            <a:r>
              <a:rPr lang="en-US" sz="2800" dirty="0"/>
              <a:t> dan/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larangan</a:t>
            </a:r>
            <a:r>
              <a:rPr lang="en-US" sz="2800" dirty="0"/>
              <a:t>, dan</a:t>
            </a:r>
          </a:p>
          <a:p>
            <a:pPr>
              <a:buFont typeface="+mj-lt"/>
              <a:buAutoNum type="arabicPeriod"/>
            </a:pPr>
            <a:r>
              <a:rPr lang="en-US" sz="2800" dirty="0" err="1"/>
              <a:t>perintah</a:t>
            </a:r>
            <a:r>
              <a:rPr lang="en-US" sz="2800" dirty="0"/>
              <a:t> dan/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larangan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dipatuhi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ditaati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orang. Oleh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, </a:t>
            </a:r>
            <a:r>
              <a:rPr lang="en-US" sz="2800" dirty="0" err="1"/>
              <a:t>setiap</a:t>
            </a:r>
            <a:r>
              <a:rPr lang="en-US" sz="2800" dirty="0"/>
              <a:t> orang </a:t>
            </a:r>
            <a:r>
              <a:rPr lang="en-US" sz="2800" dirty="0" err="1"/>
              <a:t>wajib</a:t>
            </a:r>
            <a:r>
              <a:rPr lang="en-US" sz="2800" dirty="0"/>
              <a:t> </a:t>
            </a:r>
            <a:r>
              <a:rPr lang="en-US" sz="2800" dirty="0" err="1"/>
              <a:t>menjalankan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di mana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diberlakukan</a:t>
            </a:r>
            <a:r>
              <a:rPr lang="en-US" sz="2800" dirty="0"/>
              <a:t>. </a:t>
            </a:r>
            <a:r>
              <a:rPr lang="en-US" sz="2800" dirty="0" err="1"/>
              <a:t>Jikalau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sengaja</a:t>
            </a:r>
            <a:r>
              <a:rPr lang="en-US" sz="2800" dirty="0"/>
              <a:t> </a:t>
            </a:r>
            <a:r>
              <a:rPr lang="en-US" sz="2800" dirty="0" err="1"/>
              <a:t>melanggar</a:t>
            </a:r>
            <a:r>
              <a:rPr lang="en-US" sz="2800" dirty="0"/>
              <a:t> </a:t>
            </a:r>
            <a:r>
              <a:rPr lang="en-US" sz="2800" dirty="0" err="1"/>
              <a:t>kaidah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,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dikenakan</a:t>
            </a:r>
            <a:r>
              <a:rPr lang="en-US" sz="2800" dirty="0"/>
              <a:t> </a:t>
            </a:r>
            <a:r>
              <a:rPr lang="en-US" sz="2800" dirty="0" err="1"/>
              <a:t>sangsi</a:t>
            </a:r>
            <a:r>
              <a:rPr lang="en-US" sz="2800" dirty="0"/>
              <a:t> </a:t>
            </a:r>
            <a:r>
              <a:rPr lang="en-US" sz="2800" dirty="0" err="1"/>
              <a:t>berupa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9622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79F1F-2854-4531-8406-1FF851177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C5119-A53A-45F9-825D-AFCA8DE19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454827"/>
          </a:xfrm>
        </p:spPr>
        <p:txBody>
          <a:bodyPr>
            <a:normAutofit fontScale="92500" lnSpcReduction="10000"/>
          </a:bodyPr>
          <a:lstStyle/>
          <a:p>
            <a:r>
              <a:rPr lang="en-ID" dirty="0"/>
              <a:t>Prof. Mr. </a:t>
            </a:r>
            <a:r>
              <a:rPr lang="en-ID" dirty="0" err="1"/>
              <a:t>Dr.</a:t>
            </a:r>
            <a:r>
              <a:rPr lang="en-ID" dirty="0"/>
              <a:t> L.J. van Apeldoorn </a:t>
            </a:r>
            <a:r>
              <a:rPr lang="en-ID" dirty="0" err="1"/>
              <a:t>mengungkapkan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ialah</a:t>
            </a:r>
            <a:r>
              <a:rPr lang="en-ID" dirty="0"/>
              <a:t> </a:t>
            </a:r>
            <a:r>
              <a:rPr lang="en-ID" dirty="0" err="1"/>
              <a:t>mengatur</a:t>
            </a:r>
            <a:r>
              <a:rPr lang="en-ID" dirty="0"/>
              <a:t> </a:t>
            </a:r>
            <a:r>
              <a:rPr lang="en-ID" dirty="0" err="1"/>
              <a:t>pergaulan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damai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  <a:p>
            <a:r>
              <a:rPr lang="en-ID" dirty="0"/>
              <a:t>Prof. C.S.T </a:t>
            </a:r>
            <a:r>
              <a:rPr lang="en-ID" dirty="0" err="1"/>
              <a:t>Kansil</a:t>
            </a:r>
            <a:r>
              <a:rPr lang="en-ID" dirty="0"/>
              <a:t> </a:t>
            </a:r>
            <a:r>
              <a:rPr lang="en-ID" dirty="0" err="1"/>
              <a:t>mengemukakan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menjamin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kepastian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dan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bersendikan</a:t>
            </a:r>
            <a:r>
              <a:rPr lang="en-ID" dirty="0"/>
              <a:t> pada </a:t>
            </a:r>
            <a:r>
              <a:rPr lang="en-ID" dirty="0" err="1"/>
              <a:t>keadilan</a:t>
            </a:r>
            <a:r>
              <a:rPr lang="en-ID" dirty="0"/>
              <a:t>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asas</a:t>
            </a:r>
            <a:r>
              <a:rPr lang="en-ID" dirty="0"/>
              <a:t>- </a:t>
            </a:r>
            <a:r>
              <a:rPr lang="en-ID" dirty="0" err="1"/>
              <a:t>asas</a:t>
            </a:r>
            <a:r>
              <a:rPr lang="en-ID" dirty="0"/>
              <a:t> </a:t>
            </a:r>
            <a:r>
              <a:rPr lang="en-ID" dirty="0" err="1"/>
              <a:t>keadilan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sendiri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4722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9EC00-0677-4FCC-AB57-17C8EBAAE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Dasar Indonesia </a:t>
            </a:r>
            <a:r>
              <a:rPr lang="en-US" sz="3600" dirty="0" err="1"/>
              <a:t>sebagai</a:t>
            </a:r>
            <a:r>
              <a:rPr lang="en-US" sz="3600" dirty="0"/>
              <a:t> negara </a:t>
            </a:r>
            <a:r>
              <a:rPr lang="en-US" sz="3600" dirty="0" err="1"/>
              <a:t>hukum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10B50-5F3B-480D-A7CF-4A769EAD8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34809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Indonesia </a:t>
            </a:r>
            <a:r>
              <a:rPr lang="en-US" sz="2800" dirty="0" err="1"/>
              <a:t>sebagai</a:t>
            </a:r>
            <a:r>
              <a:rPr lang="en-US" sz="2800" dirty="0"/>
              <a:t> negara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terlihat</a:t>
            </a:r>
            <a:r>
              <a:rPr lang="en-US" sz="2800" dirty="0"/>
              <a:t>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 Dasar Negara </a:t>
            </a:r>
            <a:r>
              <a:rPr lang="en-US" sz="2800" dirty="0" err="1"/>
              <a:t>Republik</a:t>
            </a:r>
            <a:r>
              <a:rPr lang="en-US" sz="2800" dirty="0"/>
              <a:t> Indonesia (UUD NRI) </a:t>
            </a:r>
            <a:r>
              <a:rPr lang="en-US" sz="2800" dirty="0" err="1"/>
              <a:t>Tahun</a:t>
            </a:r>
            <a:r>
              <a:rPr lang="en-US" sz="2800" dirty="0"/>
              <a:t> 1945 </a:t>
            </a:r>
            <a:r>
              <a:rPr lang="en-US" sz="2800" dirty="0" err="1"/>
              <a:t>Pasal</a:t>
            </a:r>
            <a:r>
              <a:rPr lang="en-US" sz="2800" dirty="0"/>
              <a:t> 1 Ayat (3) yang </a:t>
            </a:r>
            <a:r>
              <a:rPr lang="en-US" sz="2800" dirty="0" err="1"/>
              <a:t>berbunyi</a:t>
            </a:r>
            <a:r>
              <a:rPr lang="en-US" sz="2800" dirty="0"/>
              <a:t>, “Negara Indonesia </a:t>
            </a:r>
            <a:r>
              <a:rPr lang="en-US" sz="2800" dirty="0" err="1"/>
              <a:t>adalah</a:t>
            </a:r>
            <a:r>
              <a:rPr lang="en-US" sz="2800" dirty="0"/>
              <a:t> negara </a:t>
            </a:r>
            <a:r>
              <a:rPr lang="en-US" sz="2800" dirty="0" err="1"/>
              <a:t>hukum</a:t>
            </a:r>
            <a:r>
              <a:rPr lang="en-US" sz="2800" dirty="0"/>
              <a:t>.”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519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E97D2-51A3-4FDE-BD68-A49724DC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lang="en-US" dirty="0" err="1"/>
              <a:t>Perlindungan</a:t>
            </a:r>
            <a:r>
              <a:rPr lang="en-US" dirty="0"/>
              <a:t> dan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8519F-8111-4712-B1CD-D2B7D3995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Philipus</a:t>
            </a:r>
            <a:r>
              <a:rPr lang="en-ID" dirty="0"/>
              <a:t> M. </a:t>
            </a:r>
            <a:r>
              <a:rPr lang="en-ID" dirty="0" err="1"/>
              <a:t>Hadjon</a:t>
            </a:r>
            <a:r>
              <a:rPr lang="en-ID" dirty="0"/>
              <a:t>, </a:t>
            </a: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hukum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harkat</a:t>
            </a:r>
            <a:r>
              <a:rPr lang="en-ID" dirty="0"/>
              <a:t> dan </a:t>
            </a:r>
            <a:r>
              <a:rPr lang="en-ID" dirty="0" err="1"/>
              <a:t>martabat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pengakuan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hak-hak</a:t>
            </a:r>
            <a:r>
              <a:rPr lang="en-ID" dirty="0"/>
              <a:t> </a:t>
            </a:r>
            <a:r>
              <a:rPr lang="en-ID" dirty="0" err="1"/>
              <a:t>asasi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 yang </a:t>
            </a:r>
            <a:r>
              <a:rPr lang="en-ID" dirty="0" err="1"/>
              <a:t>dimiliki</a:t>
            </a:r>
            <a:r>
              <a:rPr lang="en-ID" dirty="0"/>
              <a:t> oleh </a:t>
            </a:r>
            <a:r>
              <a:rPr lang="en-ID" dirty="0" err="1"/>
              <a:t>subjek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berdasarkan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kesewenangan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kumpulan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kaidah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melindungi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5286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4761-CDB3-4A6E-A06C-7304D2182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Perlindungan</a:t>
            </a:r>
            <a:r>
              <a:rPr lang="en-US" dirty="0"/>
              <a:t> dan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EEF9A-B526-410C-AEB6-18EE61D41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ID" dirty="0"/>
              <a:t>Andi Hamzah, </a:t>
            </a:r>
          </a:p>
          <a:p>
            <a:pPr marL="0" indent="0">
              <a:buNone/>
            </a:pP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dimaknai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upaya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sadar</a:t>
            </a:r>
            <a:r>
              <a:rPr lang="en-ID" dirty="0"/>
              <a:t> oleh </a:t>
            </a:r>
            <a:r>
              <a:rPr lang="en-ID" dirty="0" err="1"/>
              <a:t>setiap</a:t>
            </a:r>
            <a:r>
              <a:rPr lang="en-ID" dirty="0"/>
              <a:t> orang </a:t>
            </a:r>
            <a:r>
              <a:rPr lang="en-ID" dirty="0" err="1"/>
              <a:t>maupun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dan </a:t>
            </a:r>
            <a:r>
              <a:rPr lang="en-ID" dirty="0" err="1"/>
              <a:t>swasta</a:t>
            </a:r>
            <a:r>
              <a:rPr lang="en-ID" dirty="0"/>
              <a:t> yang </a:t>
            </a:r>
            <a:r>
              <a:rPr lang="en-ID" dirty="0" err="1"/>
              <a:t>bertujuan</a:t>
            </a:r>
            <a:r>
              <a:rPr lang="en-ID" dirty="0"/>
              <a:t> </a:t>
            </a:r>
            <a:r>
              <a:rPr lang="en-ID" dirty="0" err="1"/>
              <a:t>mengusahakan</a:t>
            </a:r>
            <a:r>
              <a:rPr lang="en-ID" dirty="0"/>
              <a:t> </a:t>
            </a:r>
            <a:r>
              <a:rPr lang="en-ID" dirty="0" err="1"/>
              <a:t>pengamanan</a:t>
            </a:r>
            <a:r>
              <a:rPr lang="en-ID" dirty="0"/>
              <a:t>, </a:t>
            </a:r>
            <a:r>
              <a:rPr lang="en-ID" dirty="0" err="1"/>
              <a:t>penguasaan</a:t>
            </a:r>
            <a:r>
              <a:rPr lang="en-ID" dirty="0"/>
              <a:t> dan </a:t>
            </a:r>
            <a:r>
              <a:rPr lang="en-ID" dirty="0" err="1"/>
              <a:t>pemenuhan</a:t>
            </a:r>
            <a:r>
              <a:rPr lang="en-ID" dirty="0"/>
              <a:t> </a:t>
            </a:r>
            <a:r>
              <a:rPr lang="en-ID" dirty="0" err="1"/>
              <a:t>kesejahteraan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hak-hak</a:t>
            </a:r>
            <a:r>
              <a:rPr lang="en-ID" dirty="0"/>
              <a:t> </a:t>
            </a:r>
            <a:r>
              <a:rPr lang="en-ID" dirty="0" err="1"/>
              <a:t>asasi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7911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05452-25B6-4B44-9D5B-7F1FF3336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Perlindungan</a:t>
            </a:r>
            <a:r>
              <a:rPr lang="en-US" dirty="0"/>
              <a:t> dan </a:t>
            </a:r>
            <a:r>
              <a:rPr lang="en-US" dirty="0" err="1"/>
              <a:t>penegakan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C1596-9725-4097-9B19-F1548F248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/>
              <a:t>Menurut</a:t>
            </a:r>
            <a:r>
              <a:rPr lang="en-ID" dirty="0"/>
              <a:t> </a:t>
            </a:r>
            <a:r>
              <a:rPr lang="en-ID" dirty="0" err="1"/>
              <a:t>Simanjuntak</a:t>
            </a:r>
            <a:endParaRPr lang="en-ID" dirty="0"/>
          </a:p>
          <a:p>
            <a:pPr marL="0" indent="0">
              <a:buNone/>
            </a:pP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segala</a:t>
            </a:r>
            <a:r>
              <a:rPr lang="en-ID" dirty="0"/>
              <a:t> </a:t>
            </a:r>
            <a:r>
              <a:rPr lang="en-ID" dirty="0" err="1"/>
              <a:t>upaya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menjamin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kepastian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perlindungan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warganya</a:t>
            </a:r>
            <a:r>
              <a:rPr lang="en-ID" dirty="0"/>
              <a:t> agar </a:t>
            </a:r>
            <a:r>
              <a:rPr lang="en-ID" dirty="0" err="1"/>
              <a:t>hak-haknya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warga</a:t>
            </a:r>
            <a:r>
              <a:rPr lang="en-ID" dirty="0"/>
              <a:t> negara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dilanggar</a:t>
            </a:r>
            <a:r>
              <a:rPr lang="en-ID" dirty="0"/>
              <a:t>, dan </a:t>
            </a:r>
            <a:r>
              <a:rPr lang="en-ID" dirty="0" err="1"/>
              <a:t>bagi</a:t>
            </a:r>
            <a:r>
              <a:rPr lang="en-ID" dirty="0"/>
              <a:t> yang </a:t>
            </a:r>
            <a:r>
              <a:rPr lang="en-ID" dirty="0" err="1"/>
              <a:t>melanggarnya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dikenakan</a:t>
            </a:r>
            <a:r>
              <a:rPr lang="en-ID" dirty="0"/>
              <a:t> </a:t>
            </a:r>
            <a:r>
              <a:rPr lang="en-ID" dirty="0" err="1"/>
              <a:t>sanksi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84345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088F7-D3FA-4381-A3D7-51068A089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4837"/>
            <a:ext cx="8650357" cy="1212746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Perlindungan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yang </a:t>
            </a:r>
            <a:r>
              <a:rPr lang="en-US" sz="2400" dirty="0" err="1"/>
              <a:t>diatur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b="1" dirty="0" err="1"/>
              <a:t>Undang</a:t>
            </a:r>
            <a:r>
              <a:rPr lang="en-US" sz="2400" b="1" dirty="0"/>
              <a:t> – </a:t>
            </a:r>
            <a:r>
              <a:rPr lang="en-US" sz="2400" b="1" dirty="0" err="1"/>
              <a:t>undang</a:t>
            </a:r>
            <a:r>
              <a:rPr lang="en-US" sz="2400" b="1" dirty="0"/>
              <a:t> No 8 </a:t>
            </a:r>
            <a:r>
              <a:rPr lang="en-US" sz="2400" b="1" dirty="0" err="1"/>
              <a:t>tahun</a:t>
            </a:r>
            <a:r>
              <a:rPr lang="en-US" sz="2400" b="1" dirty="0"/>
              <a:t> 1999 </a:t>
            </a:r>
            <a:r>
              <a:rPr lang="en-US" sz="2400" b="1" dirty="0" err="1"/>
              <a:t>tentang</a:t>
            </a:r>
            <a:r>
              <a:rPr lang="en-US" sz="2400" b="1" dirty="0"/>
              <a:t> </a:t>
            </a:r>
            <a:r>
              <a:rPr lang="en-US" sz="2400" b="1" dirty="0" err="1"/>
              <a:t>perlindungan</a:t>
            </a:r>
            <a:r>
              <a:rPr lang="en-US" sz="2400" b="1" dirty="0"/>
              <a:t> </a:t>
            </a:r>
            <a:r>
              <a:rPr lang="en-US" sz="2400" b="1" dirty="0" err="1"/>
              <a:t>konsumen</a:t>
            </a:r>
            <a:r>
              <a:rPr lang="en-US" sz="2400" dirty="0"/>
              <a:t>. </a:t>
            </a:r>
            <a:br>
              <a:rPr lang="en-US" sz="2400" dirty="0"/>
            </a:b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dan </a:t>
            </a:r>
            <a:r>
              <a:rPr lang="en-US" sz="2400" dirty="0" err="1"/>
              <a:t>kewajiban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produsen</a:t>
            </a:r>
            <a:r>
              <a:rPr lang="en-US" sz="2400" dirty="0"/>
              <a:t> dan </a:t>
            </a:r>
            <a:r>
              <a:rPr lang="en-US" sz="2400" dirty="0" err="1"/>
              <a:t>konsumen</a:t>
            </a:r>
            <a:endParaRPr lang="en-ID" sz="24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4E077D-2DF1-4DF4-84E3-A0BED1D01D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17583"/>
            <a:ext cx="8650357" cy="413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300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631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Perlindungan dan Penegakan Hukum di Indonesia</vt:lpstr>
      <vt:lpstr>Pengertian hukum</vt:lpstr>
      <vt:lpstr>Ciri-ciri hukum adalah:</vt:lpstr>
      <vt:lpstr>Tujuan hukum</vt:lpstr>
      <vt:lpstr>Dasar Indonesia sebagai negara hukum</vt:lpstr>
      <vt:lpstr>Perlindungan dan penegakan hukum</vt:lpstr>
      <vt:lpstr>Perlindungan dan penegakan hukum</vt:lpstr>
      <vt:lpstr>Perlindungan dan penegakan hukum</vt:lpstr>
      <vt:lpstr>Contoh Perlindungan hukum terhadap konsumen yang diatur dalam Undang – undang No 8 tahun 1999 tentang perlindungan konsumen.  berisi tentang hak dan kewajiban antara produsen dan konsumen</vt:lpstr>
      <vt:lpstr>Unsur – unsur perlindungan hukum</vt:lpstr>
      <vt:lpstr>Penegakan hukum</vt:lpstr>
      <vt:lpstr>Apabila perlindungan dan penegakan hukum dapat dilaksanakan dengan baik, maka akan : </vt:lpstr>
      <vt:lpstr>Menurut Soerjono Soekanto keberhasilan proses perlindungan dan penegakan hukum bergantung pada beberapa faktor:</vt:lpstr>
      <vt:lpstr>Tuliskan pendapatmu melalui WA berdasarkan gambar di bawah ini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Perlindungan dan Penegakan Hukum di Indonesia</dc:title>
  <dc:creator>titik Listyorini</dc:creator>
  <cp:lastModifiedBy>titik Listyorini</cp:lastModifiedBy>
  <cp:revision>17</cp:revision>
  <dcterms:created xsi:type="dcterms:W3CDTF">2020-11-02T07:10:43Z</dcterms:created>
  <dcterms:modified xsi:type="dcterms:W3CDTF">2020-11-02T23:32:37Z</dcterms:modified>
</cp:coreProperties>
</file>