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BD50-CDE3-4437-B092-7BB864412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71041-01FC-475E-B113-8A8EC29B6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41905-D7F8-4B8B-9605-1ACCB2FD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1E682-3E84-486B-8BBC-BBD15AA1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0DC1D-FBC0-4AA6-BCD5-AF3605B5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391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45004-C869-4068-BDA4-BB1B10371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140BC-81A7-4B2D-AE1B-5D370B31B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7F5F9-8D69-4450-8737-D067CB193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D91DF-1C89-4FB1-80D7-B5800C1C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A1F52-A557-47B1-BE0E-FAA71A47B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465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CFCAE-6D1D-4F4B-964F-08D64F27F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D5539-AEA7-4778-9544-49A413BEC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3F7C8-2D75-4477-AE6E-17D5E70C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8BF1C-FB9C-4F91-970D-DD6E4F46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089AD-48D4-4BE5-9E9F-1F6BA0CA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801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9B0B9-3187-403F-BB45-3AC321B79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ADAE3-AF9E-48D3-84C7-7416B416B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193D6-6B23-497A-8683-F8740860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C3927-6DBA-4B7E-A1C4-03E421E5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7378A-15E1-4BB1-B6D2-D633466F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290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14656-EA75-43D2-AB0E-490C09C9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8E56F-C33D-4216-AEC6-5C232DC1F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A9D61-9458-4511-B550-F4418F00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B1CBB-FC74-4E6E-8C4C-347AF3276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21250-1CDF-44DA-BBC6-00B4D6B0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120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298EE-E1CA-4DF9-804D-95637001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E1AA2-C22A-46B1-8C54-1FF684346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E902B-BCB2-4F73-8C94-1F9E461CD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8575F-CC96-484B-9B63-55C8229E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6597A-C8F3-46DF-8EF5-D78868A3B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53F3-0F4B-4A33-9ABD-741D7BDC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513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E506-5090-4DF4-9A43-A5683D8A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199A3-6E60-4F34-ACBC-B10DE8952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07B5E-B7E7-44C4-ADEC-6F6069027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7E47A3-B466-4520-A920-1EE620A15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AC2B1F-61B7-47A1-ADD0-ECF61FDA2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784367-3462-4706-BD1F-05851999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F71FFC-0969-464A-9908-3F3C860FE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4C9D85-082E-414B-86F6-9598E246E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493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E0AF-9337-4938-BAC7-1FE4E501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8F87B-6B0F-42C0-A0BD-9070EFEDF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A93A8-98AF-4DEB-8F8F-6E93215A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1554A6-E997-440C-9764-5DAD9588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702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983485-A497-43BD-89F6-203DBBA9F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ED709-5903-44C0-9EA1-00F98AC47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61776-27E4-427F-BEED-C3045B13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312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8323A-2910-457A-B047-9B8ACDB64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7E81D-3E66-4923-9E1C-CEF38C7C2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99CC2-DE67-41EF-9360-CEFE98B7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75D41-78AC-4F67-926D-DF2520EAE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19680-4DB4-43BD-B79E-D583DE037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BE64F-42F4-4611-B760-7B8BC09F1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283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02CAB-58E8-408A-837A-2BD072E5E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B6A316-AE8E-48E4-A882-FA8444612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BF61A-1F10-4C5A-8223-5ADFF8F64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690AA-19C1-4D41-923D-EBDBCC33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69004-7ECF-495C-A713-2EB7BA5B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FF17D-FE91-499F-B905-B325C7B3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2242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BB1A74-A859-4CAA-928C-1100441E5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12BEC-9909-4B66-87F0-9148EEA5A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49588-FEEE-455C-9475-553931EE2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F3595-1746-4F05-A605-FAFDF1E866CD}" type="datetimeFigureOut">
              <a:rPr lang="en-ID" smtClean="0"/>
              <a:t>04/11/2020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CB349-7B4E-4EDA-8217-9AB022F7E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8B80A-0C57-45C3-BFF8-D6E6FC04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F40EC-2382-4A65-8745-ED2C858459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840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55D4-844A-4A05-BCDE-92E6E5845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226" y="1073426"/>
            <a:ext cx="9144000" cy="819082"/>
          </a:xfrm>
        </p:spPr>
        <p:txBody>
          <a:bodyPr>
            <a:normAutofit/>
          </a:bodyPr>
          <a:lstStyle/>
          <a:p>
            <a:r>
              <a:rPr lang="en-US" sz="3600" dirty="0" err="1"/>
              <a:t>Sistem</a:t>
            </a:r>
            <a:r>
              <a:rPr lang="en-US" sz="3600" dirty="0"/>
              <a:t> Hukum dan </a:t>
            </a:r>
            <a:r>
              <a:rPr lang="en-US" sz="3600" dirty="0" err="1"/>
              <a:t>Peradilan</a:t>
            </a:r>
            <a:r>
              <a:rPr lang="en-US" sz="3600" dirty="0"/>
              <a:t> di Indonesia</a:t>
            </a:r>
            <a:endParaRPr lang="en-ID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CAA67-F970-4AC8-946E-9856A4E34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8226" y="2157550"/>
            <a:ext cx="9144000" cy="3925197"/>
          </a:xfrm>
        </p:spPr>
        <p:txBody>
          <a:bodyPr>
            <a:normAutofit/>
          </a:bodyPr>
          <a:lstStyle/>
          <a:p>
            <a:pPr algn="l"/>
            <a:r>
              <a:rPr lang="en-US" dirty="0" err="1"/>
              <a:t>Tujuan</a:t>
            </a:r>
            <a:r>
              <a:rPr lang="en-US" dirty="0"/>
              <a:t> </a:t>
            </a:r>
          </a:p>
          <a:p>
            <a:pPr marL="457200" indent="-457200" algn="l">
              <a:buAutoNum type="arabicPeriod"/>
            </a:pPr>
            <a:r>
              <a:rPr lang="en-US" dirty="0" err="1"/>
              <a:t>Menghayati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–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system </a:t>
            </a:r>
            <a:r>
              <a:rPr lang="en-US" dirty="0" err="1"/>
              <a:t>hukum</a:t>
            </a:r>
            <a:r>
              <a:rPr lang="en-US" dirty="0"/>
              <a:t> dan </a:t>
            </a:r>
            <a:r>
              <a:rPr lang="en-US" dirty="0" err="1"/>
              <a:t>peradilan</a:t>
            </a:r>
            <a:r>
              <a:rPr lang="en-US" dirty="0"/>
              <a:t> Indonesia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UUD NRI </a:t>
            </a:r>
            <a:r>
              <a:rPr lang="en-US" dirty="0" err="1"/>
              <a:t>Tahun</a:t>
            </a:r>
            <a:r>
              <a:rPr lang="en-US" dirty="0"/>
              <a:t> 1945 </a:t>
            </a:r>
            <a:r>
              <a:rPr lang="en-US" dirty="0" err="1"/>
              <a:t>sebagai</a:t>
            </a:r>
            <a:r>
              <a:rPr lang="en-US" dirty="0"/>
              <a:t> rasa </a:t>
            </a:r>
            <a:r>
              <a:rPr lang="en-US" dirty="0" err="1"/>
              <a:t>syukur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YME</a:t>
            </a:r>
          </a:p>
          <a:p>
            <a:pPr marL="457200" indent="-457200" algn="l">
              <a:buAutoNum type="arabicPeriod"/>
            </a:pP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system </a:t>
            </a:r>
            <a:r>
              <a:rPr lang="en-US" dirty="0" err="1"/>
              <a:t>hukum</a:t>
            </a:r>
            <a:r>
              <a:rPr lang="en-US" dirty="0"/>
              <a:t> dan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UUD NRI </a:t>
            </a:r>
            <a:r>
              <a:rPr lang="en-US" dirty="0" err="1"/>
              <a:t>Tahun</a:t>
            </a:r>
            <a:r>
              <a:rPr lang="en-US" dirty="0"/>
              <a:t> 1945</a:t>
            </a:r>
          </a:p>
          <a:p>
            <a:pPr marL="457200" indent="-457200" algn="l">
              <a:buAutoNum type="arabicPeriod"/>
            </a:pPr>
            <a:r>
              <a:rPr lang="en-US" dirty="0" err="1"/>
              <a:t>Menganalisis</a:t>
            </a:r>
            <a:r>
              <a:rPr lang="en-US" dirty="0"/>
              <a:t> system </a:t>
            </a:r>
            <a:r>
              <a:rPr lang="en-US" dirty="0" err="1"/>
              <a:t>hukum</a:t>
            </a:r>
            <a:r>
              <a:rPr lang="en-US" dirty="0"/>
              <a:t> dan </a:t>
            </a:r>
            <a:r>
              <a:rPr lang="en-US" dirty="0" err="1"/>
              <a:t>peradilan</a:t>
            </a:r>
            <a:r>
              <a:rPr lang="en-US" dirty="0"/>
              <a:t> di Indonesia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UUD NRI </a:t>
            </a:r>
            <a:r>
              <a:rPr lang="en-US" dirty="0" err="1"/>
              <a:t>Tahun</a:t>
            </a:r>
            <a:r>
              <a:rPr lang="en-US" dirty="0"/>
              <a:t> 1945</a:t>
            </a:r>
          </a:p>
          <a:p>
            <a:pPr marL="457200" indent="-457200" algn="l">
              <a:buAutoNum type="arabicPeriod"/>
            </a:pPr>
            <a:r>
              <a:rPr lang="en-US" dirty="0" err="1"/>
              <a:t>Menyaji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tentangsistem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dan </a:t>
            </a:r>
            <a:r>
              <a:rPr lang="en-US" dirty="0" err="1"/>
              <a:t>peradilan</a:t>
            </a:r>
            <a:r>
              <a:rPr lang="en-US" dirty="0"/>
              <a:t> di Indonesia </a:t>
            </a:r>
            <a:r>
              <a:rPr lang="en-US" dirty="0" err="1"/>
              <a:t>sesuai</a:t>
            </a:r>
            <a:r>
              <a:rPr lang="en-US" dirty="0"/>
              <a:t> UUD NRI </a:t>
            </a:r>
            <a:r>
              <a:rPr lang="en-US" dirty="0" err="1"/>
              <a:t>Tahun</a:t>
            </a:r>
            <a:r>
              <a:rPr lang="en-US" dirty="0"/>
              <a:t> 1945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8CAD34-1D36-4B61-8BEF-67E8891537C2}"/>
              </a:ext>
            </a:extLst>
          </p:cNvPr>
          <p:cNvSpPr/>
          <p:nvPr/>
        </p:nvSpPr>
        <p:spPr>
          <a:xfrm>
            <a:off x="4518990" y="589722"/>
            <a:ext cx="2464905" cy="7023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KD. 3.3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1373661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5C947-1960-451B-BCD0-DC4919E7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Hukum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mempertahankanya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DB5BC-AD69-4AEC-AB61-1578C9B5D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2" y="1510748"/>
            <a:ext cx="10359887" cy="466621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ID" dirty="0"/>
              <a:t>Hukum material,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yang </a:t>
            </a:r>
            <a:r>
              <a:rPr lang="en-ID" dirty="0" err="1"/>
              <a:t>dilarang</a:t>
            </a:r>
            <a:r>
              <a:rPr lang="en-ID" dirty="0"/>
              <a:t> dan </a:t>
            </a:r>
            <a:r>
              <a:rPr lang="en-ID" dirty="0" err="1"/>
              <a:t>dibolehkan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.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,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perdata</a:t>
            </a:r>
            <a:r>
              <a:rPr lang="en-ID" dirty="0"/>
              <a:t>,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dagang</a:t>
            </a:r>
            <a:r>
              <a:rPr lang="en-ID" dirty="0"/>
              <a:t> dan </a:t>
            </a:r>
            <a:r>
              <a:rPr lang="en-ID" dirty="0" err="1"/>
              <a:t>sebagainya</a:t>
            </a:r>
            <a:r>
              <a:rPr lang="en-ID" dirty="0"/>
              <a:t>. </a:t>
            </a:r>
          </a:p>
          <a:p>
            <a:pPr marL="0" indent="0">
              <a:buNone/>
            </a:pPr>
            <a:endParaRPr lang="en-ID" dirty="0"/>
          </a:p>
          <a:p>
            <a:r>
              <a:rPr lang="en-ID" dirty="0"/>
              <a:t>Hukum formal,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mempertahankan</a:t>
            </a:r>
            <a:r>
              <a:rPr lang="en-ID" dirty="0"/>
              <a:t> dan </a:t>
            </a:r>
            <a:r>
              <a:rPr lang="en-ID" dirty="0" err="1"/>
              <a:t>melaksanakan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material. </a:t>
            </a:r>
            <a:r>
              <a:rPr lang="en-ID" dirty="0" err="1"/>
              <a:t>Misalnya</a:t>
            </a:r>
            <a:r>
              <a:rPr lang="en-ID" dirty="0"/>
              <a:t> Hukum Acara </a:t>
            </a:r>
            <a:r>
              <a:rPr lang="en-ID" dirty="0" err="1"/>
              <a:t>Pidana</a:t>
            </a:r>
            <a:r>
              <a:rPr lang="en-ID" dirty="0"/>
              <a:t> (KUHAP), Hukum Acara </a:t>
            </a:r>
            <a:r>
              <a:rPr lang="en-ID" dirty="0" err="1"/>
              <a:t>Perdata</a:t>
            </a:r>
            <a:r>
              <a:rPr lang="en-ID" dirty="0"/>
              <a:t> dan </a:t>
            </a:r>
            <a:r>
              <a:rPr lang="en-ID" dirty="0" err="1"/>
              <a:t>sebagainya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241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8B079-DFD9-42B5-A142-8FDCD21CA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605"/>
          </a:xfrm>
        </p:spPr>
        <p:txBody>
          <a:bodyPr/>
          <a:lstStyle/>
          <a:p>
            <a:r>
              <a:rPr lang="en-ID" dirty="0"/>
              <a:t>Hukum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sifatnya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94F47-BA10-41F5-A76A-A00BD0279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Hukum yang </a:t>
            </a:r>
            <a:r>
              <a:rPr lang="en-ID" dirty="0" err="1"/>
              <a:t>memaksa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bagaimanapun</a:t>
            </a:r>
            <a:r>
              <a:rPr lang="en-ID" dirty="0"/>
              <a:t> juga </a:t>
            </a:r>
            <a:r>
              <a:rPr lang="en-ID" dirty="0" err="1"/>
              <a:t>harus</a:t>
            </a:r>
            <a:r>
              <a:rPr lang="en-ID" dirty="0"/>
              <a:t> dan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paksaan</a:t>
            </a:r>
            <a:r>
              <a:rPr lang="en-ID" dirty="0"/>
              <a:t> </a:t>
            </a:r>
            <a:r>
              <a:rPr lang="en-ID" dirty="0" err="1"/>
              <a:t>mutlak</a:t>
            </a:r>
            <a:r>
              <a:rPr lang="en-ID" dirty="0"/>
              <a:t>.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pembunuhan</a:t>
            </a:r>
            <a:r>
              <a:rPr lang="en-ID" dirty="0"/>
              <a:t> 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sanksinya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paksa</a:t>
            </a:r>
            <a:r>
              <a:rPr lang="en-ID" dirty="0"/>
              <a:t>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. </a:t>
            </a:r>
          </a:p>
          <a:p>
            <a:r>
              <a:rPr lang="en-ID" dirty="0"/>
              <a:t>Hukum yang </a:t>
            </a:r>
            <a:r>
              <a:rPr lang="en-ID" dirty="0" err="1"/>
              <a:t>mengatur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dikesampingkan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pihak-pihak</a:t>
            </a:r>
            <a:r>
              <a:rPr lang="en-ID" dirty="0"/>
              <a:t> yang </a:t>
            </a:r>
            <a:r>
              <a:rPr lang="en-ID" dirty="0" err="1"/>
              <a:t>bersangkutan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perjanjian</a:t>
            </a:r>
            <a:r>
              <a:rPr lang="en-ID" dirty="0"/>
              <a:t>.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kata lain,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yang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yang </a:t>
            </a:r>
            <a:r>
              <a:rPr lang="en-ID" dirty="0" err="1"/>
              <a:t>bersangkutan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alternatif</a:t>
            </a:r>
            <a:r>
              <a:rPr lang="en-ID" dirty="0"/>
              <a:t> lain yang </a:t>
            </a:r>
            <a:r>
              <a:rPr lang="en-ID" dirty="0" err="1"/>
              <a:t>dimungkinkan</a:t>
            </a:r>
            <a:r>
              <a:rPr lang="en-ID" dirty="0"/>
              <a:t> oleh </a:t>
            </a:r>
            <a:r>
              <a:rPr lang="en-ID" dirty="0" err="1"/>
              <a:t>hukum</a:t>
            </a:r>
            <a:r>
              <a:rPr lang="en-ID" dirty="0"/>
              <a:t> (</a:t>
            </a:r>
            <a:r>
              <a:rPr lang="en-ID" dirty="0" err="1"/>
              <a:t>undangundang</a:t>
            </a:r>
            <a:r>
              <a:rPr lang="en-ID" dirty="0"/>
              <a:t>).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pewarisan</a:t>
            </a:r>
            <a:r>
              <a:rPr lang="en-ID" dirty="0"/>
              <a:t> ab-</a:t>
            </a:r>
            <a:r>
              <a:rPr lang="en-ID" dirty="0" err="1"/>
              <a:t>intesto</a:t>
            </a:r>
            <a:r>
              <a:rPr lang="en-ID" dirty="0"/>
              <a:t> (</a:t>
            </a:r>
            <a:r>
              <a:rPr lang="en-ID" dirty="0" err="1"/>
              <a:t>pewarisan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),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wasiat</a:t>
            </a:r>
            <a:r>
              <a:rPr lang="en-ID" dirty="0"/>
              <a:t> (</a:t>
            </a:r>
            <a:r>
              <a:rPr lang="en-ID" dirty="0" err="1"/>
              <a:t>testamen</a:t>
            </a:r>
            <a:r>
              <a:rPr lang="en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19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615C6-FEAF-4C1C-BD0A-016F6F38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Hukum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wujudnya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C9E53-40BF-424B-9A86-FBC2ED0BB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Hukum </a:t>
            </a:r>
            <a:r>
              <a:rPr lang="en-ID" dirty="0" err="1"/>
              <a:t>objektif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orang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. </a:t>
            </a:r>
            <a:r>
              <a:rPr lang="en-ID" dirty="0" err="1"/>
              <a:t>Dengan</a:t>
            </a:r>
            <a:r>
              <a:rPr lang="en-ID" dirty="0"/>
              <a:t> kata lain,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negara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orang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golongan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 </a:t>
            </a:r>
          </a:p>
          <a:p>
            <a:r>
              <a:rPr lang="en-ID" dirty="0"/>
              <a:t>Hukum </a:t>
            </a:r>
            <a:r>
              <a:rPr lang="en-ID" dirty="0" err="1"/>
              <a:t>subjektif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objektif</a:t>
            </a:r>
            <a:r>
              <a:rPr lang="en-ID" dirty="0"/>
              <a:t> dan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. Hukum </a:t>
            </a:r>
            <a:r>
              <a:rPr lang="en-ID" dirty="0" err="1"/>
              <a:t>subjektif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juga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0569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E1C33-9D44-4DFF-9BA3-34BC6D34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066"/>
          </a:xfrm>
        </p:spPr>
        <p:txBody>
          <a:bodyPr/>
          <a:lstStyle/>
          <a:p>
            <a:r>
              <a:rPr lang="en-ID" dirty="0"/>
              <a:t>Hukum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isinya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5CC2C-02EF-49EF-9194-380ADDB60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51544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D" dirty="0"/>
              <a:t>1) Hukum </a:t>
            </a:r>
            <a:r>
              <a:rPr lang="en-ID" dirty="0" err="1"/>
              <a:t>publik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negara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(</a:t>
            </a:r>
            <a:r>
              <a:rPr lang="en-ID" dirty="0" err="1"/>
              <a:t>warga</a:t>
            </a:r>
            <a:r>
              <a:rPr lang="en-ID" dirty="0"/>
              <a:t> negara), </a:t>
            </a:r>
            <a:r>
              <a:rPr lang="en-ID" dirty="0" err="1"/>
              <a:t>menyangkut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(</a:t>
            </a:r>
            <a:r>
              <a:rPr lang="en-ID" dirty="0" err="1"/>
              <a:t>publik</a:t>
            </a:r>
            <a:r>
              <a:rPr lang="en-ID" dirty="0"/>
              <a:t>). </a:t>
            </a:r>
          </a:p>
          <a:p>
            <a:pPr marL="0" indent="0">
              <a:buNone/>
            </a:pPr>
            <a:r>
              <a:rPr lang="en-ID" dirty="0"/>
              <a:t>   Hukum </a:t>
            </a:r>
            <a:r>
              <a:rPr lang="en-ID" dirty="0" err="1"/>
              <a:t>publik</a:t>
            </a:r>
            <a:r>
              <a:rPr lang="en-ID" dirty="0"/>
              <a:t> </a:t>
            </a:r>
            <a:r>
              <a:rPr lang="en-ID" dirty="0" err="1"/>
              <a:t>terbagi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: </a:t>
            </a:r>
          </a:p>
          <a:p>
            <a:pPr marL="0" indent="0">
              <a:buNone/>
            </a:pPr>
            <a:r>
              <a:rPr lang="en-ID" dirty="0"/>
              <a:t>a. Hukum </a:t>
            </a:r>
            <a:r>
              <a:rPr lang="en-ID" dirty="0" err="1"/>
              <a:t>Pidana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pelanggaran</a:t>
            </a:r>
            <a:r>
              <a:rPr lang="en-ID" dirty="0"/>
              <a:t> dan </a:t>
            </a:r>
            <a:r>
              <a:rPr lang="en-ID" dirty="0" err="1"/>
              <a:t>kejahatan</a:t>
            </a:r>
            <a:r>
              <a:rPr lang="en-ID" dirty="0"/>
              <a:t>, </a:t>
            </a:r>
            <a:r>
              <a:rPr lang="en-ID" dirty="0" err="1"/>
              <a:t>memuat</a:t>
            </a:r>
            <a:r>
              <a:rPr lang="en-ID" dirty="0"/>
              <a:t> </a:t>
            </a:r>
            <a:r>
              <a:rPr lang="en-ID" dirty="0" err="1"/>
              <a:t>larangan</a:t>
            </a:r>
            <a:r>
              <a:rPr lang="en-ID" dirty="0"/>
              <a:t> dan </a:t>
            </a:r>
            <a:r>
              <a:rPr lang="en-ID" dirty="0" err="1"/>
              <a:t>sanksi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b. Hukum Tata Negara,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negara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bagian-bagiannya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c. Hukum Tata Usaha Negara (</a:t>
            </a:r>
            <a:r>
              <a:rPr lang="en-ID" dirty="0" err="1"/>
              <a:t>administratif</a:t>
            </a:r>
            <a:r>
              <a:rPr lang="en-ID" dirty="0"/>
              <a:t>),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kewajiban</a:t>
            </a:r>
            <a:r>
              <a:rPr lang="en-ID" dirty="0"/>
              <a:t> </a:t>
            </a:r>
            <a:r>
              <a:rPr lang="en-ID" dirty="0" err="1"/>
              <a:t>pejabat</a:t>
            </a:r>
            <a:r>
              <a:rPr lang="en-ID" dirty="0"/>
              <a:t> negara. </a:t>
            </a:r>
          </a:p>
          <a:p>
            <a:pPr marL="0" indent="0">
              <a:buNone/>
            </a:pPr>
            <a:r>
              <a:rPr lang="en-ID" dirty="0"/>
              <a:t>d. Hukum </a:t>
            </a:r>
            <a:r>
              <a:rPr lang="en-ID" dirty="0" err="1"/>
              <a:t>Internasional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negara,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perjanjian</a:t>
            </a:r>
            <a:r>
              <a:rPr lang="en-ID" dirty="0"/>
              <a:t> </a:t>
            </a:r>
            <a:r>
              <a:rPr lang="en-ID" dirty="0" err="1"/>
              <a:t>internasional</a:t>
            </a:r>
            <a:r>
              <a:rPr lang="en-ID" dirty="0"/>
              <a:t>,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perang</a:t>
            </a:r>
            <a:r>
              <a:rPr lang="en-ID" dirty="0"/>
              <a:t> </a:t>
            </a:r>
            <a:r>
              <a:rPr lang="en-ID" dirty="0" err="1"/>
              <a:t>internasional</a:t>
            </a:r>
            <a:r>
              <a:rPr lang="en-ID" dirty="0"/>
              <a:t>, dan </a:t>
            </a:r>
            <a:r>
              <a:rPr lang="en-ID" dirty="0" err="1"/>
              <a:t>sebagainya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08804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72A3A-7F4F-4E8C-AE5D-9597BB56D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400" dirty="0">
                <a:latin typeface="+mn-lt"/>
              </a:rPr>
              <a:t>2</a:t>
            </a:r>
            <a:r>
              <a:rPr lang="en-ID" sz="2800" dirty="0">
                <a:latin typeface="+mn-lt"/>
              </a:rPr>
              <a:t>) Hukum </a:t>
            </a:r>
            <a:r>
              <a:rPr lang="en-ID" sz="2800" dirty="0" err="1">
                <a:latin typeface="+mn-lt"/>
              </a:rPr>
              <a:t>privat</a:t>
            </a:r>
            <a:r>
              <a:rPr lang="en-ID" sz="2800" dirty="0">
                <a:latin typeface="+mn-lt"/>
              </a:rPr>
              <a:t> (</a:t>
            </a:r>
            <a:r>
              <a:rPr lang="en-ID" sz="2800" dirty="0" err="1">
                <a:latin typeface="+mn-lt"/>
              </a:rPr>
              <a:t>sipil</a:t>
            </a:r>
            <a:r>
              <a:rPr lang="en-ID" sz="2800" dirty="0">
                <a:latin typeface="+mn-lt"/>
              </a:rPr>
              <a:t>), </a:t>
            </a:r>
            <a:r>
              <a:rPr lang="en-ID" sz="2800" dirty="0" err="1">
                <a:latin typeface="+mn-lt"/>
              </a:rPr>
              <a:t>yaitu</a:t>
            </a:r>
            <a:r>
              <a:rPr lang="en-ID" sz="2800" dirty="0">
                <a:latin typeface="+mn-lt"/>
              </a:rPr>
              <a:t> </a:t>
            </a:r>
            <a:r>
              <a:rPr lang="en-ID" sz="2800" dirty="0" err="1">
                <a:latin typeface="+mn-lt"/>
              </a:rPr>
              <a:t>hukum</a:t>
            </a:r>
            <a:r>
              <a:rPr lang="en-ID" sz="2800" dirty="0">
                <a:latin typeface="+mn-lt"/>
              </a:rPr>
              <a:t> yang </a:t>
            </a:r>
            <a:r>
              <a:rPr lang="en-ID" sz="2800" dirty="0" err="1">
                <a:latin typeface="+mn-lt"/>
              </a:rPr>
              <a:t>mengatur</a:t>
            </a:r>
            <a:r>
              <a:rPr lang="en-ID" sz="2800" dirty="0">
                <a:latin typeface="+mn-lt"/>
              </a:rPr>
              <a:t> </a:t>
            </a:r>
            <a:r>
              <a:rPr lang="en-ID" sz="2800" dirty="0" err="1">
                <a:latin typeface="+mn-lt"/>
              </a:rPr>
              <a:t>hubungan</a:t>
            </a:r>
            <a:r>
              <a:rPr lang="en-ID" sz="2800" dirty="0">
                <a:latin typeface="+mn-lt"/>
              </a:rPr>
              <a:t> </a:t>
            </a:r>
            <a:r>
              <a:rPr lang="en-ID" sz="2800" dirty="0" err="1">
                <a:latin typeface="+mn-lt"/>
              </a:rPr>
              <a:t>antara</a:t>
            </a:r>
            <a:r>
              <a:rPr lang="en-ID" sz="2800" dirty="0">
                <a:latin typeface="+mn-lt"/>
              </a:rPr>
              <a:t> </a:t>
            </a:r>
            <a:r>
              <a:rPr lang="en-ID" sz="2800" dirty="0" err="1">
                <a:latin typeface="+mn-lt"/>
              </a:rPr>
              <a:t>individu</a:t>
            </a:r>
            <a:r>
              <a:rPr lang="en-ID" sz="2800" dirty="0">
                <a:latin typeface="+mn-lt"/>
              </a:rPr>
              <a:t> </a:t>
            </a:r>
            <a:r>
              <a:rPr lang="en-ID" sz="2800" dirty="0" err="1">
                <a:latin typeface="+mn-lt"/>
              </a:rPr>
              <a:t>satu</a:t>
            </a:r>
            <a:r>
              <a:rPr lang="en-ID" sz="2800" dirty="0">
                <a:latin typeface="+mn-lt"/>
              </a:rPr>
              <a:t> </a:t>
            </a:r>
            <a:r>
              <a:rPr lang="en-ID" sz="2800" dirty="0" err="1">
                <a:latin typeface="+mn-lt"/>
              </a:rPr>
              <a:t>dengan</a:t>
            </a:r>
            <a:r>
              <a:rPr lang="en-ID" sz="2800" dirty="0">
                <a:latin typeface="+mn-lt"/>
              </a:rPr>
              <a:t> </a:t>
            </a:r>
            <a:r>
              <a:rPr lang="en-ID" sz="2800" dirty="0" err="1">
                <a:latin typeface="+mn-lt"/>
              </a:rPr>
              <a:t>individu</a:t>
            </a:r>
            <a:r>
              <a:rPr lang="en-ID" sz="2800" dirty="0">
                <a:latin typeface="+mn-lt"/>
              </a:rPr>
              <a:t> lain, </a:t>
            </a:r>
            <a:r>
              <a:rPr lang="en-ID" sz="2800" dirty="0" err="1">
                <a:latin typeface="+mn-lt"/>
              </a:rPr>
              <a:t>termasuk</a:t>
            </a:r>
            <a:r>
              <a:rPr lang="en-ID" sz="2800" dirty="0">
                <a:latin typeface="+mn-lt"/>
              </a:rPr>
              <a:t> negara </a:t>
            </a:r>
            <a:r>
              <a:rPr lang="en-ID" sz="2800" dirty="0" err="1">
                <a:latin typeface="+mn-lt"/>
              </a:rPr>
              <a:t>sebagai</a:t>
            </a:r>
            <a:r>
              <a:rPr lang="en-ID" sz="2800" dirty="0">
                <a:latin typeface="+mn-lt"/>
              </a:rPr>
              <a:t> </a:t>
            </a:r>
            <a:r>
              <a:rPr lang="en-ID" sz="2800" dirty="0" err="1">
                <a:latin typeface="+mn-lt"/>
              </a:rPr>
              <a:t>pribadi</a:t>
            </a:r>
            <a:r>
              <a:rPr lang="en-ID" sz="2800" dirty="0">
                <a:latin typeface="+mn-lt"/>
              </a:rPr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155F-B4E5-4076-844E-F843A37EB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en-ID" dirty="0"/>
              <a:t>Hukum </a:t>
            </a:r>
            <a:r>
              <a:rPr lang="en-ID" dirty="0" err="1"/>
              <a:t>privat</a:t>
            </a:r>
            <a:r>
              <a:rPr lang="en-ID" dirty="0"/>
              <a:t> </a:t>
            </a:r>
            <a:r>
              <a:rPr lang="en-ID" dirty="0" err="1"/>
              <a:t>terbagi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: </a:t>
            </a:r>
          </a:p>
          <a:p>
            <a:pPr marL="0" indent="0">
              <a:buNone/>
            </a:pPr>
            <a:r>
              <a:rPr lang="en-ID" dirty="0"/>
              <a:t>a. Hukum </a:t>
            </a:r>
            <a:r>
              <a:rPr lang="en-ID" dirty="0" err="1"/>
              <a:t>Perdata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.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,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kekayaan</a:t>
            </a:r>
            <a:r>
              <a:rPr lang="en-ID" dirty="0"/>
              <a:t>,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waris</a:t>
            </a:r>
            <a:r>
              <a:rPr lang="en-ID" dirty="0"/>
              <a:t>,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perjanjian</a:t>
            </a:r>
            <a:r>
              <a:rPr lang="en-ID" dirty="0"/>
              <a:t>, dan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perkawinan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b. Hukum </a:t>
            </a:r>
            <a:r>
              <a:rPr lang="en-ID" dirty="0" err="1"/>
              <a:t>Perniagaan</a:t>
            </a:r>
            <a:r>
              <a:rPr lang="en-ID" dirty="0"/>
              <a:t> (</a:t>
            </a:r>
            <a:r>
              <a:rPr lang="en-ID" dirty="0" err="1"/>
              <a:t>dagang</a:t>
            </a:r>
            <a:r>
              <a:rPr lang="en-ID" dirty="0"/>
              <a:t>),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perdagangan</a:t>
            </a:r>
            <a:r>
              <a:rPr lang="en-ID" dirty="0"/>
              <a:t>.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jual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, </a:t>
            </a:r>
            <a:r>
              <a:rPr lang="en-ID" dirty="0" err="1"/>
              <a:t>hutang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, </a:t>
            </a:r>
            <a:r>
              <a:rPr lang="en-ID" dirty="0" err="1"/>
              <a:t>mendirikan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dagang</a:t>
            </a:r>
            <a:r>
              <a:rPr lang="en-ID" dirty="0"/>
              <a:t> dan </a:t>
            </a:r>
            <a:r>
              <a:rPr lang="en-ID" dirty="0" err="1"/>
              <a:t>sebagainya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7021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6CEF3-636A-4AEA-899A-EA96CB1A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D1E45-1B25-4818-A013-18C6259D6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54827"/>
          </a:xfrm>
        </p:spPr>
        <p:txBody>
          <a:bodyPr/>
          <a:lstStyle/>
          <a:p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menegakkan</a:t>
            </a:r>
            <a:r>
              <a:rPr lang="en-ID" dirty="0"/>
              <a:t> </a:t>
            </a:r>
            <a:r>
              <a:rPr lang="en-ID" dirty="0" err="1"/>
              <a:t>kebenaran</a:t>
            </a:r>
            <a:r>
              <a:rPr lang="en-ID" dirty="0"/>
              <a:t> dan </a:t>
            </a:r>
            <a:r>
              <a:rPr lang="en-ID" dirty="0" err="1"/>
              <a:t>keadilan</a:t>
            </a:r>
            <a:endParaRPr lang="en-ID" dirty="0"/>
          </a:p>
          <a:p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yang </a:t>
            </a:r>
            <a:r>
              <a:rPr lang="en-ID" dirty="0" err="1"/>
              <a:t>sewenang-wenang</a:t>
            </a:r>
            <a:endParaRPr lang="en-ID" dirty="0"/>
          </a:p>
          <a:p>
            <a:r>
              <a:rPr lang="en-ID" dirty="0" err="1"/>
              <a:t>melindungi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azasi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</a:p>
          <a:p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suasana</a:t>
            </a:r>
            <a:r>
              <a:rPr lang="en-ID" dirty="0"/>
              <a:t> yang </a:t>
            </a:r>
            <a:r>
              <a:rPr lang="en-ID" dirty="0" err="1"/>
              <a:t>tertib</a:t>
            </a:r>
            <a:r>
              <a:rPr lang="en-ID" dirty="0"/>
              <a:t>, </a:t>
            </a:r>
            <a:r>
              <a:rPr lang="en-ID" dirty="0" err="1"/>
              <a:t>tentram</a:t>
            </a:r>
            <a:r>
              <a:rPr lang="en-ID" dirty="0"/>
              <a:t> </a:t>
            </a:r>
            <a:r>
              <a:rPr lang="en-ID" dirty="0" err="1"/>
              <a:t>aman</a:t>
            </a:r>
            <a:r>
              <a:rPr lang="en-ID" dirty="0"/>
              <a:t> dan </a:t>
            </a:r>
            <a:r>
              <a:rPr lang="en-ID" dirty="0" err="1"/>
              <a:t>damai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1555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EEE55-4E84-4984-BFBB-832D69E2F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23523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/>
              <a:t>Bagaimana</a:t>
            </a:r>
            <a:r>
              <a:rPr lang="en-US" i="1" dirty="0"/>
              <a:t> </a:t>
            </a:r>
            <a:r>
              <a:rPr lang="en-US" i="1" dirty="0" err="1"/>
              <a:t>jika</a:t>
            </a:r>
            <a:r>
              <a:rPr lang="en-US" i="1" dirty="0"/>
              <a:t> di negara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ada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err="1"/>
              <a:t>Silahkan</a:t>
            </a:r>
            <a:r>
              <a:rPr lang="en-US" i="1" dirty="0"/>
              <a:t> </a:t>
            </a:r>
            <a:r>
              <a:rPr lang="en-US" i="1" dirty="0" err="1"/>
              <a:t>tulis</a:t>
            </a:r>
            <a:r>
              <a:rPr lang="en-US" i="1" dirty="0"/>
              <a:t> </a:t>
            </a:r>
            <a:r>
              <a:rPr lang="en-US" i="1" dirty="0" err="1"/>
              <a:t>pendapat</a:t>
            </a:r>
            <a:r>
              <a:rPr lang="en-US" i="1" dirty="0"/>
              <a:t> kalian di WA grub</a:t>
            </a:r>
            <a:endParaRPr lang="en-ID" i="1" dirty="0"/>
          </a:p>
        </p:txBody>
      </p:sp>
    </p:spTree>
    <p:extLst>
      <p:ext uri="{BB962C8B-B14F-4D97-AF65-F5344CB8AC3E}">
        <p14:creationId xmlns:p14="http://schemas.microsoft.com/office/powerpoint/2010/main" val="45141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C49D-5D3A-460E-A48B-EB352D96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Hukum di Indonesia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25A72-F394-47D2-AABB-D571561EF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Hukum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suatu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sistem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peraturan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yang di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dalamnya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terdapat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norma-norma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sanksi-sanksi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yang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bertujuan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untuk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mengendalikan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perilaku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manusia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menjaga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ketertiban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keadilan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serta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mencegah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terjadinya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kekacauan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.</a:t>
            </a:r>
          </a:p>
          <a:p>
            <a:pPr marL="0" indent="0">
              <a:buNone/>
            </a:pPr>
            <a:r>
              <a:rPr lang="en-ID" b="1" i="1" dirty="0">
                <a:solidFill>
                  <a:srgbClr val="222222"/>
                </a:solidFill>
                <a:effectLst/>
                <a:latin typeface="Open Sans"/>
              </a:rPr>
              <a:t>Hukum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adalah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suatu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peraturan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atau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ketentuan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yang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dibuat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baik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secara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tertulis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maupun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tidak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tertulis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dimana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isinya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mengatur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kehidupan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bermasyarakat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terdapat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sanksi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/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hukuman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bagi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pihak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 yang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Open Sans"/>
              </a:rPr>
              <a:t>melanggarnya</a:t>
            </a:r>
            <a:r>
              <a:rPr lang="en-ID" b="0" i="0" dirty="0">
                <a:solidFill>
                  <a:srgbClr val="222222"/>
                </a:solidFill>
                <a:effectLst/>
                <a:latin typeface="Open Sans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4382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E90B-0E35-4D28-8095-88E37E0A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Unsur</a:t>
            </a:r>
            <a:r>
              <a:rPr lang="en-US" dirty="0"/>
              <a:t> – </a:t>
            </a:r>
            <a:r>
              <a:rPr lang="en-US" dirty="0" err="1"/>
              <a:t>Unsur</a:t>
            </a:r>
            <a:r>
              <a:rPr lang="en-US" dirty="0"/>
              <a:t> 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53E7C-0D39-4006-A7C2-F600D553F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tingkah</a:t>
            </a:r>
            <a:r>
              <a:rPr lang="en-ID" dirty="0"/>
              <a:t> </a:t>
            </a:r>
            <a:r>
              <a:rPr lang="en-ID" dirty="0" err="1"/>
              <a:t>laku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pergaulan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 </a:t>
            </a:r>
          </a:p>
          <a:p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dibuat</a:t>
            </a:r>
            <a:r>
              <a:rPr lang="en-ID" dirty="0"/>
              <a:t> dan </a:t>
            </a:r>
            <a:r>
              <a:rPr lang="en-ID" dirty="0" err="1"/>
              <a:t>ditetapkan</a:t>
            </a:r>
            <a:r>
              <a:rPr lang="en-ID" dirty="0"/>
              <a:t> oleh badan-badan </a:t>
            </a:r>
            <a:r>
              <a:rPr lang="en-ID" dirty="0" err="1"/>
              <a:t>resmi</a:t>
            </a:r>
            <a:r>
              <a:rPr lang="en-ID" dirty="0"/>
              <a:t> yang </a:t>
            </a:r>
            <a:r>
              <a:rPr lang="en-ID" dirty="0" err="1"/>
              <a:t>berwajib</a:t>
            </a:r>
            <a:r>
              <a:rPr lang="en-ID" dirty="0"/>
              <a:t>. </a:t>
            </a:r>
          </a:p>
          <a:p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memaksa</a:t>
            </a:r>
            <a:r>
              <a:rPr lang="en-ID" dirty="0"/>
              <a:t>. </a:t>
            </a:r>
          </a:p>
          <a:p>
            <a:r>
              <a:rPr lang="en-ID" dirty="0" err="1"/>
              <a:t>Sanksi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pelanggaran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tegas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566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DB37B-E9AC-4698-8D23-3AD448893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3C0FC-57FD-43FA-A575-9FC950377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98704" cy="1325563"/>
          </a:xfrm>
        </p:spPr>
        <p:txBody>
          <a:bodyPr>
            <a:normAutofit lnSpcReduction="10000"/>
          </a:bodyPr>
          <a:lstStyle/>
          <a:p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perintah</a:t>
            </a:r>
            <a:r>
              <a:rPr lang="en-ID" dirty="0"/>
              <a:t> dan </a:t>
            </a:r>
            <a:r>
              <a:rPr lang="en-ID" dirty="0" err="1"/>
              <a:t>larangan</a:t>
            </a:r>
            <a:r>
              <a:rPr lang="en-ID" dirty="0"/>
              <a:t>. </a:t>
            </a:r>
          </a:p>
          <a:p>
            <a:r>
              <a:rPr lang="en-ID" dirty="0" err="1"/>
              <a:t>Perintah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larangan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dipatuhi</a:t>
            </a:r>
            <a:r>
              <a:rPr lang="en-ID" dirty="0"/>
              <a:t> oleh </a:t>
            </a:r>
            <a:r>
              <a:rPr lang="en-ID" dirty="0" err="1"/>
              <a:t>semua</a:t>
            </a:r>
            <a:r>
              <a:rPr lang="en-ID" dirty="0"/>
              <a:t> orang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8B07C1-E3F9-4F70-9788-824CA56DF2CE}"/>
              </a:ext>
            </a:extLst>
          </p:cNvPr>
          <p:cNvSpPr/>
          <p:nvPr/>
        </p:nvSpPr>
        <p:spPr>
          <a:xfrm>
            <a:off x="3260035" y="3429000"/>
            <a:ext cx="7262191" cy="262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dirty="0"/>
              <a:t>Hukum </a:t>
            </a:r>
            <a:r>
              <a:rPr lang="en-ID" dirty="0" err="1"/>
              <a:t>berlaku</a:t>
            </a:r>
            <a:r>
              <a:rPr lang="en-ID" dirty="0"/>
              <a:t> di </a:t>
            </a:r>
            <a:r>
              <a:rPr lang="en-ID" dirty="0" err="1"/>
              <a:t>masyarakat</a:t>
            </a:r>
            <a:r>
              <a:rPr lang="en-ID" dirty="0"/>
              <a:t> dan </a:t>
            </a:r>
            <a:r>
              <a:rPr lang="en-ID" dirty="0" err="1"/>
              <a:t>ditaati</a:t>
            </a:r>
            <a:r>
              <a:rPr lang="en-ID" dirty="0"/>
              <a:t> oleh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memaksa</a:t>
            </a:r>
            <a:r>
              <a:rPr lang="en-ID" dirty="0"/>
              <a:t> dan </a:t>
            </a:r>
            <a:r>
              <a:rPr lang="en-ID" dirty="0" err="1"/>
              <a:t>mengatur</a:t>
            </a:r>
            <a:r>
              <a:rPr lang="en-ID" dirty="0"/>
              <a:t>. </a:t>
            </a:r>
          </a:p>
          <a:p>
            <a:r>
              <a:rPr lang="en-ID" dirty="0"/>
              <a:t>Hukum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memaksa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mentaati</a:t>
            </a:r>
            <a:r>
              <a:rPr lang="en-ID" dirty="0"/>
              <a:t> tata </a:t>
            </a:r>
            <a:r>
              <a:rPr lang="en-ID" dirty="0" err="1"/>
              <a:t>tertib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dan </a:t>
            </a:r>
            <a:r>
              <a:rPr lang="en-ID" dirty="0" err="1"/>
              <a:t>terhadap</a:t>
            </a:r>
            <a:r>
              <a:rPr lang="en-ID" dirty="0"/>
              <a:t> orang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mentaatinya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sanksi</a:t>
            </a:r>
            <a:r>
              <a:rPr lang="en-ID" dirty="0"/>
              <a:t> yang </a:t>
            </a:r>
            <a:r>
              <a:rPr lang="en-ID" dirty="0" err="1"/>
              <a:t>tegas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487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DB78-EE91-490F-82B5-77F6473C8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FDBA0-89CA-434D-A16D-7F9610B75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Menjamin</a:t>
            </a:r>
            <a:r>
              <a:rPr lang="en-ID" dirty="0"/>
              <a:t> </a:t>
            </a:r>
            <a:r>
              <a:rPr lang="en-ID" dirty="0" err="1"/>
              <a:t>kepastian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orang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 </a:t>
            </a:r>
          </a:p>
          <a:p>
            <a:r>
              <a:rPr lang="en-ID" dirty="0"/>
              <a:t> </a:t>
            </a:r>
            <a:r>
              <a:rPr lang="en-ID" dirty="0" err="1"/>
              <a:t>Menjamin</a:t>
            </a:r>
            <a:r>
              <a:rPr lang="en-ID" dirty="0"/>
              <a:t> </a:t>
            </a:r>
            <a:r>
              <a:rPr lang="en-ID" dirty="0" err="1"/>
              <a:t>ketertiban</a:t>
            </a:r>
            <a:r>
              <a:rPr lang="en-ID" dirty="0"/>
              <a:t>, </a:t>
            </a:r>
            <a:r>
              <a:rPr lang="en-ID" dirty="0" err="1"/>
              <a:t>ketentraman</a:t>
            </a:r>
            <a:r>
              <a:rPr lang="en-ID" dirty="0"/>
              <a:t>, </a:t>
            </a:r>
            <a:r>
              <a:rPr lang="en-ID" dirty="0" err="1"/>
              <a:t>kedamaian</a:t>
            </a:r>
            <a:r>
              <a:rPr lang="en-ID" dirty="0"/>
              <a:t>, </a:t>
            </a:r>
            <a:r>
              <a:rPr lang="en-ID" dirty="0" err="1"/>
              <a:t>keadilan</a:t>
            </a:r>
            <a:r>
              <a:rPr lang="en-ID" dirty="0"/>
              <a:t>, </a:t>
            </a:r>
            <a:r>
              <a:rPr lang="en-ID" dirty="0" err="1"/>
              <a:t>kemakmuran</a:t>
            </a:r>
            <a:r>
              <a:rPr lang="en-ID" dirty="0"/>
              <a:t>, </a:t>
            </a:r>
            <a:r>
              <a:rPr lang="en-ID" dirty="0" err="1"/>
              <a:t>kebahagian</a:t>
            </a:r>
            <a:r>
              <a:rPr lang="en-ID" dirty="0"/>
              <a:t> dan </a:t>
            </a:r>
            <a:r>
              <a:rPr lang="en-ID" dirty="0" err="1"/>
              <a:t>kebenaran</a:t>
            </a:r>
            <a:r>
              <a:rPr lang="en-ID" dirty="0"/>
              <a:t>. </a:t>
            </a:r>
          </a:p>
          <a:p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jangan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perbuatan</a:t>
            </a:r>
            <a:r>
              <a:rPr lang="en-ID" dirty="0"/>
              <a:t> main hakim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pergaulan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19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C0244-C162-4857-999B-722AE94E9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/>
          <a:lstStyle/>
          <a:p>
            <a:pPr algn="ctr"/>
            <a:r>
              <a:rPr lang="en-US" dirty="0" err="1"/>
              <a:t>Penggolongan</a:t>
            </a:r>
            <a:r>
              <a:rPr lang="en-US" dirty="0"/>
              <a:t> 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21AC5-992B-4589-A157-1B9793228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1559"/>
            <a:ext cx="10515600" cy="4351338"/>
          </a:xfrm>
        </p:spPr>
        <p:txBody>
          <a:bodyPr/>
          <a:lstStyle/>
          <a:p>
            <a:r>
              <a:rPr lang="en-ID" dirty="0"/>
              <a:t>Hukum </a:t>
            </a:r>
            <a:r>
              <a:rPr lang="en-ID" dirty="0" err="1"/>
              <a:t>undang-undang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tercantum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perundang-undangan</a:t>
            </a:r>
            <a:r>
              <a:rPr lang="en-ID" dirty="0"/>
              <a:t>. </a:t>
            </a:r>
          </a:p>
          <a:p>
            <a:r>
              <a:rPr lang="en-ID" dirty="0"/>
              <a:t>Hukum </a:t>
            </a:r>
            <a:r>
              <a:rPr lang="en-ID" dirty="0" err="1"/>
              <a:t>kebiasaan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terletak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peraturan-peraturan</a:t>
            </a:r>
            <a:r>
              <a:rPr lang="en-ID" dirty="0"/>
              <a:t> </a:t>
            </a:r>
            <a:r>
              <a:rPr lang="en-ID" dirty="0" err="1"/>
              <a:t>kebiasaan</a:t>
            </a:r>
            <a:endParaRPr lang="en-ID" dirty="0"/>
          </a:p>
          <a:p>
            <a:r>
              <a:rPr lang="en-ID" dirty="0"/>
              <a:t>Hukum </a:t>
            </a:r>
            <a:r>
              <a:rPr lang="en-ID" dirty="0" err="1"/>
              <a:t>traktat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ditetapkan</a:t>
            </a:r>
            <a:r>
              <a:rPr lang="en-ID" dirty="0"/>
              <a:t> oleh negara-negara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perjanjian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negara (</a:t>
            </a:r>
            <a:r>
              <a:rPr lang="en-ID" dirty="0" err="1"/>
              <a:t>traktat</a:t>
            </a:r>
            <a:r>
              <a:rPr lang="en-ID" dirty="0"/>
              <a:t>) </a:t>
            </a:r>
          </a:p>
          <a:p>
            <a:r>
              <a:rPr lang="en-ID" dirty="0"/>
              <a:t>Hukum </a:t>
            </a:r>
            <a:r>
              <a:rPr lang="en-ID" dirty="0" err="1"/>
              <a:t>yurisprudensi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terbentuk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hakim.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0B0795-000E-4343-9153-41606BA8919E}"/>
              </a:ext>
            </a:extLst>
          </p:cNvPr>
          <p:cNvSpPr/>
          <p:nvPr/>
        </p:nvSpPr>
        <p:spPr>
          <a:xfrm>
            <a:off x="1219200" y="1497496"/>
            <a:ext cx="5645426" cy="6855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3200" dirty="0"/>
              <a:t>Hukum </a:t>
            </a:r>
            <a:r>
              <a:rPr lang="en-ID" sz="3200" dirty="0" err="1"/>
              <a:t>berdasarkan</a:t>
            </a:r>
            <a:r>
              <a:rPr lang="en-ID" sz="3200" dirty="0"/>
              <a:t> </a:t>
            </a:r>
            <a:r>
              <a:rPr lang="en-ID" sz="3200" dirty="0" err="1"/>
              <a:t>sumbernya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51942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6D928-3671-42B0-86EC-8594EF0DC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379"/>
          </a:xfrm>
        </p:spPr>
        <p:txBody>
          <a:bodyPr/>
          <a:lstStyle/>
          <a:p>
            <a:r>
              <a:rPr lang="en-ID" dirty="0"/>
              <a:t>Hukum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berlakunya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262A7-33F5-49AC-B5A4-542353EB8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ID" dirty="0"/>
              <a:t>Hukum </a:t>
            </a:r>
            <a:r>
              <a:rPr lang="en-ID" dirty="0" err="1"/>
              <a:t>nasional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wilayah </a:t>
            </a:r>
            <a:r>
              <a:rPr lang="en-ID" dirty="0" err="1"/>
              <a:t>suatu</a:t>
            </a:r>
            <a:r>
              <a:rPr lang="en-ID" dirty="0"/>
              <a:t> negara </a:t>
            </a:r>
            <a:r>
              <a:rPr lang="en-ID" dirty="0" err="1"/>
              <a:t>tertentu</a:t>
            </a:r>
            <a:r>
              <a:rPr lang="en-ID" dirty="0"/>
              <a:t>.</a:t>
            </a:r>
          </a:p>
          <a:p>
            <a:r>
              <a:rPr lang="en-ID" dirty="0"/>
              <a:t>Hukum </a:t>
            </a:r>
            <a:r>
              <a:rPr lang="en-ID" dirty="0" err="1"/>
              <a:t>internasional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negara </a:t>
            </a:r>
            <a:r>
              <a:rPr lang="en-ID" dirty="0" err="1"/>
              <a:t>dalam</a:t>
            </a:r>
            <a:r>
              <a:rPr lang="en-ID" dirty="0"/>
              <a:t> dunia </a:t>
            </a:r>
            <a:r>
              <a:rPr lang="en-ID" dirty="0" err="1"/>
              <a:t>internasional</a:t>
            </a:r>
            <a:r>
              <a:rPr lang="en-ID" dirty="0"/>
              <a:t>. Hukum </a:t>
            </a:r>
            <a:r>
              <a:rPr lang="en-ID" dirty="0" err="1"/>
              <a:t>internasional</a:t>
            </a:r>
            <a:r>
              <a:rPr lang="en-ID" dirty="0"/>
              <a:t> </a:t>
            </a:r>
            <a:r>
              <a:rPr lang="en-ID" dirty="0" err="1"/>
              <a:t>berlakunya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universal,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negara-negara yang </a:t>
            </a:r>
            <a:r>
              <a:rPr lang="en-ID" dirty="0" err="1"/>
              <a:t>mengikatkan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 pada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perjanjian</a:t>
            </a:r>
            <a:r>
              <a:rPr lang="en-ID" dirty="0"/>
              <a:t> </a:t>
            </a:r>
            <a:r>
              <a:rPr lang="en-ID" dirty="0" err="1"/>
              <a:t>Internasional</a:t>
            </a:r>
            <a:r>
              <a:rPr lang="en-ID" dirty="0"/>
              <a:t> (</a:t>
            </a:r>
            <a:r>
              <a:rPr lang="en-ID" dirty="0" err="1"/>
              <a:t>traktat</a:t>
            </a:r>
            <a:r>
              <a:rPr lang="en-ID" dirty="0"/>
              <a:t>)</a:t>
            </a:r>
          </a:p>
          <a:p>
            <a:r>
              <a:rPr lang="en-ID" dirty="0"/>
              <a:t>Hukum </a:t>
            </a:r>
            <a:r>
              <a:rPr lang="en-ID" dirty="0" err="1"/>
              <a:t>asing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wilayah negara lain.</a:t>
            </a:r>
          </a:p>
          <a:p>
            <a:r>
              <a:rPr lang="en-ID" dirty="0"/>
              <a:t>Hukum </a:t>
            </a:r>
            <a:r>
              <a:rPr lang="en-ID" dirty="0" err="1"/>
              <a:t>gereja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kumpulan-kumpulan</a:t>
            </a:r>
            <a:r>
              <a:rPr lang="en-ID" dirty="0"/>
              <a:t> </a:t>
            </a:r>
            <a:r>
              <a:rPr lang="en-ID" dirty="0" err="1"/>
              <a:t>norma</a:t>
            </a:r>
            <a:r>
              <a:rPr lang="en-ID" dirty="0"/>
              <a:t> yang </a:t>
            </a:r>
            <a:r>
              <a:rPr lang="en-ID" dirty="0" err="1"/>
              <a:t>ditetapkan</a:t>
            </a:r>
            <a:r>
              <a:rPr lang="en-ID" dirty="0"/>
              <a:t> oleh </a:t>
            </a:r>
            <a:r>
              <a:rPr lang="en-ID" dirty="0" err="1"/>
              <a:t>gereja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para </a:t>
            </a:r>
            <a:r>
              <a:rPr lang="en-ID" dirty="0" err="1"/>
              <a:t>anggota-anggotanya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0629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4A89F-20AF-45A7-9115-1DF88AE1D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535"/>
          </a:xfrm>
        </p:spPr>
        <p:txBody>
          <a:bodyPr>
            <a:normAutofit fontScale="90000"/>
          </a:bodyPr>
          <a:lstStyle/>
          <a:p>
            <a:r>
              <a:rPr lang="en-ID" dirty="0"/>
              <a:t>Hukum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bentuknya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E5E86-34DB-4B38-B4FE-2866E8FF2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152248"/>
            <a:ext cx="11290852" cy="55268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dirty="0"/>
              <a:t>1. Hukum </a:t>
            </a:r>
            <a:r>
              <a:rPr lang="en-ID" dirty="0" err="1"/>
              <a:t>tertulis</a:t>
            </a:r>
            <a:r>
              <a:rPr lang="en-ID" dirty="0"/>
              <a:t>, yang </a:t>
            </a:r>
            <a:r>
              <a:rPr lang="en-ID" dirty="0" err="1"/>
              <a:t>dibedakan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macam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 </a:t>
            </a:r>
          </a:p>
          <a:p>
            <a:pPr marL="0" indent="0">
              <a:buNone/>
            </a:pPr>
            <a:r>
              <a:rPr lang="en-ID" dirty="0"/>
              <a:t>     a) Hukum </a:t>
            </a:r>
            <a:r>
              <a:rPr lang="en-ID" dirty="0" err="1"/>
              <a:t>tertulis</a:t>
            </a:r>
            <a:r>
              <a:rPr lang="en-ID" dirty="0"/>
              <a:t> yang </a:t>
            </a:r>
            <a:r>
              <a:rPr lang="en-ID" dirty="0" err="1"/>
              <a:t>dikodifikasikan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disusun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   </a:t>
            </a:r>
          </a:p>
          <a:p>
            <a:pPr marL="0" indent="0">
              <a:buNone/>
            </a:pPr>
            <a:r>
              <a:rPr lang="en-ID" dirty="0"/>
              <a:t>          </a:t>
            </a:r>
            <a:r>
              <a:rPr lang="en-ID" dirty="0" err="1"/>
              <a:t>lengkap</a:t>
            </a:r>
            <a:r>
              <a:rPr lang="en-ID" dirty="0"/>
              <a:t>, </a:t>
            </a:r>
            <a:r>
              <a:rPr lang="en-ID" dirty="0" err="1"/>
              <a:t>sistematis</a:t>
            </a:r>
            <a:r>
              <a:rPr lang="en-ID" dirty="0"/>
              <a:t>, </a:t>
            </a:r>
            <a:r>
              <a:rPr lang="en-ID" dirty="0" err="1"/>
              <a:t>teratur</a:t>
            </a:r>
            <a:r>
              <a:rPr lang="en-ID" dirty="0"/>
              <a:t> dan </a:t>
            </a:r>
            <a:r>
              <a:rPr lang="en-ID" dirty="0" err="1"/>
              <a:t>dibukukan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     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. </a:t>
            </a:r>
            <a:r>
              <a:rPr lang="en-ID" dirty="0" err="1"/>
              <a:t>Misalnya</a:t>
            </a:r>
            <a:r>
              <a:rPr lang="en-ID" dirty="0"/>
              <a:t> KUH </a:t>
            </a:r>
            <a:r>
              <a:rPr lang="en-ID" dirty="0" err="1"/>
              <a:t>Pidana</a:t>
            </a:r>
            <a:r>
              <a:rPr lang="en-ID" dirty="0"/>
              <a:t>, KUH </a:t>
            </a:r>
            <a:r>
              <a:rPr lang="en-ID" dirty="0" err="1"/>
              <a:t>Perdata</a:t>
            </a:r>
            <a:r>
              <a:rPr lang="en-ID" dirty="0"/>
              <a:t> dan KUH </a:t>
            </a:r>
            <a:r>
              <a:rPr lang="en-ID" dirty="0" err="1"/>
              <a:t>Dagang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     b) Hukum </a:t>
            </a:r>
            <a:r>
              <a:rPr lang="en-ID" dirty="0" err="1"/>
              <a:t>tertulis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dikodifikasikan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meskipun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      </a:t>
            </a:r>
            <a:r>
              <a:rPr lang="en-ID" dirty="0" err="1"/>
              <a:t>tertulis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disusun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sistematis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lengkap</a:t>
            </a:r>
            <a:r>
              <a:rPr lang="en-ID" dirty="0"/>
              <a:t>, dan </a:t>
            </a:r>
            <a:r>
              <a:rPr lang="en-ID" dirty="0" err="1"/>
              <a:t>masih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      </a:t>
            </a:r>
            <a:r>
              <a:rPr lang="en-ID" dirty="0" err="1"/>
              <a:t>terpisah-pisah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     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penerapan</a:t>
            </a:r>
            <a:r>
              <a:rPr lang="en-ID" dirty="0"/>
              <a:t>.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,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dan </a:t>
            </a:r>
          </a:p>
          <a:p>
            <a:pPr marL="0" indent="0">
              <a:buNone/>
            </a:pPr>
            <a:r>
              <a:rPr lang="en-ID" dirty="0"/>
              <a:t>         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presiden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2. Hukum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tertulis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hidup</a:t>
            </a:r>
            <a:r>
              <a:rPr lang="en-ID" dirty="0"/>
              <a:t> dan </a:t>
            </a:r>
            <a:r>
              <a:rPr lang="en-ID" dirty="0" err="1"/>
              <a:t>diyakini</a:t>
            </a:r>
            <a:r>
              <a:rPr lang="en-ID" dirty="0"/>
              <a:t> oleh </a:t>
            </a:r>
            <a:r>
              <a:rPr lang="en-ID" dirty="0" err="1"/>
              <a:t>warga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dipatuhi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dibentuk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formal, </a:t>
            </a:r>
            <a:r>
              <a:rPr lang="en-ID" dirty="0" err="1"/>
              <a:t>tetapi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 </a:t>
            </a:r>
            <a:r>
              <a:rPr lang="en-ID" dirty="0" err="1"/>
              <a:t>lahir</a:t>
            </a:r>
            <a:r>
              <a:rPr lang="en-ID" dirty="0"/>
              <a:t> dan </a:t>
            </a:r>
            <a:r>
              <a:rPr lang="en-ID" dirty="0" err="1"/>
              <a:t>tumbuh</a:t>
            </a:r>
            <a:r>
              <a:rPr lang="en-ID" dirty="0"/>
              <a:t> </a:t>
            </a:r>
            <a:r>
              <a:rPr lang="en-ID" dirty="0" err="1"/>
              <a:t>dikalangan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29299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6C57-FD32-4ACF-AE7B-16488BF8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</p:spPr>
        <p:txBody>
          <a:bodyPr/>
          <a:lstStyle/>
          <a:p>
            <a:r>
              <a:rPr lang="en-ID" dirty="0"/>
              <a:t>Hukum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berlakunya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EC5FF-B516-4912-AEF4-3067BA4B3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ID" dirty="0" err="1"/>
              <a:t>Ius</a:t>
            </a:r>
            <a:r>
              <a:rPr lang="en-ID" dirty="0"/>
              <a:t> </a:t>
            </a:r>
            <a:r>
              <a:rPr lang="en-ID" dirty="0" err="1"/>
              <a:t>Constitutum</a:t>
            </a:r>
            <a:r>
              <a:rPr lang="en-ID" dirty="0"/>
              <a:t> (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),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sekarang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daerah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UndangUndang</a:t>
            </a:r>
            <a:r>
              <a:rPr lang="en-ID" dirty="0"/>
              <a:t> Dasar </a:t>
            </a:r>
            <a:r>
              <a:rPr lang="en-ID" dirty="0" err="1"/>
              <a:t>Republik</a:t>
            </a:r>
            <a:r>
              <a:rPr lang="en-ID" dirty="0"/>
              <a:t> Indonesia 1945, </a:t>
            </a:r>
            <a:r>
              <a:rPr lang="en-ID" dirty="0" err="1"/>
              <a:t>Undang-Undang</a:t>
            </a:r>
            <a:r>
              <a:rPr lang="en-ID" dirty="0"/>
              <a:t> RI </a:t>
            </a:r>
            <a:r>
              <a:rPr lang="en-ID" dirty="0" err="1"/>
              <a:t>Nomor</a:t>
            </a:r>
            <a:r>
              <a:rPr lang="en-ID" dirty="0"/>
              <a:t> 12 </a:t>
            </a:r>
            <a:r>
              <a:rPr lang="en-ID" dirty="0" err="1"/>
              <a:t>tahun</a:t>
            </a:r>
            <a:r>
              <a:rPr lang="en-ID" dirty="0"/>
              <a:t> 2006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Kewarganegaraan</a:t>
            </a:r>
            <a:r>
              <a:rPr lang="en-ID" dirty="0"/>
              <a:t> </a:t>
            </a:r>
            <a:r>
              <a:rPr lang="en-ID" dirty="0" err="1"/>
              <a:t>Republik</a:t>
            </a:r>
            <a:r>
              <a:rPr lang="en-ID" dirty="0"/>
              <a:t> Indonesia </a:t>
            </a:r>
          </a:p>
          <a:p>
            <a:r>
              <a:rPr lang="en-ID" dirty="0" err="1"/>
              <a:t>Ius</a:t>
            </a:r>
            <a:r>
              <a:rPr lang="en-ID" dirty="0"/>
              <a:t> </a:t>
            </a:r>
            <a:r>
              <a:rPr lang="en-ID" dirty="0" err="1"/>
              <a:t>Constituendum</a:t>
            </a:r>
            <a:r>
              <a:rPr lang="en-ID" dirty="0"/>
              <a:t> (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negatif</a:t>
            </a:r>
            <a:r>
              <a:rPr lang="en-ID" dirty="0"/>
              <a:t>),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 pada </a:t>
            </a:r>
            <a:r>
              <a:rPr lang="en-ID" dirty="0" err="1"/>
              <a:t>waktu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.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rancangan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(RUU)</a:t>
            </a:r>
          </a:p>
        </p:txBody>
      </p:sp>
    </p:spTree>
    <p:extLst>
      <p:ext uri="{BB962C8B-B14F-4D97-AF65-F5344CB8AC3E}">
        <p14:creationId xmlns:p14="http://schemas.microsoft.com/office/powerpoint/2010/main" val="182231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1074</Words>
  <Application>Microsoft Office PowerPoint</Application>
  <PresentationFormat>Widescreen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Office Theme</vt:lpstr>
      <vt:lpstr>Sistem Hukum dan Peradilan di Indonesia</vt:lpstr>
      <vt:lpstr> Sistem Hukum di Indonesia</vt:lpstr>
      <vt:lpstr>Unsur – Unsur Hukum</vt:lpstr>
      <vt:lpstr>Karakteristik Hukum</vt:lpstr>
      <vt:lpstr>Fungsi Hukum</vt:lpstr>
      <vt:lpstr>Penggolongan Hukum</vt:lpstr>
      <vt:lpstr>Hukum berdasarkan tempat berlakunya</vt:lpstr>
      <vt:lpstr>Hukum berdasarkan bentuknya</vt:lpstr>
      <vt:lpstr>Hukum berdasarkan waktu berlakunya</vt:lpstr>
      <vt:lpstr>Hukum berdasarkan cara mempertahankanya</vt:lpstr>
      <vt:lpstr>Hukum berdasarkan sifatnya</vt:lpstr>
      <vt:lpstr>Hukum berdasarkan wujudnya</vt:lpstr>
      <vt:lpstr>Hukum berdasarkan isinya</vt:lpstr>
      <vt:lpstr>2) Hukum privat (sipil), yaitu hukum yang mengatur hubungan antara individu satu dengan individu lain, termasuk negara sebagai pribadi. </vt:lpstr>
      <vt:lpstr>Tujuan Hukum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titik Listyorini</dc:creator>
  <cp:lastModifiedBy>titik Listyorini</cp:lastModifiedBy>
  <cp:revision>30</cp:revision>
  <dcterms:created xsi:type="dcterms:W3CDTF">2020-10-29T06:11:59Z</dcterms:created>
  <dcterms:modified xsi:type="dcterms:W3CDTF">2020-11-03T23:08:00Z</dcterms:modified>
</cp:coreProperties>
</file>