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43" r:id="rId1"/>
  </p:sldMasterIdLst>
  <p:sldIdLst>
    <p:sldId id="278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3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776" y="-2"/>
            <a:ext cx="7559918" cy="10793561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4533900" y="727746"/>
            <a:ext cx="3026536" cy="9235435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1588" y="10045567"/>
            <a:ext cx="1700213" cy="5693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130" y="10045567"/>
            <a:ext cx="2550319" cy="5693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9091" y="10045567"/>
            <a:ext cx="1707761" cy="569325"/>
          </a:xfrm>
        </p:spPr>
        <p:txBody>
          <a:bodyPr anchor="ctr"/>
          <a:lstStyle>
            <a:lvl1pPr algn="l">
              <a:defRPr sz="744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2761862" y="49507"/>
            <a:ext cx="0" cy="2476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2726441" y="-7797272"/>
            <a:ext cx="984" cy="4951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9217" y="1596476"/>
            <a:ext cx="2351290" cy="5222959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727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9217" y="7711125"/>
            <a:ext cx="2351290" cy="1618137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405" baseline="0">
                <a:solidFill>
                  <a:schemeClr val="bg2"/>
                </a:solidFill>
              </a:defRPr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2761862" y="49507"/>
            <a:ext cx="0" cy="2476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2726441" y="-7797272"/>
            <a:ext cx="984" cy="4951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45280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7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7428"/>
            <a:ext cx="3123814" cy="10685973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2544" y="790602"/>
            <a:ext cx="1292162" cy="8326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18283" y="817634"/>
            <a:ext cx="3377765" cy="82993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0406" y="9818057"/>
            <a:ext cx="1553195" cy="5693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8283" y="9818057"/>
            <a:ext cx="3693696" cy="5693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2884957" y="4732726"/>
            <a:ext cx="8393909" cy="374521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5351893" y="891122"/>
            <a:ext cx="0" cy="822582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2948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7556500" cy="107706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519171" y="1967884"/>
            <a:ext cx="4533900" cy="675763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3353197" y="6023097"/>
            <a:ext cx="85010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8668" y="9818237"/>
            <a:ext cx="1700213" cy="5693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523" y="9818237"/>
            <a:ext cx="2550319" cy="5693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631" y="9818237"/>
            <a:ext cx="1723977" cy="569325"/>
          </a:xfrm>
        </p:spPr>
        <p:txBody>
          <a:bodyPr anchor="ctr"/>
          <a:lstStyle>
            <a:lvl1pPr algn="l">
              <a:defRPr sz="744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968" y="2854350"/>
            <a:ext cx="3631808" cy="2871711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727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4247" y="6511673"/>
            <a:ext cx="2830263" cy="1619769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88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0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18284" y="3802099"/>
            <a:ext cx="2584323" cy="57031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9886" y="3802099"/>
            <a:ext cx="2584323" cy="57031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001" y="883988"/>
            <a:ext cx="5515209" cy="24380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283" y="3830177"/>
            <a:ext cx="2591880" cy="128469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735" b="0" baseline="0">
                <a:solidFill>
                  <a:schemeClr val="accent2"/>
                </a:solidFill>
              </a:defRPr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8283" y="5171503"/>
            <a:ext cx="2591880" cy="43337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2330" y="3830177"/>
            <a:ext cx="2591880" cy="128469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735" b="0" baseline="0">
                <a:solidFill>
                  <a:schemeClr val="accent2"/>
                </a:solidFill>
              </a:defRPr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30" y="5171503"/>
            <a:ext cx="2591880" cy="43337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5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7428"/>
            <a:ext cx="3123814" cy="10685973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02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4432235" y="0"/>
            <a:ext cx="3124265" cy="106934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767" y="2344981"/>
            <a:ext cx="2000511" cy="263191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3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291" y="688279"/>
            <a:ext cx="4708582" cy="8816966"/>
          </a:xfrm>
        </p:spPr>
        <p:txBody>
          <a:bodyPr/>
          <a:lstStyle>
            <a:lvl1pPr>
              <a:defRPr sz="1240"/>
            </a:lvl1pPr>
            <a:lvl2pPr>
              <a:defRPr sz="1116"/>
            </a:lvl2pPr>
            <a:lvl3pPr>
              <a:defRPr sz="992"/>
            </a:lvl3pPr>
            <a:lvl4pPr>
              <a:defRPr sz="868"/>
            </a:lvl4pPr>
            <a:lvl5pPr>
              <a:defRPr sz="868"/>
            </a:lvl5pPr>
            <a:lvl6pPr>
              <a:defRPr sz="868"/>
            </a:lvl6pPr>
            <a:lvl7pPr>
              <a:defRPr sz="868"/>
            </a:lvl7pPr>
            <a:lvl8pPr>
              <a:defRPr sz="868"/>
            </a:lvl8pPr>
            <a:lvl9pPr>
              <a:defRPr sz="86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1767" y="5026747"/>
            <a:ext cx="2000511" cy="4478500"/>
          </a:xfrm>
        </p:spPr>
        <p:txBody>
          <a:bodyPr>
            <a:normAutofit/>
          </a:bodyPr>
          <a:lstStyle>
            <a:lvl1pPr marL="0" indent="0">
              <a:spcBef>
                <a:spcPts val="992"/>
              </a:spcBef>
              <a:buNone/>
              <a:defRPr sz="1157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3699" y="9802285"/>
            <a:ext cx="2000511" cy="5693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291" y="9802285"/>
            <a:ext cx="4708582" cy="5693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51767" y="582548"/>
            <a:ext cx="2000511" cy="1273106"/>
          </a:xfrm>
        </p:spPr>
        <p:txBody>
          <a:bodyPr anchor="t"/>
          <a:lstStyle>
            <a:lvl1pPr algn="l">
              <a:defRPr sz="314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131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4432235" y="0"/>
            <a:ext cx="3124265" cy="106934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767" y="2344986"/>
            <a:ext cx="2002473" cy="2631911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3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3"/>
            <a:ext cx="5021955" cy="10693398"/>
          </a:xfrm>
        </p:spPr>
        <p:txBody>
          <a:bodyPr anchor="t"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1767" y="5026749"/>
            <a:ext cx="2002473" cy="4478495"/>
          </a:xfrm>
        </p:spPr>
        <p:txBody>
          <a:bodyPr>
            <a:normAutofit/>
          </a:bodyPr>
          <a:lstStyle>
            <a:lvl1pPr marL="0" indent="0">
              <a:spcBef>
                <a:spcPts val="992"/>
              </a:spcBef>
              <a:buNone/>
              <a:defRPr sz="1157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47730" y="9818057"/>
            <a:ext cx="2006480" cy="5693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291" y="9818057"/>
            <a:ext cx="4719664" cy="5693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51767" y="582550"/>
            <a:ext cx="2002473" cy="1273107"/>
          </a:xfrm>
        </p:spPr>
        <p:txBody>
          <a:bodyPr anchor="t"/>
          <a:lstStyle>
            <a:lvl1pPr algn="l">
              <a:defRPr sz="314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9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7428"/>
            <a:ext cx="3123814" cy="10685973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9573" y="886197"/>
            <a:ext cx="5514637" cy="24335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283" y="3802098"/>
            <a:ext cx="5435927" cy="569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3997" y="9818057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6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8284" y="9818057"/>
            <a:ext cx="3512591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6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6141" y="979038"/>
            <a:ext cx="1167903" cy="942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4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18283" y="3392962"/>
            <a:ext cx="543592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1818283" y="3392962"/>
            <a:ext cx="543592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4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defTabSz="566745" rtl="0" eaLnBrk="1" latinLnBrk="0" hangingPunct="1">
        <a:lnSpc>
          <a:spcPct val="99000"/>
        </a:lnSpc>
        <a:spcBef>
          <a:spcPct val="0"/>
        </a:spcBef>
        <a:buNone/>
        <a:defRPr sz="314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98361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653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722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488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95082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322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93443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91804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90165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388526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586886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1785247" indent="-198361" algn="l" defTabSz="566745" rtl="0" eaLnBrk="1" latinLnBrk="0" hangingPunct="1">
        <a:lnSpc>
          <a:spcPct val="111000"/>
        </a:lnSpc>
        <a:spcBef>
          <a:spcPts val="769"/>
        </a:spcBef>
        <a:buFont typeface="Corbel" panose="020B0503020204020204" pitchFamily="34" charset="0"/>
        <a:buChar char="–"/>
        <a:defRPr sz="1157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1386">
          <p15:clr>
            <a:srgbClr val="F26B43"/>
          </p15:clr>
        </p15:guide>
        <p15:guide id="8" orient="horz" pos="3960">
          <p15:clr>
            <a:srgbClr val="F26B43"/>
          </p15:clr>
        </p15:guide>
        <p15:guide id="9" orient="horz" pos="1536">
          <p15:clr>
            <a:srgbClr val="F26B43"/>
          </p15:clr>
        </p15:guide>
        <p15:guide id="10" orient="horz" pos="3840">
          <p15:clr>
            <a:srgbClr val="F26B43"/>
          </p15:clr>
        </p15:guide>
        <p15:guide id="11" pos="3312">
          <p15:clr>
            <a:srgbClr val="F26B43"/>
          </p15:clr>
        </p15:guide>
        <p15:guide id="12" pos="3600">
          <p15:clr>
            <a:srgbClr val="F26B43"/>
          </p15:clr>
        </p15:guide>
        <p15:guide id="13" orient="horz" pos="360">
          <p15:clr>
            <a:srgbClr val="F26B43"/>
          </p15:clr>
        </p15:guide>
        <p15:guide id="14" pos="5526">
          <p15:clr>
            <a:srgbClr val="F26B43"/>
          </p15:clr>
        </p15:guide>
        <p15:guide id="15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08A5BD0B-BDAE-41F0-9223-583E27D2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1" y="393701"/>
            <a:ext cx="7493529" cy="3646672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5537" dirty="0" err="1" smtClean="0">
                <a:solidFill>
                  <a:srgbClr val="FF0000"/>
                </a:solidFill>
                <a:latin typeface="Brush Script MT" pitchFamily="66" charset="0"/>
              </a:rPr>
              <a:t>Assalamualaikum</a:t>
            </a:r>
            <a:r>
              <a:rPr lang="en-US" sz="5537" dirty="0">
                <a:latin typeface="Brush Script MT" pitchFamily="66" charset="0"/>
              </a:rPr>
              <a:t/>
            </a:r>
            <a:br>
              <a:rPr lang="en-US" sz="5537" dirty="0">
                <a:latin typeface="Brush Script MT" pitchFamily="66" charset="0"/>
              </a:rPr>
            </a:br>
            <a:r>
              <a:rPr lang="en-US" sz="5537" dirty="0" err="1">
                <a:solidFill>
                  <a:srgbClr val="FF0000"/>
                </a:solidFill>
                <a:latin typeface="Brush Script MT" pitchFamily="66" charset="0"/>
              </a:rPr>
              <a:t>Semangat</a:t>
            </a:r>
            <a:r>
              <a:rPr lang="en-US" sz="5537" dirty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537" dirty="0" err="1">
                <a:solidFill>
                  <a:srgbClr val="FF0000"/>
                </a:solidFill>
                <a:latin typeface="Brush Script MT" pitchFamily="66" charset="0"/>
              </a:rPr>
              <a:t>pagi</a:t>
            </a:r>
            <a:r>
              <a:rPr lang="id-ID" sz="5537" dirty="0">
                <a:solidFill>
                  <a:srgbClr val="FF0000"/>
                </a:solidFill>
                <a:latin typeface="Brush Script MT" pitchFamily="66" charset="0"/>
              </a:rPr>
              <a:t/>
            </a:r>
            <a:br>
              <a:rPr lang="id-ID" sz="5537" dirty="0">
                <a:solidFill>
                  <a:srgbClr val="FF0000"/>
                </a:solidFill>
                <a:latin typeface="Brush Script MT" pitchFamily="66" charset="0"/>
              </a:rPr>
            </a:br>
            <a:r>
              <a:rPr lang="id-ID" sz="3967" dirty="0" smtClean="0">
                <a:latin typeface="Bernard MT Condensed" pitchFamily="18" charset="0"/>
              </a:rPr>
              <a:t>Semoga </a:t>
            </a:r>
            <a:r>
              <a:rPr lang="en-US" sz="3967" dirty="0" err="1">
                <a:latin typeface="Bernard MT Condensed" pitchFamily="18" charset="0"/>
              </a:rPr>
              <a:t>kita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tetap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semangat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mengikuti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materi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hari</a:t>
            </a:r>
            <a:r>
              <a:rPr lang="en-US" sz="3967" dirty="0">
                <a:latin typeface="Bernard MT Condensed" pitchFamily="18" charset="0"/>
              </a:rPr>
              <a:t> </a:t>
            </a:r>
            <a:r>
              <a:rPr lang="en-US" sz="3967" dirty="0" err="1">
                <a:latin typeface="Bernard MT Condensed" pitchFamily="18" charset="0"/>
              </a:rPr>
              <a:t>ini</a:t>
            </a:r>
            <a:r>
              <a:rPr lang="en-US" sz="3967" dirty="0">
                <a:latin typeface="Bernard MT Condensed" pitchFamily="18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2850" y="4737100"/>
            <a:ext cx="3505200" cy="482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5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6381446" cy="7904087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6985" algn="just">
              <a:lnSpc>
                <a:spcPct val="95800"/>
              </a:lnSpc>
              <a:spcBef>
                <a:spcPts val="16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adalah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semua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hal 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ditawarkan ke pasar untuk mendapatkan perhatian,  untuk dimiliki,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digunakan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dikonsumsi agar dapat memuaskan keinginan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kebutuhan.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800"/>
              </a:lnSpc>
              <a:spcBef>
                <a:spcPts val="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Menentukan produk/jasa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ditawarkan ke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umumnya menjadi langkah  paling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awal.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Ide mengenai 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bisa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didapatkan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beberapa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sumber. Cara  termudah adalah dengan membandingkan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langsung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sejenis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seperti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ingin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dijual,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melakukan riset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kecil-kecilan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 target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mengenai kelebihan dan  kekurangan dari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tersebut.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Hasil dari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riset tersebut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diharapkan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memberikan  informasi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akurat bagi wirausaha mengenai prospek pasar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akan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dimasukinya 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macam mana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diharapkan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target</a:t>
            </a:r>
            <a:r>
              <a:rPr sz="1200" spc="8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0160" algn="just">
              <a:lnSpc>
                <a:spcPct val="95700"/>
              </a:lnSpc>
              <a:spcBef>
                <a:spcPts val="1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Adapun produk-produk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dipasarkan meliputi barang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fisik, jasa,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pengalaman,  peristiwa,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orang,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tempat, properti,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gagasan.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Berdasarkan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pengertian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tersebut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bukan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berbentuk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barang saja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tetapi juga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berupa jasa asalkan  dapat memenuhi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kebutuhan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keinginan</a:t>
            </a:r>
            <a:r>
              <a:rPr sz="1200" spc="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konsumennya.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382905" indent="-370840" algn="just">
              <a:lnSpc>
                <a:spcPts val="1470"/>
              </a:lnSpc>
              <a:buAutoNum type="arabicPeriod" startAt="2"/>
              <a:tabLst>
                <a:tab pos="38354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Price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(harga)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7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adalah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sejumlah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dikeluarkan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mendapatkan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kita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inginkan.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menganggap harga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sebagai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perbandingan formal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mengindikasikan kuantitas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diperlukan 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memperoleh suatu jumlah  barang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jasa. 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karena itu penetapan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 suatu barang sangat diperlukan 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karena perusahaan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mampudengan jitu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menetapkan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tentunya 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hasil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6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memuaskan.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Menentukan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semudah yang dibayangkan.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Cara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umum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digunakan adalah dengan menggunakan patokan hitungan biaya produk tersebut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awal disiapkan hingga siap jual. Setiap produk memiliki berbagai komponen biayanya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sendiri, dari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awal produksi hingga produk tersebut dipajang di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rak-rak display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penjualan.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Menentukan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berdasarkan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biaya dilakukan dengan menambahkan  presentase margin tertentu ke biaya produk,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presentase tersebut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dianggap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sebagai  keuntungan.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Persentase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didapatkan sesuai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rata-rata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margin di pasaran.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Menggunakan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metode ini memiliki kelemahan sendiri. Produk akan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mengalami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krisis  keunikan (uniqueness) dimana keunikan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memiliki daya pembeda 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saingannya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luput diperhitungkan. Keunikan justru mampu membantu produk agar  memiliki 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premium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25"/>
              </a:lnSpc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 delapan strategi penetapan harga 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b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paling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sering dilakukan</a:t>
            </a:r>
            <a:r>
              <a:rPr sz="1200" b="1" spc="1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yaitu:</a:t>
            </a:r>
            <a:endParaRPr sz="1200" b="1" dirty="0">
              <a:latin typeface="Comic Sans MS" panose="030F0702030302020204" pitchFamily="66" charset="0"/>
              <a:cs typeface="Times New Roman"/>
            </a:endParaRPr>
          </a:p>
          <a:p>
            <a:pPr marL="414655" lvl="1" indent="-402590" algn="just">
              <a:lnSpc>
                <a:spcPts val="1495"/>
              </a:lnSpc>
              <a:buAutoNum type="alphaLcPeriod"/>
              <a:tabLst>
                <a:tab pos="41529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Produk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Baru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 algn="just">
              <a:lnSpc>
                <a:spcPct val="959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Prinsip strategi penetapan 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produk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baru adalah agar produk baru mampu  memberikan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kontribusi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nyata bagi pertumbuhan pasar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dukungan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 harga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tepat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(pricing) terhadap barang baru dapat dilakukan  denga dua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cara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skimming pricing (berusaha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menjual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yang lebih tinggi  sebelum membidik konsumen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peka terhadap harga) dan panetration Pricing  (berusaha menjual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kepada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dengan harga</a:t>
            </a:r>
            <a:r>
              <a:rPr sz="1200" spc="2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murah).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382905" lvl="1" indent="-370840" algn="just">
              <a:lnSpc>
                <a:spcPts val="1460"/>
              </a:lnSpc>
              <a:buAutoNum type="alphaLcPeriod" startAt="2"/>
              <a:tabLst>
                <a:tab pos="38354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Sudah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Mapan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016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diterapkan sebagai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hasil peninjauan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kembali oleh perusahaan terhadap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harga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sedang diberlakukan di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 tiga alternatif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sering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diakukan oleh perusahaan setelah melakukan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tinjau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ulang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</a:t>
            </a:r>
            <a:r>
              <a:rPr sz="1200" spc="6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414655" lvl="1" indent="-402590" algn="just">
              <a:lnSpc>
                <a:spcPts val="1500"/>
              </a:lnSpc>
              <a:buAutoNum type="alphaLcPeriod" startAt="3"/>
              <a:tabLst>
                <a:tab pos="41529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Fleksibelitas Harga.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886713"/>
            <a:ext cx="5987415" cy="854112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41300" marR="6985" algn="just">
              <a:lnSpc>
                <a:spcPct val="95900"/>
              </a:lnSpc>
              <a:spcBef>
                <a:spcPts val="16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perlu ditetapkan fleksibel bila pemasaran produk memerlukan penyesuaian  karakteristik lokasinya. Perusahaan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koperasi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ini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berhadapan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pemilihan strategi harga,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harga tunggal dan strategi penetapan  harga fleksibel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</a:t>
            </a:r>
            <a:r>
              <a:rPr sz="1200" spc="2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25475" indent="-384810" algn="just">
              <a:lnSpc>
                <a:spcPts val="1460"/>
              </a:lnSpc>
              <a:buAutoNum type="arabicParenR"/>
              <a:tabLst>
                <a:tab pos="62611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satu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harga.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1016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strategi satu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harga, pada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prinsipnya koperasi atau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menghendaki  penurunan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biaya penjualan atau biaya administrasi, margin keutungan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konstan,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citra pelanggan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pertumnbuhan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stabil.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25475" indent="-384810" algn="just">
              <a:lnSpc>
                <a:spcPts val="1465"/>
              </a:lnSpc>
              <a:buAutoNum type="arabicParenR" startAt="2"/>
              <a:tabLst>
                <a:tab pos="62611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fleksibel.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11430" algn="just">
              <a:lnSpc>
                <a:spcPct val="95800"/>
              </a:lnSpc>
              <a:spcBef>
                <a:spcPts val="3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Sesuai dengan namanya, strategi ini bertujuan memberikan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fleksibelitas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dengan  jalan memungkinkan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setiap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penyesuaian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baik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tinggi atau lebih rendah dari  harga saat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guna meraih keuntungan jangka</a:t>
            </a:r>
            <a:r>
              <a:rPr sz="1200" spc="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panjang.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indent="-370840" algn="just">
              <a:lnSpc>
                <a:spcPts val="1465"/>
              </a:lnSpc>
              <a:buAutoNum type="alphaLcPeriod" startAt="4"/>
              <a:tabLst>
                <a:tab pos="61214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Lini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10160" algn="just">
              <a:lnSpc>
                <a:spcPts val="1500"/>
              </a:lnSpc>
              <a:spcBef>
                <a:spcPts val="6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lini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mendasarkan pada keterkaitan antara dampak setiap produk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terhadap lininya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keperluan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harga. Tujuan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lini produk adalah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memanfaatkan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keseluruhan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lini 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memaksimalkan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laba.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43890" indent="-402590" algn="just">
              <a:lnSpc>
                <a:spcPts val="1420"/>
              </a:lnSpc>
              <a:buAutoNum type="alphaLcPeriod" startAt="5"/>
              <a:tabLst>
                <a:tab pos="64389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Leasing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508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Leasing merupakan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kontrak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persetujuan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antara pemilik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akitva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pihak kedua  yang memanfaatkan aktiva tersebut untuk jangka waktu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tertentu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return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tertentu.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Leasing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adalah meningkatkan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pertumbuhan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sengan  cara menarik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pelangan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mampu membeli sekaligus, merealisasikan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laba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jangka panjang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besar, untuk meningkatkan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arus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kas, agar memperoleh  aliran laba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stabil,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menghindari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kerugian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 perusahaan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koperasi 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akibat </a:t>
            </a:r>
            <a:r>
              <a:rPr sz="1200" spc="33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teknologi 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telah</a:t>
            </a:r>
            <a:r>
              <a:rPr sz="1200" spc="2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usang.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68020" indent="-427355" algn="just">
              <a:lnSpc>
                <a:spcPts val="1465"/>
              </a:lnSpc>
              <a:buAutoNum type="alphaLcPeriod" startAt="6"/>
              <a:tabLst>
                <a:tab pos="668655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Bundling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Princing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9525" algn="just">
              <a:lnSpc>
                <a:spcPct val="95900"/>
              </a:lnSpc>
              <a:spcBef>
                <a:spcPts val="2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ini sering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disebut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juga dengan strategi puncak gunung es. Pelaksanaannya  dengan melakukan pembatasan 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menutupi bermacam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fungsi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jasa.  Banyak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diharapkan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ini antara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lain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aktiva dijaga 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kondisi  sedemikian rupa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sehingga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dijual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kembali atau dileasingkan</a:t>
            </a:r>
            <a:r>
              <a:rPr sz="1200" spc="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kembali.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indent="-370840" algn="just">
              <a:lnSpc>
                <a:spcPts val="1465"/>
              </a:lnSpc>
              <a:buAutoNum type="alphaLcPeriod" startAt="7"/>
              <a:tabLst>
                <a:tab pos="61214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Kepemimpinan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8255" algn="just">
              <a:lnSpc>
                <a:spcPct val="95800"/>
              </a:lnSpc>
              <a:spcBef>
                <a:spcPts val="3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ini dilakukan dengan tujuan agar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perusahaan-perusahaan 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koperasi lain  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terkait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perusahaan pemimipin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dikendalikan oleh penetapan harga  yang dilakukan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market</a:t>
            </a:r>
            <a:r>
              <a:rPr sz="1200" spc="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leader.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indent="-370840" algn="just">
              <a:lnSpc>
                <a:spcPts val="1465"/>
              </a:lnSpc>
              <a:buAutoNum type="alphaLcPeriod" startAt="8"/>
              <a:tabLst>
                <a:tab pos="61214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Strategi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Penetapan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Membentuk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Pangsa</a:t>
            </a:r>
            <a:r>
              <a:rPr sz="1200" spc="-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6350" algn="just">
              <a:lnSpc>
                <a:spcPct val="96000"/>
              </a:lnSpc>
              <a:spcBef>
                <a:spcPts val="2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Pangsa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semakin besar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pengalaman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semakin banyak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mengarah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 biaya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semakin rendah,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sebab itu koperasi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 baru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perlu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mengupayakan agar produk-produknya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sedini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mungkin mampu meraih pangsa pasar  yang besar sehingga apabila perusahaan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ingin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melakukan strategi penetapan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harga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membentuk pangsa</a:t>
            </a:r>
            <a:r>
              <a:rPr sz="1200" spc="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algn="just">
              <a:lnSpc>
                <a:spcPts val="146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3. Placement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(jalur</a:t>
            </a:r>
            <a:r>
              <a:rPr sz="1200" spc="2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distribusi)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635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Jalur distribusi adalah orang atau badan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usaha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berusaha beroperasi diantara  produsen dan konsumen. Ada tiga aspek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berkaitan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keputusan-keputusan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tentang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distribusi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</a:t>
            </a:r>
            <a:r>
              <a:rPr sz="1200" spc="3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Sistem</a:t>
            </a:r>
            <a:r>
              <a:rPr sz="1200" spc="-114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transportasi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Sistem</a:t>
            </a:r>
            <a:r>
              <a:rPr sz="1200" spc="-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penyimpanan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Pemilihan jalur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distribusi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757545" cy="2901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1530"/>
              </a:lnSpc>
              <a:spcBef>
                <a:spcPts val="9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4. Promotions</a:t>
            </a:r>
            <a:r>
              <a:rPr sz="1200" spc="6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(promosi)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Promosi adalah arus informasi atau persuasi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arah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dibuat 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mengarahkan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seseorang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organisasi kepada tindakan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menciptakan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perkiraan dalam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pemasaran.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46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 kegaitan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kehidupan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sehari-hari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bahwa seberapa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besar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manfaat</a:t>
            </a:r>
            <a:r>
              <a:rPr sz="1200" spc="30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bagi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konsumen, tapi produk tersebut tidak akan dapat mencari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sendiri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pembelinnya. Oleh karenanya produsen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dituntut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hanya menciptakan produk  yang bermutu, menetapkan harga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menarik tetapi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juga mengusahakan agar  produk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dihasilkan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pasarkan dengan mudah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lancar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serta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menyebarluaskan informasi tentang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kehadiran,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ketersediaan produknya,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ciri-ciri,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satu  manfaat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diperoleh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calon</a:t>
            </a:r>
            <a:r>
              <a:rPr sz="1200" spc="4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pelanggannya.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9525" algn="just">
              <a:lnSpc>
                <a:spcPct val="9580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Agar konsumen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mengetahui tentang kualitas produk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pasarkan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koperasi maka,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perlu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diadakan promosi. Promosi ini merupakan  komponen penting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berguna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</a:t>
            </a:r>
            <a:r>
              <a:rPr sz="1200" spc="6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mengomunikasikan.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8850" y="317500"/>
            <a:ext cx="5757545" cy="8535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975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Comic Sans MS" panose="030F0702030302020204" pitchFamily="66" charset="0"/>
                <a:cs typeface="Calibri"/>
              </a:rPr>
              <a:t>3.4 </a:t>
            </a:r>
            <a:r>
              <a:rPr sz="1200" b="1" spc="-10" dirty="0">
                <a:latin typeface="Comic Sans MS" panose="030F0702030302020204" pitchFamily="66" charset="0"/>
                <a:cs typeface="Calibri"/>
              </a:rPr>
              <a:t>Menganalisis kebutuhan sumber daya</a:t>
            </a:r>
            <a:r>
              <a:rPr sz="1200" b="1" spc="2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1200" b="1" spc="-10" dirty="0">
                <a:latin typeface="Comic Sans MS" panose="030F0702030302020204" pitchFamily="66" charset="0"/>
                <a:cs typeface="Calibri"/>
              </a:rPr>
              <a:t>usaha</a:t>
            </a:r>
            <a:endParaRPr sz="1200" dirty="0">
              <a:latin typeface="Comic Sans MS" panose="030F0702030302020204" pitchFamily="66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Comic Sans MS" panose="030F0702030302020204" pitchFamily="66" charset="0"/>
              <a:cs typeface="Calibri"/>
            </a:endParaRPr>
          </a:p>
          <a:p>
            <a:pPr marL="337185" indent="-325120" algn="just">
              <a:lnSpc>
                <a:spcPts val="1510"/>
              </a:lnSpc>
              <a:buAutoNum type="alphaUcPeriod"/>
              <a:tabLst>
                <a:tab pos="33782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Pengertian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800"/>
              </a:lnSpc>
              <a:spcBef>
                <a:spcPts val="2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adalah proses kegiatan dari seorang pimpinan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dilakukan  dengan mempergunakan cara-cara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pemikiran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ilmiah maupun praktis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mencapai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sudah ditetapkan dengan melalui kerja sama orang-orang lain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sebagai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sumber tenaga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serta memanfaatkan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sumber-sumber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lainnya dan waktu  yang tersedia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cara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tepat.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368935" indent="-356870" algn="just">
              <a:lnSpc>
                <a:spcPts val="1510"/>
              </a:lnSpc>
              <a:buAutoNum type="alphaUcPeriod" startAt="2"/>
              <a:tabLst>
                <a:tab pos="36957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Alat-alat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Ilmu manajemen sebetulnya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sama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usianya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kehhidupan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mengapa  demikian karena pada dasarnya manusia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kehidupan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sehari-hari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bias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terlepas dari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prinsip-prinsip manajemen. Baik langsung maupun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langsung, baik  disadari maupun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disadari manusia menggunakan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prinsip-prinsip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 manajemen. Ilmu manajemen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ilmiah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timbul pada sekitar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awal abad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20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Benua  Eropa Barat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Amerika. Di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Negara-negara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tersebut sedang dilanda revolusi  yang dikenal dengan nama Revolusi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Industri,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perubahan-perubahan dalam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pengelolaan produksi yang efektif dan efisien. Hal ini dikarenakan masyarakat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sudah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sudah semakin maju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kebutuhan-kebutuhan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sudah semakin banyak 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beragam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jenisnya.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diperlukan dalam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segala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bidang, bentuk dan organisasi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serta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tipe</a:t>
            </a:r>
            <a:r>
              <a:rPr sz="1200" spc="24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kegiatan,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>
              <a:lnSpc>
                <a:spcPts val="1490"/>
              </a:lnSpc>
              <a:spcBef>
                <a:spcPts val="7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orang-orang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saling bekerja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sama 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mencapai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 tujuan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telah  ditetapkan.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0160">
              <a:lnSpc>
                <a:spcPts val="1500"/>
              </a:lnSpc>
              <a:spcBef>
                <a:spcPts val="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mengartikan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mendefinisikan manajemen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berbagai ragam,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mengartikan dengan ketatalaksanaan, manajemen pengurusan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lain</a:t>
            </a:r>
            <a:r>
              <a:rPr sz="1200" spc="9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sebagainya.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</a:t>
            </a:r>
            <a:r>
              <a:rPr sz="1200" spc="2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merupakan</a:t>
            </a:r>
            <a:r>
              <a:rPr sz="1200" spc="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koordinasi</a:t>
            </a:r>
            <a:r>
              <a:rPr sz="1200" spc="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semua</a:t>
            </a:r>
            <a:r>
              <a:rPr sz="1200" spc="2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sumber</a:t>
            </a:r>
            <a:r>
              <a:rPr sz="1200" spc="204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daya</a:t>
            </a:r>
            <a:r>
              <a:rPr sz="1200" spc="2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melalui</a:t>
            </a:r>
            <a:r>
              <a:rPr sz="1200" spc="19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proses</a:t>
            </a:r>
            <a:r>
              <a:rPr sz="1200" spc="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perencanaan,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pengorganisasian, penetapan tenaga kerja, pengarahan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pengawasan untuk  mencapai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telah ditetapkan terlebih dahulu.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diatur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adalah semua  unsur-unsur manajemen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terdiri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men,money,methods,materials,machine,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and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market, disingkat dengan 6M dan semua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aktifitas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ditimbulkannya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proses  manajemen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itu.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382905" lvl="1" indent="-370840" algn="just">
              <a:lnSpc>
                <a:spcPts val="1480"/>
              </a:lnSpc>
              <a:buAutoNum type="arabicPeriod"/>
              <a:tabLst>
                <a:tab pos="38354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</a:t>
            </a:r>
            <a:r>
              <a:rPr sz="1200" b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(SDM)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10"/>
              </a:spcBef>
            </a:pP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yaitu orang yang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menggerakan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melakukan aktivitas-aktivitas untuk  mencapai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organisasi, termasuk juga mendayagunakan sumberdaya lainnya.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merupakan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penggerak utama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menjalankan fungsi-fungsi manajemen.  Sumber daya manusia yaitu segenap potensi yang dimiliki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manusia. Potensi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dimiliki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setiap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berbeda satu sama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lain,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itu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dibutuhkan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pengelolaan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agar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diperoleh tenaga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puas akan pekerjaannya dan dapat mencapai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 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efektif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</a:t>
            </a:r>
            <a:r>
              <a:rPr sz="1200" spc="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efisien.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46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 merujuk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sumber daya manusia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dimiliki oleh</a:t>
            </a:r>
            <a:r>
              <a:rPr sz="1200" spc="16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faktor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adalah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paling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menentukan. Manusia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membuat  tujuan dan manusia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pula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melakukan proses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mencapai tujuan.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Tanpa ada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ada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proses kerja, sebab pada dasarnya manusia adalah makhluk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kerja.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karena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itu,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timbul karena adanya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orang-orang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berkerja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sama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mencapai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805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622300"/>
            <a:ext cx="5986780" cy="898803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41300" marR="5080" algn="just">
              <a:lnSpc>
                <a:spcPct val="95800"/>
              </a:lnSpc>
              <a:spcBef>
                <a:spcPts val="160"/>
              </a:spcBef>
            </a:pP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sering disebut dengan sumber 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daya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manusia, termasuk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dalamnya termasuk sumber daya otak (brain). Di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unsur manusia  merupakan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paling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utama. Sebab semuanya berasal dari manusia. Manusia di 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mencakup semua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faktor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mempengaruhi, mewarnai dan  melingkupi.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Unsur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meliputi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beberapa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diperhatikan</a:t>
            </a:r>
            <a:r>
              <a:rPr sz="1200" spc="6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meliputi: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Jumlah,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sesuai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formasi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kebutuhan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Persyaratan, seperti kemampuan,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pendidikan,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keterampilan,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pengalaman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90195" indent="-278130">
              <a:lnSpc>
                <a:spcPts val="1550"/>
              </a:lnSpc>
              <a:spcBef>
                <a:spcPts val="25"/>
              </a:spcBef>
              <a:buFont typeface="Symbol"/>
              <a:buChar char=""/>
              <a:tabLst>
                <a:tab pos="290195" algn="l"/>
                <a:tab pos="290830" algn="l"/>
              </a:tabLst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Komposisi, misalnya unsur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pimpinan, unsur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pelaksana, teknis,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unsur</a:t>
            </a:r>
            <a:r>
              <a:rPr sz="1200" spc="5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administrasi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lvl="1" indent="-370840" algn="just">
              <a:lnSpc>
                <a:spcPts val="1500"/>
              </a:lnSpc>
              <a:buAutoNum type="arabicPeriod" startAt="2"/>
              <a:tabLst>
                <a:tab pos="61214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Money</a:t>
            </a:r>
            <a:r>
              <a:rPr sz="1200" b="1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(Uang)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9525" algn="just">
              <a:lnSpc>
                <a:spcPct val="95700"/>
              </a:lnSpc>
              <a:spcBef>
                <a:spcPts val="2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adalah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factor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amat penting, bahkan menentukan didalam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setiap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proses  pencapaian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tujuan,tentulah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dapat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disangkal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lagi. Setiap program,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setiap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kegiatan  atau rutin maupun proyek, besar maupun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kecil,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semua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itu tidak 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terlaksana tanpa  adanya penyediaan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biaya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cukup.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6985" algn="just">
              <a:lnSpc>
                <a:spcPct val="95800"/>
              </a:lnSpc>
              <a:spcBef>
                <a:spcPts val="5"/>
              </a:spcBef>
            </a:pP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Money atau Uang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merupakan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salah satu unsur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dapat diabaikan.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merupakan alat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tukar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alat pengukur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nilai. Besar-kecilnya hasil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kegiatan dapat  diukur dari jumlah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beredar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perusahaan.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karena itu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merupakan alat (tools)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penting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mencapai tujuan karena segala sesuatu  harus diperhitungkan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secara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rasional. Hal ini akan berhubungan dengan berapa uang  yang harus disediakan untuk membiayai gaji tenaga kerja,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alat-alat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dibutuhkan  dan harus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dibeli serta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berapa hasil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dicapai dari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</a:t>
            </a:r>
            <a:r>
              <a:rPr sz="1200" spc="2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6350" algn="just">
              <a:lnSpc>
                <a:spcPct val="95800"/>
              </a:lnSpc>
              <a:spcBef>
                <a:spcPts val="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ilmu ekonomi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tradisional didefinisikan sebagai setiap alat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tukar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diterima secara umum. Alat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tukar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itu dapat berupa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benda apapun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diterima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setiap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masyarakat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proses pertukaran barang dan jasa.  Dalam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ilmu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ekonomi modern,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 definisikan sebagai sesuatu yang tersedia dan  secara umum diterima sebagai alat pembayaran bagi pembelian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barang-barang dan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jasa-jasa serta kekayaan berharga lainnya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serta untuk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pembayaran hutang. Beberapa  ahli juga menyebutkan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fungsi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sebagai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alat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penunda</a:t>
            </a:r>
            <a:r>
              <a:rPr sz="1200" spc="4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pembayaran.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lvl="1" indent="-370840" algn="just">
              <a:lnSpc>
                <a:spcPts val="1480"/>
              </a:lnSpc>
              <a:buAutoNum type="arabicPeriod" startAt="3"/>
              <a:tabLst>
                <a:tab pos="61214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Materials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(Materi)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6985" algn="just">
              <a:lnSpc>
                <a:spcPct val="96000"/>
              </a:lnSpc>
              <a:spcBef>
                <a:spcPts val="1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Materi terdiri dari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bahan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setengah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jadi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(raw material) 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bahan jadi.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dunia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usaha untuk mencapai hasil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baik,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selain manusia yang ahli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bidangnya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juga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dapat menggunakan bahan/materi-materi sebagai salah satu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sarana.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Sebab materi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tidak dapat dipisahkan, tanpa materi tidak akan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tercapai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hasil 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dikehendaki.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lvl="1" indent="-370840" algn="just">
              <a:lnSpc>
                <a:spcPts val="1475"/>
              </a:lnSpc>
              <a:buAutoNum type="arabicPeriod" startAt="4"/>
              <a:tabLst>
                <a:tab pos="61214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Machines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(Mesin)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5715" algn="just">
              <a:lnSpc>
                <a:spcPct val="95900"/>
              </a:lnSpc>
              <a:spcBef>
                <a:spcPts val="15"/>
              </a:spcBef>
            </a:pP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Machine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mesin digunakan untuk memberi kemudahan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menghasilkan  keuntungan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lebih besar serta menciptakan efesiensi kerja. Machine atau Mesin  digunakan ukt memberi kemudahan atau menghasilkan keuntungan yang lebih besar  serta menciptakan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efesiensi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kerja. Digunakannya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mesin-mesin 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 pekerjaan  adalah untuk menghemat tenaga 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fikiran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melakukan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tugas-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tugasnya baik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bersifat rutin maupun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bersifat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insedental, baik untuk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pekerjaan-pekerjaan yang bersifat teknis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industry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(engineering) maupun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bersifat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teknis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paperwork.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611505" lvl="1" indent="-370840" algn="just">
              <a:lnSpc>
                <a:spcPts val="1475"/>
              </a:lnSpc>
              <a:buAutoNum type="arabicPeriod" startAt="5"/>
              <a:tabLst>
                <a:tab pos="612140" algn="l"/>
              </a:tabLst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Method</a:t>
            </a:r>
            <a:r>
              <a:rPr sz="1200" b="1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(Metode)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241300" marR="8255" algn="just">
              <a:lnSpc>
                <a:spcPct val="95800"/>
              </a:lnSpc>
              <a:spcBef>
                <a:spcPts val="2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pelaksanaan kerja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diperlukan metode-metode kerja. Suatu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tata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cara kerja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baik akan memperlancar jalannya pekerjaan. Sebuah metode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dinyatakan sebagai  penetapan</a:t>
            </a:r>
            <a:r>
              <a:rPr sz="1200" spc="10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cara</a:t>
            </a:r>
            <a:r>
              <a:rPr sz="1200" spc="1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pelaksanaan</a:t>
            </a:r>
            <a:r>
              <a:rPr sz="1200" spc="9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</a:t>
            </a:r>
            <a:r>
              <a:rPr sz="1200" spc="1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suatu</a:t>
            </a:r>
            <a:r>
              <a:rPr sz="1200" spc="1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tugas</a:t>
            </a:r>
            <a:r>
              <a:rPr sz="1200" spc="10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</a:t>
            </a:r>
            <a:r>
              <a:rPr sz="1200" spc="1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memberikan</a:t>
            </a:r>
            <a:r>
              <a:rPr sz="1200" spc="1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berbagai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757545" cy="8116837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160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pertimbangan-pertimbangan kepada sasaran,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fasilitas-fasilitas </a:t>
            </a:r>
            <a:r>
              <a:rPr sz="1200" spc="-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tersedia dan  penggunaan waktu,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serta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uang dan kegiatan usaha. Perlu diingat meskipun metode  baik, sedangkan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orang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melaksanakannya tidak mengerti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tidak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mempunyai  pengalaman maka hasilnya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memuaskan. Dengan demikian, peranan utama 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tetap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manusianya</a:t>
            </a:r>
            <a:r>
              <a:rPr sz="1200" spc="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sendiri.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480"/>
              </a:lnSpc>
            </a:pP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6. Market</a:t>
            </a:r>
            <a:r>
              <a:rPr sz="1200" b="1" spc="2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(Pasar)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ts val="1500"/>
              </a:lnSpc>
              <a:spcBef>
                <a:spcPts val="4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Pemasaran adalah sistem keseluruhan dari kegiatanusaha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ditunjukkan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merencanakan, menentukan harga, mempromosikan dan mendistribusikan barang, 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jasa,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ide kepada pasar sasaran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agar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mencapai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tujuan</a:t>
            </a:r>
            <a:r>
              <a:rPr sz="1200" spc="6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organisasi.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42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Memasarkan produk sudah barang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tentu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sangat penting sebab bila barang</a:t>
            </a:r>
            <a:r>
              <a:rPr sz="1200" spc="13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762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diproduksi tidak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laku,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maka proses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produksi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barang 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berhenti.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Artinya, proses  kerja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tidak akan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berlangsung. Oleh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sebab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itu, penguasaan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pasar dalam arti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menyebarkan hasil produksi merupakan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faktor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menentukan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perusahaan. Agar  pasar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dikuasai maka kualitas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harga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barang harus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sesuai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selera 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konsumen dan daya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beli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(kemampuan)</a:t>
            </a:r>
            <a:r>
              <a:rPr sz="1200" spc="1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konsumen.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985" algn="just">
              <a:lnSpc>
                <a:spcPct val="95800"/>
              </a:lnSpc>
              <a:spcBef>
                <a:spcPts val="5"/>
              </a:spcBef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Market atau Pasar merupakan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faktor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selalu berubah-ubah sesuai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permintaan  pasar dan bukan merupakan kebijakan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manajemen.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Demikian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pula dengan  Method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tata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kerja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merupakan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pola cara-cara bagaimana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kegiatan dan  kerjasama tersebut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harus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dilaksanakan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sehingga tujuan dari organisasi 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tecapai  secara efektif dan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efisien. Maka dapat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disimpulkan bahwa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Methods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hanyalah cara  yang dipergunakan sedangkan Market adalah wahana untuk memperluas sasaran dari  kegiatan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tersebut.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15"/>
              </a:lnSpc>
            </a:pP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Pengertian </a:t>
            </a:r>
            <a:r>
              <a:rPr sz="1200" b="1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b="1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Baurannya 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(marketing mix) </a:t>
            </a:r>
            <a:r>
              <a:rPr sz="1200" b="1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Bisnis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985" algn="just">
              <a:lnSpc>
                <a:spcPct val="95800"/>
              </a:lnSpc>
              <a:spcBef>
                <a:spcPts val="1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Pengertian pemasaran adalah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total kegiatan perusahaan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sistematis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menyusun dan merencanakan strategi, menentukan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melakukan promosi hingga  mendistribusikan produk (barang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jasa)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kepada masyarakat guna memenuhi  kebutuhan, kepuasan juga mencapai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tujuan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perusahaan. Semua kegiatan  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bisnis dirancang untuk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memenangkan persaingan dan meraih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target pasar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(market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share)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seluas-luasnya.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985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pemasaran disebut juga dengan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istilah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marketing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mix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pengertian dari  pemasaran itu sendiri (ruang lingkupnya). Sering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kita, baik anda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saya  mendengar istilah pemasaran, dikehidupan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sehari-hari,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dikantor, di sekolah, bahkan di  tempat tongkrongan. Apapun menyangkut produk (barang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jasa)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pasti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  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pembahasannya. Kebanyakan “menjual” produk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 mengistilahkan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pemasaran, sesungguhnya antara menjual dan memasarkan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sangat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berbeda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baik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itu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pengertian,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makna maupun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ruang</a:t>
            </a:r>
            <a:r>
              <a:rPr sz="1200" spc="1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lingkupnya.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9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Konsep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digital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internet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marketing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tengah populer saat ini merupakan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hasil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evolusi dari pemasaran konvensional. Tentu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saja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dasar digital marketing adalah ilmu  pemasaran itu sendiri, mengenai hal tersebut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maka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sangat penting bagi anda untuk  mempelajari dan mengetahui segala hal menyangkut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</a:t>
            </a:r>
            <a:r>
              <a:rPr sz="1200" spc="7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00"/>
              </a:lnSpc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Mengenal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Lebih Mendalam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Tentang Pengertian</a:t>
            </a:r>
            <a:r>
              <a:rPr sz="1200" spc="-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756910" cy="782714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715" algn="just">
              <a:lnSpc>
                <a:spcPct val="95800"/>
              </a:lnSpc>
              <a:spcBef>
                <a:spcPts val="16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Sebelum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membahas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tentang bauran pemasaran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sebaiknya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anda mengetahui definisi  pemasaran itu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sendiri.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adalah kegiatan utama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dilakukan oleh  pengusaha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upaya mengembangkan perusahan dan untuk mendapatkan laba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sehingga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mempertahankan kelangsungan hidupnya. Pengertian pemasaran  sangat luas karena meliputi semua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tahap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aktivitas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dunia usaha 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memenuhi  kebutuhan konsumen terhadap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barang 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dengan memberikan kepuasan  kepada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kedua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belah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pihak.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525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Beberapa definisi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7620">
              <a:lnSpc>
                <a:spcPct val="95800"/>
              </a:lnSpc>
              <a:spcBef>
                <a:spcPts val="25"/>
              </a:spcBef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Menurut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Kotler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Keller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dialih bahasakan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Benyamin Molan,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yaitu: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“Marketing adalah suatu proses sosial dan manajerial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didalamnya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individu dan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kelompok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memperoleh apa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mereka butuhkan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inginkan dengan  menciptakan, menawarkan,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secara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bebas mempertukarkan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bernilai  dengan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pihak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lain”.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0795">
              <a:lnSpc>
                <a:spcPts val="149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Pernyataan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diatas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berbeda dengan Mitchel yang dikutip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Buchari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Alma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menitik beratkan kegiatan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membeli 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menjual</a:t>
            </a:r>
            <a:r>
              <a:rPr sz="1200" spc="4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>
              <a:lnSpc>
                <a:spcPts val="1490"/>
              </a:lnSpc>
              <a:spcBef>
                <a:spcPts val="1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“Marketing adalah kegiatan membeli dan menjual, dan termasuk di dalamnya kegiatan  menyalurkan barang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antara</a:t>
            </a:r>
            <a:r>
              <a:rPr sz="1200" spc="8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produsen ke konsumen,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terdiri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kegiatan-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 penciptaan kegunaan tempat,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waktu dan</a:t>
            </a:r>
            <a:r>
              <a:rPr sz="1200" spc="2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kepemilikan.”.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Pernyataan Mitchel diperkuat oleh Fajar Laksana,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brpendapat pemasaran adalah  “segala kegiatan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menawarkan suatu produk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memenuhi kebutuhan dan  keinginan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konsumen”.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Berdasarkan beberapa definisi diatas menunjukan bahwa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suatu  kegiatan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dilakukan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produsen terhadap konsumen,pada dasarnya bertujuan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memenuhi kebutuhan dan keinginan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konsumen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akan barang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melalui proses  penciptaan, penawaran dan pertukaran. Pemasaran bersifat jangka panjang,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meliputi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semua aspek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ruang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lingkup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pemenuhan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kebtuhan konsumen yang tidak hanya  menyangkut penjualannya saja, 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tetapi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menyangkut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kepuasan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didalamnya.  Sehingga pemasaran yang berhasil adalah dengan terciptanya hubungan jangka  panjang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serta keterikatan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antara perusahaan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konsumen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(publik).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3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Definisi Manajemen Pemasaran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Manajemen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dalam suatu perusahaan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memegang peranan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sangat  penting, disamping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fungsi-fungsi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manajemen lainnya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terdapat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 organisasi atau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perusahaan. Aktivitas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harus berjalan sesuai dengan  perencanaan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sebelumnya telah ditetapkan perusahaan. Agar aktivitas  memasarkan dapat membantu perusahaan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mencapai tujuannya,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maka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aktivitas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tersebut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memerlukan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manajemen yang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tepat.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3"/>
            <a:ext cx="5757545" cy="87407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Menurut Kotler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Keller </a:t>
            </a:r>
            <a:r>
              <a:rPr sz="1200" spc="-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dialihbahasakan oleh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Benyamin</a:t>
            </a:r>
            <a:r>
              <a:rPr sz="1200" spc="2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Molan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“Manajemen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seni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ilmu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memilih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sasaran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 mendapatkan, menjaga dan menumbuhkan pelanggan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menciptakan,  menyerahkan dan mengkomunikasikan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nilai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pelanggan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4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unggul.”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ts val="15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Pernyataan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diatas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sejalan dengan pendapat William J. Shultz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dikutip oleh  Buchari Alma, Manajemen pemasaran adalah ”Merencanakan, pengarahan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pengawasan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seluruh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 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ataupun bagian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</a:t>
            </a:r>
            <a:r>
              <a:rPr sz="1200" spc="1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ts val="149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Pernyataan diatas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diperkuat Djaslim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Saladin,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mengemukakan pengertian  manajemen pemasaran sebagai</a:t>
            </a:r>
            <a:r>
              <a:rPr sz="1200" spc="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berikut: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 algn="just">
              <a:lnSpc>
                <a:spcPts val="15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“Analisis, perencanaan, penerapan dan pengendalian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program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 rancang untuk  menciptakan, membangun dan mempertahankan pertukaran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menguntungkan  dengan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sasaran dengan maksud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mencapai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tujuan-tujuan</a:t>
            </a:r>
            <a:r>
              <a:rPr sz="1200" spc="5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organisasi”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60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Berdasarkan tiga definisi di atas bahwa Manajemen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merupakan  manajemen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diterapkan pada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memasarkan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baik itu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barang maupun  jasa dari produsen ke konsumen agar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menjadi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lebih efektif dan efisien sesuai dengan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tujuan perusahaan.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Definisi Bauran Pemasaran (Kegiatan</a:t>
            </a:r>
            <a:r>
              <a:rPr sz="1200" b="1" spc="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Memasarkan)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6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Seluruh rincian kegiatan perusahaan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memasarkan produknya baik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berupa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barang maupun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tercakup semua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pemasaran (marketing mix).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Marketing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mix mencakup identitas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ditawarkan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produsen ke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konsumen baik itu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fisik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hingga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atribut-atribut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lainnya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7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menyertainya.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Menurut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Kotler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Keller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dialihbahasakan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Benyamin</a:t>
            </a:r>
            <a:r>
              <a:rPr sz="1200" spc="8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Molan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890" algn="just">
              <a:lnSpc>
                <a:spcPts val="149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“Bauran pemasaran (Marketing Mix) adalah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seperangkat alat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digunakan  perusahaan untuk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terus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menerus mencapai tujuannya dipasar sasarannya</a:t>
            </a:r>
            <a:r>
              <a:rPr sz="1200" spc="10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2700" algn="just">
              <a:lnSpc>
                <a:spcPts val="15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Pendapat diatas didukung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Rambat Lupiyoadi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A. Hamdani,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mendefinisikan bauran pemasaran adalah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sebagai</a:t>
            </a:r>
            <a:r>
              <a:rPr sz="1200" spc="3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berikut: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9525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“Bauran pemasaran (Marketing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Mix)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alat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bagi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 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terdiri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atas  berbagai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unsur suatu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program memasarkan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perlu dipertimbangkan agar  implementasi strategi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positioning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diterapkan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berjalan dengan</a:t>
            </a:r>
            <a:r>
              <a:rPr sz="1200" spc="17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sukses”.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ts val="150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Definisi diatas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diperkuat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Djaslim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Saladin,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“Bauran pemasaran adalah serangkaian  dari variabel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dikuasai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 dan digunakan untuk mencapai  tujuan dalam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sasaran”.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650" y="469900"/>
            <a:ext cx="6400800" cy="7771999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16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Berdasarkan beberapa definisi diatas, bahwa bauran pemasaran (marketing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mix)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kombinasi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empat kegiatan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mencapai tujuan memasarkan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pada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 sasarannya. Selain daripada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pemasaran juga merupakan alat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digunakan perusahaan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melakukan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fungsi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usahanya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meraih pangsa pasar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tujuan</a:t>
            </a:r>
            <a:r>
              <a:rPr sz="1200" spc="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memasarkannyanya.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350" algn="just">
              <a:lnSpc>
                <a:spcPct val="959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Menurut Mc.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Carthy 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Kotler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Keller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dialih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bahasakan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Benyamin  Molan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lebih jauh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dibawah ini dapat dijelaskan mengenai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klasifikasi alat-alat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menjadi empat kelompok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disebut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juga dengan empat P (4P)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yaitu: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(product),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(price), Tempat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(place),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Promosi</a:t>
            </a:r>
            <a:r>
              <a:rPr sz="1200" spc="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(promotion).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3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(product)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merupakan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segala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sesuatu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ditawarkan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pasar untuk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memenuhi  kebutuhan atau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keinginan.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ditawarkan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meliputi barang fisik, jasa,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kegiatan, pengalaman, orang, tempat,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organisasi,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ide. Jadi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berupa  manfaat tangible (langsung) maupun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intangible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(tidak langsung)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memuaskan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pelanggan.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juga merupakan keseluruhan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konsep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objek atau proses yang memberikan  sejumlah nilai kepada konsumen. 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perlu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diperhatikan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adalah  konsumen tidak hanya membeli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fisik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produk itu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saja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tetapi membeli manfaat dan  nilai dari produk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tersebut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disebut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“the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offer”.Terutama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pada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kita kenal tidak menimbulkan beralihnya kepemilikan dari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penyedia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kepada  konsumen.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3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(Price)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Penentuan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merupakan titik kritis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karena harga  menetukan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“pendapat”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usaha.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samping itu juga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merupakan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satu-  satunya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unsur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pemasaran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merupakan penerimaan penjualan. Sedangkan  unsur lainnya merupakan unsur biaya saja. Keputusan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penentuan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juga  sangat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signifikan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penentuan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nilai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manfaat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diberikan kepada  pelanggan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memainkan peranan penting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gambaran kualitas</a:t>
            </a:r>
            <a:r>
              <a:rPr sz="1200" spc="7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9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Strategi penentuan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(pricing) sangat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signifikan dalam pemberian niali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kepada  konsumen dan mempengaruhi citra produk, serta keputusan konsumen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membeli.Penetuan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harga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juga berhubungan dengan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pendapatan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turut  memengaruhi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penawaran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saluran pemasaran.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Akan tetapi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hal terpenting adalah  keputusan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penentuan harga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harus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konsisten dengan strategi marketing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secara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keseluruhan.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25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Tempat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(place)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9525" algn="just">
              <a:lnSpc>
                <a:spcPct val="96000"/>
              </a:lnSpc>
              <a:spcBef>
                <a:spcPts val="3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produk industri manufactur,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place,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diartikan sebagai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saluran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distribusi (zero  chanel, two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level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chanel, and multi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level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chanel), sedangkan untuk produk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industri jasa, place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diartikan sebagai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tempat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pelayanan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jasa.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Lokasi pelayanan jasa  yang digunakan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memasok jasa kepada pelanggan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dituju merupakan kunci  dari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keputusan.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Keputusan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mengenai</a:t>
            </a:r>
            <a:r>
              <a:rPr sz="1200" spc="5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lokasi</a:t>
            </a:r>
            <a:r>
              <a:rPr sz="1200" spc="4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pelayanan</a:t>
            </a:r>
            <a:r>
              <a:rPr sz="1200" spc="8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8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akan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digunakan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650" y="469900"/>
            <a:ext cx="6248400" cy="75552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715" algn="just">
              <a:lnSpc>
                <a:spcPct val="95800"/>
              </a:lnSpc>
              <a:spcBef>
                <a:spcPts val="16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melibatkan pertimbangan bagaimana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penyampaian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kepada pelanggan dan di  mana itu akan berlangsung. Tempat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juga penting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sebagai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lingkungan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 mana dan  bagaimana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akan diserahkan, sebagai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bagian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nilai dan manfaat dari</a:t>
            </a:r>
            <a:r>
              <a:rPr sz="1200" spc="9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80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Tempat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merupakan gabungan antara lokasi dan keputusan saluran  distribusi,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hal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ini berhubungan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bagaimana cara penyampaian jasa  kepada konsumen dan dimana lokasi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5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strategis.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25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Promosi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(promotion)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Pada hakekatnya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merupakan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suatu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aktivitas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mengkomunikasikan  keunggulan produk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membujuk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pelanggan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sasaran untuk membelinya. Hal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diperhatikan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promosi adalah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pemilihan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bauran promosi. Bauran promosi itu  tidak lain adalah bermacam-macam cara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kegiatan promosi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dilakukan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mempengaruhi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target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 lima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macam alat promosi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digunakan  yaitu: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Periklanan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(Advertising)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=&gt; Banner, brosur,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poster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141730">
              <a:lnSpc>
                <a:spcPts val="1490"/>
              </a:lnSpc>
              <a:spcBef>
                <a:spcPts val="8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Promosi penjualan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(Sales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Promotion) =&gt; Diskon, potongan penjualan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Publilitas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(Publicity)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=&gt;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Customer service,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public</a:t>
            </a:r>
            <a:r>
              <a:rPr sz="1200" spc="6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relation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2282190">
              <a:lnSpc>
                <a:spcPts val="1490"/>
              </a:lnSpc>
              <a:spcBef>
                <a:spcPts val="1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Penjualan pribadi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(Personal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selling) =&gt; Salesman  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langsung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(Direct Marketing) =&gt;</a:t>
            </a:r>
            <a:r>
              <a:rPr sz="1200" spc="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Website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Pelajari Bauran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Promosi</a:t>
            </a:r>
            <a:r>
              <a:rPr sz="1200" spc="-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Disini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30"/>
              </a:lnSpc>
            </a:pPr>
            <a:r>
              <a:rPr lang="en-US" sz="1200" b="1" spc="-5" dirty="0" smtClean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3P</a:t>
            </a:r>
            <a:r>
              <a:rPr sz="1200" b="1" spc="-5" dirty="0" smtClean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Marketing Mix</a:t>
            </a:r>
            <a:r>
              <a:rPr sz="1200" b="1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b="1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</a:t>
            </a:r>
            <a:endParaRPr sz="1200" b="1" dirty="0">
              <a:latin typeface="Comic Sans MS" panose="030F0702030302020204" pitchFamily="66" charset="0"/>
              <a:cs typeface="Times New Roman"/>
            </a:endParaRPr>
          </a:p>
          <a:p>
            <a:pPr marL="12700" marR="5715" algn="just">
              <a:lnSpc>
                <a:spcPct val="95800"/>
              </a:lnSpc>
              <a:spcBef>
                <a:spcPts val="4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sendiri sangat berbeda karakteristiknya dengan produk. Perbedaan produk dan  jasa dikarenakan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sifat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berwujud (intangibility),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bisa  disimpan /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tidak tahan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lama (perishability), tidak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terpisahkan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memberikan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(inseparability),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bervariasi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(variability)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sama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hasilnya  meskipun dilakukan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satu orang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sama.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Maka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untuk jasa, marketing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mix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tambah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3 lagi 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25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Orang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(People)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Orang adalah semua pelaku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mempermainkan perana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penyedia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sehingga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mempengaruhi persepsi pelanggan.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Elemen-elemen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people adalah  pegawai perusahaan, konsumen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konsumen lain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lingkungan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jasa. Dalam  hubungan dengan pemasaran jasa,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maka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orang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berfungsi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sebagai penyedia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 sangat mempengaruhi kualitas jasa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diberikan, keputusan mengenai orang ini  berarti berhubungan dengan seleksi,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pelatihan,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motivasi dan manajemen sumber daya  manusia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525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Proses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(Process)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ts val="1500"/>
              </a:lnSpc>
              <a:spcBef>
                <a:spcPts val="6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Proses merupakan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gabungan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semua aktivitas umumnya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terdiri atas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prosedur, jadwal  pekerjaan, mekanisme, aktivitas, dan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hal-hal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rutin, dimana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dihasilkan dan  disampikan pada konsumen., Proses dapat dibedakan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dalam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dua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cara</a:t>
            </a:r>
            <a:r>
              <a:rPr sz="1200" spc="6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yaitu: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650" y="546100"/>
            <a:ext cx="5758180" cy="10029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19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Kompleksitas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(Complexity),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berhubungan dengan langkah-langkah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tahapan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proses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Keragaman (divergence), berhubungan dengan adanya perubahan dalam</a:t>
            </a:r>
            <a:r>
              <a:rPr sz="1200" spc="-9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langkah-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95"/>
              </a:lnSpc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langkah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tahapan</a:t>
            </a:r>
            <a:r>
              <a:rPr sz="1200" spc="2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proses.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3071495">
              <a:lnSpc>
                <a:spcPts val="1500"/>
              </a:lnSpc>
              <a:spcBef>
                <a:spcPts val="6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Layanan Konsumen (Customer service).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Bukti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Fisik (Psycal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Evidence)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Physical</a:t>
            </a:r>
            <a:r>
              <a:rPr sz="1200" spc="229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Evidence</a:t>
            </a:r>
            <a:r>
              <a:rPr sz="1200" spc="2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</a:t>
            </a:r>
            <a:r>
              <a:rPr sz="1200" spc="229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bukti</a:t>
            </a:r>
            <a:r>
              <a:rPr sz="1200" spc="229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fisik</a:t>
            </a:r>
            <a:r>
              <a:rPr sz="1200" spc="22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</a:t>
            </a:r>
            <a:r>
              <a:rPr sz="1200" spc="229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lingkungan</a:t>
            </a:r>
            <a:r>
              <a:rPr sz="1200" spc="2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tempat</a:t>
            </a:r>
            <a:r>
              <a:rPr sz="1200" spc="229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</a:t>
            </a:r>
            <a:r>
              <a:rPr sz="1200" spc="24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disampaikan</a:t>
            </a:r>
            <a:r>
              <a:rPr sz="1200" spc="23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016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tempat penyedia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dengan konsumen berinteraksi. Beserta dengan semua  komponen lainnya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mendukung terwujudnya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terkomunikasinya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jasa.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Elemen  dari Physical Evidence termasuk seluruh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aspek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fasilitas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fisik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organisasi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jasa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terdiri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atribut eksterior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interior serta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hal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berwujud</a:t>
            </a:r>
            <a:r>
              <a:rPr sz="1200" spc="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lainnya.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7620" algn="just">
              <a:lnSpc>
                <a:spcPct val="9590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Layanan konsumen mengarah pada aktivitas pelayanan pratransaksi, saat transaksi,  dan pascatransaksi. Kegiatan sebelum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transaksi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akan turut mempengaruhi kegiatan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transaksi dan setelah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transaksi. Tujuan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dari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aktivitas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adalah agar konsumen  memberi respon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positif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menunjukan loyalitas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</a:t>
            </a:r>
            <a:r>
              <a:rPr sz="1200" spc="9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tinggi.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1453515">
              <a:lnSpc>
                <a:spcPts val="1500"/>
              </a:lnSpc>
              <a:spcBef>
                <a:spcPts val="2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Sebagai Upaya Memenangkan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dan Jasa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tujuan pemasaran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Tantangan setiap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jenis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bisnis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 adalah memenangkan persaingan</a:t>
            </a:r>
            <a:r>
              <a:rPr sz="1200" spc="21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agar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 menjaga kelangsungan hidupnya. Diantara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fungsi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perusahaan yang terdiri dari  operasi, keuangan, SDM,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fungsi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lah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bersinggungan secara langsung  dengan masyarakat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sebagai target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pasarnya. Setiap perusahaan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dituntut jeli dalam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meelihat perubahan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sehingga produk yang dijualnya selalu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dapat</a:t>
            </a:r>
            <a:r>
              <a:rPr sz="1200" spc="1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diterima.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3331210">
              <a:lnSpc>
                <a:spcPts val="1490"/>
              </a:lnSpc>
              <a:spcBef>
                <a:spcPts val="5"/>
              </a:spcBef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Meningkatkan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penjualan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(selling).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Bangun kesadaran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merek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(branding)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42644">
              <a:lnSpc>
                <a:spcPts val="1490"/>
              </a:lnSpc>
              <a:spcBef>
                <a:spcPts val="5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Menumbuhkan dan mengembangkan pangsa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(expand market share). 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Menciptakan dan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meluncurkan produk atau layanan baru</a:t>
            </a:r>
            <a:r>
              <a:rPr sz="1200" spc="7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(inovasi).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Targetkan pelanggan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baru.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95"/>
              </a:lnSpc>
            </a:pP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Masukkan pasar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baru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secara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internasional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atau</a:t>
            </a:r>
            <a:r>
              <a:rPr sz="1200" spc="2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lokal.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7620">
              <a:lnSpc>
                <a:spcPts val="1500"/>
              </a:lnSpc>
              <a:spcBef>
                <a:spcPts val="65"/>
              </a:spcBef>
              <a:tabLst>
                <a:tab pos="701040" algn="l"/>
                <a:tab pos="1491615" algn="l"/>
                <a:tab pos="2531745" algn="l"/>
                <a:tab pos="2717800" algn="l"/>
                <a:tab pos="3650615" algn="l"/>
                <a:tab pos="4107815" algn="l"/>
                <a:tab pos="5264785" algn="l"/>
              </a:tabLst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Perbaiki	hu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ungan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takeholder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/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piha</a:t>
            </a:r>
            <a:r>
              <a:rPr sz="1200" spc="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-pihak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-3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ang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kep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e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ntingan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	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deng</a:t>
            </a:r>
            <a:r>
              <a:rPr sz="1200" spc="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a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n  perusahaan.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Tingkatkan hubungan pelanggan (customer</a:t>
            </a:r>
            <a:r>
              <a:rPr sz="1200" spc="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relationship)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3615054">
              <a:lnSpc>
                <a:spcPts val="1490"/>
              </a:lnSpc>
              <a:spcBef>
                <a:spcPts val="8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Perbaiki komunikasi internal.  Tingkatkan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keuntungan</a:t>
            </a:r>
            <a:r>
              <a:rPr sz="1200" spc="-2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(profit).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Pemasaran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tidak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hanya sebatas menjual produk kepada pembali, namun jauh</a:t>
            </a:r>
            <a:r>
              <a:rPr sz="1200" spc="-7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lebih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8255" algn="just">
              <a:lnSpc>
                <a:spcPct val="95600"/>
              </a:lnSpc>
              <a:spcBef>
                <a:spcPts val="40"/>
              </a:spcBef>
            </a:pP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luas dari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itu.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Produk yang terjual laris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saat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ini,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belum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tentu mendatangkan totalitas  manfaat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sebenarnya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dibutuhkan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oleh perusahaan. Pada pemasaran kita bukan  membicarakan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keuntungan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jangka pendek, namun manfaat jangka panjang </a:t>
            </a:r>
            <a:r>
              <a:rPr sz="1200" spc="-1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terus 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menerus memberikan 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benefit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bagi</a:t>
            </a:r>
            <a:r>
              <a:rPr sz="1200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212121"/>
                </a:solidFill>
                <a:latin typeface="Comic Sans MS" panose="030F0702030302020204" pitchFamily="66" charset="0"/>
                <a:cs typeface="Times New Roman"/>
              </a:rPr>
              <a:t>bisnis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marR="5080" algn="just">
              <a:lnSpc>
                <a:spcPts val="150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Selain 6M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diatas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 men, money, materials, machines, method,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markets), masih  banyak alat-alat manajemen </a:t>
            </a:r>
            <a:r>
              <a:rPr sz="1200" spc="-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yang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lainnya, antara lain 4 P, yaitu </a:t>
            </a:r>
            <a:r>
              <a:rPr sz="1200" i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product, </a:t>
            </a:r>
            <a:r>
              <a:rPr sz="1200" i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price,  </a:t>
            </a:r>
            <a:r>
              <a:rPr sz="1200" i="1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placement </a:t>
            </a:r>
            <a:r>
              <a:rPr sz="120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dan </a:t>
            </a:r>
            <a:r>
              <a:rPr sz="1200" i="1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promotion.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  <a:p>
            <a:pPr marL="12700" algn="just">
              <a:lnSpc>
                <a:spcPts val="1450"/>
              </a:lnSpc>
            </a:pP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1. Product</a:t>
            </a:r>
            <a:r>
              <a:rPr sz="1200" spc="10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 </a:t>
            </a:r>
            <a:r>
              <a:rPr sz="1200" spc="-5" dirty="0">
                <a:solidFill>
                  <a:srgbClr val="1A1A1A"/>
                </a:solidFill>
                <a:latin typeface="Comic Sans MS" panose="030F0702030302020204" pitchFamily="66" charset="0"/>
                <a:cs typeface="Times New Roman"/>
              </a:rPr>
              <a:t>(produk)</a:t>
            </a:r>
            <a:endParaRPr sz="1200" dirty="0">
              <a:latin typeface="Comic Sans MS" panose="030F0702030302020204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25</TotalTime>
  <Words>3969</Words>
  <Application>Microsoft Office PowerPoint</Application>
  <PresentationFormat>Custom</PresentationFormat>
  <Paragraphs>184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Bernard MT Condensed</vt:lpstr>
      <vt:lpstr>Brush Script MT</vt:lpstr>
      <vt:lpstr>Calibri</vt:lpstr>
      <vt:lpstr>Century Schoolbook</vt:lpstr>
      <vt:lpstr>Comic Sans MS</vt:lpstr>
      <vt:lpstr>Corbel</vt:lpstr>
      <vt:lpstr>Symbol</vt:lpstr>
      <vt:lpstr>Times New Roman</vt:lpstr>
      <vt:lpstr>Feathered</vt:lpstr>
      <vt:lpstr>Assalamualaikum Semangat pagi Semoga kita tetap semangat mengikuti materi hari ini.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Assalamualaikum Semangat pagi  Semoga kita tetap semangat mengikuti materi hari ini.</dc:title>
  <dc:creator>ASUS</dc:creator>
  <cp:lastModifiedBy>Ferawaty</cp:lastModifiedBy>
  <cp:revision>4</cp:revision>
  <dcterms:created xsi:type="dcterms:W3CDTF">2020-11-06T07:46:13Z</dcterms:created>
  <dcterms:modified xsi:type="dcterms:W3CDTF">2020-11-06T00:25:10Z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2020-11-06T00:00:00Z</vt:filetime>
  </property>
</Properties>
</file>