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85" r:id="rId8"/>
    <p:sldId id="286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EAEE-9E9B-4401-87AC-69BEE5709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02F65-16C2-4E33-A581-1698F1CE9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2FBD7-4543-478C-AAE7-14C6BC6B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F58F1-6628-48D0-943A-828CB7FC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8D75F-A965-481A-94E4-692CB45E8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17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6AA8-9544-4C92-BF29-31956F5BA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F6C32-7A2C-43DC-BF36-047BD8CE4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09226-BDFD-49AB-A9DD-F1579144D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3B210-3DDA-4AF4-92DE-7FCEFD249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91AB7-02DC-49E4-81CE-86C0473E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180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EA162-9299-4ACA-AF3D-13E3F9D03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0FFD8-36C6-43C6-AA38-6449F4003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03685-F999-47FA-9076-4F5D10F51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5269B-E5D0-4DC5-810A-63F50759C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71DEA-58CC-4246-91FA-952E2987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635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1465-0A3A-475E-8E16-E4FC1D5A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A0D6B-7661-4F05-AD79-C3481B4E2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8B55E-3C21-4698-BE8C-4182171C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CBE58-5C3E-4A22-8E29-F9218B763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CF6DD-6786-4096-A743-5721012C2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9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F9D8-EFAB-4232-BB17-0EAE5DD12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E0674-909A-4DC4-96F0-25B515874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8E647-7206-4DA8-AD6F-DF0F4F9D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9A811-B5F5-4927-A995-CB5FE709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4316A-F66A-4789-99AB-B4B00B998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102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7353-654C-4850-9FED-91041ABC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A3F05-8701-4F5E-979C-F859DB8559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6D3B6-9E0C-413B-8512-5148615C8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91D253-30E7-43C4-BBD8-0E43BFD7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10F12-C569-4E6F-AF56-1B1207D9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28F7D-303B-4B7B-9042-EA23822B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974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F5ACC-5B7E-4915-814C-9249E570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390F7-282F-42C6-A98B-778ECB248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55202-4F31-4476-8DF4-10F93533A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03139-E238-4120-842F-000ECB252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A11D85-8565-416C-B874-37A9D57B8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BD327-59DB-4AC6-BF9A-0E3B2021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F405E-5942-443A-869F-EDEC3A53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9F536-088E-4AFD-B29C-B39F84E93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707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1D9F-B5CA-47E7-83AE-43F83C961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C966B-9B9E-49EF-9C73-18D72852B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CA7CF-E62B-42EC-A6FB-8CB3BBBD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C2C54-A264-4863-BDE5-48F7785A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72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C8A9FC-E0FC-4034-8B45-E112FA198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961A4-0E35-4EAF-8257-5299880A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2CF6F-E445-4A7A-A595-530B6AFE8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816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91BD-F0FE-49D1-920A-E18EB5D41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D24AD-EDEE-4395-A567-6B1304BA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F8122-9950-44DC-B5B7-26C999F9D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1E5E1-8A68-4360-8D34-81481691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3B3F0B-87DA-424E-89EC-39BFF362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D0776-A03E-4D69-8571-9D8D6250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814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8F0D6-57A5-499A-9380-8AC1A98E0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890603-DD25-4C96-8D91-1CAC43373D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7F2E0-BCDE-4974-88FE-8580A8439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57104-0BDC-4199-BCE2-B969A8C4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BD74A-EED2-41EB-84FE-95A9D96D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AA1E4-74E9-4982-9021-BDCDE5F0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914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F5AB32-D0DE-4DBF-ACD4-734D5AA6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3E093-7B67-41E2-9A38-CC65589CE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F08E2-F74D-4BF1-88F8-367AAEEBB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14D29-BC29-4AB9-B6AA-5601376895FE}" type="datetimeFigureOut">
              <a:rPr lang="en-ID" smtClean="0"/>
              <a:t>09/11/2020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6E37E-E188-44D4-9C14-24A154C13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B29DD-1901-476F-843C-CED4D2FCA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594D5-2760-47B1-8481-BBAD1CAF6FE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55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7F1E7-28A7-4F3D-A3F9-1CA42889E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Lembaga- Lembaga Negara RI </a:t>
            </a:r>
            <a:r>
              <a:rPr lang="en-US" dirty="0" err="1"/>
              <a:t>Menurut</a:t>
            </a:r>
            <a:r>
              <a:rPr lang="en-US" dirty="0"/>
              <a:t> UUD Negara RI </a:t>
            </a:r>
            <a:r>
              <a:rPr lang="en-US" dirty="0" err="1"/>
              <a:t>Tahun</a:t>
            </a:r>
            <a:r>
              <a:rPr lang="en-US" dirty="0"/>
              <a:t> 1945</a:t>
            </a:r>
            <a:endParaRPr lang="en-ID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A03343-A7C3-4F4B-AB4D-9F8902895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9365" y="2238374"/>
            <a:ext cx="5072270" cy="317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7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A345-8AE1-4B29-8253-8941E779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Badan </a:t>
            </a:r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Pemeriksa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Keuangan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(BPK)</a:t>
            </a:r>
            <a:br>
              <a:rPr lang="en-ID" sz="3200" b="0" i="0" dirty="0">
                <a:solidFill>
                  <a:srgbClr val="2B2B2B"/>
                </a:solidFill>
                <a:effectLst/>
                <a:latin typeface="Open Sans"/>
              </a:rPr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8E26-D938-41D5-83D5-C7AAB583B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544418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BPK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merupakan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yang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bebas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mandiri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dengan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tugas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khusus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untuk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memeriksa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pengelolaan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tanggung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jawab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keuangan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23E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(1)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Hasil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pemeriksaan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BPK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diserahkan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kepada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DPR, DPD dan DPRD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23E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(2)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8001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E650E-CB2C-4401-91E3-3D1304104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Agung (MA)</a:t>
            </a:r>
            <a:br>
              <a:rPr lang="en-ID" sz="3200" b="0" i="0" dirty="0">
                <a:solidFill>
                  <a:srgbClr val="2B2B2B"/>
                </a:solidFill>
                <a:effectLst/>
                <a:latin typeface="Open Sans"/>
              </a:rPr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FF00E-891F-4E32-9E18-E331AF14E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MA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merupakan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yang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memegang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kekuasaan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kehakiman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samping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sebuah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di Indonesia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(2)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MA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membawahi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peradilan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di Indonesia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(2)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Kekuasaan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kehakiman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merupakan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kekuasaan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merdeka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untuk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menyelenggarakan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peradilan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guna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menegakan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hukum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keadilan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(1)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2617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9ADF-D9E7-4BC7-A009-E9A149E23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(MK) 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C51B6-4B3C-45B7-BFE2-B3DDA9DE4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068"/>
            <a:ext cx="10515600" cy="45486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marL="0" indent="0" algn="just">
              <a:buNone/>
            </a:pPr>
            <a:r>
              <a:rPr lang="en-ID" sz="11200" i="0" dirty="0">
                <a:solidFill>
                  <a:srgbClr val="2B2B2B"/>
                </a:solidFill>
                <a:effectLst/>
                <a:latin typeface="Open Sans"/>
              </a:rPr>
              <a:t>a.</a:t>
            </a:r>
            <a:r>
              <a:rPr lang="en-ID" i="0" dirty="0">
                <a:solidFill>
                  <a:srgbClr val="2B2B2B"/>
                </a:solidFill>
                <a:effectLst/>
                <a:latin typeface="Open Sans"/>
              </a:rPr>
              <a:t>. </a:t>
            </a:r>
            <a:r>
              <a:rPr lang="en-ID" sz="8600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sz="860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r>
              <a:rPr lang="en-ID" sz="860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i="0" dirty="0" err="1">
                <a:solidFill>
                  <a:srgbClr val="2B2B2B"/>
                </a:solidFill>
                <a:effectLst/>
                <a:latin typeface="Open Sans"/>
              </a:rPr>
              <a:t>memiliki</a:t>
            </a:r>
            <a:r>
              <a:rPr lang="en-ID" sz="860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i="0" dirty="0" err="1">
                <a:solidFill>
                  <a:srgbClr val="2B2B2B"/>
                </a:solidFill>
                <a:effectLst/>
                <a:latin typeface="Open Sans"/>
              </a:rPr>
              <a:t>kewenangan</a:t>
            </a:r>
            <a:r>
              <a:rPr lang="en-ID" sz="8600" i="0" dirty="0">
                <a:solidFill>
                  <a:srgbClr val="2B2B2B"/>
                </a:solidFill>
                <a:effectLst/>
                <a:latin typeface="Open Sans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Mengadili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pada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tingkat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pertama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terakhir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UU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terhadap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UUD NRI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1945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Memutus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sengketa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kewenangan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negara yang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kewenangannya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diberikan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oleh UUD NRI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1945.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Memutus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pembubaran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partai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politik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Memutus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hasil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perselisihan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tentang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Pemilu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24C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(1) UUD NRI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1945)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Memberikan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putusan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atas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pendapat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DPR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mengenai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pelanggaran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dan/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atau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Wakil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menurut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UUD (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24C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(2) UUD NRI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ID" sz="8600" b="0" i="0" dirty="0">
              <a:solidFill>
                <a:srgbClr val="2B2B2B"/>
              </a:solidFill>
              <a:effectLst/>
              <a:latin typeface="Open Sans"/>
            </a:endParaRPr>
          </a:p>
          <a:p>
            <a:pPr marL="0" indent="0" algn="just">
              <a:buNone/>
            </a:pP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b.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beranggotakan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sembilan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orang, 3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diajukan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MA, 3 </a:t>
            </a:r>
          </a:p>
          <a:p>
            <a:pPr marL="0" indent="0" algn="just">
              <a:buNone/>
            </a:pPr>
            <a:r>
              <a:rPr lang="en-ID" sz="8600" dirty="0">
                <a:solidFill>
                  <a:srgbClr val="2B2B2B"/>
                </a:solidFill>
                <a:latin typeface="Open Sans"/>
              </a:rPr>
              <a:t>   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diajukan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DPR dan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tiga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diajukan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8600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sz="8600" b="0" i="0" dirty="0">
                <a:solidFill>
                  <a:srgbClr val="2B2B2B"/>
                </a:solidFill>
                <a:effectLst/>
                <a:latin typeface="Open Sans"/>
              </a:rPr>
              <a:t>.</a:t>
            </a:r>
          </a:p>
          <a:p>
            <a:pPr marL="0" indent="0">
              <a:buNone/>
            </a:pPr>
            <a:br>
              <a:rPr lang="en-ID" dirty="0"/>
            </a:b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4571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F2AA-0E7A-43DE-9A4D-425ECC588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Komisi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Yudisial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(KY)</a:t>
            </a:r>
            <a:br>
              <a:rPr lang="en-ID" sz="3200" b="0" i="0" dirty="0">
                <a:solidFill>
                  <a:srgbClr val="2B2B2B"/>
                </a:solidFill>
                <a:effectLst/>
                <a:latin typeface="Open Sans"/>
              </a:rPr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D4BA6-46B0-4D94-978C-93CB46674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361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KY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adalah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mandiri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yang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dibentuk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atas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persetujuan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DPR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24B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(3)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KY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berwenang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mengusulkan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pengangkatan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hakim agung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serta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menjaga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menegakkan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kehormatan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keluhuran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martabat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perilaku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hakim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(1)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marL="0" indent="0">
              <a:buNone/>
            </a:pP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5338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72F55-ABEB-42F4-950C-A7ACD9D4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Dewan </a:t>
            </a:r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Perwakilan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Daerah (DPD)</a:t>
            </a:r>
            <a:br>
              <a:rPr lang="en-ID" sz="3200" b="0" i="0" dirty="0">
                <a:solidFill>
                  <a:srgbClr val="2B2B2B"/>
                </a:solidFill>
                <a:effectLst/>
                <a:latin typeface="Open Sans"/>
              </a:rPr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B561-A56A-4BF4-9CE5-B83F20155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DPD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merupakan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bagian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keanggotaan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MPR yang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dipilih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melalui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Pemilu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dari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setiap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provinsi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DPD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merupakan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wakil-wakil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provinsi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DPD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berdomisili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daerah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pemilihannya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selama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bersidang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bertempat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tinggal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ibukota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RI (UU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22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2003).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DPD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mengajukan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rancangan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undang-undang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yang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berkaitan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dengan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otonomi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daerah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yang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berkaitan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dengan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daerah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842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E286-410F-4F46-99F8-C013CC49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Lembaga negara RI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F8395-3FCA-4A98-BC6D-CB72F4658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Undang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-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Undang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Dasar Negara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Republik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Indonesia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sebagai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Indonesia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mengatur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keberadaan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lembaga-lembaga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mulai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tugas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fungsi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wewenang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sampai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pada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susunan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kedudukannya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Aturan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ini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dijabarkan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oleh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undang-undang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yaitu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 UU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42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2014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tentang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MPR, DPR, DPD dan DPRD, UU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3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2009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tentang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Agung,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Undang-Undang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2014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tentang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UU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18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2011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tentang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Komisi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Yudisial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dan UU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15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2004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tentang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BPK.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5805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C919B-5638-41EB-856E-417C97E2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2B2B2B"/>
                </a:solidFill>
                <a:effectLst/>
                <a:latin typeface="Open Sans"/>
              </a:rPr>
              <a:t>Lembaga Negara </a:t>
            </a:r>
            <a:r>
              <a:rPr lang="en-ID" b="1" i="0" dirty="0" err="1">
                <a:solidFill>
                  <a:srgbClr val="2B2B2B"/>
                </a:solidFill>
                <a:effectLst/>
                <a:latin typeface="Open Sans"/>
              </a:rPr>
              <a:t>Berdasarkan</a:t>
            </a:r>
            <a:r>
              <a:rPr lang="en-ID" b="1" i="0" dirty="0">
                <a:solidFill>
                  <a:srgbClr val="2B2B2B"/>
                </a:solidFill>
                <a:effectLst/>
                <a:latin typeface="Open Sans"/>
              </a:rPr>
              <a:t> UUD 1945.</a:t>
            </a:r>
            <a:br>
              <a:rPr lang="en-ID" b="0" i="0" dirty="0">
                <a:solidFill>
                  <a:srgbClr val="2B2B2B"/>
                </a:solidFill>
                <a:effectLst/>
                <a:latin typeface="Open Sans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23173-B678-4B55-86A3-3D9993E5D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Kekuatan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suprastruktur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politik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yang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tergolong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tinggi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Indonesia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adalah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sebagai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berikut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.</a:t>
            </a: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1.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Majelis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Permusyawaratan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Rakyat (MPR)</a:t>
            </a: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2. Dewan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Perwakilan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Rakyat (DPR)</a:t>
            </a: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3. Dewan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Perwakilan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Daerah (DPD)</a:t>
            </a: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4.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/Wakil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5.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Agung</a:t>
            </a: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6.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Mahkamah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Konstitusi</a:t>
            </a: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7.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Komisi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Yudisial</a:t>
            </a: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8. Badan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Pemeriksa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Kekuangan</a:t>
            </a: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marL="0" indent="0" algn="just">
              <a:buNone/>
            </a:pP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marL="0" indent="0" algn="just">
              <a:buNone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Kedelapan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di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atas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merupakan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kekuatan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utama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supra-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struktur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politik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kita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9807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19EDF51-A282-4EAC-8AF2-C28D2B3ADD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157" y="318052"/>
            <a:ext cx="10469216" cy="630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5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3490-3137-4A1D-9318-5CB6D3B4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1791"/>
            <a:ext cx="10515600" cy="1573834"/>
          </a:xfrm>
        </p:spPr>
        <p:txBody>
          <a:bodyPr>
            <a:normAutofit/>
          </a:bodyPr>
          <a:lstStyle/>
          <a:p>
            <a:r>
              <a:rPr lang="en-ID" sz="3600" b="1" i="0" dirty="0" err="1">
                <a:solidFill>
                  <a:srgbClr val="2B2B2B"/>
                </a:solidFill>
                <a:effectLst/>
                <a:latin typeface="Open Sans"/>
              </a:rPr>
              <a:t>Tugas</a:t>
            </a:r>
            <a:r>
              <a:rPr lang="en-ID" sz="3600" b="1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3600" b="1" i="0" dirty="0" err="1">
                <a:solidFill>
                  <a:srgbClr val="2B2B2B"/>
                </a:solidFill>
                <a:effectLst/>
                <a:latin typeface="Open Sans"/>
              </a:rPr>
              <a:t>Wewenang</a:t>
            </a:r>
            <a:r>
              <a:rPr lang="en-ID" sz="3600" b="1" i="0" dirty="0">
                <a:solidFill>
                  <a:srgbClr val="2B2B2B"/>
                </a:solidFill>
                <a:effectLst/>
                <a:latin typeface="Open Sans"/>
              </a:rPr>
              <a:t> Lembaga Negara </a:t>
            </a:r>
            <a:r>
              <a:rPr lang="en-ID" sz="3600" b="1" i="0" dirty="0" err="1">
                <a:solidFill>
                  <a:srgbClr val="2B2B2B"/>
                </a:solidFill>
                <a:effectLst/>
                <a:latin typeface="Open Sans"/>
              </a:rPr>
              <a:t>Berdasarkan</a:t>
            </a:r>
            <a:r>
              <a:rPr lang="en-ID" sz="3600" b="1" i="0" dirty="0">
                <a:solidFill>
                  <a:srgbClr val="2B2B2B"/>
                </a:solidFill>
                <a:effectLst/>
                <a:latin typeface="Open Sans"/>
              </a:rPr>
              <a:t> UUD 1945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93C12-7A1E-44B7-87FA-E026C234E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058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ID" b="1" i="0" dirty="0">
                <a:solidFill>
                  <a:srgbClr val="2B2B2B"/>
                </a:solidFill>
                <a:effectLst/>
                <a:latin typeface="Open Sans"/>
              </a:rPr>
              <a:t>1. </a:t>
            </a:r>
            <a:r>
              <a:rPr lang="en-ID" b="1" i="0" dirty="0" err="1">
                <a:solidFill>
                  <a:srgbClr val="2B2B2B"/>
                </a:solidFill>
                <a:effectLst/>
                <a:latin typeface="Open Sans"/>
              </a:rPr>
              <a:t>Majelis</a:t>
            </a:r>
            <a:r>
              <a:rPr lang="en-ID" b="1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1" i="0" dirty="0" err="1">
                <a:solidFill>
                  <a:srgbClr val="2B2B2B"/>
                </a:solidFill>
                <a:effectLst/>
                <a:latin typeface="Open Sans"/>
              </a:rPr>
              <a:t>Permusyawaratan</a:t>
            </a:r>
            <a:r>
              <a:rPr lang="en-ID" b="1" i="0" dirty="0">
                <a:solidFill>
                  <a:srgbClr val="2B2B2B"/>
                </a:solidFill>
                <a:effectLst/>
                <a:latin typeface="Open Sans"/>
              </a:rPr>
              <a:t> Rakyat (MPR).</a:t>
            </a: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MPR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terdiri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dari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DPR dan DPD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 (1) UUD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MPR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berjumlah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sebanyak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550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DPD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berjumlah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sebanyak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4x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jumlah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provinsi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DPD (UU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22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2003).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MPR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adalah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tinggi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sistem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ketatanegaraan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Indonesia,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bukan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lembaga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tertinggi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negara.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Tugas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wewenang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MPR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adalah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berwenang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mengubah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menetapkan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UUD,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melantik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dan/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atau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Wakil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hanya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dapat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memberhentikan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Wakil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masa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jabatannya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menurut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sesuai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3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(1),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(2),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(3).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MPR juga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memiliki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kewajiban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seperti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diatur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UU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Nomor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22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2003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tentang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Susunan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Kedudukan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MPR, DPR, DPD dan DPRD.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5009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9346D-5A57-4D46-A477-C6629A096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6"/>
            <a:ext cx="10515600" cy="498407"/>
          </a:xfrm>
        </p:spPr>
        <p:txBody>
          <a:bodyPr>
            <a:normAutofit fontScale="90000"/>
          </a:bodyPr>
          <a:lstStyle/>
          <a:p>
            <a:r>
              <a:rPr lang="en-ID" b="1" i="0" dirty="0">
                <a:solidFill>
                  <a:srgbClr val="2B2B2B"/>
                </a:solidFill>
                <a:effectLst/>
                <a:latin typeface="Open Sans"/>
              </a:rPr>
              <a:t>2.Presiden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B506C-9A5F-45F1-B3BA-AB97ECC51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284921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n-ID" b="0" i="0" dirty="0">
              <a:solidFill>
                <a:srgbClr val="2B2B2B"/>
              </a:solidFill>
              <a:effectLst/>
              <a:latin typeface="Open Sans"/>
            </a:endParaRPr>
          </a:p>
          <a:p>
            <a:pPr algn="just"/>
            <a:r>
              <a:rPr lang="en-ID" dirty="0">
                <a:solidFill>
                  <a:srgbClr val="2B2B2B"/>
                </a:solidFill>
                <a:latin typeface="Open Sans"/>
              </a:rPr>
              <a:t>a.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wakil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dipilih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langsung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oleh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rakyat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  </a:t>
            </a:r>
          </a:p>
          <a:p>
            <a:pPr marL="0" indent="0" algn="just">
              <a:buNone/>
            </a:pPr>
            <a:r>
              <a:rPr lang="en-ID" dirty="0">
                <a:solidFill>
                  <a:srgbClr val="2B2B2B"/>
                </a:solidFill>
                <a:latin typeface="Open Sans"/>
              </a:rPr>
              <a:t>     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satu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pasangan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calon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6 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(1)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just">
              <a:buNone/>
            </a:pPr>
            <a:r>
              <a:rPr lang="en-ID" dirty="0">
                <a:solidFill>
                  <a:srgbClr val="2B2B2B"/>
                </a:solidFill>
                <a:latin typeface="Open Sans"/>
              </a:rPr>
              <a:t>      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1945).</a:t>
            </a:r>
          </a:p>
          <a:p>
            <a:pPr algn="just"/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b.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Syarat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menjadi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diatur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lebih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lanjut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dalam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UUD NRI </a:t>
            </a:r>
          </a:p>
          <a:p>
            <a:pPr marL="0" indent="0" algn="just">
              <a:buNone/>
            </a:pP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     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6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(2)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1945.</a:t>
            </a:r>
          </a:p>
        </p:txBody>
      </p:sp>
    </p:spTree>
    <p:extLst>
      <p:ext uri="{BB962C8B-B14F-4D97-AF65-F5344CB8AC3E}">
        <p14:creationId xmlns:p14="http://schemas.microsoft.com/office/powerpoint/2010/main" val="407102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F71B-B820-4606-9E6C-6BFAD471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496" y="139149"/>
            <a:ext cx="10515600" cy="894522"/>
          </a:xfrm>
        </p:spPr>
        <p:txBody>
          <a:bodyPr>
            <a:normAutofit/>
          </a:bodyPr>
          <a:lstStyle/>
          <a:p>
            <a:r>
              <a:rPr lang="en-ID" sz="2400" dirty="0">
                <a:solidFill>
                  <a:srgbClr val="2B2B2B"/>
                </a:solidFill>
                <a:latin typeface="Open Sans"/>
              </a:rPr>
              <a:t>C. </a:t>
            </a:r>
            <a:r>
              <a:rPr lang="en-ID" sz="2800" b="0" i="0" dirty="0" err="1">
                <a:solidFill>
                  <a:srgbClr val="2B2B2B"/>
                </a:solidFill>
                <a:effectLst/>
                <a:latin typeface="Open Sans"/>
              </a:rPr>
              <a:t>Kekuasaan</a:t>
            </a:r>
            <a:r>
              <a:rPr lang="en-ID" sz="28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800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sz="28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800" b="0" i="0" dirty="0" err="1">
                <a:solidFill>
                  <a:srgbClr val="2B2B2B"/>
                </a:solidFill>
                <a:effectLst/>
                <a:latin typeface="Open Sans"/>
              </a:rPr>
              <a:t>menurut</a:t>
            </a:r>
            <a:r>
              <a:rPr lang="en-ID" sz="2800" b="0" i="0" dirty="0">
                <a:solidFill>
                  <a:srgbClr val="2B2B2B"/>
                </a:solidFill>
                <a:effectLst/>
                <a:latin typeface="Open Sans"/>
              </a:rPr>
              <a:t> UUD NRI </a:t>
            </a:r>
            <a:r>
              <a:rPr lang="en-ID" sz="2800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sz="2800" b="0" i="0" dirty="0">
                <a:solidFill>
                  <a:srgbClr val="2B2B2B"/>
                </a:solidFill>
                <a:effectLst/>
                <a:latin typeface="Open Sans"/>
              </a:rPr>
              <a:t> 1945</a:t>
            </a:r>
            <a:r>
              <a:rPr lang="en-ID" sz="2400" b="0" i="0" dirty="0">
                <a:solidFill>
                  <a:srgbClr val="2B2B2B"/>
                </a:solidFill>
                <a:effectLst/>
                <a:latin typeface="Open Sans"/>
              </a:rPr>
              <a:t>.</a:t>
            </a:r>
            <a:endParaRPr lang="en-ID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5E5AA-3D7B-49A2-8A40-FCBDB5574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1033670"/>
            <a:ext cx="11622156" cy="5685182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endParaRPr lang="en-ID" sz="2600" dirty="0">
              <a:solidFill>
                <a:srgbClr val="2B2B2B"/>
              </a:solidFill>
              <a:latin typeface="Open Sans"/>
            </a:endParaRPr>
          </a:p>
          <a:p>
            <a:pPr marL="0" indent="0" algn="l">
              <a:buNone/>
            </a:pP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1.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Membuat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Undang-Undang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bersama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DPR (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5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(1) dan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20)</a:t>
            </a:r>
          </a:p>
          <a:p>
            <a:pPr marL="0" indent="0" algn="l">
              <a:buNone/>
            </a:pP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2.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Menetapkan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Peraturan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Pemerintah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5 (2)</a:t>
            </a:r>
          </a:p>
          <a:p>
            <a:pPr marL="0" indent="0" algn="l">
              <a:buNone/>
            </a:pPr>
            <a:r>
              <a:rPr lang="en-ID" sz="2600" dirty="0">
                <a:solidFill>
                  <a:srgbClr val="2B2B2B"/>
                </a:solidFill>
                <a:latin typeface="Open Sans"/>
              </a:rPr>
              <a:t>3.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Memegang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kekuasaan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tertinggi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atas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angkatan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darat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laut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udara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l">
              <a:buNone/>
            </a:pPr>
            <a:r>
              <a:rPr lang="en-ID" sz="2600" dirty="0">
                <a:solidFill>
                  <a:srgbClr val="2B2B2B"/>
                </a:solidFill>
                <a:latin typeface="Open Sans"/>
              </a:rPr>
              <a:t>    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(Pasal10)</a:t>
            </a:r>
          </a:p>
          <a:p>
            <a:pPr marL="0" indent="0" algn="l">
              <a:buNone/>
            </a:pP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4.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Menyatakan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perang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membuat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perdamaian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perjanjian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dengan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negara </a:t>
            </a:r>
          </a:p>
          <a:p>
            <a:pPr marL="0" indent="0" algn="l">
              <a:buNone/>
            </a:pPr>
            <a:r>
              <a:rPr lang="en-ID" sz="2600" dirty="0">
                <a:solidFill>
                  <a:srgbClr val="2B2B2B"/>
                </a:solidFill>
                <a:latin typeface="Open Sans"/>
              </a:rPr>
              <a:t>    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lain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atas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persetujuan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DPR (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11)</a:t>
            </a:r>
          </a:p>
          <a:p>
            <a:pPr marL="0" indent="0" algn="l">
              <a:buNone/>
            </a:pP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5.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Menyatakan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keadaan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bahaya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12)</a:t>
            </a:r>
          </a:p>
          <a:p>
            <a:pPr marL="0" indent="0" algn="l">
              <a:buNone/>
            </a:pPr>
            <a:r>
              <a:rPr lang="en-ID" sz="2600" dirty="0">
                <a:solidFill>
                  <a:srgbClr val="2B2B2B"/>
                </a:solidFill>
                <a:latin typeface="Open Sans"/>
              </a:rPr>
              <a:t>6.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Mengangkat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menerima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duta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konsul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dengan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memperhatikan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l">
              <a:buNone/>
            </a:pPr>
            <a:r>
              <a:rPr lang="en-ID" sz="2600" dirty="0">
                <a:solidFill>
                  <a:srgbClr val="2B2B2B"/>
                </a:solidFill>
                <a:latin typeface="Open Sans"/>
              </a:rPr>
              <a:t>   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pertimbangan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DPR (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13)</a:t>
            </a:r>
          </a:p>
          <a:p>
            <a:pPr marL="0" indent="0" algn="l">
              <a:buNone/>
            </a:pP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7.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Memberi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grasi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rehabilitasi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dengan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memperhatikan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pertimbangan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MA </a:t>
            </a:r>
          </a:p>
          <a:p>
            <a:pPr marL="0" indent="0" algn="l">
              <a:buNone/>
            </a:pPr>
            <a:r>
              <a:rPr lang="en-ID" sz="2600" dirty="0">
                <a:solidFill>
                  <a:srgbClr val="2B2B2B"/>
                </a:solidFill>
                <a:latin typeface="Open Sans"/>
              </a:rPr>
              <a:t>    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(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14 </a:t>
            </a:r>
            <a:r>
              <a:rPr lang="en-ID" sz="2600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sz="2600" b="0" i="0" dirty="0">
                <a:solidFill>
                  <a:srgbClr val="2B2B2B"/>
                </a:solidFill>
                <a:effectLst/>
                <a:latin typeface="Open Sans"/>
              </a:rPr>
              <a:t> (1)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7450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D3A93-243A-4BE6-80FC-CFD95F98E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n-US" dirty="0" err="1"/>
              <a:t>lanjutan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DB4B5-2121-4ECC-BE18-DD82FC899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5220666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ID" sz="2800" b="0" i="0" dirty="0">
                <a:solidFill>
                  <a:srgbClr val="2B2B2B"/>
                </a:solidFill>
                <a:effectLst/>
                <a:latin typeface="Open Sans"/>
              </a:rPr>
              <a:t>8.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Memberi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amnesti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abolisi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dengan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memperhatikan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l">
              <a:buNone/>
            </a:pPr>
            <a:r>
              <a:rPr lang="en-ID" sz="3000" dirty="0">
                <a:solidFill>
                  <a:srgbClr val="2B2B2B"/>
                </a:solidFill>
                <a:latin typeface="Open Sans"/>
              </a:rPr>
              <a:t>   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pertimbangan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DPR (Pasal14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(2)</a:t>
            </a:r>
          </a:p>
          <a:p>
            <a:pPr marL="0" indent="0" algn="l">
              <a:buNone/>
            </a:pPr>
            <a:r>
              <a:rPr lang="en-ID" sz="3000" dirty="0">
                <a:solidFill>
                  <a:srgbClr val="2B2B2B"/>
                </a:solidFill>
                <a:latin typeface="Open Sans"/>
              </a:rPr>
              <a:t>9.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Memberi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gelar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tanda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jasa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, dan lain-lain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tanda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kehormatan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l">
              <a:buNone/>
            </a:pP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     (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15) </a:t>
            </a:r>
          </a:p>
          <a:p>
            <a:pPr marL="0" indent="0" algn="l">
              <a:buNone/>
            </a:pP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10.Membentuk dewan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pertimbangan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yang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bertugas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l">
              <a:buNone/>
            </a:pP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   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memberikan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pertimbangan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nasihat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kepada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presiden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l">
              <a:buNone/>
            </a:pPr>
            <a:r>
              <a:rPr lang="en-ID" sz="3000" dirty="0">
                <a:solidFill>
                  <a:srgbClr val="2B2B2B"/>
                </a:solidFill>
                <a:latin typeface="Open Sans"/>
              </a:rPr>
              <a:t>     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(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16)</a:t>
            </a:r>
          </a:p>
          <a:p>
            <a:pPr marL="0" indent="0" algn="l">
              <a:buNone/>
            </a:pP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11.Mengangkat dan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memberhentikan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menteri-menteri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</a:p>
          <a:p>
            <a:pPr marL="0" indent="0" algn="l">
              <a:buNone/>
            </a:pP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     negara (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17) </a:t>
            </a:r>
          </a:p>
          <a:p>
            <a:pPr marL="0" indent="0" algn="l">
              <a:buNone/>
            </a:pP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12.Mengajukan RUU APBN (</a:t>
            </a:r>
            <a:r>
              <a:rPr lang="en-ID" sz="3000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sz="3000" b="0" i="0" dirty="0">
                <a:solidFill>
                  <a:srgbClr val="2B2B2B"/>
                </a:solidFill>
                <a:effectLst/>
                <a:latin typeface="Open Sans"/>
              </a:rPr>
              <a:t> 23).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2807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4AA0-C0FE-4588-BFF2-CEE43A8FF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Dewan </a:t>
            </a:r>
            <a:r>
              <a:rPr lang="en-ID" sz="3200" b="1" i="0" dirty="0" err="1">
                <a:solidFill>
                  <a:srgbClr val="2B2B2B"/>
                </a:solidFill>
                <a:effectLst/>
                <a:latin typeface="Open Sans"/>
              </a:rPr>
              <a:t>Perwakilan</a:t>
            </a:r>
            <a:r>
              <a:rPr lang="en-ID" sz="3200" b="1" i="0" dirty="0">
                <a:solidFill>
                  <a:srgbClr val="2B2B2B"/>
                </a:solidFill>
                <a:effectLst/>
                <a:latin typeface="Open Sans"/>
              </a:rPr>
              <a:t> Rakyat (DPR).</a:t>
            </a:r>
            <a:br>
              <a:rPr lang="en-ID" b="0" i="0" dirty="0">
                <a:solidFill>
                  <a:srgbClr val="2B2B2B"/>
                </a:solidFill>
                <a:effectLst/>
                <a:latin typeface="Open Sans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2A38-149B-45BD-9037-93F4CFC2D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8712"/>
            <a:ext cx="10515600" cy="4770783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DPR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dipilih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melalui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Pemilu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(1)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Fungsi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DPR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adalah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fungsi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legislasi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fungsi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anggaran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fungsi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pengawasan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(1)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DPR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adalah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interpelasi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angket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menyatakan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pendapat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 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(2)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anggota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DPR,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mengajukan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pertanyaan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,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menyampaikan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usul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/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pendapat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dan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hak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imunitas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Pasal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20 A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ayat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(3) UUD NRI </a:t>
            </a:r>
            <a:r>
              <a:rPr lang="en-ID" b="0" i="0" dirty="0" err="1">
                <a:solidFill>
                  <a:srgbClr val="2B2B2B"/>
                </a:solidFill>
                <a:effectLst/>
                <a:latin typeface="Open Sans"/>
              </a:rPr>
              <a:t>Tahun</a:t>
            </a:r>
            <a:r>
              <a:rPr lang="en-ID" b="0" i="0" dirty="0">
                <a:solidFill>
                  <a:srgbClr val="2B2B2B"/>
                </a:solidFill>
                <a:effectLst/>
                <a:latin typeface="Open Sans"/>
              </a:rPr>
              <a:t> 1945).</a:t>
            </a: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863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1051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Open Sans</vt:lpstr>
      <vt:lpstr>Office Theme</vt:lpstr>
      <vt:lpstr>Lembaga- Lembaga Negara RI Menurut UUD Negara RI Tahun 1945</vt:lpstr>
      <vt:lpstr>Lembaga negara RI </vt:lpstr>
      <vt:lpstr>Lembaga Negara Berdasarkan UUD 1945. </vt:lpstr>
      <vt:lpstr>PowerPoint Presentation</vt:lpstr>
      <vt:lpstr>Tugas dan Wewenang Lembaga Negara Berdasarkan UUD 1945</vt:lpstr>
      <vt:lpstr>2.Presiden</vt:lpstr>
      <vt:lpstr>C. Kekuasaan presiden menurut UUD NRI Tahun 1945.</vt:lpstr>
      <vt:lpstr>lanjutan</vt:lpstr>
      <vt:lpstr>Dewan Perwakilan Rakyat (DPR). </vt:lpstr>
      <vt:lpstr>Badan Pemeriksa Keuangan (BPK) </vt:lpstr>
      <vt:lpstr>Mahkamah Agung (MA) </vt:lpstr>
      <vt:lpstr>Mahkamah Konstitusi (MK) </vt:lpstr>
      <vt:lpstr>Komisi Yudisial (KY) </vt:lpstr>
      <vt:lpstr>Dewan Perwakilan Daerah (DPD)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Kewenangan Lembaga- Lembaga Negara menurut UUD Negara RI Tahun 1945</dc:title>
  <dc:creator>titik Listyorini</dc:creator>
  <cp:lastModifiedBy>titik Listyorini</cp:lastModifiedBy>
  <cp:revision>32</cp:revision>
  <dcterms:created xsi:type="dcterms:W3CDTF">2020-10-24T14:11:09Z</dcterms:created>
  <dcterms:modified xsi:type="dcterms:W3CDTF">2020-11-09T02:13:32Z</dcterms:modified>
</cp:coreProperties>
</file>