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9" r:id="rId3"/>
    <p:sldId id="345" r:id="rId4"/>
    <p:sldId id="341" r:id="rId5"/>
    <p:sldId id="347" r:id="rId6"/>
    <p:sldId id="340" r:id="rId7"/>
    <p:sldId id="342" r:id="rId8"/>
    <p:sldId id="343" r:id="rId9"/>
    <p:sldId id="350" r:id="rId10"/>
    <p:sldId id="351" r:id="rId11"/>
    <p:sldId id="352" r:id="rId12"/>
    <p:sldId id="353" r:id="rId13"/>
    <p:sldId id="35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5AA24E-C75E-4CEB-9152-64A7C800F78A}" type="datetimeFigureOut">
              <a:rPr lang="id-ID" smtClean="0"/>
              <a:pPr/>
              <a:t>22/10/2020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045547-61A2-4063-885D-45D7923E3B96}" type="slidenum">
              <a:rPr lang="id-ID" smtClean="0"/>
              <a:pPr/>
              <a:t>‹#›</a:t>
            </a:fld>
            <a:endParaRPr lang="id-ID"/>
          </a:p>
        </p:txBody>
      </p:sp>
    </p:spTree>
    <p:extLst>
      <p:ext uri="{BB962C8B-B14F-4D97-AF65-F5344CB8AC3E}">
        <p14:creationId xmlns:p14="http://schemas.microsoft.com/office/powerpoint/2010/main" val="260094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F583A-B590-4D8B-BEDA-E25E4CCC9338}" type="slidenum">
              <a:rPr lang="en-US" smtClean="0"/>
              <a:pPr/>
              <a:t>4</a:t>
            </a:fld>
            <a:endParaRPr lang="en-US"/>
          </a:p>
        </p:txBody>
      </p:sp>
    </p:spTree>
    <p:extLst>
      <p:ext uri="{BB962C8B-B14F-4D97-AF65-F5344CB8AC3E}">
        <p14:creationId xmlns:p14="http://schemas.microsoft.com/office/powerpoint/2010/main" val="545889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F583A-B590-4D8B-BEDA-E25E4CCC9338}" type="slidenum">
              <a:rPr lang="en-US" smtClean="0"/>
              <a:pPr/>
              <a:t>5</a:t>
            </a:fld>
            <a:endParaRPr lang="en-US"/>
          </a:p>
        </p:txBody>
      </p:sp>
    </p:spTree>
    <p:extLst>
      <p:ext uri="{BB962C8B-B14F-4D97-AF65-F5344CB8AC3E}">
        <p14:creationId xmlns:p14="http://schemas.microsoft.com/office/powerpoint/2010/main" val="1178575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F583A-B590-4D8B-BEDA-E25E4CCC9338}" type="slidenum">
              <a:rPr lang="en-US" smtClean="0"/>
              <a:pPr/>
              <a:t>6</a:t>
            </a:fld>
            <a:endParaRPr lang="en-US"/>
          </a:p>
        </p:txBody>
      </p:sp>
    </p:spTree>
    <p:extLst>
      <p:ext uri="{BB962C8B-B14F-4D97-AF65-F5344CB8AC3E}">
        <p14:creationId xmlns:p14="http://schemas.microsoft.com/office/powerpoint/2010/main" val="2648865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F583A-B590-4D8B-BEDA-E25E4CCC9338}" type="slidenum">
              <a:rPr lang="en-US" smtClean="0"/>
              <a:pPr/>
              <a:t>7</a:t>
            </a:fld>
            <a:endParaRPr lang="en-US"/>
          </a:p>
        </p:txBody>
      </p:sp>
    </p:spTree>
    <p:extLst>
      <p:ext uri="{BB962C8B-B14F-4D97-AF65-F5344CB8AC3E}">
        <p14:creationId xmlns:p14="http://schemas.microsoft.com/office/powerpoint/2010/main" val="1553833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F583A-B590-4D8B-BEDA-E25E4CCC9338}" type="slidenum">
              <a:rPr lang="en-US" smtClean="0"/>
              <a:pPr/>
              <a:t>8</a:t>
            </a:fld>
            <a:endParaRPr lang="en-US"/>
          </a:p>
        </p:txBody>
      </p:sp>
    </p:spTree>
    <p:extLst>
      <p:ext uri="{BB962C8B-B14F-4D97-AF65-F5344CB8AC3E}">
        <p14:creationId xmlns:p14="http://schemas.microsoft.com/office/powerpoint/2010/main" val="2976462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F583A-B590-4D8B-BEDA-E25E4CCC9338}" type="slidenum">
              <a:rPr lang="en-US" smtClean="0"/>
              <a:pPr/>
              <a:t>9</a:t>
            </a:fld>
            <a:endParaRPr lang="en-US"/>
          </a:p>
        </p:txBody>
      </p:sp>
    </p:spTree>
    <p:extLst>
      <p:ext uri="{BB962C8B-B14F-4D97-AF65-F5344CB8AC3E}">
        <p14:creationId xmlns:p14="http://schemas.microsoft.com/office/powerpoint/2010/main" val="2173233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F583A-B590-4D8B-BEDA-E25E4CCC9338}" type="slidenum">
              <a:rPr lang="en-US" smtClean="0"/>
              <a:pPr/>
              <a:t>10</a:t>
            </a:fld>
            <a:endParaRPr lang="en-US"/>
          </a:p>
        </p:txBody>
      </p:sp>
    </p:spTree>
    <p:extLst>
      <p:ext uri="{BB962C8B-B14F-4D97-AF65-F5344CB8AC3E}">
        <p14:creationId xmlns:p14="http://schemas.microsoft.com/office/powerpoint/2010/main" val="3435411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F583A-B590-4D8B-BEDA-E25E4CCC9338}" type="slidenum">
              <a:rPr lang="en-US" smtClean="0"/>
              <a:pPr/>
              <a:t>11</a:t>
            </a:fld>
            <a:endParaRPr lang="en-US"/>
          </a:p>
        </p:txBody>
      </p:sp>
    </p:spTree>
    <p:extLst>
      <p:ext uri="{BB962C8B-B14F-4D97-AF65-F5344CB8AC3E}">
        <p14:creationId xmlns:p14="http://schemas.microsoft.com/office/powerpoint/2010/main" val="2440282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F583A-B590-4D8B-BEDA-E25E4CCC9338}" type="slidenum">
              <a:rPr lang="en-US" smtClean="0"/>
              <a:pPr/>
              <a:t>12</a:t>
            </a:fld>
            <a:endParaRPr lang="en-US"/>
          </a:p>
        </p:txBody>
      </p:sp>
    </p:spTree>
    <p:extLst>
      <p:ext uri="{BB962C8B-B14F-4D97-AF65-F5344CB8AC3E}">
        <p14:creationId xmlns:p14="http://schemas.microsoft.com/office/powerpoint/2010/main" val="353226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306450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254508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6836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3306609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7898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1133018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2423208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105987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311146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282198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371537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140329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196302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1736283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187390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A0D85C-CABE-4468-A999-BFB3D5B783DD}" type="datetimeFigureOut">
              <a:rPr lang="id-ID" smtClean="0"/>
              <a:pPr/>
              <a:t>22/10/2020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B111D56-B1D0-4CF1-93D1-8E9950E55F37}" type="slidenum">
              <a:rPr lang="id-ID" smtClean="0"/>
              <a:pPr/>
              <a:t>‹#›</a:t>
            </a:fld>
            <a:endParaRPr lang="id-ID"/>
          </a:p>
        </p:txBody>
      </p:sp>
    </p:spTree>
    <p:extLst>
      <p:ext uri="{BB962C8B-B14F-4D97-AF65-F5344CB8AC3E}">
        <p14:creationId xmlns:p14="http://schemas.microsoft.com/office/powerpoint/2010/main" val="384710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A0D85C-CABE-4468-A999-BFB3D5B783DD}" type="datetimeFigureOut">
              <a:rPr lang="id-ID" smtClean="0"/>
              <a:pPr/>
              <a:t>22/10/2020</a:t>
            </a:fld>
            <a:endParaRPr lang="id-ID"/>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B111D56-B1D0-4CF1-93D1-8E9950E55F37}" type="slidenum">
              <a:rPr lang="id-ID" smtClean="0"/>
              <a:pPr/>
              <a:t>‹#›</a:t>
            </a:fld>
            <a:endParaRPr lang="id-ID"/>
          </a:p>
        </p:txBody>
      </p:sp>
    </p:spTree>
    <p:extLst>
      <p:ext uri="{BB962C8B-B14F-4D97-AF65-F5344CB8AC3E}">
        <p14:creationId xmlns:p14="http://schemas.microsoft.com/office/powerpoint/2010/main" val="1277356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404664"/>
            <a:ext cx="5889946" cy="1785104"/>
          </a:xfrm>
          <a:prstGeom prst="rect">
            <a:avLst/>
          </a:prstGeom>
        </p:spPr>
        <p:txBody>
          <a:bodyPr wrap="none">
            <a:spAutoFit/>
          </a:bodyPr>
          <a:lstStyle/>
          <a:p>
            <a:pPr algn="ctr"/>
            <a:r>
              <a:rPr lang="en-US" sz="5500" b="1" dirty="0">
                <a:solidFill>
                  <a:srgbClr val="FF0000"/>
                </a:solidFill>
              </a:rPr>
              <a:t>KIAT SUKSES HIDUP</a:t>
            </a:r>
            <a:endParaRPr lang="id-ID" sz="5500" dirty="0">
              <a:solidFill>
                <a:srgbClr val="FF0000"/>
              </a:solidFill>
            </a:endParaRPr>
          </a:p>
          <a:p>
            <a:pPr algn="ctr"/>
            <a:r>
              <a:rPr lang="en-US" sz="5500" b="1" dirty="0">
                <a:solidFill>
                  <a:srgbClr val="FF0000"/>
                </a:solidFill>
              </a:rPr>
              <a:t> BERMASYARAKAT</a:t>
            </a:r>
            <a:endParaRPr lang="id-ID" sz="5500" b="1" dirty="0">
              <a:solidFill>
                <a:srgbClr val="FF0000"/>
              </a:solidFill>
            </a:endParaRPr>
          </a:p>
        </p:txBody>
      </p:sp>
      <p:sp>
        <p:nvSpPr>
          <p:cNvPr id="5" name="Rectangle 4"/>
          <p:cNvSpPr/>
          <p:nvPr/>
        </p:nvSpPr>
        <p:spPr>
          <a:xfrm>
            <a:off x="630995" y="2852936"/>
            <a:ext cx="6715172" cy="2877711"/>
          </a:xfrm>
          <a:prstGeom prst="rect">
            <a:avLst/>
          </a:prstGeom>
        </p:spPr>
        <p:txBody>
          <a:bodyPr wrap="square">
            <a:spAutoFit/>
          </a:bodyPr>
          <a:lstStyle/>
          <a:p>
            <a:pPr algn="ctr">
              <a:buNone/>
            </a:pPr>
            <a:r>
              <a:rPr lang="id-ID" sz="4100" b="1" dirty="0"/>
              <a:t>T U J U A N</a:t>
            </a:r>
          </a:p>
          <a:p>
            <a:pPr algn="ctr"/>
            <a:r>
              <a:rPr lang="en-US" sz="2800" i="1" dirty="0"/>
              <a:t>M</a:t>
            </a:r>
            <a:r>
              <a:rPr lang="fi-FI" sz="2800" i="1" dirty="0"/>
              <a:t>ampu </a:t>
            </a:r>
            <a:r>
              <a:rPr lang="en-US" sz="2800" i="1" dirty="0" err="1"/>
              <a:t>memahami</a:t>
            </a:r>
            <a:r>
              <a:rPr lang="en-US" sz="2800" i="1" dirty="0"/>
              <a:t> </a:t>
            </a:r>
            <a:r>
              <a:rPr lang="en-US" sz="2800" i="1" dirty="0" err="1"/>
              <a:t>dan</a:t>
            </a:r>
            <a:r>
              <a:rPr lang="en-US" sz="2800" i="1" dirty="0"/>
              <a:t> </a:t>
            </a:r>
            <a:r>
              <a:rPr lang="en-US" sz="2800" i="1" dirty="0" err="1"/>
              <a:t>menerima</a:t>
            </a:r>
            <a:r>
              <a:rPr lang="en-US" sz="2800" i="1" dirty="0"/>
              <a:t> </a:t>
            </a:r>
            <a:r>
              <a:rPr lang="en-US" sz="2800" i="1" dirty="0" err="1"/>
              <a:t>peran</a:t>
            </a:r>
            <a:r>
              <a:rPr lang="en-US" sz="2800" i="1" dirty="0"/>
              <a:t> </a:t>
            </a:r>
            <a:r>
              <a:rPr lang="en-US" sz="2800" i="1" dirty="0" err="1"/>
              <a:t>sosial</a:t>
            </a:r>
            <a:r>
              <a:rPr lang="en-US" sz="2800" i="1" dirty="0"/>
              <a:t> </a:t>
            </a:r>
            <a:r>
              <a:rPr lang="en-US" sz="2800" i="1" dirty="0" err="1"/>
              <a:t>pria</a:t>
            </a:r>
            <a:r>
              <a:rPr lang="en-US" sz="2800" i="1" dirty="0"/>
              <a:t> </a:t>
            </a:r>
            <a:r>
              <a:rPr lang="en-US" sz="2800" i="1" dirty="0" err="1"/>
              <a:t>dan</a:t>
            </a:r>
            <a:r>
              <a:rPr lang="en-US" sz="2800" i="1" dirty="0"/>
              <a:t> </a:t>
            </a:r>
            <a:r>
              <a:rPr lang="en-US" sz="2800" i="1" dirty="0" err="1"/>
              <a:t>wanita</a:t>
            </a:r>
            <a:r>
              <a:rPr lang="en-US" sz="2800" i="1" dirty="0"/>
              <a:t> </a:t>
            </a:r>
            <a:r>
              <a:rPr lang="en-US" sz="2800" i="1" dirty="0" err="1"/>
              <a:t>dengan</a:t>
            </a:r>
            <a:r>
              <a:rPr lang="en-US" sz="2800" i="1" dirty="0"/>
              <a:t> </a:t>
            </a:r>
            <a:r>
              <a:rPr lang="en-US" sz="2800" i="1" dirty="0" err="1"/>
              <a:t>norma</a:t>
            </a:r>
            <a:r>
              <a:rPr lang="en-US" sz="2800" i="1" dirty="0"/>
              <a:t> yang </a:t>
            </a:r>
            <a:r>
              <a:rPr lang="en-US" sz="2800" i="1" dirty="0" err="1"/>
              <a:t>ada</a:t>
            </a:r>
            <a:r>
              <a:rPr lang="en-US" sz="2800" i="1" dirty="0"/>
              <a:t> </a:t>
            </a:r>
            <a:r>
              <a:rPr lang="en-US" sz="2800" i="1" dirty="0" err="1"/>
              <a:t>dimasyarakat</a:t>
            </a:r>
            <a:r>
              <a:rPr lang="en-US" sz="2800" i="1" dirty="0"/>
              <a:t> </a:t>
            </a:r>
            <a:r>
              <a:rPr lang="en-US" sz="2800" i="1" dirty="0" err="1"/>
              <a:t>serta</a:t>
            </a:r>
            <a:r>
              <a:rPr lang="en-US" sz="2800" i="1" dirty="0"/>
              <a:t> </a:t>
            </a:r>
            <a:r>
              <a:rPr lang="en-US" sz="2800" i="1" dirty="0" err="1"/>
              <a:t>berprilaku</a:t>
            </a:r>
            <a:r>
              <a:rPr lang="en-US" sz="2800" i="1" dirty="0"/>
              <a:t> </a:t>
            </a:r>
            <a:r>
              <a:rPr lang="en-US" sz="2800" i="1" dirty="0" err="1"/>
              <a:t>sebagai</a:t>
            </a:r>
            <a:r>
              <a:rPr lang="en-US" sz="2800" i="1" dirty="0"/>
              <a:t> </a:t>
            </a:r>
            <a:r>
              <a:rPr lang="en-US" sz="2800" i="1" dirty="0" err="1"/>
              <a:t>pria</a:t>
            </a:r>
            <a:r>
              <a:rPr lang="en-US" sz="2800" i="1" dirty="0"/>
              <a:t> </a:t>
            </a:r>
            <a:r>
              <a:rPr lang="en-US" sz="2800" i="1" dirty="0" err="1"/>
              <a:t>dan</a:t>
            </a:r>
            <a:r>
              <a:rPr lang="en-US" sz="2800" i="1" dirty="0"/>
              <a:t> </a:t>
            </a:r>
            <a:r>
              <a:rPr lang="en-US" sz="2800" i="1" dirty="0" err="1"/>
              <a:t>wanita</a:t>
            </a:r>
            <a:r>
              <a:rPr lang="en-US" sz="2800" i="1" dirty="0"/>
              <a:t> </a:t>
            </a:r>
            <a:r>
              <a:rPr lang="en-US" sz="2800" i="1" dirty="0" err="1"/>
              <a:t>sesuai</a:t>
            </a:r>
            <a:r>
              <a:rPr lang="en-US" sz="2800" i="1" dirty="0"/>
              <a:t> </a:t>
            </a:r>
            <a:r>
              <a:rPr lang="en-US" sz="2800" i="1" dirty="0" err="1"/>
              <a:t>dengan</a:t>
            </a:r>
            <a:r>
              <a:rPr lang="en-US" sz="2800" i="1" dirty="0"/>
              <a:t> </a:t>
            </a:r>
            <a:r>
              <a:rPr lang="en-US" sz="2800" i="1" dirty="0" err="1"/>
              <a:t>norma</a:t>
            </a:r>
            <a:r>
              <a:rPr lang="en-US" sz="2800" i="1" dirty="0"/>
              <a:t> </a:t>
            </a:r>
            <a:r>
              <a:rPr lang="en-US" sz="2800" i="1" dirty="0" err="1"/>
              <a:t>masyarakat</a:t>
            </a:r>
            <a:r>
              <a:rPr lang="en-US" sz="2800" i="1" dirty="0"/>
              <a:t> </a:t>
            </a:r>
            <a:endParaRPr lang="id-ID"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D57095A-AC32-49D4-ABB6-38FB4A4F4C37}"/>
              </a:ext>
            </a:extLst>
          </p:cNvPr>
          <p:cNvSpPr txBox="1">
            <a:spLocks/>
          </p:cNvSpPr>
          <p:nvPr/>
        </p:nvSpPr>
        <p:spPr>
          <a:xfrm>
            <a:off x="179512" y="332656"/>
            <a:ext cx="3672408" cy="43204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200" b="1" dirty="0">
                <a:solidFill>
                  <a:srgbClr val="FF0000"/>
                </a:solidFill>
              </a:rPr>
              <a:t>LANJUTAN..</a:t>
            </a:r>
            <a:endParaRPr lang="en-US" sz="2200" b="1" dirty="0">
              <a:solidFill>
                <a:srgbClr val="FF0000"/>
              </a:solidFill>
            </a:endParaRPr>
          </a:p>
        </p:txBody>
      </p:sp>
      <p:sp>
        <p:nvSpPr>
          <p:cNvPr id="6" name="TextBox 5">
            <a:extLst>
              <a:ext uri="{FF2B5EF4-FFF2-40B4-BE49-F238E27FC236}">
                <a16:creationId xmlns:a16="http://schemas.microsoft.com/office/drawing/2014/main" id="{4747A239-5140-49D4-A41D-132C9D81D4ED}"/>
              </a:ext>
            </a:extLst>
          </p:cNvPr>
          <p:cNvSpPr txBox="1"/>
          <p:nvPr/>
        </p:nvSpPr>
        <p:spPr>
          <a:xfrm>
            <a:off x="611560" y="1330765"/>
            <a:ext cx="6192688" cy="4196470"/>
          </a:xfrm>
          <a:prstGeom prst="rect">
            <a:avLst/>
          </a:prstGeom>
          <a:noFill/>
        </p:spPr>
        <p:txBody>
          <a:bodyPr wrap="square" rtlCol="0">
            <a:spAutoFit/>
          </a:bodyPr>
          <a:lstStyle/>
          <a:p>
            <a:pPr algn="just">
              <a:lnSpc>
                <a:spcPct val="150000"/>
              </a:lnSpc>
            </a:pPr>
            <a:r>
              <a:rPr lang="id-ID" dirty="0"/>
              <a:t>Sang Tikus lalu pergi menemui seekor Kambing sambil berteriak. Lalu sang Kambing pun berkata, "Aku turut bersimpati.. . tapi maaf, tidak ada yang bisa aku lakukan." Tikus lalu menemui Sapi. Ia mendapat jawaban sama, "Maafkan aku. Tapi perangkap tikus tidak berbahaya sama sekali buatku"</a:t>
            </a:r>
            <a:r>
              <a:rPr lang="en-US" dirty="0"/>
              <a:t>. </a:t>
            </a:r>
            <a:r>
              <a:rPr lang="id-ID" dirty="0"/>
              <a:t>Ia lalu lari ke hutan dan bertemu Ular. Sang ular berkata, "Ahhh... Perangkap Tikus yang kecil tidak akan mencelakai aku" Akhirnya Sang Tikus kembali kerumah dengan pasrah mengetahui kalau ia akan menghadapi bahaya sendiri.</a:t>
            </a:r>
            <a:endParaRPr lang="en-US" dirty="0"/>
          </a:p>
        </p:txBody>
      </p:sp>
    </p:spTree>
    <p:extLst>
      <p:ext uri="{BB962C8B-B14F-4D97-AF65-F5344CB8AC3E}">
        <p14:creationId xmlns:p14="http://schemas.microsoft.com/office/powerpoint/2010/main" val="3303565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D57095A-AC32-49D4-ABB6-38FB4A4F4C37}"/>
              </a:ext>
            </a:extLst>
          </p:cNvPr>
          <p:cNvSpPr txBox="1">
            <a:spLocks/>
          </p:cNvSpPr>
          <p:nvPr/>
        </p:nvSpPr>
        <p:spPr>
          <a:xfrm>
            <a:off x="179512" y="185679"/>
            <a:ext cx="3672408" cy="43204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200" b="1" dirty="0">
                <a:solidFill>
                  <a:srgbClr val="FF0000"/>
                </a:solidFill>
              </a:rPr>
              <a:t>LANJUTAN..</a:t>
            </a:r>
            <a:endParaRPr lang="en-US" sz="2200" b="1" dirty="0">
              <a:solidFill>
                <a:srgbClr val="FF0000"/>
              </a:solidFill>
            </a:endParaRPr>
          </a:p>
        </p:txBody>
      </p:sp>
      <p:sp>
        <p:nvSpPr>
          <p:cNvPr id="6" name="TextBox 5">
            <a:extLst>
              <a:ext uri="{FF2B5EF4-FFF2-40B4-BE49-F238E27FC236}">
                <a16:creationId xmlns:a16="http://schemas.microsoft.com/office/drawing/2014/main" id="{4747A239-5140-49D4-A41D-132C9D81D4ED}"/>
              </a:ext>
            </a:extLst>
          </p:cNvPr>
          <p:cNvSpPr txBox="1"/>
          <p:nvPr/>
        </p:nvSpPr>
        <p:spPr>
          <a:xfrm>
            <a:off x="395536" y="692696"/>
            <a:ext cx="5832648" cy="3780971"/>
          </a:xfrm>
          <a:prstGeom prst="rect">
            <a:avLst/>
          </a:prstGeom>
          <a:noFill/>
        </p:spPr>
        <p:txBody>
          <a:bodyPr wrap="square" rtlCol="0">
            <a:spAutoFit/>
          </a:bodyPr>
          <a:lstStyle/>
          <a:p>
            <a:pPr algn="just">
              <a:lnSpc>
                <a:spcPct val="150000"/>
              </a:lnSpc>
            </a:pPr>
            <a:r>
              <a:rPr lang="id-ID" dirty="0"/>
              <a:t>Suatu malam, pemilik rumah terbangun mendengar suara keras perangkap tikusnya yang berbunyi. Menandakan perangkapnya telah memakan korban. Namun ketika melihat perangkap tikusnya, seekor ular berbisa telah terjebak di sana. Ekor ular yang terjepit membuatnya semakin ganas dan menyerang istri si Petani. Walaupun sang Suami berhasil membunuh ular tersebut, namun sang istri sempat tergigit dan teracuni oleh bisa ular tersebut.</a:t>
            </a:r>
            <a:endParaRPr lang="en-US" dirty="0"/>
          </a:p>
        </p:txBody>
      </p:sp>
      <p:sp>
        <p:nvSpPr>
          <p:cNvPr id="7" name="TextBox 6">
            <a:extLst>
              <a:ext uri="{FF2B5EF4-FFF2-40B4-BE49-F238E27FC236}">
                <a16:creationId xmlns:a16="http://schemas.microsoft.com/office/drawing/2014/main" id="{98D84183-6044-4D17-9D0B-1FA6D1E173B5}"/>
              </a:ext>
            </a:extLst>
          </p:cNvPr>
          <p:cNvSpPr txBox="1"/>
          <p:nvPr/>
        </p:nvSpPr>
        <p:spPr>
          <a:xfrm>
            <a:off x="1547664" y="4548636"/>
            <a:ext cx="5616624" cy="1703480"/>
          </a:xfrm>
          <a:prstGeom prst="rect">
            <a:avLst/>
          </a:prstGeom>
          <a:noFill/>
        </p:spPr>
        <p:txBody>
          <a:bodyPr wrap="square">
            <a:spAutoFit/>
          </a:bodyPr>
          <a:lstStyle/>
          <a:p>
            <a:pPr algn="just">
              <a:lnSpc>
                <a:spcPct val="150000"/>
              </a:lnSpc>
            </a:pPr>
            <a:r>
              <a:rPr lang="id-ID" dirty="0"/>
              <a:t>Setelah beberapa hari di rumah sakit, sang istri sudah diperbolehkan pulang. Namun selang beberapa hari kemudian demam tinggi yang tak turun-turun juga. </a:t>
            </a:r>
          </a:p>
        </p:txBody>
      </p:sp>
    </p:spTree>
    <p:extLst>
      <p:ext uri="{BB962C8B-B14F-4D97-AF65-F5344CB8AC3E}">
        <p14:creationId xmlns:p14="http://schemas.microsoft.com/office/powerpoint/2010/main" val="158756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D57095A-AC32-49D4-ABB6-38FB4A4F4C37}"/>
              </a:ext>
            </a:extLst>
          </p:cNvPr>
          <p:cNvSpPr txBox="1">
            <a:spLocks/>
          </p:cNvSpPr>
          <p:nvPr/>
        </p:nvSpPr>
        <p:spPr>
          <a:xfrm>
            <a:off x="23168" y="168025"/>
            <a:ext cx="3672408" cy="43204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200" b="1" dirty="0">
                <a:solidFill>
                  <a:srgbClr val="FF0000"/>
                </a:solidFill>
              </a:rPr>
              <a:t>LANJUTAN..</a:t>
            </a:r>
            <a:endParaRPr lang="en-US" sz="2200" b="1" dirty="0">
              <a:solidFill>
                <a:srgbClr val="FF0000"/>
              </a:solidFill>
            </a:endParaRPr>
          </a:p>
        </p:txBody>
      </p:sp>
      <p:sp>
        <p:nvSpPr>
          <p:cNvPr id="6" name="TextBox 5">
            <a:extLst>
              <a:ext uri="{FF2B5EF4-FFF2-40B4-BE49-F238E27FC236}">
                <a16:creationId xmlns:a16="http://schemas.microsoft.com/office/drawing/2014/main" id="{4747A239-5140-49D4-A41D-132C9D81D4ED}"/>
              </a:ext>
            </a:extLst>
          </p:cNvPr>
          <p:cNvSpPr txBox="1"/>
          <p:nvPr/>
        </p:nvSpPr>
        <p:spPr>
          <a:xfrm>
            <a:off x="467544" y="591729"/>
            <a:ext cx="6415320" cy="2118978"/>
          </a:xfrm>
          <a:prstGeom prst="rect">
            <a:avLst/>
          </a:prstGeom>
          <a:noFill/>
        </p:spPr>
        <p:txBody>
          <a:bodyPr wrap="square" rtlCol="0">
            <a:spAutoFit/>
          </a:bodyPr>
          <a:lstStyle/>
          <a:p>
            <a:pPr algn="just">
              <a:lnSpc>
                <a:spcPct val="150000"/>
              </a:lnSpc>
            </a:pPr>
            <a:r>
              <a:rPr lang="id-ID" dirty="0"/>
              <a:t>Atas saran kerabatnya, ia membuatkan isterinya sup ayam untuk menurunkan demamnya. Semakin hari bukannya semakin sembuh, justru semakin tinggi demam isterinya. Seorang teman menyarankan untuk makan hati kambing. Ia lalu menyembelih kambingnya untuk diambil hatinya. </a:t>
            </a:r>
            <a:endParaRPr lang="en-US" dirty="0"/>
          </a:p>
        </p:txBody>
      </p:sp>
      <p:sp>
        <p:nvSpPr>
          <p:cNvPr id="7" name="TextBox 6">
            <a:extLst>
              <a:ext uri="{FF2B5EF4-FFF2-40B4-BE49-F238E27FC236}">
                <a16:creationId xmlns:a16="http://schemas.microsoft.com/office/drawing/2014/main" id="{98D84183-6044-4D17-9D0B-1FA6D1E173B5}"/>
              </a:ext>
            </a:extLst>
          </p:cNvPr>
          <p:cNvSpPr txBox="1"/>
          <p:nvPr/>
        </p:nvSpPr>
        <p:spPr>
          <a:xfrm>
            <a:off x="1855820" y="2912760"/>
            <a:ext cx="6048672" cy="1703480"/>
          </a:xfrm>
          <a:prstGeom prst="rect">
            <a:avLst/>
          </a:prstGeom>
          <a:noFill/>
        </p:spPr>
        <p:txBody>
          <a:bodyPr wrap="square">
            <a:spAutoFit/>
          </a:bodyPr>
          <a:lstStyle/>
          <a:p>
            <a:pPr algn="just">
              <a:lnSpc>
                <a:spcPct val="150000"/>
              </a:lnSpc>
            </a:pPr>
            <a:r>
              <a:rPr lang="id-ID" dirty="0"/>
              <a:t>Masih! Istrinya tidak sembuh-sembuh dan akhirnya meninggal dunia.Banyak sekali orang datang pada saat pemakaman. Sehingga ia harus menyembelih sapinya untuk memberi makan orang-orang yang melayat.</a:t>
            </a:r>
            <a:endParaRPr lang="en-US" sz="1800" dirty="0"/>
          </a:p>
        </p:txBody>
      </p:sp>
      <p:sp>
        <p:nvSpPr>
          <p:cNvPr id="2" name="TextBox 1">
            <a:extLst>
              <a:ext uri="{FF2B5EF4-FFF2-40B4-BE49-F238E27FC236}">
                <a16:creationId xmlns:a16="http://schemas.microsoft.com/office/drawing/2014/main" id="{34DC24A7-E617-438A-9DA6-B3419220D1BE}"/>
              </a:ext>
            </a:extLst>
          </p:cNvPr>
          <p:cNvSpPr txBox="1"/>
          <p:nvPr/>
        </p:nvSpPr>
        <p:spPr>
          <a:xfrm>
            <a:off x="467544" y="4842661"/>
            <a:ext cx="6264696" cy="1287981"/>
          </a:xfrm>
          <a:prstGeom prst="rect">
            <a:avLst/>
          </a:prstGeom>
          <a:noFill/>
        </p:spPr>
        <p:txBody>
          <a:bodyPr wrap="square">
            <a:spAutoFit/>
          </a:bodyPr>
          <a:lstStyle/>
          <a:p>
            <a:pPr algn="just">
              <a:lnSpc>
                <a:spcPct val="150000"/>
              </a:lnSpc>
            </a:pPr>
            <a:r>
              <a:rPr lang="id-ID" sz="1800" dirty="0"/>
              <a:t>Dari kejauhan sang Tikus menatap dengan penuh kesedihan. Beberapa hari kemudian, ia melihat Perangkap Tikus tersebut sudah tidak digunakan lagi di rumah itu.</a:t>
            </a:r>
            <a:endParaRPr lang="en-US" sz="1800" dirty="0"/>
          </a:p>
        </p:txBody>
      </p:sp>
    </p:spTree>
    <p:extLst>
      <p:ext uri="{BB962C8B-B14F-4D97-AF65-F5344CB8AC3E}">
        <p14:creationId xmlns:p14="http://schemas.microsoft.com/office/powerpoint/2010/main" val="13898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84FDC-987E-4F94-9FB8-CBEAA66C5D64}"/>
              </a:ext>
            </a:extLst>
          </p:cNvPr>
          <p:cNvSpPr>
            <a:spLocks noGrp="1"/>
          </p:cNvSpPr>
          <p:nvPr>
            <p:ph idx="1"/>
          </p:nvPr>
        </p:nvSpPr>
        <p:spPr>
          <a:xfrm>
            <a:off x="323528" y="2708920"/>
            <a:ext cx="7128792" cy="1440159"/>
          </a:xfrm>
        </p:spPr>
        <p:txBody>
          <a:bodyPr>
            <a:noAutofit/>
          </a:bodyPr>
          <a:lstStyle/>
          <a:p>
            <a:pPr marL="0" indent="0" algn="ctr">
              <a:buNone/>
            </a:pPr>
            <a:r>
              <a:rPr lang="id-ID" sz="45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APA MAKNA/HIKMAH DARI KISAH SANG TIKUS TADI?</a:t>
            </a:r>
          </a:p>
        </p:txBody>
      </p:sp>
    </p:spTree>
    <p:extLst>
      <p:ext uri="{BB962C8B-B14F-4D97-AF65-F5344CB8AC3E}">
        <p14:creationId xmlns:p14="http://schemas.microsoft.com/office/powerpoint/2010/main" val="221995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835696" y="116632"/>
            <a:ext cx="3273617" cy="79208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000" b="1" i="0" u="none" strike="noStrike" kern="1200" cap="none" spc="0" normalizeH="0" baseline="0" noProof="0" dirty="0">
                <a:ln>
                  <a:noFill/>
                </a:ln>
                <a:solidFill>
                  <a:srgbClr val="FF0000"/>
                </a:solidFill>
                <a:effectLst/>
                <a:uLnTx/>
                <a:uFillTx/>
                <a:ea typeface="+mj-ea"/>
                <a:cs typeface="+mj-cs"/>
              </a:rPr>
              <a:t>APERSEPSI</a:t>
            </a:r>
          </a:p>
        </p:txBody>
      </p:sp>
      <p:sp>
        <p:nvSpPr>
          <p:cNvPr id="9" name="Content Placeholder 2"/>
          <p:cNvSpPr txBox="1">
            <a:spLocks/>
          </p:cNvSpPr>
          <p:nvPr/>
        </p:nvSpPr>
        <p:spPr>
          <a:xfrm>
            <a:off x="395536" y="980728"/>
            <a:ext cx="3384376" cy="4248472"/>
          </a:xfrm>
          <a:prstGeom prst="rect">
            <a:avLst/>
          </a:prstGeom>
        </p:spPr>
        <p:txBody>
          <a:bodyPr vert="horz" lIns="91440" tIns="45720" rIns="91440" bIns="45720" rtlCol="0">
            <a:noAutofit/>
          </a:bodyPr>
          <a:lstStyle/>
          <a:p>
            <a:pPr algn="just">
              <a:lnSpc>
                <a:spcPct val="150000"/>
              </a:lnSpc>
            </a:pPr>
            <a:r>
              <a:rPr lang="en-US" dirty="0" err="1"/>
              <a:t>Dalam</a:t>
            </a:r>
            <a:r>
              <a:rPr lang="en-US" dirty="0"/>
              <a:t> </a:t>
            </a:r>
            <a:r>
              <a:rPr lang="en-US" dirty="0" err="1"/>
              <a:t>hidup</a:t>
            </a:r>
            <a:r>
              <a:rPr lang="en-US" dirty="0"/>
              <a:t> </a:t>
            </a:r>
            <a:r>
              <a:rPr lang="en-US" dirty="0" err="1"/>
              <a:t>bermasyarakat</a:t>
            </a:r>
            <a:r>
              <a:rPr lang="en-US" dirty="0"/>
              <a:t>, </a:t>
            </a:r>
            <a:r>
              <a:rPr lang="en-US" dirty="0" err="1"/>
              <a:t>kita</a:t>
            </a:r>
            <a:r>
              <a:rPr lang="en-US" dirty="0"/>
              <a:t> </a:t>
            </a:r>
            <a:r>
              <a:rPr lang="en-US" dirty="0" err="1"/>
              <a:t>mesti</a:t>
            </a:r>
            <a:r>
              <a:rPr lang="en-US" dirty="0"/>
              <a:t> </a:t>
            </a:r>
            <a:r>
              <a:rPr lang="en-US" dirty="0" err="1"/>
              <a:t>pandai-pandai</a:t>
            </a:r>
            <a:r>
              <a:rPr lang="en-US" dirty="0"/>
              <a:t> </a:t>
            </a:r>
            <a:r>
              <a:rPr lang="en-US" dirty="0" err="1"/>
              <a:t>menyesuaikan</a:t>
            </a:r>
            <a:r>
              <a:rPr lang="en-US" dirty="0"/>
              <a:t> </a:t>
            </a:r>
            <a:r>
              <a:rPr lang="en-US" dirty="0" err="1"/>
              <a:t>diri</a:t>
            </a:r>
            <a:r>
              <a:rPr lang="en-US" dirty="0"/>
              <a:t> </a:t>
            </a:r>
            <a:r>
              <a:rPr lang="en-US" dirty="0" err="1"/>
              <a:t>dengan</a:t>
            </a:r>
            <a:r>
              <a:rPr lang="en-US" dirty="0"/>
              <a:t> </a:t>
            </a:r>
            <a:r>
              <a:rPr lang="en-US" dirty="0" err="1"/>
              <a:t>adat</a:t>
            </a:r>
            <a:r>
              <a:rPr lang="en-US" dirty="0"/>
              <a:t> </a:t>
            </a:r>
            <a:r>
              <a:rPr lang="en-US" dirty="0" err="1"/>
              <a:t>istiadat</a:t>
            </a:r>
            <a:r>
              <a:rPr lang="en-US" dirty="0"/>
              <a:t> yang </a:t>
            </a:r>
            <a:r>
              <a:rPr lang="en-US" dirty="0" err="1"/>
              <a:t>berlaku</a:t>
            </a:r>
            <a:r>
              <a:rPr lang="en-US" dirty="0"/>
              <a:t> </a:t>
            </a:r>
            <a:r>
              <a:rPr lang="en-US" dirty="0" err="1"/>
              <a:t>di</a:t>
            </a:r>
            <a:r>
              <a:rPr lang="en-US" dirty="0"/>
              <a:t> </a:t>
            </a:r>
            <a:r>
              <a:rPr lang="en-US" dirty="0" err="1"/>
              <a:t>tempat</a:t>
            </a:r>
            <a:r>
              <a:rPr lang="en-US" dirty="0"/>
              <a:t> </a:t>
            </a:r>
            <a:r>
              <a:rPr lang="en-US" dirty="0" err="1"/>
              <a:t>tersebut</a:t>
            </a:r>
            <a:r>
              <a:rPr lang="en-US" dirty="0"/>
              <a:t>. </a:t>
            </a:r>
            <a:r>
              <a:rPr lang="en-US" dirty="0" err="1"/>
              <a:t>Sebagaimana</a:t>
            </a:r>
            <a:r>
              <a:rPr lang="en-US" dirty="0"/>
              <a:t> </a:t>
            </a:r>
            <a:r>
              <a:rPr lang="en-US" dirty="0" err="1"/>
              <a:t>peribahasa</a:t>
            </a:r>
            <a:r>
              <a:rPr lang="en-US" dirty="0"/>
              <a:t> </a:t>
            </a:r>
            <a:r>
              <a:rPr lang="en-US" dirty="0" err="1"/>
              <a:t>mengatakan</a:t>
            </a:r>
            <a:r>
              <a:rPr lang="en-US" dirty="0"/>
              <a:t> “</a:t>
            </a:r>
            <a:r>
              <a:rPr lang="en-US" i="1" dirty="0" err="1"/>
              <a:t>Desa</a:t>
            </a:r>
            <a:r>
              <a:rPr lang="en-US" i="1" dirty="0"/>
              <a:t> </a:t>
            </a:r>
            <a:r>
              <a:rPr lang="en-US" i="1" dirty="0" err="1"/>
              <a:t>mawa</a:t>
            </a:r>
            <a:r>
              <a:rPr lang="en-US" i="1" dirty="0"/>
              <a:t> </a:t>
            </a:r>
            <a:r>
              <a:rPr lang="en-US" i="1" dirty="0" err="1"/>
              <a:t>cara</a:t>
            </a:r>
            <a:r>
              <a:rPr lang="en-US" i="1" dirty="0"/>
              <a:t>, negara </a:t>
            </a:r>
            <a:r>
              <a:rPr lang="en-US" i="1" dirty="0" err="1"/>
              <a:t>mawa</a:t>
            </a:r>
            <a:r>
              <a:rPr lang="en-US" i="1" dirty="0"/>
              <a:t> tata</a:t>
            </a:r>
            <a:r>
              <a:rPr lang="en-US" dirty="0"/>
              <a:t>” (</a:t>
            </a:r>
            <a:r>
              <a:rPr lang="en-US" dirty="0" err="1"/>
              <a:t>bahasa</a:t>
            </a:r>
            <a:r>
              <a:rPr lang="en-US" dirty="0"/>
              <a:t> </a:t>
            </a:r>
            <a:r>
              <a:rPr lang="en-US" dirty="0" err="1"/>
              <a:t>jawa</a:t>
            </a:r>
            <a:r>
              <a:rPr lang="en-US" dirty="0"/>
              <a:t>), </a:t>
            </a:r>
            <a:r>
              <a:rPr lang="en-US" dirty="0" err="1"/>
              <a:t>setiap</a:t>
            </a:r>
            <a:r>
              <a:rPr lang="en-US" dirty="0"/>
              <a:t> </a:t>
            </a:r>
            <a:r>
              <a:rPr lang="en-US" dirty="0" err="1"/>
              <a:t>tempat</a:t>
            </a:r>
            <a:r>
              <a:rPr lang="en-US" dirty="0"/>
              <a:t> </a:t>
            </a:r>
            <a:r>
              <a:rPr lang="en-US" dirty="0" err="1"/>
              <a:t>pasti</a:t>
            </a:r>
            <a:r>
              <a:rPr lang="en-US" dirty="0"/>
              <a:t> </a:t>
            </a:r>
            <a:r>
              <a:rPr lang="en-US" dirty="0" err="1"/>
              <a:t>mempunyai</a:t>
            </a:r>
            <a:r>
              <a:rPr lang="en-US" dirty="0"/>
              <a:t> </a:t>
            </a:r>
            <a:r>
              <a:rPr lang="en-US" dirty="0" err="1"/>
              <a:t>kebiasaan</a:t>
            </a:r>
            <a:r>
              <a:rPr lang="en-US" dirty="0"/>
              <a:t> </a:t>
            </a:r>
            <a:r>
              <a:rPr lang="en-US" dirty="0" err="1"/>
              <a:t>sendiri-sendiri</a:t>
            </a:r>
            <a:r>
              <a:rPr lang="en-US" dirty="0"/>
              <a:t>.</a:t>
            </a:r>
            <a:endParaRPr lang="id-ID" dirty="0"/>
          </a:p>
        </p:txBody>
      </p:sp>
      <p:sp>
        <p:nvSpPr>
          <p:cNvPr id="2" name="Content Placeholder 2">
            <a:extLst>
              <a:ext uri="{FF2B5EF4-FFF2-40B4-BE49-F238E27FC236}">
                <a16:creationId xmlns:a16="http://schemas.microsoft.com/office/drawing/2014/main" id="{F29C1E3F-265E-4249-ADE7-D92B298C8293}"/>
              </a:ext>
            </a:extLst>
          </p:cNvPr>
          <p:cNvSpPr txBox="1">
            <a:spLocks/>
          </p:cNvSpPr>
          <p:nvPr/>
        </p:nvSpPr>
        <p:spPr>
          <a:xfrm>
            <a:off x="3923928" y="4121696"/>
            <a:ext cx="3528392" cy="2736304"/>
          </a:xfrm>
          <a:prstGeom prst="rect">
            <a:avLst/>
          </a:prstGeom>
        </p:spPr>
        <p:txBody>
          <a:bodyPr vert="horz" lIns="91440" tIns="45720" rIns="91440" bIns="45720" rtlCol="0">
            <a:noAutofit/>
          </a:bodyPr>
          <a:lstStyle/>
          <a:p>
            <a:pPr algn="just">
              <a:lnSpc>
                <a:spcPct val="150000"/>
              </a:lnSpc>
            </a:pPr>
            <a:r>
              <a:rPr lang="en-US" dirty="0"/>
              <a:t>Oleh </a:t>
            </a:r>
            <a:r>
              <a:rPr lang="en-US" dirty="0" err="1"/>
              <a:t>karena</a:t>
            </a:r>
            <a:r>
              <a:rPr lang="en-US" dirty="0"/>
              <a:t> </a:t>
            </a:r>
            <a:r>
              <a:rPr lang="en-US" dirty="0" err="1"/>
              <a:t>itu</a:t>
            </a:r>
            <a:r>
              <a:rPr lang="en-US" dirty="0"/>
              <a:t> </a:t>
            </a:r>
            <a:r>
              <a:rPr lang="en-US" dirty="0" err="1"/>
              <a:t>kita</a:t>
            </a:r>
            <a:r>
              <a:rPr lang="en-US" dirty="0"/>
              <a:t> </a:t>
            </a:r>
            <a:r>
              <a:rPr lang="en-US" dirty="0" err="1"/>
              <a:t>harus</a:t>
            </a:r>
            <a:r>
              <a:rPr lang="en-US" dirty="0"/>
              <a:t> </a:t>
            </a:r>
            <a:r>
              <a:rPr lang="en-US" dirty="0" err="1"/>
              <a:t>mengenal</a:t>
            </a:r>
            <a:r>
              <a:rPr lang="en-US" dirty="0"/>
              <a:t> </a:t>
            </a:r>
            <a:r>
              <a:rPr lang="en-US" dirty="0" err="1"/>
              <a:t>baik</a:t>
            </a:r>
            <a:r>
              <a:rPr lang="en-US" dirty="0"/>
              <a:t> </a:t>
            </a:r>
            <a:r>
              <a:rPr lang="en-US" dirty="0" err="1"/>
              <a:t>adat</a:t>
            </a:r>
            <a:r>
              <a:rPr lang="en-US" dirty="0"/>
              <a:t> </a:t>
            </a:r>
            <a:r>
              <a:rPr lang="en-US" dirty="0" err="1"/>
              <a:t>kebiasaan</a:t>
            </a:r>
            <a:r>
              <a:rPr lang="en-US" dirty="0"/>
              <a:t> di </a:t>
            </a:r>
            <a:r>
              <a:rPr lang="en-US" dirty="0" err="1"/>
              <a:t>tempat</a:t>
            </a:r>
            <a:r>
              <a:rPr lang="en-US" dirty="0"/>
              <a:t> </a:t>
            </a:r>
            <a:r>
              <a:rPr lang="en-US" dirty="0" err="1"/>
              <a:t>tersebut</a:t>
            </a:r>
            <a:r>
              <a:rPr lang="en-US" dirty="0"/>
              <a:t> agar </a:t>
            </a:r>
            <a:r>
              <a:rPr lang="en-US" dirty="0" err="1"/>
              <a:t>kita</a:t>
            </a:r>
            <a:r>
              <a:rPr lang="en-US" dirty="0"/>
              <a:t> </a:t>
            </a:r>
            <a:r>
              <a:rPr lang="en-US" dirty="0" err="1"/>
              <a:t>bisa</a:t>
            </a:r>
            <a:r>
              <a:rPr lang="en-US" dirty="0"/>
              <a:t> </a:t>
            </a:r>
            <a:r>
              <a:rPr lang="en-US" dirty="0" err="1"/>
              <a:t>bermasyarakat</a:t>
            </a:r>
            <a:r>
              <a:rPr lang="en-US" dirty="0"/>
              <a:t> </a:t>
            </a:r>
            <a:r>
              <a:rPr lang="en-US" dirty="0" err="1"/>
              <a:t>dengan</a:t>
            </a:r>
            <a:r>
              <a:rPr lang="en-US" dirty="0"/>
              <a:t> </a:t>
            </a:r>
            <a:r>
              <a:rPr lang="en-US" dirty="0" err="1"/>
              <a:t>baik</a:t>
            </a:r>
            <a:r>
              <a:rPr lang="en-US" dirty="0"/>
              <a:t> </a:t>
            </a:r>
            <a:r>
              <a:rPr lang="en-US" dirty="0" err="1"/>
              <a:t>serta</a:t>
            </a:r>
            <a:r>
              <a:rPr lang="en-US" dirty="0"/>
              <a:t> </a:t>
            </a:r>
            <a:r>
              <a:rPr lang="en-US" dirty="0" err="1"/>
              <a:t>keberadaan</a:t>
            </a:r>
            <a:r>
              <a:rPr lang="en-US" dirty="0"/>
              <a:t> </a:t>
            </a:r>
            <a:r>
              <a:rPr lang="en-US" dirty="0" err="1"/>
              <a:t>kita</a:t>
            </a:r>
            <a:r>
              <a:rPr lang="en-US" dirty="0"/>
              <a:t> </a:t>
            </a:r>
            <a:r>
              <a:rPr lang="en-US" dirty="0" err="1"/>
              <a:t>memberi</a:t>
            </a:r>
            <a:r>
              <a:rPr lang="en-US" dirty="0"/>
              <a:t> </a:t>
            </a:r>
            <a:r>
              <a:rPr lang="en-US" dirty="0" err="1"/>
              <a:t>banyak</a:t>
            </a:r>
            <a:r>
              <a:rPr lang="en-US" dirty="0"/>
              <a:t> </a:t>
            </a:r>
            <a:r>
              <a:rPr lang="en-US" dirty="0" err="1"/>
              <a:t>manfaat</a:t>
            </a:r>
            <a:r>
              <a:rPr lang="en-US" dirty="0"/>
              <a:t> </a:t>
            </a:r>
            <a:r>
              <a:rPr lang="en-US" dirty="0" err="1"/>
              <a:t>untukny</a:t>
            </a:r>
            <a:r>
              <a:rPr lang="id-ID" dirty="0"/>
              <a:t>a</a:t>
            </a:r>
            <a:r>
              <a:rPr lang="en-US" dirty="0"/>
              <a:t>.</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512" y="2357120"/>
            <a:ext cx="8215370" cy="1097280"/>
          </a:xfrm>
          <a:prstGeom prst="rect">
            <a:avLst/>
          </a:prstGeom>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d-ID" sz="20000" b="1" dirty="0">
                <a:ea typeface="+mj-ea"/>
                <a:cs typeface="+mj-cs"/>
              </a:rPr>
              <a:t>VIDEO / FILM</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d-ID" sz="10000" b="1" i="0" u="none" strike="noStrike" kern="1200" cap="none" spc="0" normalizeH="0" baseline="0" noProof="0" dirty="0">
              <a:ln>
                <a:noFill/>
              </a:ln>
              <a:effectLst/>
              <a:uLnTx/>
              <a:uFillTx/>
              <a:ea typeface="+mj-ea"/>
              <a:cs typeface="+mj-cs"/>
            </a:endParaRPr>
          </a:p>
        </p:txBody>
      </p:sp>
      <p:sp>
        <p:nvSpPr>
          <p:cNvPr id="9" name="TextBox 8"/>
          <p:cNvSpPr txBox="1"/>
          <p:nvPr/>
        </p:nvSpPr>
        <p:spPr>
          <a:xfrm>
            <a:off x="2555776" y="1138129"/>
            <a:ext cx="2885726" cy="507831"/>
          </a:xfrm>
          <a:prstGeom prst="rect">
            <a:avLst/>
          </a:prstGeom>
          <a:noFill/>
        </p:spPr>
        <p:txBody>
          <a:bodyPr wrap="none" rtlCol="0">
            <a:spAutoFit/>
          </a:bodyPr>
          <a:lstStyle/>
          <a:p>
            <a:r>
              <a:rPr lang="id-ID" sz="2700" dirty="0"/>
              <a:t>T  A  Y  A  N  G  A  N</a:t>
            </a:r>
            <a:endParaRPr lang="en-US" sz="2700" dirty="0"/>
          </a:p>
        </p:txBody>
      </p:sp>
      <p:sp>
        <p:nvSpPr>
          <p:cNvPr id="3" name="TextBox 2">
            <a:extLst>
              <a:ext uri="{FF2B5EF4-FFF2-40B4-BE49-F238E27FC236}">
                <a16:creationId xmlns:a16="http://schemas.microsoft.com/office/drawing/2014/main" id="{9B3BAB46-E465-413E-A8CB-1DF8C6B827E3}"/>
              </a:ext>
            </a:extLst>
          </p:cNvPr>
          <p:cNvSpPr txBox="1"/>
          <p:nvPr/>
        </p:nvSpPr>
        <p:spPr>
          <a:xfrm>
            <a:off x="2844334" y="4293096"/>
            <a:ext cx="3176126" cy="507831"/>
          </a:xfrm>
          <a:prstGeom prst="rect">
            <a:avLst/>
          </a:prstGeom>
          <a:noFill/>
        </p:spPr>
        <p:txBody>
          <a:bodyPr wrap="square" rtlCol="0">
            <a:spAutoFit/>
          </a:bodyPr>
          <a:lstStyle/>
          <a:p>
            <a:r>
              <a:rPr lang="id-ID" sz="2700" dirty="0">
                <a:solidFill>
                  <a:srgbClr val="FF0000"/>
                </a:solidFill>
              </a:rPr>
              <a:t>LINK ADA DI MATERI</a:t>
            </a:r>
            <a:endParaRPr lang="en-US" sz="2700" dirty="0">
              <a:solidFill>
                <a:srgbClr val="FF0000"/>
              </a:solidFill>
            </a:endParaRPr>
          </a:p>
        </p:txBody>
      </p:sp>
    </p:spTree>
    <p:extLst>
      <p:ext uri="{BB962C8B-B14F-4D97-AF65-F5344CB8AC3E}">
        <p14:creationId xmlns:p14="http://schemas.microsoft.com/office/powerpoint/2010/main" val="384047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536" y="2276872"/>
            <a:ext cx="6624736" cy="2543275"/>
          </a:xfrm>
        </p:spPr>
        <p:txBody>
          <a:bodyPr>
            <a:noAutofit/>
          </a:bodyPr>
          <a:lstStyle/>
          <a:p>
            <a:pPr algn="just">
              <a:lnSpc>
                <a:spcPct val="150000"/>
              </a:lnSpc>
              <a:buNone/>
            </a:pPr>
            <a:r>
              <a:rPr lang="id-ID" sz="2300" dirty="0"/>
              <a:t>		</a:t>
            </a:r>
            <a:r>
              <a:rPr lang="id-ID" sz="2300" b="1" dirty="0"/>
              <a:t>MANUSIA</a:t>
            </a:r>
            <a:r>
              <a:rPr lang="en-US" sz="2300" dirty="0"/>
              <a:t> </a:t>
            </a:r>
            <a:r>
              <a:rPr lang="en-US" sz="2300" dirty="0" err="1"/>
              <a:t>dilahirkan</a:t>
            </a:r>
            <a:r>
              <a:rPr lang="en-US" sz="2300" dirty="0"/>
              <a:t> </a:t>
            </a:r>
            <a:r>
              <a:rPr lang="en-US" sz="2300" dirty="0" err="1"/>
              <a:t>dan</a:t>
            </a:r>
            <a:r>
              <a:rPr lang="en-US" sz="2300" dirty="0"/>
              <a:t> </a:t>
            </a:r>
            <a:r>
              <a:rPr lang="en-US" sz="2300" dirty="0" err="1"/>
              <a:t>hidup</a:t>
            </a:r>
            <a:r>
              <a:rPr lang="en-US" sz="2300" dirty="0"/>
              <a:t> </a:t>
            </a:r>
            <a:r>
              <a:rPr lang="en-US" sz="2300" dirty="0" err="1"/>
              <a:t>tidak</a:t>
            </a:r>
            <a:r>
              <a:rPr lang="en-US" sz="2300" dirty="0"/>
              <a:t> </a:t>
            </a:r>
            <a:r>
              <a:rPr lang="en-US" sz="2300" dirty="0" err="1"/>
              <a:t>terpisahkan</a:t>
            </a:r>
            <a:r>
              <a:rPr lang="en-US" sz="2300" dirty="0"/>
              <a:t> </a:t>
            </a:r>
            <a:r>
              <a:rPr lang="en-US" sz="2300" dirty="0" err="1"/>
              <a:t>satu</a:t>
            </a:r>
            <a:r>
              <a:rPr lang="en-US" sz="2300" dirty="0"/>
              <a:t> </a:t>
            </a:r>
            <a:r>
              <a:rPr lang="en-US" sz="2300" dirty="0" err="1"/>
              <a:t>sama</a:t>
            </a:r>
            <a:r>
              <a:rPr lang="en-US" sz="2300" dirty="0"/>
              <a:t> lain, </a:t>
            </a:r>
            <a:r>
              <a:rPr lang="en-US" sz="2300" dirty="0" err="1"/>
              <a:t>melainkan</a:t>
            </a:r>
            <a:r>
              <a:rPr lang="en-US" sz="2300" dirty="0"/>
              <a:t> </a:t>
            </a:r>
            <a:r>
              <a:rPr lang="en-US" sz="2300" dirty="0" err="1"/>
              <a:t>berkelompok</a:t>
            </a:r>
            <a:r>
              <a:rPr lang="en-US" sz="2300" dirty="0"/>
              <a:t>.</a:t>
            </a:r>
            <a:r>
              <a:rPr lang="id-ID" sz="2300" dirty="0"/>
              <a:t> </a:t>
            </a:r>
            <a:r>
              <a:rPr lang="en-US" sz="2300" dirty="0" err="1"/>
              <a:t>Dalam</a:t>
            </a:r>
            <a:r>
              <a:rPr lang="en-US" sz="2300" dirty="0"/>
              <a:t> </a:t>
            </a:r>
            <a:r>
              <a:rPr lang="en-US" sz="2300" dirty="0" err="1"/>
              <a:t>hubungan</a:t>
            </a:r>
            <a:r>
              <a:rPr lang="en-US" sz="2300" dirty="0"/>
              <a:t> </a:t>
            </a:r>
            <a:r>
              <a:rPr lang="en-US" sz="2300" dirty="0" err="1"/>
              <a:t>sosial</a:t>
            </a:r>
            <a:r>
              <a:rPr lang="en-US" sz="2300" dirty="0"/>
              <a:t> </a:t>
            </a:r>
            <a:r>
              <a:rPr lang="en-US" sz="2300" dirty="0" err="1"/>
              <a:t>itu</a:t>
            </a:r>
            <a:r>
              <a:rPr lang="en-US" sz="2300" dirty="0"/>
              <a:t> </a:t>
            </a:r>
            <a:r>
              <a:rPr lang="en-US" sz="2300" dirty="0" err="1"/>
              <a:t>selalu</a:t>
            </a:r>
            <a:r>
              <a:rPr lang="en-US" sz="2300" dirty="0"/>
              <a:t> </a:t>
            </a:r>
            <a:r>
              <a:rPr lang="en-US" sz="2300" dirty="0" err="1"/>
              <a:t>terjadi</a:t>
            </a:r>
            <a:r>
              <a:rPr lang="en-US" sz="2300" dirty="0"/>
              <a:t> </a:t>
            </a:r>
            <a:r>
              <a:rPr lang="en-US" sz="2300" dirty="0" err="1"/>
              <a:t>interaksi</a:t>
            </a:r>
            <a:r>
              <a:rPr lang="en-US" sz="2300" dirty="0"/>
              <a:t> </a:t>
            </a:r>
            <a:r>
              <a:rPr lang="en-US" sz="2300" dirty="0" err="1"/>
              <a:t>sosial</a:t>
            </a:r>
            <a:r>
              <a:rPr lang="en-US" sz="2300" dirty="0"/>
              <a:t> yang </a:t>
            </a:r>
            <a:r>
              <a:rPr lang="en-US" sz="2300" dirty="0" err="1"/>
              <a:t>mewujudkan</a:t>
            </a:r>
            <a:r>
              <a:rPr lang="en-US" sz="2300" dirty="0"/>
              <a:t> </a:t>
            </a:r>
            <a:r>
              <a:rPr lang="en-US" sz="2300" dirty="0" err="1"/>
              <a:t>jaringan</a:t>
            </a:r>
            <a:r>
              <a:rPr lang="en-US" sz="2300" dirty="0"/>
              <a:t> </a:t>
            </a:r>
            <a:r>
              <a:rPr lang="en-US" sz="2300" dirty="0" err="1"/>
              <a:t>relasi-relasi</a:t>
            </a:r>
            <a:r>
              <a:rPr lang="en-US" sz="2300" dirty="0"/>
              <a:t> </a:t>
            </a:r>
            <a:r>
              <a:rPr lang="en-US" sz="2300" dirty="0" err="1"/>
              <a:t>sosial</a:t>
            </a:r>
            <a:r>
              <a:rPr lang="en-US" sz="2300" dirty="0"/>
              <a:t> yang </a:t>
            </a:r>
            <a:r>
              <a:rPr lang="en-US" sz="2300" dirty="0" err="1"/>
              <a:t>disebut</a:t>
            </a:r>
            <a:r>
              <a:rPr lang="en-US" sz="2300" dirty="0"/>
              <a:t> </a:t>
            </a:r>
            <a:r>
              <a:rPr lang="en-US" sz="2300" dirty="0" err="1"/>
              <a:t>sebagai</a:t>
            </a:r>
            <a:r>
              <a:rPr lang="en-US" sz="2300" dirty="0"/>
              <a:t> </a:t>
            </a:r>
            <a:r>
              <a:rPr lang="en-US" sz="2300" b="1" dirty="0"/>
              <a:t>MASYARAKAT.</a:t>
            </a:r>
            <a:endParaRPr lang="en-US" sz="2300" dirty="0"/>
          </a:p>
        </p:txBody>
      </p:sp>
      <p:sp>
        <p:nvSpPr>
          <p:cNvPr id="3" name="TextBox 2"/>
          <p:cNvSpPr txBox="1"/>
          <p:nvPr/>
        </p:nvSpPr>
        <p:spPr>
          <a:xfrm>
            <a:off x="1043608" y="476672"/>
            <a:ext cx="5005409" cy="1169551"/>
          </a:xfrm>
          <a:prstGeom prst="rect">
            <a:avLst/>
          </a:prstGeom>
          <a:noFill/>
        </p:spPr>
        <p:txBody>
          <a:bodyPr wrap="none" rtlCol="0">
            <a:spAutoFit/>
          </a:bodyPr>
          <a:lstStyle/>
          <a:p>
            <a:r>
              <a:rPr lang="en-US" sz="3500" b="1" dirty="0">
                <a:solidFill>
                  <a:srgbClr val="FF0000"/>
                </a:solidFill>
              </a:rPr>
              <a:t>MANUSIA, MASYARAKAT, </a:t>
            </a:r>
            <a:endParaRPr lang="id-ID" sz="3500" b="1" dirty="0">
              <a:solidFill>
                <a:srgbClr val="FF0000"/>
              </a:solidFill>
            </a:endParaRPr>
          </a:p>
          <a:p>
            <a:r>
              <a:rPr lang="en-US" sz="3500" b="1" dirty="0">
                <a:solidFill>
                  <a:srgbClr val="FF0000"/>
                </a:solidFill>
              </a:rPr>
              <a:t>DAN KETERTIBAN</a:t>
            </a:r>
            <a:endParaRPr lang="id-ID" sz="35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536" y="1533797"/>
            <a:ext cx="6624736" cy="2903315"/>
          </a:xfrm>
        </p:spPr>
        <p:txBody>
          <a:bodyPr>
            <a:noAutofit/>
          </a:bodyPr>
          <a:lstStyle/>
          <a:p>
            <a:pPr algn="just">
              <a:lnSpc>
                <a:spcPct val="150000"/>
              </a:lnSpc>
              <a:buNone/>
            </a:pPr>
            <a:r>
              <a:rPr lang="id-ID" sz="2300" dirty="0"/>
              <a:t>	</a:t>
            </a:r>
            <a:r>
              <a:rPr lang="en-US" sz="2300" dirty="0" err="1"/>
              <a:t>Dinamika</a:t>
            </a:r>
            <a:r>
              <a:rPr lang="en-US" sz="2300" dirty="0"/>
              <a:t> </a:t>
            </a:r>
            <a:r>
              <a:rPr lang="en-US" sz="2300" dirty="0" err="1"/>
              <a:t>kehidupan</a:t>
            </a:r>
            <a:r>
              <a:rPr lang="en-US" sz="2300" dirty="0"/>
              <a:t> </a:t>
            </a:r>
            <a:r>
              <a:rPr lang="en-US" sz="2300" dirty="0" err="1"/>
              <a:t>masyarakat</a:t>
            </a:r>
            <a:r>
              <a:rPr lang="en-US" sz="2300" dirty="0"/>
              <a:t> </a:t>
            </a:r>
            <a:r>
              <a:rPr lang="en-US" sz="2300" dirty="0" err="1"/>
              <a:t>menuntut</a:t>
            </a:r>
            <a:r>
              <a:rPr lang="en-US" sz="2300" dirty="0"/>
              <a:t> </a:t>
            </a:r>
            <a:r>
              <a:rPr lang="en-US" sz="2300" dirty="0" err="1"/>
              <a:t>cara</a:t>
            </a:r>
            <a:r>
              <a:rPr lang="id-ID" sz="2300" dirty="0"/>
              <a:t> </a:t>
            </a:r>
            <a:r>
              <a:rPr lang="en-US" sz="2300" dirty="0" err="1"/>
              <a:t>berperilaku</a:t>
            </a:r>
            <a:r>
              <a:rPr lang="en-US" sz="2300" dirty="0"/>
              <a:t> </a:t>
            </a:r>
            <a:r>
              <a:rPr lang="en-US" sz="2300" dirty="0" err="1"/>
              <a:t>antara</a:t>
            </a:r>
            <a:r>
              <a:rPr lang="en-US" sz="2300" dirty="0"/>
              <a:t> </a:t>
            </a:r>
            <a:r>
              <a:rPr lang="en-US" sz="2300" dirty="0" err="1"/>
              <a:t>satu</a:t>
            </a:r>
            <a:r>
              <a:rPr lang="en-US" sz="2300" dirty="0"/>
              <a:t> </a:t>
            </a:r>
            <a:r>
              <a:rPr lang="en-US" sz="2300" dirty="0" err="1"/>
              <a:t>dengan</a:t>
            </a:r>
            <a:r>
              <a:rPr lang="en-US" sz="2300" dirty="0"/>
              <a:t> yang </a:t>
            </a:r>
            <a:r>
              <a:rPr lang="en-US" sz="2300" dirty="0" err="1"/>
              <a:t>lainnya</a:t>
            </a:r>
            <a:r>
              <a:rPr lang="en-US" sz="2300" dirty="0"/>
              <a:t> </a:t>
            </a:r>
            <a:r>
              <a:rPr lang="en-US" sz="2300" dirty="0" err="1"/>
              <a:t>untuk</a:t>
            </a:r>
            <a:r>
              <a:rPr lang="en-US" sz="2300" dirty="0"/>
              <a:t> </a:t>
            </a:r>
            <a:r>
              <a:rPr lang="en-US" sz="2300" dirty="0" err="1"/>
              <a:t>mencapai</a:t>
            </a:r>
            <a:r>
              <a:rPr lang="en-US" sz="2300" dirty="0"/>
              <a:t> </a:t>
            </a:r>
            <a:r>
              <a:rPr lang="en-US" sz="2300" dirty="0" err="1"/>
              <a:t>suatu</a:t>
            </a:r>
            <a:r>
              <a:rPr lang="en-US" sz="2300" dirty="0"/>
              <a:t> </a:t>
            </a:r>
            <a:r>
              <a:rPr lang="en-US" sz="2300" b="1" dirty="0"/>
              <a:t>KETERTIBAN</a:t>
            </a:r>
            <a:r>
              <a:rPr lang="en-US" sz="2300" dirty="0"/>
              <a:t>.</a:t>
            </a:r>
            <a:r>
              <a:rPr lang="id-ID" sz="2300" dirty="0"/>
              <a:t> </a:t>
            </a:r>
            <a:r>
              <a:rPr lang="en-US" sz="2300" dirty="0" err="1"/>
              <a:t>Ketertiban</a:t>
            </a:r>
            <a:r>
              <a:rPr lang="en-US" sz="2300" dirty="0"/>
              <a:t> </a:t>
            </a:r>
            <a:r>
              <a:rPr lang="en-US" sz="2300" dirty="0" err="1"/>
              <a:t>didukung</a:t>
            </a:r>
            <a:r>
              <a:rPr lang="en-US" sz="2300" dirty="0"/>
              <a:t> oleh </a:t>
            </a:r>
            <a:r>
              <a:rPr lang="en-US" sz="2300" dirty="0" err="1"/>
              <a:t>tatanan</a:t>
            </a:r>
            <a:r>
              <a:rPr lang="en-US" sz="2300" dirty="0"/>
              <a:t> yang </a:t>
            </a:r>
            <a:r>
              <a:rPr lang="en-US" sz="2300" dirty="0" err="1"/>
              <a:t>mempunyai</a:t>
            </a:r>
            <a:r>
              <a:rPr lang="en-US" sz="2300" dirty="0"/>
              <a:t> </a:t>
            </a:r>
            <a:r>
              <a:rPr lang="en-US" sz="2300" dirty="0" err="1"/>
              <a:t>sifat</a:t>
            </a:r>
            <a:r>
              <a:rPr lang="en-US" sz="2300" dirty="0"/>
              <a:t> </a:t>
            </a:r>
            <a:r>
              <a:rPr lang="en-US" sz="2300" dirty="0" err="1"/>
              <a:t>berlain-lainan</a:t>
            </a:r>
            <a:r>
              <a:rPr lang="en-US" sz="2300" dirty="0"/>
              <a:t> </a:t>
            </a:r>
            <a:r>
              <a:rPr lang="en-US" sz="2300" dirty="0" err="1"/>
              <a:t>karena</a:t>
            </a:r>
            <a:r>
              <a:rPr lang="en-US" sz="2300" dirty="0"/>
              <a:t> </a:t>
            </a:r>
            <a:r>
              <a:rPr lang="en-US" sz="2300" b="1" dirty="0"/>
              <a:t>NORMA-NORMA</a:t>
            </a:r>
            <a:r>
              <a:rPr lang="en-US" sz="2300" dirty="0"/>
              <a:t> yang </a:t>
            </a:r>
            <a:r>
              <a:rPr lang="en-US" sz="2300" dirty="0" err="1"/>
              <a:t>mendukung</a:t>
            </a:r>
            <a:r>
              <a:rPr lang="en-US" sz="2300" dirty="0"/>
              <a:t> masing-masing </a:t>
            </a:r>
            <a:r>
              <a:rPr lang="en-US" sz="2300" dirty="0" err="1"/>
              <a:t>tatanan</a:t>
            </a:r>
            <a:r>
              <a:rPr lang="en-US" sz="2300" dirty="0"/>
              <a:t> </a:t>
            </a:r>
            <a:r>
              <a:rPr lang="en-US" sz="2300" dirty="0" err="1"/>
              <a:t>mempunyai</a:t>
            </a:r>
            <a:r>
              <a:rPr lang="en-US" sz="2300" dirty="0"/>
              <a:t> </a:t>
            </a:r>
            <a:r>
              <a:rPr lang="en-US" sz="2300" dirty="0" err="1"/>
              <a:t>sifat</a:t>
            </a:r>
            <a:r>
              <a:rPr lang="en-US" sz="2300" dirty="0"/>
              <a:t> yang </a:t>
            </a:r>
            <a:r>
              <a:rPr lang="en-US" sz="2300" dirty="0" err="1"/>
              <a:t>tidak</a:t>
            </a:r>
            <a:r>
              <a:rPr lang="en-US" sz="2300" dirty="0"/>
              <a:t> </a:t>
            </a:r>
            <a:r>
              <a:rPr lang="en-US" sz="2300" dirty="0" err="1"/>
              <a:t>sama</a:t>
            </a:r>
            <a:r>
              <a:rPr lang="en-US" sz="2300" dirty="0"/>
              <a:t>.</a:t>
            </a:r>
          </a:p>
        </p:txBody>
      </p:sp>
      <p:sp>
        <p:nvSpPr>
          <p:cNvPr id="3" name="TextBox 2"/>
          <p:cNvSpPr txBox="1"/>
          <p:nvPr/>
        </p:nvSpPr>
        <p:spPr>
          <a:xfrm>
            <a:off x="1043608" y="188640"/>
            <a:ext cx="2705356" cy="630942"/>
          </a:xfrm>
          <a:prstGeom prst="rect">
            <a:avLst/>
          </a:prstGeom>
          <a:noFill/>
        </p:spPr>
        <p:txBody>
          <a:bodyPr wrap="none" rtlCol="0">
            <a:spAutoFit/>
          </a:bodyPr>
          <a:lstStyle/>
          <a:p>
            <a:r>
              <a:rPr lang="en-US" sz="3500" b="1" dirty="0">
                <a:solidFill>
                  <a:srgbClr val="FF0000"/>
                </a:solidFill>
              </a:rPr>
              <a:t>L</a:t>
            </a:r>
            <a:r>
              <a:rPr lang="id-ID" sz="3500" b="1" dirty="0">
                <a:solidFill>
                  <a:srgbClr val="FF0000"/>
                </a:solidFill>
              </a:rPr>
              <a:t>ANJUTAN..</a:t>
            </a:r>
            <a:endParaRPr lang="id-ID" sz="3500" dirty="0">
              <a:solidFill>
                <a:srgbClr val="FF0000"/>
              </a:solidFill>
            </a:endParaRPr>
          </a:p>
        </p:txBody>
      </p:sp>
    </p:spTree>
    <p:extLst>
      <p:ext uri="{BB962C8B-B14F-4D97-AF65-F5344CB8AC3E}">
        <p14:creationId xmlns:p14="http://schemas.microsoft.com/office/powerpoint/2010/main" val="695765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0648"/>
            <a:ext cx="6050632" cy="1143000"/>
          </a:xfrm>
        </p:spPr>
        <p:txBody>
          <a:bodyPr>
            <a:normAutofit/>
          </a:bodyPr>
          <a:lstStyle/>
          <a:p>
            <a:r>
              <a:rPr lang="en-US" sz="3000" b="1" dirty="0">
                <a:solidFill>
                  <a:srgbClr val="FF0000"/>
                </a:solidFill>
              </a:rPr>
              <a:t>PENGERTIAN NORMA, </a:t>
            </a:r>
            <a:br>
              <a:rPr lang="id-ID" sz="3000" b="1" dirty="0">
                <a:solidFill>
                  <a:srgbClr val="FF0000"/>
                </a:solidFill>
              </a:rPr>
            </a:br>
            <a:r>
              <a:rPr lang="en-US" sz="3000" b="1" dirty="0">
                <a:solidFill>
                  <a:srgbClr val="FF0000"/>
                </a:solidFill>
              </a:rPr>
              <a:t>KEBIASAAN, ADAT-ISTIADAT</a:t>
            </a:r>
          </a:p>
        </p:txBody>
      </p:sp>
      <p:sp>
        <p:nvSpPr>
          <p:cNvPr id="3" name="Content Placeholder 2"/>
          <p:cNvSpPr>
            <a:spLocks noGrp="1"/>
          </p:cNvSpPr>
          <p:nvPr>
            <p:ph idx="1"/>
          </p:nvPr>
        </p:nvSpPr>
        <p:spPr>
          <a:xfrm>
            <a:off x="251520" y="1700808"/>
            <a:ext cx="7200799" cy="4343400"/>
          </a:xfrm>
        </p:spPr>
        <p:txBody>
          <a:bodyPr>
            <a:normAutofit fontScale="92500"/>
          </a:bodyPr>
          <a:lstStyle/>
          <a:p>
            <a:pPr algn="just">
              <a:lnSpc>
                <a:spcPct val="150000"/>
              </a:lnSpc>
              <a:buNone/>
            </a:pPr>
            <a:r>
              <a:rPr lang="id-ID" b="1" dirty="0"/>
              <a:t>N</a:t>
            </a:r>
            <a:r>
              <a:rPr lang="en-US" b="1" dirty="0" err="1"/>
              <a:t>orma</a:t>
            </a:r>
            <a:r>
              <a:rPr lang="en-US" b="1" dirty="0"/>
              <a:t> </a:t>
            </a:r>
            <a:r>
              <a:rPr lang="id-ID" b="1" dirty="0"/>
              <a:t>: </a:t>
            </a:r>
          </a:p>
          <a:p>
            <a:pPr algn="just">
              <a:lnSpc>
                <a:spcPct val="150000"/>
              </a:lnSpc>
              <a:buNone/>
            </a:pPr>
            <a:r>
              <a:rPr lang="en-US" dirty="0" err="1"/>
              <a:t>kaidah</a:t>
            </a:r>
            <a:r>
              <a:rPr lang="en-US" dirty="0"/>
              <a:t>, </a:t>
            </a:r>
            <a:r>
              <a:rPr lang="en-US" dirty="0" err="1"/>
              <a:t>atau</a:t>
            </a:r>
            <a:r>
              <a:rPr lang="en-US" dirty="0"/>
              <a:t> </a:t>
            </a:r>
            <a:r>
              <a:rPr lang="en-US" dirty="0" err="1"/>
              <a:t>peraturan</a:t>
            </a:r>
            <a:r>
              <a:rPr lang="en-US" dirty="0"/>
              <a:t> </a:t>
            </a:r>
            <a:r>
              <a:rPr lang="en-US" dirty="0" err="1"/>
              <a:t>hidup</a:t>
            </a:r>
            <a:r>
              <a:rPr lang="en-US" dirty="0"/>
              <a:t> yang </a:t>
            </a:r>
            <a:r>
              <a:rPr lang="en-US" dirty="0" err="1"/>
              <a:t>ada</a:t>
            </a:r>
            <a:r>
              <a:rPr lang="en-US" dirty="0"/>
              <a:t> dan </a:t>
            </a:r>
            <a:r>
              <a:rPr lang="en-US" dirty="0" err="1"/>
              <a:t>hidup</a:t>
            </a:r>
            <a:r>
              <a:rPr lang="en-US" dirty="0"/>
              <a:t> </a:t>
            </a:r>
            <a:r>
              <a:rPr lang="en-US" dirty="0" err="1"/>
              <a:t>dalam</a:t>
            </a:r>
            <a:r>
              <a:rPr lang="id-ID" dirty="0"/>
              <a:t> </a:t>
            </a:r>
            <a:r>
              <a:rPr lang="en-US" dirty="0" err="1"/>
              <a:t>masyarakat</a:t>
            </a:r>
            <a:r>
              <a:rPr lang="en-US" dirty="0"/>
              <a:t>.</a:t>
            </a:r>
            <a:endParaRPr lang="id-ID" dirty="0"/>
          </a:p>
          <a:p>
            <a:pPr algn="just">
              <a:lnSpc>
                <a:spcPct val="150000"/>
              </a:lnSpc>
              <a:buNone/>
            </a:pPr>
            <a:r>
              <a:rPr lang="en-US" b="1" dirty="0" err="1"/>
              <a:t>Kebiasaan</a:t>
            </a:r>
            <a:r>
              <a:rPr lang="en-US" b="1" dirty="0"/>
              <a:t> </a:t>
            </a:r>
            <a:r>
              <a:rPr lang="id-ID" b="1" dirty="0"/>
              <a:t>:</a:t>
            </a:r>
            <a:r>
              <a:rPr lang="en-US" b="1" dirty="0"/>
              <a:t> </a:t>
            </a:r>
            <a:endParaRPr lang="id-ID" b="1" dirty="0"/>
          </a:p>
          <a:p>
            <a:pPr algn="just">
              <a:lnSpc>
                <a:spcPct val="150000"/>
              </a:lnSpc>
              <a:buNone/>
            </a:pPr>
            <a:r>
              <a:rPr lang="id-ID" dirty="0"/>
              <a:t>T</a:t>
            </a:r>
            <a:r>
              <a:rPr lang="en-US" dirty="0" err="1"/>
              <a:t>ingkah</a:t>
            </a:r>
            <a:r>
              <a:rPr lang="en-US" dirty="0"/>
              <a:t> </a:t>
            </a:r>
            <a:r>
              <a:rPr lang="en-US" dirty="0" err="1"/>
              <a:t>laku</a:t>
            </a:r>
            <a:r>
              <a:rPr lang="en-US" dirty="0"/>
              <a:t> </a:t>
            </a:r>
            <a:r>
              <a:rPr lang="en-US" dirty="0" err="1"/>
              <a:t>dalam</a:t>
            </a:r>
            <a:r>
              <a:rPr lang="en-US" dirty="0"/>
              <a:t> </a:t>
            </a:r>
            <a:r>
              <a:rPr lang="en-US" dirty="0" err="1"/>
              <a:t>masyarakat</a:t>
            </a:r>
            <a:r>
              <a:rPr lang="en-US" dirty="0"/>
              <a:t> yang </a:t>
            </a:r>
            <a:r>
              <a:rPr lang="en-US" dirty="0" err="1"/>
              <a:t>dilakukan</a:t>
            </a:r>
            <a:r>
              <a:rPr lang="en-US" dirty="0"/>
              <a:t> </a:t>
            </a:r>
            <a:r>
              <a:rPr lang="en-US" dirty="0" err="1"/>
              <a:t>berulang-ulang</a:t>
            </a:r>
            <a:r>
              <a:rPr lang="id-ID" dirty="0"/>
              <a:t> </a:t>
            </a:r>
            <a:r>
              <a:rPr lang="en-US" dirty="0" err="1"/>
              <a:t>mengenai</a:t>
            </a:r>
            <a:r>
              <a:rPr lang="en-US" dirty="0"/>
              <a:t> </a:t>
            </a:r>
            <a:r>
              <a:rPr lang="en-US" dirty="0" err="1"/>
              <a:t>sesuatu</a:t>
            </a:r>
            <a:r>
              <a:rPr lang="en-US" dirty="0"/>
              <a:t> </a:t>
            </a:r>
            <a:r>
              <a:rPr lang="en-US" dirty="0" err="1"/>
              <a:t>hal</a:t>
            </a:r>
            <a:r>
              <a:rPr lang="en-US" dirty="0"/>
              <a:t> yang </a:t>
            </a:r>
            <a:r>
              <a:rPr lang="en-US" dirty="0" err="1"/>
              <a:t>sama</a:t>
            </a:r>
            <a:r>
              <a:rPr lang="en-US" dirty="0"/>
              <a:t>, yang </a:t>
            </a:r>
            <a:r>
              <a:rPr lang="en-US" dirty="0" err="1"/>
              <a:t>dianggap</a:t>
            </a:r>
            <a:r>
              <a:rPr lang="en-US" dirty="0"/>
              <a:t> </a:t>
            </a:r>
            <a:r>
              <a:rPr lang="en-US" dirty="0" err="1"/>
              <a:t>sebagai</a:t>
            </a:r>
            <a:r>
              <a:rPr lang="en-US" dirty="0"/>
              <a:t> </a:t>
            </a:r>
            <a:r>
              <a:rPr lang="en-US" dirty="0" err="1"/>
              <a:t>aturan</a:t>
            </a:r>
            <a:r>
              <a:rPr lang="id-ID" dirty="0"/>
              <a:t> </a:t>
            </a:r>
            <a:r>
              <a:rPr lang="en-US" dirty="0" err="1"/>
              <a:t>hidup</a:t>
            </a:r>
            <a:r>
              <a:rPr lang="en-US" dirty="0"/>
              <a:t>. </a:t>
            </a:r>
            <a:endParaRPr lang="id-ID" dirty="0"/>
          </a:p>
          <a:p>
            <a:pPr algn="just">
              <a:lnSpc>
                <a:spcPct val="150000"/>
              </a:lnSpc>
              <a:buNone/>
            </a:pPr>
            <a:r>
              <a:rPr lang="en-US" b="1" dirty="0" err="1"/>
              <a:t>Adat</a:t>
            </a:r>
            <a:r>
              <a:rPr lang="en-US" b="1" dirty="0"/>
              <a:t> </a:t>
            </a:r>
            <a:r>
              <a:rPr lang="en-US" b="1" dirty="0" err="1"/>
              <a:t>istiadat</a:t>
            </a:r>
            <a:r>
              <a:rPr lang="en-US" b="1" dirty="0"/>
              <a:t> </a:t>
            </a:r>
            <a:r>
              <a:rPr lang="id-ID" b="1" dirty="0"/>
              <a:t>:</a:t>
            </a:r>
            <a:r>
              <a:rPr lang="en-US" b="1" dirty="0"/>
              <a:t> </a:t>
            </a:r>
            <a:endParaRPr lang="id-ID" b="1" dirty="0"/>
          </a:p>
          <a:p>
            <a:pPr algn="just">
              <a:lnSpc>
                <a:spcPct val="150000"/>
              </a:lnSpc>
              <a:buNone/>
            </a:pPr>
            <a:r>
              <a:rPr lang="en-US" dirty="0" err="1"/>
              <a:t>kebiasaan-kebiasaan</a:t>
            </a:r>
            <a:r>
              <a:rPr lang="en-US" dirty="0"/>
              <a:t> </a:t>
            </a:r>
            <a:r>
              <a:rPr lang="en-US" dirty="0" err="1"/>
              <a:t>sosial</a:t>
            </a:r>
            <a:r>
              <a:rPr lang="en-US" dirty="0"/>
              <a:t> yang </a:t>
            </a:r>
            <a:r>
              <a:rPr lang="en-US" dirty="0" err="1"/>
              <a:t>sejak</a:t>
            </a:r>
            <a:r>
              <a:rPr lang="en-US" dirty="0"/>
              <a:t> lama </a:t>
            </a:r>
            <a:r>
              <a:rPr lang="en-US" dirty="0" err="1"/>
              <a:t>ada</a:t>
            </a:r>
            <a:r>
              <a:rPr lang="en-US" dirty="0"/>
              <a:t> </a:t>
            </a:r>
            <a:r>
              <a:rPr lang="en-US" dirty="0" err="1"/>
              <a:t>dalam</a:t>
            </a:r>
            <a:r>
              <a:rPr lang="en-US" dirty="0"/>
              <a:t> </a:t>
            </a:r>
            <a:r>
              <a:rPr lang="en-US" dirty="0" err="1"/>
              <a:t>masyarak</a:t>
            </a:r>
            <a:r>
              <a:rPr lang="id-ID" dirty="0"/>
              <a:t>at </a:t>
            </a:r>
            <a:r>
              <a:rPr lang="en-US" dirty="0" err="1"/>
              <a:t>dengan</a:t>
            </a:r>
            <a:r>
              <a:rPr lang="en-US" dirty="0"/>
              <a:t> </a:t>
            </a:r>
            <a:r>
              <a:rPr lang="en-US" dirty="0" err="1"/>
              <a:t>maksud</a:t>
            </a:r>
            <a:r>
              <a:rPr lang="en-US" dirty="0"/>
              <a:t> </a:t>
            </a:r>
            <a:r>
              <a:rPr lang="en-US" dirty="0" err="1"/>
              <a:t>mengatur</a:t>
            </a:r>
            <a:r>
              <a:rPr lang="en-US" dirty="0"/>
              <a:t> tata </a:t>
            </a:r>
            <a:r>
              <a:rPr lang="en-US" dirty="0" err="1"/>
              <a:t>tertib</a:t>
            </a:r>
            <a:endParaRPr lang="id-ID" dirty="0"/>
          </a:p>
          <a:p>
            <a:pPr>
              <a:buNone/>
            </a:pPr>
            <a:endParaRPr lang="en-US" b="1" dirty="0"/>
          </a:p>
          <a:p>
            <a:pPr marL="514350" indent="-514350">
              <a:buNone/>
            </a:pPr>
            <a:endParaRPr lang="en-US" b="1" dirty="0"/>
          </a:p>
          <a:p>
            <a:pPr marL="514350" indent="-51435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6347713" cy="659160"/>
          </a:xfrm>
        </p:spPr>
        <p:txBody>
          <a:bodyPr>
            <a:normAutofit/>
          </a:bodyPr>
          <a:lstStyle/>
          <a:p>
            <a:r>
              <a:rPr lang="id-ID" sz="3000" b="1" dirty="0">
                <a:solidFill>
                  <a:srgbClr val="FF0000"/>
                </a:solidFill>
              </a:rPr>
              <a:t>MACAM-MACAM NORMA</a:t>
            </a:r>
            <a:r>
              <a:rPr lang="en-US" sz="3000" b="1" dirty="0">
                <a:solidFill>
                  <a:srgbClr val="FF0000"/>
                </a:solidFill>
              </a:rPr>
              <a:t> </a:t>
            </a:r>
          </a:p>
        </p:txBody>
      </p:sp>
      <p:sp>
        <p:nvSpPr>
          <p:cNvPr id="3" name="Content Placeholder 2"/>
          <p:cNvSpPr>
            <a:spLocks noGrp="1"/>
          </p:cNvSpPr>
          <p:nvPr>
            <p:ph idx="1"/>
          </p:nvPr>
        </p:nvSpPr>
        <p:spPr>
          <a:xfrm>
            <a:off x="478220" y="856328"/>
            <a:ext cx="6686068" cy="5452992"/>
          </a:xfrm>
        </p:spPr>
        <p:txBody>
          <a:bodyPr>
            <a:noAutofit/>
          </a:bodyPr>
          <a:lstStyle/>
          <a:p>
            <a:pPr marL="514350" lvl="0" indent="-514350" algn="just">
              <a:lnSpc>
                <a:spcPct val="150000"/>
              </a:lnSpc>
              <a:buAutoNum type="arabicPeriod"/>
            </a:pPr>
            <a:r>
              <a:rPr lang="en-US" sz="2000" dirty="0"/>
              <a:t>Norma Agama </a:t>
            </a:r>
            <a:r>
              <a:rPr lang="en-US" sz="2000" dirty="0" err="1"/>
              <a:t>ialah</a:t>
            </a:r>
            <a:r>
              <a:rPr lang="en-US" sz="2000" dirty="0"/>
              <a:t> </a:t>
            </a:r>
            <a:r>
              <a:rPr lang="en-US" sz="2000" dirty="0" err="1"/>
              <a:t>peraturan</a:t>
            </a:r>
            <a:r>
              <a:rPr lang="en-US" sz="2000" dirty="0"/>
              <a:t> </a:t>
            </a:r>
            <a:r>
              <a:rPr lang="en-US" sz="2000" dirty="0" err="1"/>
              <a:t>hidup</a:t>
            </a:r>
            <a:r>
              <a:rPr lang="en-US" sz="2000" dirty="0"/>
              <a:t> yang </a:t>
            </a:r>
            <a:r>
              <a:rPr lang="en-US" sz="2000" dirty="0" err="1"/>
              <a:t>harus</a:t>
            </a:r>
            <a:r>
              <a:rPr lang="en-US" sz="2000" dirty="0"/>
              <a:t> </a:t>
            </a:r>
            <a:r>
              <a:rPr lang="en-US" sz="2000" dirty="0" err="1"/>
              <a:t>diterima</a:t>
            </a:r>
            <a:r>
              <a:rPr lang="en-US" sz="2000" dirty="0"/>
              <a:t> </a:t>
            </a:r>
            <a:r>
              <a:rPr lang="en-US" sz="2000" dirty="0" err="1"/>
              <a:t>manusia</a:t>
            </a:r>
            <a:r>
              <a:rPr lang="en-US" sz="2000" dirty="0"/>
              <a:t> </a:t>
            </a:r>
            <a:r>
              <a:rPr lang="en-US" sz="2000" dirty="0" err="1"/>
              <a:t>sebagai</a:t>
            </a:r>
            <a:r>
              <a:rPr lang="en-US" sz="2000" dirty="0"/>
              <a:t> </a:t>
            </a:r>
            <a:r>
              <a:rPr lang="en-US" sz="2000" dirty="0" err="1"/>
              <a:t>perintah-perintah</a:t>
            </a:r>
            <a:r>
              <a:rPr lang="en-US" sz="2000" dirty="0"/>
              <a:t>, </a:t>
            </a:r>
            <a:r>
              <a:rPr lang="en-US" sz="2000" dirty="0" err="1"/>
              <a:t>larangan-larangan</a:t>
            </a:r>
            <a:r>
              <a:rPr lang="en-US" sz="2000" dirty="0"/>
              <a:t> </a:t>
            </a:r>
            <a:r>
              <a:rPr lang="en-US" sz="2000" dirty="0" err="1"/>
              <a:t>dan</a:t>
            </a:r>
            <a:r>
              <a:rPr lang="en-US" sz="2000" dirty="0"/>
              <a:t> </a:t>
            </a:r>
            <a:r>
              <a:rPr lang="en-US" sz="2000" dirty="0" err="1"/>
              <a:t>ajaran-ajaran</a:t>
            </a:r>
            <a:r>
              <a:rPr lang="en-US" sz="2000" dirty="0"/>
              <a:t> yang </a:t>
            </a:r>
            <a:r>
              <a:rPr lang="en-US" sz="2000" dirty="0" err="1"/>
              <a:t>bersumber</a:t>
            </a:r>
            <a:r>
              <a:rPr lang="en-US" sz="2000" dirty="0"/>
              <a:t> </a:t>
            </a:r>
            <a:r>
              <a:rPr lang="en-US" sz="2000" dirty="0" err="1"/>
              <a:t>dari</a:t>
            </a:r>
            <a:r>
              <a:rPr lang="en-US" sz="2000" dirty="0"/>
              <a:t> </a:t>
            </a:r>
            <a:r>
              <a:rPr lang="en-US" sz="2000" dirty="0" err="1"/>
              <a:t>Tuhan</a:t>
            </a:r>
            <a:r>
              <a:rPr lang="en-US" sz="2000" dirty="0"/>
              <a:t> Yang </a:t>
            </a:r>
            <a:r>
              <a:rPr lang="en-US" sz="2000" dirty="0" err="1"/>
              <a:t>Maha</a:t>
            </a:r>
            <a:r>
              <a:rPr lang="en-US" sz="2000" dirty="0"/>
              <a:t> </a:t>
            </a:r>
            <a:r>
              <a:rPr lang="en-US" sz="2000" dirty="0" err="1"/>
              <a:t>Esa</a:t>
            </a:r>
            <a:r>
              <a:rPr lang="en-US" sz="2000" dirty="0"/>
              <a:t>. </a:t>
            </a:r>
            <a:endParaRPr lang="id-ID" sz="2000" b="1" dirty="0"/>
          </a:p>
          <a:p>
            <a:pPr marL="514350" lvl="0" indent="-514350" algn="just">
              <a:lnSpc>
                <a:spcPct val="150000"/>
              </a:lnSpc>
              <a:buAutoNum type="arabicPeriod"/>
            </a:pPr>
            <a:r>
              <a:rPr lang="en-US" sz="2000" dirty="0"/>
              <a:t>Norma </a:t>
            </a:r>
            <a:r>
              <a:rPr lang="en-US" sz="2000" dirty="0" err="1"/>
              <a:t>Kesusilaan</a:t>
            </a:r>
            <a:r>
              <a:rPr lang="en-US" sz="2000" dirty="0"/>
              <a:t> </a:t>
            </a:r>
            <a:r>
              <a:rPr lang="en-US" sz="2000" dirty="0" err="1"/>
              <a:t>ialah</a:t>
            </a:r>
            <a:r>
              <a:rPr lang="en-US" sz="2000" dirty="0"/>
              <a:t> </a:t>
            </a:r>
            <a:r>
              <a:rPr lang="en-US" sz="2000" dirty="0" err="1"/>
              <a:t>peraturan</a:t>
            </a:r>
            <a:r>
              <a:rPr lang="en-US" sz="2000" dirty="0"/>
              <a:t> </a:t>
            </a:r>
            <a:r>
              <a:rPr lang="en-US" sz="2000" dirty="0" err="1"/>
              <a:t>hidup</a:t>
            </a:r>
            <a:r>
              <a:rPr lang="en-US" sz="2000" dirty="0"/>
              <a:t> yang </a:t>
            </a:r>
            <a:r>
              <a:rPr lang="en-US" sz="2000" dirty="0" err="1"/>
              <a:t>berasal</a:t>
            </a:r>
            <a:r>
              <a:rPr lang="en-US" sz="2000" dirty="0"/>
              <a:t> </a:t>
            </a:r>
            <a:r>
              <a:rPr lang="en-US" sz="2000" dirty="0" err="1"/>
              <a:t>dari</a:t>
            </a:r>
            <a:r>
              <a:rPr lang="en-US" sz="2000" dirty="0"/>
              <a:t> </a:t>
            </a:r>
            <a:r>
              <a:rPr lang="en-US" sz="2000" dirty="0" err="1"/>
              <a:t>suara</a:t>
            </a:r>
            <a:r>
              <a:rPr lang="en-US" sz="2000" dirty="0"/>
              <a:t> </a:t>
            </a:r>
            <a:r>
              <a:rPr lang="en-US" sz="2000" dirty="0" err="1"/>
              <a:t>hati</a:t>
            </a:r>
            <a:r>
              <a:rPr lang="en-US" sz="2000" dirty="0"/>
              <a:t> </a:t>
            </a:r>
            <a:r>
              <a:rPr lang="en-US" sz="2000" dirty="0" err="1"/>
              <a:t>sanubari</a:t>
            </a:r>
            <a:r>
              <a:rPr lang="en-US" sz="2000" dirty="0"/>
              <a:t> </a:t>
            </a:r>
            <a:r>
              <a:rPr lang="en-US" sz="2000" dirty="0" err="1"/>
              <a:t>manusia</a:t>
            </a:r>
            <a:r>
              <a:rPr lang="en-US" sz="2000" dirty="0"/>
              <a:t>.</a:t>
            </a:r>
            <a:endParaRPr lang="id-ID" sz="2000" dirty="0"/>
          </a:p>
          <a:p>
            <a:pPr marL="514350" lvl="0" indent="-514350" algn="just">
              <a:lnSpc>
                <a:spcPct val="150000"/>
              </a:lnSpc>
              <a:buAutoNum type="arabicPeriod"/>
            </a:pPr>
            <a:r>
              <a:rPr lang="en-US" sz="2000" dirty="0"/>
              <a:t>Norma </a:t>
            </a:r>
            <a:r>
              <a:rPr lang="en-US" sz="2000" dirty="0" err="1"/>
              <a:t>Kesopanan</a:t>
            </a:r>
            <a:r>
              <a:rPr lang="en-US" sz="2000" dirty="0"/>
              <a:t> </a:t>
            </a:r>
            <a:r>
              <a:rPr lang="en-US" sz="2000" dirty="0" err="1"/>
              <a:t>ialah</a:t>
            </a:r>
            <a:r>
              <a:rPr lang="en-US" sz="2000" dirty="0"/>
              <a:t> </a:t>
            </a:r>
            <a:r>
              <a:rPr lang="en-US" sz="2000" dirty="0" err="1"/>
              <a:t>peraturan</a:t>
            </a:r>
            <a:r>
              <a:rPr lang="en-US" sz="2000" dirty="0"/>
              <a:t> </a:t>
            </a:r>
            <a:r>
              <a:rPr lang="en-US" sz="2000" dirty="0" err="1"/>
              <a:t>hidup</a:t>
            </a:r>
            <a:r>
              <a:rPr lang="en-US" sz="2000" dirty="0"/>
              <a:t> yang </a:t>
            </a:r>
            <a:r>
              <a:rPr lang="en-US" sz="2000" dirty="0" err="1"/>
              <a:t>timbul</a:t>
            </a:r>
            <a:r>
              <a:rPr lang="en-US" sz="2000" dirty="0"/>
              <a:t> </a:t>
            </a:r>
            <a:r>
              <a:rPr lang="en-US" sz="2000" dirty="0" err="1"/>
              <a:t>dalam</a:t>
            </a:r>
            <a:r>
              <a:rPr lang="en-US" sz="2000" dirty="0"/>
              <a:t> </a:t>
            </a:r>
            <a:r>
              <a:rPr lang="en-US" sz="2000" dirty="0" err="1"/>
              <a:t>pergaulan</a:t>
            </a:r>
            <a:r>
              <a:rPr lang="en-US" sz="2000" dirty="0"/>
              <a:t> </a:t>
            </a:r>
            <a:r>
              <a:rPr lang="en-US" sz="2000" dirty="0" err="1"/>
              <a:t>antar</a:t>
            </a:r>
            <a:r>
              <a:rPr lang="en-US" sz="2000" dirty="0"/>
              <a:t> </a:t>
            </a:r>
            <a:r>
              <a:rPr lang="en-US" sz="2000" dirty="0" err="1"/>
              <a:t>manusia</a:t>
            </a:r>
            <a:r>
              <a:rPr lang="en-US" sz="2000" dirty="0"/>
              <a:t> </a:t>
            </a:r>
            <a:r>
              <a:rPr lang="en-US" sz="2000" dirty="0" err="1"/>
              <a:t>dalam</a:t>
            </a:r>
            <a:r>
              <a:rPr lang="en-US" sz="2000" dirty="0"/>
              <a:t> </a:t>
            </a:r>
            <a:r>
              <a:rPr lang="en-US" sz="2000" dirty="0" err="1"/>
              <a:t>masyarakat</a:t>
            </a:r>
            <a:r>
              <a:rPr lang="id-ID" sz="2000" dirty="0"/>
              <a:t>.</a:t>
            </a:r>
          </a:p>
          <a:p>
            <a:pPr marL="514350" lvl="0" indent="-514350" algn="just">
              <a:lnSpc>
                <a:spcPct val="150000"/>
              </a:lnSpc>
              <a:buAutoNum type="arabicPeriod"/>
            </a:pPr>
            <a:r>
              <a:rPr lang="en-US" sz="2000" dirty="0"/>
              <a:t>Norma Hukum </a:t>
            </a:r>
            <a:r>
              <a:rPr lang="en-US" sz="2000" dirty="0" err="1"/>
              <a:t>ialah</a:t>
            </a:r>
            <a:r>
              <a:rPr lang="en-US" sz="2000" dirty="0"/>
              <a:t> </a:t>
            </a:r>
            <a:r>
              <a:rPr lang="en-US" sz="2000" dirty="0" err="1"/>
              <a:t>peraturan-peraturan</a:t>
            </a:r>
            <a:r>
              <a:rPr lang="en-US" sz="2000" dirty="0"/>
              <a:t> yang </a:t>
            </a:r>
            <a:r>
              <a:rPr lang="en-US" sz="2000" dirty="0" err="1"/>
              <a:t>timbul</a:t>
            </a:r>
            <a:r>
              <a:rPr lang="en-US" sz="2000" dirty="0"/>
              <a:t> dan </a:t>
            </a:r>
            <a:r>
              <a:rPr lang="en-US" sz="2000" dirty="0" err="1"/>
              <a:t>dibuat</a:t>
            </a:r>
            <a:r>
              <a:rPr lang="en-US" sz="2000" dirty="0"/>
              <a:t> oleh </a:t>
            </a:r>
            <a:r>
              <a:rPr lang="en-US" sz="2000" dirty="0" err="1"/>
              <a:t>lembaga</a:t>
            </a:r>
            <a:r>
              <a:rPr lang="en-US" sz="2000" dirty="0"/>
              <a:t> </a:t>
            </a:r>
            <a:r>
              <a:rPr lang="en-US" sz="2000" dirty="0" err="1"/>
              <a:t>kekuasaan</a:t>
            </a:r>
            <a:r>
              <a:rPr lang="en-US" sz="2000" dirty="0"/>
              <a:t> </a:t>
            </a:r>
            <a:r>
              <a:rPr lang="en-US" sz="2000" dirty="0" err="1"/>
              <a:t>negar</a:t>
            </a:r>
            <a:r>
              <a:rPr lang="id-ID" sz="2000" dirty="0"/>
              <a:t>a.</a:t>
            </a:r>
            <a:endParaRPr 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056784" cy="1143000"/>
          </a:xfrm>
        </p:spPr>
        <p:txBody>
          <a:bodyPr>
            <a:noAutofit/>
          </a:bodyPr>
          <a:lstStyle/>
          <a:p>
            <a:r>
              <a:rPr lang="en-US" sz="2800" b="1" dirty="0">
                <a:solidFill>
                  <a:srgbClr val="FF0000"/>
                </a:solidFill>
              </a:rPr>
              <a:t>CARA SUKSES UNTUK MENJALIN </a:t>
            </a:r>
            <a:br>
              <a:rPr lang="id-ID" sz="2800" b="1" dirty="0">
                <a:solidFill>
                  <a:srgbClr val="FF0000"/>
                </a:solidFill>
              </a:rPr>
            </a:br>
            <a:r>
              <a:rPr lang="en-US" sz="2800" b="1" dirty="0">
                <a:solidFill>
                  <a:srgbClr val="FF0000"/>
                </a:solidFill>
              </a:rPr>
              <a:t>HUBUNGAN SOSIAL DENGAN MASYARAKAT </a:t>
            </a:r>
          </a:p>
        </p:txBody>
      </p:sp>
      <p:sp>
        <p:nvSpPr>
          <p:cNvPr id="3" name="Content Placeholder 2"/>
          <p:cNvSpPr>
            <a:spLocks noGrp="1"/>
          </p:cNvSpPr>
          <p:nvPr>
            <p:ph idx="1"/>
          </p:nvPr>
        </p:nvSpPr>
        <p:spPr>
          <a:xfrm>
            <a:off x="395536" y="1196752"/>
            <a:ext cx="7219528" cy="5661248"/>
          </a:xfrm>
        </p:spPr>
        <p:txBody>
          <a:bodyPr>
            <a:noAutofit/>
          </a:bodyPr>
          <a:lstStyle/>
          <a:p>
            <a:pPr marL="0" indent="0" algn="just">
              <a:lnSpc>
                <a:spcPct val="150000"/>
              </a:lnSpc>
              <a:spcBef>
                <a:spcPts val="0"/>
              </a:spcBef>
              <a:buNone/>
            </a:pPr>
            <a:r>
              <a:rPr lang="en-US" b="1" dirty="0" err="1">
                <a:solidFill>
                  <a:srgbClr val="FF0000"/>
                </a:solidFill>
              </a:rPr>
              <a:t>Apresiasi</a:t>
            </a:r>
            <a:r>
              <a:rPr lang="id-ID" b="1" dirty="0">
                <a:solidFill>
                  <a:srgbClr val="FF0000"/>
                </a:solidFill>
              </a:rPr>
              <a:t> </a:t>
            </a:r>
          </a:p>
          <a:p>
            <a:pPr marL="0" indent="0" algn="just">
              <a:lnSpc>
                <a:spcPct val="150000"/>
              </a:lnSpc>
              <a:spcBef>
                <a:spcPts val="0"/>
              </a:spcBef>
              <a:buNone/>
            </a:pPr>
            <a:r>
              <a:rPr lang="id-ID" dirty="0"/>
              <a:t>	</a:t>
            </a:r>
            <a:r>
              <a:rPr lang="en-US" dirty="0" err="1"/>
              <a:t>Memang</a:t>
            </a:r>
            <a:r>
              <a:rPr lang="en-US" dirty="0"/>
              <a:t> </a:t>
            </a:r>
            <a:r>
              <a:rPr lang="en-US" dirty="0" err="1"/>
              <a:t>terdengar</a:t>
            </a:r>
            <a:r>
              <a:rPr lang="en-US" dirty="0"/>
              <a:t> </a:t>
            </a:r>
            <a:r>
              <a:rPr lang="en-US" dirty="0" err="1"/>
              <a:t>sangat</a:t>
            </a:r>
            <a:r>
              <a:rPr lang="en-US" dirty="0"/>
              <a:t> </a:t>
            </a:r>
            <a:r>
              <a:rPr lang="en-US" dirty="0" err="1"/>
              <a:t>klise</a:t>
            </a:r>
            <a:r>
              <a:rPr lang="en-US" dirty="0"/>
              <a:t>, </a:t>
            </a:r>
            <a:r>
              <a:rPr lang="en-US" dirty="0" err="1"/>
              <a:t>namun</a:t>
            </a:r>
            <a:r>
              <a:rPr lang="en-US" dirty="0"/>
              <a:t> </a:t>
            </a:r>
            <a:r>
              <a:rPr lang="en-US" dirty="0" err="1"/>
              <a:t>faktanya</a:t>
            </a:r>
            <a:r>
              <a:rPr lang="en-US" dirty="0"/>
              <a:t> </a:t>
            </a:r>
            <a:r>
              <a:rPr lang="en-US" dirty="0" err="1"/>
              <a:t>menghargai</a:t>
            </a:r>
            <a:r>
              <a:rPr lang="en-US" dirty="0"/>
              <a:t> dan</a:t>
            </a:r>
            <a:r>
              <a:rPr lang="id-ID" dirty="0"/>
              <a:t> </a:t>
            </a:r>
            <a:r>
              <a:rPr lang="en-US" dirty="0" err="1"/>
              <a:t>menghormati</a:t>
            </a:r>
            <a:r>
              <a:rPr lang="en-US" dirty="0"/>
              <a:t> </a:t>
            </a:r>
            <a:r>
              <a:rPr lang="en-US" dirty="0" err="1"/>
              <a:t>dalam</a:t>
            </a:r>
            <a:r>
              <a:rPr lang="en-US" dirty="0"/>
              <a:t> </a:t>
            </a:r>
            <a:r>
              <a:rPr lang="en-US" dirty="0" err="1"/>
              <a:t>kehidupan</a:t>
            </a:r>
            <a:r>
              <a:rPr lang="en-US" dirty="0"/>
              <a:t> </a:t>
            </a:r>
            <a:r>
              <a:rPr lang="en-US" dirty="0" err="1"/>
              <a:t>bermasyarakat</a:t>
            </a:r>
            <a:r>
              <a:rPr lang="en-US" dirty="0"/>
              <a:t> </a:t>
            </a:r>
            <a:r>
              <a:rPr lang="en-US" dirty="0" err="1"/>
              <a:t>sangat</a:t>
            </a:r>
            <a:r>
              <a:rPr lang="en-US" dirty="0"/>
              <a:t> </a:t>
            </a:r>
            <a:r>
              <a:rPr lang="en-US" dirty="0" err="1"/>
              <a:t>diharuskan</a:t>
            </a:r>
            <a:r>
              <a:rPr lang="en-US" dirty="0"/>
              <a:t>.</a:t>
            </a:r>
            <a:endParaRPr lang="id-ID" dirty="0"/>
          </a:p>
          <a:p>
            <a:pPr marL="0" indent="0" algn="just">
              <a:lnSpc>
                <a:spcPct val="150000"/>
              </a:lnSpc>
              <a:spcBef>
                <a:spcPts val="0"/>
              </a:spcBef>
              <a:buNone/>
            </a:pPr>
            <a:r>
              <a:rPr lang="en-US" b="1" dirty="0" err="1">
                <a:solidFill>
                  <a:srgbClr val="FF0000"/>
                </a:solidFill>
              </a:rPr>
              <a:t>Tidak</a:t>
            </a:r>
            <a:r>
              <a:rPr lang="en-US" b="1" dirty="0">
                <a:solidFill>
                  <a:srgbClr val="FF0000"/>
                </a:solidFill>
              </a:rPr>
              <a:t> </a:t>
            </a:r>
            <a:r>
              <a:rPr lang="en-US" b="1" dirty="0" err="1">
                <a:solidFill>
                  <a:srgbClr val="FF0000"/>
                </a:solidFill>
              </a:rPr>
              <a:t>menghakimi</a:t>
            </a:r>
            <a:endParaRPr lang="id-ID" b="1" dirty="0">
              <a:solidFill>
                <a:srgbClr val="FF0000"/>
              </a:solidFill>
            </a:endParaRPr>
          </a:p>
          <a:p>
            <a:pPr marL="0" indent="0" algn="just">
              <a:lnSpc>
                <a:spcPct val="150000"/>
              </a:lnSpc>
              <a:spcBef>
                <a:spcPts val="0"/>
              </a:spcBef>
              <a:buNone/>
            </a:pPr>
            <a:r>
              <a:rPr lang="id-ID" dirty="0"/>
              <a:t>	</a:t>
            </a:r>
            <a:r>
              <a:rPr lang="en-US" dirty="0" err="1"/>
              <a:t>Menjustifikasi</a:t>
            </a:r>
            <a:r>
              <a:rPr lang="en-US" dirty="0"/>
              <a:t> </a:t>
            </a:r>
            <a:r>
              <a:rPr lang="en-US" dirty="0" err="1"/>
              <a:t>seseorang</a:t>
            </a:r>
            <a:r>
              <a:rPr lang="en-US" dirty="0"/>
              <a:t> </a:t>
            </a:r>
            <a:r>
              <a:rPr lang="en-US" dirty="0" err="1"/>
              <a:t>atau</a:t>
            </a:r>
            <a:r>
              <a:rPr lang="en-US" dirty="0"/>
              <a:t> </a:t>
            </a:r>
            <a:r>
              <a:rPr lang="en-US" dirty="0" err="1"/>
              <a:t>sebuah</a:t>
            </a:r>
            <a:r>
              <a:rPr lang="en-US" dirty="0"/>
              <a:t> </a:t>
            </a:r>
            <a:r>
              <a:rPr lang="en-US" dirty="0" err="1"/>
              <a:t>kelompok</a:t>
            </a:r>
            <a:r>
              <a:rPr lang="en-US" dirty="0"/>
              <a:t> </a:t>
            </a:r>
            <a:r>
              <a:rPr lang="en-US" dirty="0" err="1"/>
              <a:t>masyarakat</a:t>
            </a:r>
            <a:r>
              <a:rPr lang="en-US" dirty="0"/>
              <a:t> </a:t>
            </a:r>
            <a:r>
              <a:rPr lang="en-US" dirty="0" err="1"/>
              <a:t>karena</a:t>
            </a:r>
            <a:r>
              <a:rPr lang="en-US" dirty="0"/>
              <a:t> </a:t>
            </a:r>
            <a:r>
              <a:rPr lang="en-US" dirty="0" err="1"/>
              <a:t>dianggap</a:t>
            </a:r>
            <a:r>
              <a:rPr lang="en-US" dirty="0"/>
              <a:t> </a:t>
            </a:r>
            <a:r>
              <a:rPr lang="en-US" dirty="0" err="1"/>
              <a:t>berbeda</a:t>
            </a:r>
            <a:r>
              <a:rPr lang="en-US" dirty="0"/>
              <a:t> </a:t>
            </a:r>
            <a:r>
              <a:rPr lang="en-US" dirty="0" err="1"/>
              <a:t>dengan</a:t>
            </a:r>
            <a:r>
              <a:rPr lang="en-US" dirty="0"/>
              <a:t> </a:t>
            </a:r>
            <a:r>
              <a:rPr lang="en-US" dirty="0" err="1"/>
              <a:t>cara</a:t>
            </a:r>
            <a:r>
              <a:rPr lang="en-US" dirty="0"/>
              <a:t> </a:t>
            </a:r>
            <a:r>
              <a:rPr lang="en-US" dirty="0" err="1"/>
              <a:t>pandang</a:t>
            </a:r>
            <a:r>
              <a:rPr lang="en-US" dirty="0"/>
              <a:t> </a:t>
            </a:r>
            <a:r>
              <a:rPr lang="en-US" dirty="0" err="1"/>
              <a:t>Anda</a:t>
            </a:r>
            <a:r>
              <a:rPr lang="en-US" dirty="0"/>
              <a:t>, </a:t>
            </a:r>
            <a:r>
              <a:rPr lang="en-US" dirty="0" err="1"/>
              <a:t>merupakan</a:t>
            </a:r>
            <a:r>
              <a:rPr lang="en-US" dirty="0"/>
              <a:t> </a:t>
            </a:r>
            <a:r>
              <a:rPr lang="en-US" dirty="0" err="1"/>
              <a:t>hal</a:t>
            </a:r>
            <a:r>
              <a:rPr lang="en-US" dirty="0"/>
              <a:t> yang </a:t>
            </a:r>
            <a:r>
              <a:rPr lang="en-US" dirty="0" err="1"/>
              <a:t>sangat</a:t>
            </a:r>
            <a:r>
              <a:rPr lang="en-US" dirty="0"/>
              <a:t> </a:t>
            </a:r>
            <a:r>
              <a:rPr lang="en-US" dirty="0" err="1"/>
              <a:t>tidak</a:t>
            </a:r>
            <a:r>
              <a:rPr lang="en-US" dirty="0"/>
              <a:t> </a:t>
            </a:r>
            <a:r>
              <a:rPr lang="en-US" dirty="0" err="1"/>
              <a:t>dianjurkan</a:t>
            </a:r>
            <a:r>
              <a:rPr lang="en-US" dirty="0"/>
              <a:t>. </a:t>
            </a:r>
            <a:endParaRPr lang="id-ID" dirty="0"/>
          </a:p>
          <a:p>
            <a:pPr marL="0" indent="0" algn="just">
              <a:lnSpc>
                <a:spcPct val="150000"/>
              </a:lnSpc>
              <a:spcBef>
                <a:spcPts val="0"/>
              </a:spcBef>
              <a:buNone/>
            </a:pPr>
            <a:r>
              <a:rPr lang="en-US" b="1" dirty="0">
                <a:solidFill>
                  <a:srgbClr val="FF0000"/>
                </a:solidFill>
              </a:rPr>
              <a:t>Bahas</a:t>
            </a:r>
            <a:r>
              <a:rPr lang="id-ID" b="1" dirty="0">
                <a:solidFill>
                  <a:srgbClr val="FF0000"/>
                </a:solidFill>
              </a:rPr>
              <a:t>a</a:t>
            </a:r>
          </a:p>
          <a:p>
            <a:pPr marL="0" indent="0" algn="just">
              <a:lnSpc>
                <a:spcPct val="150000"/>
              </a:lnSpc>
              <a:spcBef>
                <a:spcPts val="0"/>
              </a:spcBef>
              <a:buNone/>
            </a:pPr>
            <a:r>
              <a:rPr lang="id-ID" b="1" dirty="0">
                <a:solidFill>
                  <a:srgbClr val="FF0000"/>
                </a:solidFill>
              </a:rPr>
              <a:t>	</a:t>
            </a:r>
            <a:r>
              <a:rPr lang="en-US" dirty="0"/>
              <a:t>Bahasa verbal </a:t>
            </a:r>
            <a:r>
              <a:rPr lang="en-US" dirty="0" err="1"/>
              <a:t>maupun</a:t>
            </a:r>
            <a:r>
              <a:rPr lang="en-US" dirty="0"/>
              <a:t> non-verbal juga </a:t>
            </a:r>
            <a:r>
              <a:rPr lang="en-US" dirty="0" err="1"/>
              <a:t>perlu</a:t>
            </a:r>
            <a:r>
              <a:rPr lang="en-US" dirty="0"/>
              <a:t> </a:t>
            </a:r>
            <a:r>
              <a:rPr lang="en-US" dirty="0" err="1"/>
              <a:t>dikuasai</a:t>
            </a:r>
            <a:r>
              <a:rPr lang="id-ID" dirty="0"/>
              <a:t> </a:t>
            </a:r>
            <a:r>
              <a:rPr lang="en-US" dirty="0" err="1"/>
              <a:t>saat</a:t>
            </a:r>
            <a:r>
              <a:rPr lang="en-US" dirty="0"/>
              <a:t> </a:t>
            </a:r>
            <a:r>
              <a:rPr lang="en-US" dirty="0" err="1"/>
              <a:t>bersosialisasi</a:t>
            </a:r>
            <a:r>
              <a:rPr lang="en-US" dirty="0"/>
              <a:t> </a:t>
            </a:r>
            <a:r>
              <a:rPr lang="en-US" dirty="0" err="1"/>
              <a:t>dengan</a:t>
            </a:r>
            <a:r>
              <a:rPr lang="en-US" dirty="0"/>
              <a:t> </a:t>
            </a:r>
            <a:r>
              <a:rPr lang="en-US" dirty="0" err="1"/>
              <a:t>masyarakat</a:t>
            </a:r>
            <a:r>
              <a:rPr lang="en-US" dirty="0"/>
              <a:t>. </a:t>
            </a:r>
            <a:r>
              <a:rPr lang="en-US" dirty="0" err="1"/>
              <a:t>Baik</a:t>
            </a:r>
            <a:r>
              <a:rPr lang="id-ID" dirty="0"/>
              <a:t> </a:t>
            </a:r>
            <a:r>
              <a:rPr lang="en-US" dirty="0" err="1"/>
              <a:t>menggunakan</a:t>
            </a:r>
            <a:r>
              <a:rPr lang="en-US" dirty="0"/>
              <a:t> </a:t>
            </a:r>
            <a:r>
              <a:rPr lang="en-US" dirty="0" err="1"/>
              <a:t>bahasa</a:t>
            </a:r>
            <a:r>
              <a:rPr lang="en-US" dirty="0"/>
              <a:t> </a:t>
            </a:r>
            <a:r>
              <a:rPr lang="en-US" dirty="0" err="1"/>
              <a:t>ibu</a:t>
            </a:r>
            <a:r>
              <a:rPr lang="en-US" dirty="0"/>
              <a:t>, </a:t>
            </a:r>
            <a:r>
              <a:rPr lang="en-US" dirty="0" err="1"/>
              <a:t>bahasa</a:t>
            </a:r>
            <a:r>
              <a:rPr lang="en-US" dirty="0"/>
              <a:t> </a:t>
            </a:r>
            <a:r>
              <a:rPr lang="en-US" dirty="0" err="1"/>
              <a:t>nasional</a:t>
            </a:r>
            <a:r>
              <a:rPr lang="en-US" dirty="0"/>
              <a:t>, dan </a:t>
            </a:r>
            <a:r>
              <a:rPr lang="en-US" dirty="0" err="1"/>
              <a:t>bahasa</a:t>
            </a:r>
            <a:r>
              <a:rPr lang="en-US" dirty="0"/>
              <a:t> </a:t>
            </a:r>
            <a:r>
              <a:rPr lang="en-US" dirty="0" err="1"/>
              <a:t>internasional</a:t>
            </a:r>
            <a:r>
              <a:rPr lang="en-US" dirty="0"/>
              <a:t>, Anda </a:t>
            </a:r>
            <a:r>
              <a:rPr lang="en-US" dirty="0" err="1"/>
              <a:t>perlu</a:t>
            </a:r>
            <a:r>
              <a:rPr lang="en-US" dirty="0"/>
              <a:t> </a:t>
            </a:r>
            <a:r>
              <a:rPr lang="en-US" dirty="0" err="1"/>
              <a:t>mempelajarinya</a:t>
            </a:r>
            <a:r>
              <a:rPr lang="en-US" dirty="0"/>
              <a:t>.</a:t>
            </a:r>
            <a:endParaRPr lang="en-US" b="1" dirty="0"/>
          </a:p>
          <a:p>
            <a:pPr marL="514350" indent="-514350">
              <a:buNone/>
            </a:pPr>
            <a:endParaRPr lang="en-US" sz="2100" b="1" dirty="0"/>
          </a:p>
          <a:p>
            <a:pPr marL="514350" indent="-514350">
              <a:buNone/>
            </a:pPr>
            <a:endParaRPr lang="en-US" sz="2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08" y="260648"/>
            <a:ext cx="5859000" cy="432048"/>
          </a:xfrm>
        </p:spPr>
        <p:txBody>
          <a:bodyPr>
            <a:noAutofit/>
          </a:bodyPr>
          <a:lstStyle/>
          <a:p>
            <a:r>
              <a:rPr lang="id-ID" sz="2500" b="1" dirty="0">
                <a:solidFill>
                  <a:schemeClr val="tx1"/>
                </a:solidFill>
              </a:rPr>
              <a:t>KEGIATAN (ACTIVITY) PESERTA DIDIK</a:t>
            </a:r>
            <a:endParaRPr lang="en-US" sz="2500" b="1" dirty="0">
              <a:solidFill>
                <a:schemeClr val="tx1"/>
              </a:solidFill>
            </a:endParaRPr>
          </a:p>
        </p:txBody>
      </p:sp>
      <p:sp>
        <p:nvSpPr>
          <p:cNvPr id="5" name="Title 1">
            <a:extLst>
              <a:ext uri="{FF2B5EF4-FFF2-40B4-BE49-F238E27FC236}">
                <a16:creationId xmlns:a16="http://schemas.microsoft.com/office/drawing/2014/main" id="{ED57095A-AC32-49D4-ABB6-38FB4A4F4C37}"/>
              </a:ext>
            </a:extLst>
          </p:cNvPr>
          <p:cNvSpPr txBox="1">
            <a:spLocks/>
          </p:cNvSpPr>
          <p:nvPr/>
        </p:nvSpPr>
        <p:spPr>
          <a:xfrm>
            <a:off x="1835696" y="692696"/>
            <a:ext cx="3672408" cy="43204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200" b="1" dirty="0">
                <a:solidFill>
                  <a:srgbClr val="FF0000"/>
                </a:solidFill>
              </a:rPr>
              <a:t>KISAH SEEKOR TIKUS</a:t>
            </a:r>
            <a:endParaRPr lang="en-US" sz="2200" b="1" dirty="0">
              <a:solidFill>
                <a:srgbClr val="FF0000"/>
              </a:solidFill>
            </a:endParaRPr>
          </a:p>
        </p:txBody>
      </p:sp>
      <p:sp>
        <p:nvSpPr>
          <p:cNvPr id="9" name="TextBox 8">
            <a:extLst>
              <a:ext uri="{FF2B5EF4-FFF2-40B4-BE49-F238E27FC236}">
                <a16:creationId xmlns:a16="http://schemas.microsoft.com/office/drawing/2014/main" id="{C0C6E104-067D-4087-9105-8724C1C8B1C8}"/>
              </a:ext>
            </a:extLst>
          </p:cNvPr>
          <p:cNvSpPr txBox="1"/>
          <p:nvPr/>
        </p:nvSpPr>
        <p:spPr>
          <a:xfrm>
            <a:off x="585208" y="1340768"/>
            <a:ext cx="6552728" cy="5027467"/>
          </a:xfrm>
          <a:prstGeom prst="rect">
            <a:avLst/>
          </a:prstGeom>
          <a:noFill/>
        </p:spPr>
        <p:txBody>
          <a:bodyPr wrap="square" rtlCol="0">
            <a:spAutoFit/>
          </a:bodyPr>
          <a:lstStyle/>
          <a:p>
            <a:pPr algn="just">
              <a:lnSpc>
                <a:spcPct val="150000"/>
              </a:lnSpc>
            </a:pPr>
            <a:r>
              <a:rPr lang="id-ID" dirty="0"/>
              <a:t>Sepasang suami dan istri petani pulang ke rumah setelah berbelanja. Ketika mereka membuka barang belanjaan, seekor tikus memperhatikan dengan seksama sambil menggumam, "Hmm</a:t>
            </a:r>
            <a:r>
              <a:rPr lang="en-US" dirty="0"/>
              <a:t>…….</a:t>
            </a:r>
            <a:r>
              <a:rPr lang="id-ID" dirty="0"/>
              <a:t>. makanan apa lagi yang dibawa mereka dari pasar ??" Ternyata, salah satu yang dibeli oleh petani ini adalah Perangkap Tikus.</a:t>
            </a:r>
          </a:p>
          <a:p>
            <a:pPr algn="just">
              <a:lnSpc>
                <a:spcPct val="150000"/>
              </a:lnSpc>
            </a:pPr>
            <a:r>
              <a:rPr lang="id-ID" dirty="0"/>
              <a:t>Sang tikus kaget bukan kepalang. Ia segera berlari menuju kandang dan berteriak, "Ada Perangkap Tikus di rumah!!! Di rumah sekarang ada perangkap tikus!!" Ia mendatangi ayam dan berteriak, "Ada perangkap tikus" Sang Ayam berkata, "Tuan Tikus..., Aku turut bersedih, tapi itu tidak berpengaruh terhadap diriku"</a:t>
            </a:r>
            <a:r>
              <a:rPr lang="en-US" dirty="0"/>
              <a:t>.</a:t>
            </a:r>
          </a:p>
        </p:txBody>
      </p:sp>
    </p:spTree>
    <p:extLst>
      <p:ext uri="{BB962C8B-B14F-4D97-AF65-F5344CB8AC3E}">
        <p14:creationId xmlns:p14="http://schemas.microsoft.com/office/powerpoint/2010/main" val="30023839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3429</TotalTime>
  <Words>837</Words>
  <Application>Microsoft Office PowerPoint</Application>
  <PresentationFormat>On-screen Show (4:3)</PresentationFormat>
  <Paragraphs>58</Paragraphs>
  <Slides>13</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PENGERTIAN NORMA,  KEBIASAAN, ADAT-ISTIADAT</vt:lpstr>
      <vt:lpstr>MACAM-MACAM NORMA </vt:lpstr>
      <vt:lpstr>CARA SUKSES UNTUK MENJALIN  HUBUNGAN SOSIAL DENGAN MASYARAKAT </vt:lpstr>
      <vt:lpstr>KEGIATAN (ACTIVITY) PESERTA DIDIK</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ok</dc:creator>
  <cp:lastModifiedBy>user</cp:lastModifiedBy>
  <cp:revision>102</cp:revision>
  <dcterms:created xsi:type="dcterms:W3CDTF">2016-07-21T12:45:39Z</dcterms:created>
  <dcterms:modified xsi:type="dcterms:W3CDTF">2020-10-22T01:59:54Z</dcterms:modified>
</cp:coreProperties>
</file>