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1" r:id="rId2"/>
    <p:sldMasterId id="2147483733" r:id="rId3"/>
    <p:sldMasterId id="2147483771" r:id="rId4"/>
    <p:sldMasterId id="2147483795" r:id="rId5"/>
    <p:sldMasterId id="2147483807" r:id="rId6"/>
    <p:sldMasterId id="2147483819" r:id="rId7"/>
    <p:sldMasterId id="2147483831" r:id="rId8"/>
    <p:sldMasterId id="2147483843" r:id="rId9"/>
    <p:sldMasterId id="2147483855" r:id="rId10"/>
    <p:sldMasterId id="2147483869" r:id="rId11"/>
    <p:sldMasterId id="2147483882" r:id="rId12"/>
    <p:sldMasterId id="2147483896" r:id="rId13"/>
    <p:sldMasterId id="2147483926" r:id="rId14"/>
    <p:sldMasterId id="2147483944" r:id="rId15"/>
  </p:sldMasterIdLst>
  <p:notesMasterIdLst>
    <p:notesMasterId r:id="rId50"/>
  </p:notesMasterIdLst>
  <p:handoutMasterIdLst>
    <p:handoutMasterId r:id="rId51"/>
  </p:handoutMasterIdLst>
  <p:sldIdLst>
    <p:sldId id="256" r:id="rId16"/>
    <p:sldId id="329" r:id="rId17"/>
    <p:sldId id="269" r:id="rId18"/>
    <p:sldId id="270" r:id="rId19"/>
    <p:sldId id="330" r:id="rId20"/>
    <p:sldId id="271" r:id="rId21"/>
    <p:sldId id="331" r:id="rId22"/>
    <p:sldId id="332" r:id="rId23"/>
    <p:sldId id="333" r:id="rId24"/>
    <p:sldId id="311" r:id="rId25"/>
    <p:sldId id="334" r:id="rId26"/>
    <p:sldId id="335" r:id="rId27"/>
    <p:sldId id="336" r:id="rId28"/>
    <p:sldId id="312" r:id="rId29"/>
    <p:sldId id="313" r:id="rId30"/>
    <p:sldId id="314" r:id="rId31"/>
    <p:sldId id="315" r:id="rId32"/>
    <p:sldId id="316" r:id="rId33"/>
    <p:sldId id="317" r:id="rId34"/>
    <p:sldId id="318" r:id="rId35"/>
    <p:sldId id="337" r:id="rId36"/>
    <p:sldId id="338" r:id="rId37"/>
    <p:sldId id="319" r:id="rId38"/>
    <p:sldId id="320" r:id="rId39"/>
    <p:sldId id="321" r:id="rId40"/>
    <p:sldId id="340" r:id="rId41"/>
    <p:sldId id="339" r:id="rId42"/>
    <p:sldId id="322" r:id="rId43"/>
    <p:sldId id="326" r:id="rId44"/>
    <p:sldId id="323" r:id="rId45"/>
    <p:sldId id="327" r:id="rId46"/>
    <p:sldId id="324" r:id="rId47"/>
    <p:sldId id="341" r:id="rId48"/>
    <p:sldId id="34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70" d="100"/>
          <a:sy n="70" d="100"/>
        </p:scale>
        <p:origin x="1380"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s>
</file>

<file path=ppt/diagrams/_rels/data5.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1F283-5A6B-4570-9376-B9606D8B4F7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E298CD9-3066-4705-BA9C-6ED2C8F575F1}" type="pres">
      <dgm:prSet presAssocID="{0111F283-5A6B-4570-9376-B9606D8B4F75}" presName="arrowDiagram" presStyleCnt="0">
        <dgm:presLayoutVars>
          <dgm:chMax val="5"/>
          <dgm:dir/>
          <dgm:resizeHandles val="exact"/>
        </dgm:presLayoutVars>
      </dgm:prSet>
      <dgm:spPr/>
      <dgm:t>
        <a:bodyPr/>
        <a:lstStyle/>
        <a:p>
          <a:endParaRPr lang="en-US"/>
        </a:p>
      </dgm:t>
    </dgm:pt>
  </dgm:ptLst>
  <dgm:cxnLst>
    <dgm:cxn modelId="{5E0C6F40-D1D5-47B5-BFFC-DA6C48FA9370}" type="presOf" srcId="{0111F283-5A6B-4570-9376-B9606D8B4F75}" destId="{FE298CD9-3066-4705-BA9C-6ED2C8F575F1}" srcOrd="0"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18A1E-8C51-4061-B47E-E73566B64C94}" type="doc">
      <dgm:prSet loTypeId="urn:microsoft.com/office/officeart/2005/8/layout/vList3#1" loCatId="list" qsTypeId="urn:microsoft.com/office/officeart/2005/8/quickstyle/3d1" qsCatId="3D" csTypeId="urn:microsoft.com/office/officeart/2005/8/colors/colorful5" csCatId="colorful" phldr="1"/>
      <dgm:spPr/>
    </dgm:pt>
    <dgm:pt modelId="{8CD70845-125E-4AF1-8CF5-6CE1B6EAD189}">
      <dgm:prSet phldrT="[Text]"/>
      <dgm:spPr/>
      <dgm:t>
        <a:bodyPr/>
        <a:lstStyle/>
        <a:p>
          <a:r>
            <a:rPr lang="en-US" dirty="0" err="1" smtClean="0">
              <a:solidFill>
                <a:schemeClr val="tx1"/>
              </a:solidFill>
            </a:rPr>
            <a:t>Bertindak</a:t>
          </a:r>
          <a:r>
            <a:rPr lang="en-US" dirty="0" smtClean="0">
              <a:solidFill>
                <a:schemeClr val="tx1"/>
              </a:solidFill>
            </a:rPr>
            <a:t> </a:t>
          </a:r>
          <a:r>
            <a:rPr lang="en-US" dirty="0" err="1" smtClean="0">
              <a:solidFill>
                <a:schemeClr val="tx1"/>
              </a:solidFill>
            </a:rPr>
            <a:t>sbg</a:t>
          </a:r>
          <a:r>
            <a:rPr lang="en-US" dirty="0" smtClean="0">
              <a:solidFill>
                <a:schemeClr val="tx1"/>
              </a:solidFill>
            </a:rPr>
            <a:t> </a:t>
          </a:r>
          <a:r>
            <a:rPr lang="en-US" dirty="0" err="1" smtClean="0">
              <a:solidFill>
                <a:schemeClr val="tx1"/>
              </a:solidFill>
            </a:rPr>
            <a:t>pemegang</a:t>
          </a:r>
          <a:r>
            <a:rPr lang="en-US" dirty="0" smtClean="0">
              <a:solidFill>
                <a:schemeClr val="tx1"/>
              </a:solidFill>
            </a:rPr>
            <a:t> </a:t>
          </a:r>
          <a:r>
            <a:rPr lang="en-US" dirty="0" err="1" smtClean="0">
              <a:solidFill>
                <a:schemeClr val="tx1"/>
              </a:solidFill>
            </a:rPr>
            <a:t>kas</a:t>
          </a:r>
          <a:r>
            <a:rPr lang="en-US" dirty="0" smtClean="0">
              <a:solidFill>
                <a:schemeClr val="tx1"/>
              </a:solidFill>
            </a:rPr>
            <a:t> </a:t>
          </a:r>
          <a:r>
            <a:rPr lang="en-US" dirty="0" err="1" smtClean="0">
              <a:solidFill>
                <a:schemeClr val="tx1"/>
              </a:solidFill>
            </a:rPr>
            <a:t>pemerintah</a:t>
          </a:r>
          <a:endParaRPr lang="en-US" dirty="0">
            <a:solidFill>
              <a:schemeClr val="tx1"/>
            </a:solidFill>
          </a:endParaRPr>
        </a:p>
      </dgm:t>
    </dgm:pt>
    <dgm:pt modelId="{855A20B3-7E10-41E3-B45A-AFCDF90E2E56}" type="parTrans" cxnId="{EFBD8790-32E6-42FD-90D0-28A29D82C22F}">
      <dgm:prSet/>
      <dgm:spPr/>
      <dgm:t>
        <a:bodyPr/>
        <a:lstStyle/>
        <a:p>
          <a:endParaRPr lang="en-US"/>
        </a:p>
      </dgm:t>
    </dgm:pt>
    <dgm:pt modelId="{BAD330F5-4D92-4D5A-8015-462462D03119}" type="sibTrans" cxnId="{EFBD8790-32E6-42FD-90D0-28A29D82C22F}">
      <dgm:prSet/>
      <dgm:spPr/>
      <dgm:t>
        <a:bodyPr/>
        <a:lstStyle/>
        <a:p>
          <a:endParaRPr lang="en-US"/>
        </a:p>
      </dgm:t>
    </dgm:pt>
    <dgm:pt modelId="{98E3109F-310A-40B5-B267-F9D6BF654FB8}">
      <dgm:prSet phldrT="[Text]"/>
      <dgm:spPr/>
      <dgm:t>
        <a:bodyPr/>
        <a:lstStyle/>
        <a:p>
          <a:r>
            <a:rPr lang="en-US" dirty="0" err="1" smtClean="0">
              <a:solidFill>
                <a:schemeClr val="tx1"/>
              </a:solidFill>
            </a:rPr>
            <a:t>Utk</a:t>
          </a:r>
          <a:r>
            <a:rPr lang="en-US" dirty="0" smtClean="0">
              <a:solidFill>
                <a:schemeClr val="tx1"/>
              </a:solidFill>
            </a:rPr>
            <a:t> &amp; </a:t>
          </a:r>
          <a:r>
            <a:rPr lang="en-US" dirty="0" err="1" smtClean="0">
              <a:solidFill>
                <a:schemeClr val="tx1"/>
              </a:solidFill>
            </a:rPr>
            <a:t>atas</a:t>
          </a:r>
          <a:r>
            <a:rPr lang="en-US" dirty="0" smtClean="0">
              <a:solidFill>
                <a:schemeClr val="tx1"/>
              </a:solidFill>
            </a:rPr>
            <a:t> </a:t>
          </a:r>
          <a:r>
            <a:rPr lang="en-US" dirty="0" err="1" smtClean="0">
              <a:solidFill>
                <a:schemeClr val="tx1"/>
              </a:solidFill>
            </a:rPr>
            <a:t>nama</a:t>
          </a:r>
          <a:r>
            <a:rPr lang="en-US" dirty="0" smtClean="0">
              <a:solidFill>
                <a:schemeClr val="tx1"/>
              </a:solidFill>
            </a:rPr>
            <a:t> </a:t>
          </a:r>
          <a:r>
            <a:rPr lang="en-US" dirty="0" err="1" smtClean="0">
              <a:solidFill>
                <a:schemeClr val="tx1"/>
              </a:solidFill>
            </a:rPr>
            <a:t>pemerintah</a:t>
          </a:r>
          <a:r>
            <a:rPr lang="en-US" dirty="0" smtClean="0">
              <a:solidFill>
                <a:schemeClr val="tx1"/>
              </a:solidFill>
            </a:rPr>
            <a:t> BI </a:t>
          </a:r>
          <a:r>
            <a:rPr lang="en-US" dirty="0" err="1" smtClean="0">
              <a:solidFill>
                <a:schemeClr val="tx1"/>
              </a:solidFill>
            </a:rPr>
            <a:t>dpt</a:t>
          </a:r>
          <a:r>
            <a:rPr lang="en-US" dirty="0" smtClean="0">
              <a:solidFill>
                <a:schemeClr val="tx1"/>
              </a:solidFill>
            </a:rPr>
            <a:t> </a:t>
          </a:r>
          <a:r>
            <a:rPr lang="en-US" dirty="0" err="1" smtClean="0">
              <a:solidFill>
                <a:schemeClr val="tx1"/>
              </a:solidFill>
            </a:rPr>
            <a:t>menerima</a:t>
          </a:r>
          <a:r>
            <a:rPr lang="en-US" dirty="0" smtClean="0">
              <a:solidFill>
                <a:schemeClr val="tx1"/>
              </a:solidFill>
            </a:rPr>
            <a:t> </a:t>
          </a:r>
          <a:r>
            <a:rPr lang="en-US" dirty="0" err="1" smtClean="0">
              <a:solidFill>
                <a:schemeClr val="tx1"/>
              </a:solidFill>
            </a:rPr>
            <a:t>pinjaman</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Luar</a:t>
          </a:r>
          <a:r>
            <a:rPr lang="en-US" dirty="0" smtClean="0">
              <a:solidFill>
                <a:schemeClr val="tx1"/>
              </a:solidFill>
            </a:rPr>
            <a:t> </a:t>
          </a:r>
          <a:r>
            <a:rPr lang="en-US" dirty="0" err="1" smtClean="0">
              <a:solidFill>
                <a:schemeClr val="tx1"/>
              </a:solidFill>
            </a:rPr>
            <a:t>negeri</a:t>
          </a:r>
          <a:r>
            <a:rPr lang="en-US" dirty="0" smtClean="0">
              <a:solidFill>
                <a:schemeClr val="tx1"/>
              </a:solidFill>
            </a:rPr>
            <a:t> </a:t>
          </a:r>
          <a:r>
            <a:rPr lang="en-US" dirty="0" err="1" smtClean="0">
              <a:solidFill>
                <a:schemeClr val="tx1"/>
              </a:solidFill>
            </a:rPr>
            <a:t>menatausahakan</a:t>
          </a:r>
          <a:r>
            <a:rPr lang="en-US" dirty="0" smtClean="0">
              <a:solidFill>
                <a:schemeClr val="tx1"/>
              </a:solidFill>
            </a:rPr>
            <a:t>, </a:t>
          </a:r>
          <a:r>
            <a:rPr lang="en-US" dirty="0" err="1" smtClean="0">
              <a:solidFill>
                <a:schemeClr val="tx1"/>
              </a:solidFill>
            </a:rPr>
            <a:t>menyelesaikan</a:t>
          </a:r>
          <a:r>
            <a:rPr lang="en-US" dirty="0" smtClean="0">
              <a:solidFill>
                <a:schemeClr val="tx1"/>
              </a:solidFill>
            </a:rPr>
            <a:t> </a:t>
          </a:r>
          <a:r>
            <a:rPr lang="en-US" dirty="0" err="1" smtClean="0">
              <a:solidFill>
                <a:schemeClr val="tx1"/>
              </a:solidFill>
            </a:rPr>
            <a:t>tagihan</a:t>
          </a:r>
          <a:r>
            <a:rPr lang="en-US" dirty="0" smtClean="0">
              <a:solidFill>
                <a:schemeClr val="tx1"/>
              </a:solidFill>
            </a:rPr>
            <a:t> &amp; </a:t>
          </a:r>
          <a:r>
            <a:rPr lang="en-US" dirty="0" err="1" smtClean="0">
              <a:solidFill>
                <a:schemeClr val="tx1"/>
              </a:solidFill>
            </a:rPr>
            <a:t>kewajiban</a:t>
          </a:r>
          <a:r>
            <a:rPr lang="en-US" dirty="0" smtClean="0">
              <a:solidFill>
                <a:schemeClr val="tx1"/>
              </a:solidFill>
            </a:rPr>
            <a:t> </a:t>
          </a:r>
          <a:r>
            <a:rPr lang="en-US" dirty="0" err="1" smtClean="0">
              <a:solidFill>
                <a:schemeClr val="tx1"/>
              </a:solidFill>
            </a:rPr>
            <a:t>pemerintah</a:t>
          </a:r>
          <a:r>
            <a:rPr lang="en-US" dirty="0" smtClean="0">
              <a:solidFill>
                <a:schemeClr val="tx1"/>
              </a:solidFill>
            </a:rPr>
            <a:t> </a:t>
          </a:r>
          <a:r>
            <a:rPr lang="en-US" dirty="0" err="1" smtClean="0">
              <a:solidFill>
                <a:schemeClr val="tx1"/>
              </a:solidFill>
            </a:rPr>
            <a:t>thd</a:t>
          </a:r>
          <a:r>
            <a:rPr lang="en-US" dirty="0" smtClean="0">
              <a:solidFill>
                <a:schemeClr val="tx1"/>
              </a:solidFill>
            </a:rPr>
            <a:t> </a:t>
          </a:r>
          <a:r>
            <a:rPr lang="en-US" dirty="0" err="1" smtClean="0">
              <a:solidFill>
                <a:schemeClr val="tx1"/>
              </a:solidFill>
            </a:rPr>
            <a:t>pihak</a:t>
          </a:r>
          <a:r>
            <a:rPr lang="en-US" dirty="0" smtClean="0">
              <a:solidFill>
                <a:schemeClr val="tx1"/>
              </a:solidFill>
            </a:rPr>
            <a:t> </a:t>
          </a:r>
          <a:r>
            <a:rPr lang="en-US" dirty="0" err="1" smtClean="0">
              <a:solidFill>
                <a:schemeClr val="tx1"/>
              </a:solidFill>
            </a:rPr>
            <a:t>luar</a:t>
          </a:r>
          <a:r>
            <a:rPr lang="en-US" dirty="0" smtClean="0">
              <a:solidFill>
                <a:schemeClr val="tx1"/>
              </a:solidFill>
            </a:rPr>
            <a:t> </a:t>
          </a:r>
          <a:r>
            <a:rPr lang="en-US" dirty="0" err="1" smtClean="0">
              <a:solidFill>
                <a:schemeClr val="tx1"/>
              </a:solidFill>
            </a:rPr>
            <a:t>negeri</a:t>
          </a:r>
          <a:endParaRPr lang="en-US" dirty="0">
            <a:solidFill>
              <a:schemeClr val="tx1"/>
            </a:solidFill>
          </a:endParaRPr>
        </a:p>
      </dgm:t>
    </dgm:pt>
    <dgm:pt modelId="{0D42533B-FE84-4322-87F4-BEDD4D8024B0}" type="parTrans" cxnId="{682ADFBA-916A-42BB-9ACE-0D5BFE69F334}">
      <dgm:prSet/>
      <dgm:spPr/>
      <dgm:t>
        <a:bodyPr/>
        <a:lstStyle/>
        <a:p>
          <a:endParaRPr lang="en-US"/>
        </a:p>
      </dgm:t>
    </dgm:pt>
    <dgm:pt modelId="{6A7AE0AB-36F9-4BBA-AEB8-756B9036B1F1}" type="sibTrans" cxnId="{682ADFBA-916A-42BB-9ACE-0D5BFE69F334}">
      <dgm:prSet/>
      <dgm:spPr/>
      <dgm:t>
        <a:bodyPr/>
        <a:lstStyle/>
        <a:p>
          <a:endParaRPr lang="en-US"/>
        </a:p>
      </dgm:t>
    </dgm:pt>
    <dgm:pt modelId="{0D9C394B-DCEA-4B1E-85A1-FC542ED5198E}">
      <dgm:prSet phldrT="[Text]"/>
      <dgm:spPr/>
      <dgm:t>
        <a:bodyPr/>
        <a:lstStyle/>
        <a:p>
          <a:r>
            <a:rPr lang="en-US" dirty="0" err="1" smtClean="0">
              <a:solidFill>
                <a:schemeClr val="bg1"/>
              </a:solidFill>
            </a:rPr>
            <a:t>Memberikan</a:t>
          </a:r>
          <a:r>
            <a:rPr lang="en-US" dirty="0" smtClean="0">
              <a:solidFill>
                <a:schemeClr val="bg1"/>
              </a:solidFill>
            </a:rPr>
            <a:t> </a:t>
          </a:r>
          <a:r>
            <a:rPr lang="en-US" dirty="0" err="1" smtClean="0">
              <a:solidFill>
                <a:schemeClr val="bg1"/>
              </a:solidFill>
            </a:rPr>
            <a:t>pendapat</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pertimbangan</a:t>
          </a:r>
          <a:r>
            <a:rPr lang="en-US" dirty="0" smtClean="0">
              <a:solidFill>
                <a:schemeClr val="bg1"/>
              </a:solidFill>
            </a:rPr>
            <a:t> </a:t>
          </a:r>
          <a:r>
            <a:rPr lang="en-US" dirty="0" err="1" smtClean="0">
              <a:solidFill>
                <a:schemeClr val="bg1"/>
              </a:solidFill>
            </a:rPr>
            <a:t>menyangkut</a:t>
          </a:r>
          <a:r>
            <a:rPr lang="en-US" dirty="0" smtClean="0">
              <a:solidFill>
                <a:schemeClr val="bg1"/>
              </a:solidFill>
            </a:rPr>
            <a:t> RAPBN </a:t>
          </a:r>
          <a:r>
            <a:rPr lang="en-US" dirty="0" err="1" smtClean="0">
              <a:solidFill>
                <a:schemeClr val="bg1"/>
              </a:solidFill>
            </a:rPr>
            <a:t>serta</a:t>
          </a:r>
          <a:r>
            <a:rPr lang="en-US" dirty="0" smtClean="0">
              <a:solidFill>
                <a:schemeClr val="bg1"/>
              </a:solidFill>
            </a:rPr>
            <a:t> </a:t>
          </a:r>
          <a:r>
            <a:rPr lang="en-US" dirty="0" err="1" smtClean="0">
              <a:solidFill>
                <a:schemeClr val="bg1"/>
              </a:solidFill>
            </a:rPr>
            <a:t>kebijakan</a:t>
          </a:r>
          <a:r>
            <a:rPr lang="en-US" dirty="0" smtClean="0">
              <a:solidFill>
                <a:schemeClr val="bg1"/>
              </a:solidFill>
            </a:rPr>
            <a:t> lain </a:t>
          </a:r>
          <a:r>
            <a:rPr lang="en-US" dirty="0" err="1" smtClean="0">
              <a:solidFill>
                <a:schemeClr val="bg1"/>
              </a:solidFill>
            </a:rPr>
            <a:t>yg</a:t>
          </a:r>
          <a:r>
            <a:rPr lang="en-US" dirty="0" smtClean="0">
              <a:solidFill>
                <a:schemeClr val="bg1"/>
              </a:solidFill>
            </a:rPr>
            <a:t> </a:t>
          </a:r>
          <a:r>
            <a:rPr lang="en-US" dirty="0" err="1" smtClean="0">
              <a:solidFill>
                <a:schemeClr val="bg1"/>
              </a:solidFill>
            </a:rPr>
            <a:t>berkaita</a:t>
          </a:r>
          <a:r>
            <a:rPr lang="en-US" dirty="0" smtClean="0">
              <a:solidFill>
                <a:schemeClr val="bg1"/>
              </a:solidFill>
            </a:rPr>
            <a:t> dg </a:t>
          </a:r>
          <a:r>
            <a:rPr lang="en-US" dirty="0" err="1" smtClean="0">
              <a:solidFill>
                <a:schemeClr val="bg1"/>
              </a:solidFill>
            </a:rPr>
            <a:t>tugas</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kewenangannya</a:t>
          </a:r>
          <a:endParaRPr lang="en-US" dirty="0">
            <a:solidFill>
              <a:schemeClr val="bg1"/>
            </a:solidFill>
          </a:endParaRPr>
        </a:p>
      </dgm:t>
    </dgm:pt>
    <dgm:pt modelId="{7ECDCCB4-36D7-40EF-9CBF-F786DBB121A7}" type="parTrans" cxnId="{DB819A0F-9B4B-4C06-A19A-DB0D84AA716F}">
      <dgm:prSet/>
      <dgm:spPr/>
      <dgm:t>
        <a:bodyPr/>
        <a:lstStyle/>
        <a:p>
          <a:endParaRPr lang="en-US"/>
        </a:p>
      </dgm:t>
    </dgm:pt>
    <dgm:pt modelId="{C6A5796E-95AC-4DC1-99D1-D19BF29F4CB3}" type="sibTrans" cxnId="{DB819A0F-9B4B-4C06-A19A-DB0D84AA716F}">
      <dgm:prSet/>
      <dgm:spPr/>
      <dgm:t>
        <a:bodyPr/>
        <a:lstStyle/>
        <a:p>
          <a:endParaRPr lang="en-US"/>
        </a:p>
      </dgm:t>
    </dgm:pt>
    <dgm:pt modelId="{390D7150-BBAF-4993-B318-45DAFCC301BE}">
      <dgm:prSet/>
      <dgm:spPr/>
      <dgm:t>
        <a:bodyPr/>
        <a:lstStyle/>
        <a:p>
          <a:r>
            <a:rPr lang="en-US" dirty="0" err="1" smtClean="0">
              <a:solidFill>
                <a:schemeClr val="tx1"/>
              </a:solidFill>
            </a:rPr>
            <a:t>Pemerintah</a:t>
          </a:r>
          <a:r>
            <a:rPr lang="en-US" dirty="0" smtClean="0">
              <a:solidFill>
                <a:schemeClr val="tx1"/>
              </a:solidFill>
            </a:rPr>
            <a:t> </a:t>
          </a:r>
          <a:r>
            <a:rPr lang="en-US" dirty="0" err="1" smtClean="0">
              <a:solidFill>
                <a:schemeClr val="tx1"/>
              </a:solidFill>
            </a:rPr>
            <a:t>wajib</a:t>
          </a:r>
          <a:r>
            <a:rPr lang="en-US" dirty="0" smtClean="0">
              <a:solidFill>
                <a:schemeClr val="tx1"/>
              </a:solidFill>
            </a:rPr>
            <a:t> </a:t>
          </a:r>
          <a:r>
            <a:rPr lang="en-US" dirty="0" err="1" smtClean="0">
              <a:solidFill>
                <a:schemeClr val="tx1"/>
              </a:solidFill>
            </a:rPr>
            <a:t>meminta</a:t>
          </a:r>
          <a:r>
            <a:rPr lang="en-US" dirty="0" smtClean="0">
              <a:solidFill>
                <a:schemeClr val="tx1"/>
              </a:solidFill>
            </a:rPr>
            <a:t> </a:t>
          </a:r>
          <a:r>
            <a:rPr lang="en-US" dirty="0" err="1" smtClean="0">
              <a:solidFill>
                <a:schemeClr val="tx1"/>
              </a:solidFill>
            </a:rPr>
            <a:t>pendapat</a:t>
          </a:r>
          <a:r>
            <a:rPr lang="en-US" dirty="0" smtClean="0">
              <a:solidFill>
                <a:schemeClr val="tx1"/>
              </a:solidFill>
            </a:rPr>
            <a:t>  &amp; </a:t>
          </a:r>
          <a:r>
            <a:rPr lang="en-US" dirty="0" err="1" smtClean="0">
              <a:solidFill>
                <a:schemeClr val="tx1"/>
              </a:solidFill>
            </a:rPr>
            <a:t>atau</a:t>
          </a:r>
          <a:r>
            <a:rPr lang="en-US" dirty="0" smtClean="0">
              <a:solidFill>
                <a:schemeClr val="tx1"/>
              </a:solidFill>
            </a:rPr>
            <a:t> </a:t>
          </a:r>
          <a:r>
            <a:rPr lang="en-US" dirty="0" err="1" smtClean="0">
              <a:solidFill>
                <a:schemeClr val="tx1"/>
              </a:solidFill>
            </a:rPr>
            <a:t>mengundang</a:t>
          </a:r>
          <a:r>
            <a:rPr lang="en-US" dirty="0" smtClean="0">
              <a:solidFill>
                <a:schemeClr val="tx1"/>
              </a:solidFill>
            </a:rPr>
            <a:t> BI </a:t>
          </a:r>
          <a:r>
            <a:rPr lang="en-US" dirty="0" err="1" smtClean="0">
              <a:solidFill>
                <a:schemeClr val="tx1"/>
              </a:solidFill>
            </a:rPr>
            <a:t>dlm</a:t>
          </a:r>
          <a:r>
            <a:rPr lang="en-US" dirty="0" smtClean="0">
              <a:solidFill>
                <a:schemeClr val="tx1"/>
              </a:solidFill>
            </a:rPr>
            <a:t> </a:t>
          </a:r>
          <a:r>
            <a:rPr lang="en-US" dirty="0" err="1" smtClean="0">
              <a:solidFill>
                <a:schemeClr val="tx1"/>
              </a:solidFill>
            </a:rPr>
            <a:t>membahas</a:t>
          </a:r>
          <a:r>
            <a:rPr lang="en-US" dirty="0" smtClean="0">
              <a:solidFill>
                <a:schemeClr val="tx1"/>
              </a:solidFill>
            </a:rPr>
            <a:t> </a:t>
          </a:r>
          <a:r>
            <a:rPr lang="en-US" dirty="0" err="1" smtClean="0">
              <a:solidFill>
                <a:schemeClr val="tx1"/>
              </a:solidFill>
            </a:rPr>
            <a:t>masalah</a:t>
          </a:r>
          <a:r>
            <a:rPr lang="en-US" dirty="0" smtClean="0">
              <a:solidFill>
                <a:schemeClr val="tx1"/>
              </a:solidFill>
            </a:rPr>
            <a:t> </a:t>
          </a:r>
          <a:r>
            <a:rPr lang="en-US" dirty="0" err="1" smtClean="0">
              <a:solidFill>
                <a:schemeClr val="tx1"/>
              </a:solidFill>
            </a:rPr>
            <a:t>ekonomi</a:t>
          </a:r>
          <a:r>
            <a:rPr lang="en-US" dirty="0" smtClean="0">
              <a:solidFill>
                <a:schemeClr val="tx1"/>
              </a:solidFill>
            </a:rPr>
            <a:t>, </a:t>
          </a:r>
          <a:r>
            <a:rPr lang="en-US" dirty="0" err="1" smtClean="0">
              <a:solidFill>
                <a:schemeClr val="tx1"/>
              </a:solidFill>
            </a:rPr>
            <a:t>perbankan</a:t>
          </a:r>
          <a:r>
            <a:rPr lang="en-US" dirty="0" smtClean="0">
              <a:solidFill>
                <a:schemeClr val="tx1"/>
              </a:solidFill>
            </a:rPr>
            <a:t> &amp; </a:t>
          </a:r>
          <a:r>
            <a:rPr lang="en-US" dirty="0" err="1" smtClean="0">
              <a:solidFill>
                <a:schemeClr val="tx1"/>
              </a:solidFill>
            </a:rPr>
            <a:t>keuangan</a:t>
          </a:r>
          <a:r>
            <a:rPr lang="en-US" dirty="0" smtClean="0">
              <a:solidFill>
                <a:schemeClr val="tx1"/>
              </a:solidFill>
            </a:rPr>
            <a:t> </a:t>
          </a:r>
          <a:r>
            <a:rPr lang="en-US" dirty="0" err="1" smtClean="0">
              <a:solidFill>
                <a:schemeClr val="tx1"/>
              </a:solidFill>
            </a:rPr>
            <a:t>yg</a:t>
          </a:r>
          <a:r>
            <a:rPr lang="en-US" dirty="0" smtClean="0">
              <a:solidFill>
                <a:schemeClr val="tx1"/>
              </a:solidFill>
            </a:rPr>
            <a:t> </a:t>
          </a:r>
          <a:r>
            <a:rPr lang="en-US" dirty="0" err="1" smtClean="0">
              <a:solidFill>
                <a:schemeClr val="tx1"/>
              </a:solidFill>
            </a:rPr>
            <a:t>berkaitan</a:t>
          </a:r>
          <a:r>
            <a:rPr lang="en-US" dirty="0" smtClean="0">
              <a:solidFill>
                <a:schemeClr val="tx1"/>
              </a:solidFill>
            </a:rPr>
            <a:t> dg </a:t>
          </a:r>
          <a:r>
            <a:rPr lang="en-US" dirty="0" err="1" smtClean="0">
              <a:solidFill>
                <a:schemeClr val="tx1"/>
              </a:solidFill>
            </a:rPr>
            <a:t>tugas</a:t>
          </a:r>
          <a:r>
            <a:rPr lang="en-US" dirty="0" smtClean="0">
              <a:solidFill>
                <a:schemeClr val="tx1"/>
              </a:solidFill>
            </a:rPr>
            <a:t> &amp; </a:t>
          </a:r>
          <a:r>
            <a:rPr lang="en-US" dirty="0" err="1" smtClean="0">
              <a:solidFill>
                <a:schemeClr val="tx1"/>
              </a:solidFill>
            </a:rPr>
            <a:t>kewenangan</a:t>
          </a:r>
          <a:r>
            <a:rPr lang="en-US" dirty="0" smtClean="0">
              <a:solidFill>
                <a:schemeClr val="tx1"/>
              </a:solidFill>
            </a:rPr>
            <a:t> BI</a:t>
          </a:r>
          <a:endParaRPr lang="en-US" dirty="0">
            <a:solidFill>
              <a:schemeClr val="tx1"/>
            </a:solidFill>
          </a:endParaRPr>
        </a:p>
      </dgm:t>
    </dgm:pt>
    <dgm:pt modelId="{E64DA7C5-8CB3-413B-A26D-662E971C80F0}" type="parTrans" cxnId="{3A31EB4A-8973-4F19-9415-0904CCF85303}">
      <dgm:prSet/>
      <dgm:spPr/>
      <dgm:t>
        <a:bodyPr/>
        <a:lstStyle/>
        <a:p>
          <a:endParaRPr lang="en-US"/>
        </a:p>
      </dgm:t>
    </dgm:pt>
    <dgm:pt modelId="{CD005EAF-2743-45BD-99A4-38E99149CCE3}" type="sibTrans" cxnId="{3A31EB4A-8973-4F19-9415-0904CCF85303}">
      <dgm:prSet/>
      <dgm:spPr/>
      <dgm:t>
        <a:bodyPr/>
        <a:lstStyle/>
        <a:p>
          <a:endParaRPr lang="en-US"/>
        </a:p>
      </dgm:t>
    </dgm:pt>
    <dgm:pt modelId="{CB01AA68-46E5-4CB6-9AEA-027BCB3C59C8}" type="pres">
      <dgm:prSet presAssocID="{57418A1E-8C51-4061-B47E-E73566B64C94}" presName="linearFlow" presStyleCnt="0">
        <dgm:presLayoutVars>
          <dgm:dir/>
          <dgm:resizeHandles val="exact"/>
        </dgm:presLayoutVars>
      </dgm:prSet>
      <dgm:spPr/>
    </dgm:pt>
    <dgm:pt modelId="{9A043E11-2B29-4E6A-BC3A-C64D0D661C23}" type="pres">
      <dgm:prSet presAssocID="{8CD70845-125E-4AF1-8CF5-6CE1B6EAD189}" presName="composite" presStyleCnt="0"/>
      <dgm:spPr/>
    </dgm:pt>
    <dgm:pt modelId="{90D46F5B-983C-407D-B8C6-944C811DDD28}" type="pres">
      <dgm:prSet presAssocID="{8CD70845-125E-4AF1-8CF5-6CE1B6EAD189}" presName="imgShp" presStyleLbl="fgImgPlace1" presStyleIdx="0" presStyleCnt="4"/>
      <dgm:spPr/>
    </dgm:pt>
    <dgm:pt modelId="{BC7360D4-543E-4D6F-8946-901C01636C41}" type="pres">
      <dgm:prSet presAssocID="{8CD70845-125E-4AF1-8CF5-6CE1B6EAD189}" presName="txShp" presStyleLbl="node1" presStyleIdx="0" presStyleCnt="4">
        <dgm:presLayoutVars>
          <dgm:bulletEnabled val="1"/>
        </dgm:presLayoutVars>
      </dgm:prSet>
      <dgm:spPr/>
      <dgm:t>
        <a:bodyPr/>
        <a:lstStyle/>
        <a:p>
          <a:endParaRPr lang="en-US"/>
        </a:p>
      </dgm:t>
    </dgm:pt>
    <dgm:pt modelId="{C058C2DE-B20D-4BF9-9F7B-6459FFE3D620}" type="pres">
      <dgm:prSet presAssocID="{BAD330F5-4D92-4D5A-8015-462462D03119}" presName="spacing" presStyleCnt="0"/>
      <dgm:spPr/>
    </dgm:pt>
    <dgm:pt modelId="{D7F45E54-B115-42E8-8208-C34E3BB96B5E}" type="pres">
      <dgm:prSet presAssocID="{98E3109F-310A-40B5-B267-F9D6BF654FB8}" presName="composite" presStyleCnt="0"/>
      <dgm:spPr/>
    </dgm:pt>
    <dgm:pt modelId="{369A1FEA-7297-4C88-9C98-3FCC8B300FC7}" type="pres">
      <dgm:prSet presAssocID="{98E3109F-310A-40B5-B267-F9D6BF654FB8}" presName="imgShp" presStyleLbl="fgImgPlace1" presStyleIdx="1" presStyleCnt="4"/>
      <dgm:spPr/>
    </dgm:pt>
    <dgm:pt modelId="{C21D5661-01BE-4BD7-90B1-4994A0067F87}" type="pres">
      <dgm:prSet presAssocID="{98E3109F-310A-40B5-B267-F9D6BF654FB8}" presName="txShp" presStyleLbl="node1" presStyleIdx="1" presStyleCnt="4">
        <dgm:presLayoutVars>
          <dgm:bulletEnabled val="1"/>
        </dgm:presLayoutVars>
      </dgm:prSet>
      <dgm:spPr/>
      <dgm:t>
        <a:bodyPr/>
        <a:lstStyle/>
        <a:p>
          <a:endParaRPr lang="en-US"/>
        </a:p>
      </dgm:t>
    </dgm:pt>
    <dgm:pt modelId="{3697DD2B-BA59-4466-BF9A-451985115997}" type="pres">
      <dgm:prSet presAssocID="{6A7AE0AB-36F9-4BBA-AEB8-756B9036B1F1}" presName="spacing" presStyleCnt="0"/>
      <dgm:spPr/>
    </dgm:pt>
    <dgm:pt modelId="{1E0944C3-A928-4255-B494-13814FAC02D2}" type="pres">
      <dgm:prSet presAssocID="{390D7150-BBAF-4993-B318-45DAFCC301BE}" presName="composite" presStyleCnt="0"/>
      <dgm:spPr/>
    </dgm:pt>
    <dgm:pt modelId="{0C752864-10A9-436A-A996-D6E8751B4765}" type="pres">
      <dgm:prSet presAssocID="{390D7150-BBAF-4993-B318-45DAFCC301BE}" presName="imgShp" presStyleLbl="fgImgPlace1" presStyleIdx="2" presStyleCnt="4"/>
      <dgm:spPr/>
    </dgm:pt>
    <dgm:pt modelId="{67CFAEA6-DDD7-4DD9-8C50-C8BBEBE5E2A8}" type="pres">
      <dgm:prSet presAssocID="{390D7150-BBAF-4993-B318-45DAFCC301BE}" presName="txShp" presStyleLbl="node1" presStyleIdx="2" presStyleCnt="4">
        <dgm:presLayoutVars>
          <dgm:bulletEnabled val="1"/>
        </dgm:presLayoutVars>
      </dgm:prSet>
      <dgm:spPr/>
      <dgm:t>
        <a:bodyPr/>
        <a:lstStyle/>
        <a:p>
          <a:endParaRPr lang="en-US"/>
        </a:p>
      </dgm:t>
    </dgm:pt>
    <dgm:pt modelId="{B36217DA-4608-4007-B95A-9373A5DF381C}" type="pres">
      <dgm:prSet presAssocID="{CD005EAF-2743-45BD-99A4-38E99149CCE3}" presName="spacing" presStyleCnt="0"/>
      <dgm:spPr/>
    </dgm:pt>
    <dgm:pt modelId="{6472A52F-445C-41AC-BDCB-D43BE24166A5}" type="pres">
      <dgm:prSet presAssocID="{0D9C394B-DCEA-4B1E-85A1-FC542ED5198E}" presName="composite" presStyleCnt="0"/>
      <dgm:spPr/>
    </dgm:pt>
    <dgm:pt modelId="{1EA7B90E-AAB0-40D8-9EE6-EC8CCCD104DB}" type="pres">
      <dgm:prSet presAssocID="{0D9C394B-DCEA-4B1E-85A1-FC542ED5198E}" presName="imgShp" presStyleLbl="fgImgPlace1" presStyleIdx="3" presStyleCnt="4"/>
      <dgm:spPr/>
    </dgm:pt>
    <dgm:pt modelId="{08A88C98-B61D-45D6-9F0A-BAC7AB9A576E}" type="pres">
      <dgm:prSet presAssocID="{0D9C394B-DCEA-4B1E-85A1-FC542ED5198E}" presName="txShp" presStyleLbl="node1" presStyleIdx="3" presStyleCnt="4">
        <dgm:presLayoutVars>
          <dgm:bulletEnabled val="1"/>
        </dgm:presLayoutVars>
      </dgm:prSet>
      <dgm:spPr/>
      <dgm:t>
        <a:bodyPr/>
        <a:lstStyle/>
        <a:p>
          <a:endParaRPr lang="en-US"/>
        </a:p>
      </dgm:t>
    </dgm:pt>
  </dgm:ptLst>
  <dgm:cxnLst>
    <dgm:cxn modelId="{395618F8-D2E2-41B8-B351-C2A8559F028A}" type="presOf" srcId="{57418A1E-8C51-4061-B47E-E73566B64C94}" destId="{CB01AA68-46E5-4CB6-9AEA-027BCB3C59C8}" srcOrd="0" destOrd="0" presId="urn:microsoft.com/office/officeart/2005/8/layout/vList3#1"/>
    <dgm:cxn modelId="{CCF79150-1B76-4B5E-BD40-4DFAA19FBB6E}" type="presOf" srcId="{8CD70845-125E-4AF1-8CF5-6CE1B6EAD189}" destId="{BC7360D4-543E-4D6F-8946-901C01636C41}" srcOrd="0" destOrd="0" presId="urn:microsoft.com/office/officeart/2005/8/layout/vList3#1"/>
    <dgm:cxn modelId="{EFBD8790-32E6-42FD-90D0-28A29D82C22F}" srcId="{57418A1E-8C51-4061-B47E-E73566B64C94}" destId="{8CD70845-125E-4AF1-8CF5-6CE1B6EAD189}" srcOrd="0" destOrd="0" parTransId="{855A20B3-7E10-41E3-B45A-AFCDF90E2E56}" sibTransId="{BAD330F5-4D92-4D5A-8015-462462D03119}"/>
    <dgm:cxn modelId="{DB819A0F-9B4B-4C06-A19A-DB0D84AA716F}" srcId="{57418A1E-8C51-4061-B47E-E73566B64C94}" destId="{0D9C394B-DCEA-4B1E-85A1-FC542ED5198E}" srcOrd="3" destOrd="0" parTransId="{7ECDCCB4-36D7-40EF-9CBF-F786DBB121A7}" sibTransId="{C6A5796E-95AC-4DC1-99D1-D19BF29F4CB3}"/>
    <dgm:cxn modelId="{682ADFBA-916A-42BB-9ACE-0D5BFE69F334}" srcId="{57418A1E-8C51-4061-B47E-E73566B64C94}" destId="{98E3109F-310A-40B5-B267-F9D6BF654FB8}" srcOrd="1" destOrd="0" parTransId="{0D42533B-FE84-4322-87F4-BEDD4D8024B0}" sibTransId="{6A7AE0AB-36F9-4BBA-AEB8-756B9036B1F1}"/>
    <dgm:cxn modelId="{3A31EB4A-8973-4F19-9415-0904CCF85303}" srcId="{57418A1E-8C51-4061-B47E-E73566B64C94}" destId="{390D7150-BBAF-4993-B318-45DAFCC301BE}" srcOrd="2" destOrd="0" parTransId="{E64DA7C5-8CB3-413B-A26D-662E971C80F0}" sibTransId="{CD005EAF-2743-45BD-99A4-38E99149CCE3}"/>
    <dgm:cxn modelId="{51596401-F5A6-47C2-9E6D-374162D7F601}" type="presOf" srcId="{390D7150-BBAF-4993-B318-45DAFCC301BE}" destId="{67CFAEA6-DDD7-4DD9-8C50-C8BBEBE5E2A8}" srcOrd="0" destOrd="0" presId="urn:microsoft.com/office/officeart/2005/8/layout/vList3#1"/>
    <dgm:cxn modelId="{F47D2A65-BD10-499B-91BF-FA6E0C6046BF}" type="presOf" srcId="{0D9C394B-DCEA-4B1E-85A1-FC542ED5198E}" destId="{08A88C98-B61D-45D6-9F0A-BAC7AB9A576E}" srcOrd="0" destOrd="0" presId="urn:microsoft.com/office/officeart/2005/8/layout/vList3#1"/>
    <dgm:cxn modelId="{A5B7E2FD-53A8-4EC0-83CE-AC3D62CCB9B0}" type="presOf" srcId="{98E3109F-310A-40B5-B267-F9D6BF654FB8}" destId="{C21D5661-01BE-4BD7-90B1-4994A0067F87}" srcOrd="0" destOrd="0" presId="urn:microsoft.com/office/officeart/2005/8/layout/vList3#1"/>
    <dgm:cxn modelId="{9EFBDC83-4395-45D3-8B12-FBBF85246A23}" type="presParOf" srcId="{CB01AA68-46E5-4CB6-9AEA-027BCB3C59C8}" destId="{9A043E11-2B29-4E6A-BC3A-C64D0D661C23}" srcOrd="0" destOrd="0" presId="urn:microsoft.com/office/officeart/2005/8/layout/vList3#1"/>
    <dgm:cxn modelId="{5E65B07A-BC0F-48A0-AFD6-52F978400B4D}" type="presParOf" srcId="{9A043E11-2B29-4E6A-BC3A-C64D0D661C23}" destId="{90D46F5B-983C-407D-B8C6-944C811DDD28}" srcOrd="0" destOrd="0" presId="urn:microsoft.com/office/officeart/2005/8/layout/vList3#1"/>
    <dgm:cxn modelId="{01E341A5-E2FB-4156-B65B-1899CF13E664}" type="presParOf" srcId="{9A043E11-2B29-4E6A-BC3A-C64D0D661C23}" destId="{BC7360D4-543E-4D6F-8946-901C01636C41}" srcOrd="1" destOrd="0" presId="urn:microsoft.com/office/officeart/2005/8/layout/vList3#1"/>
    <dgm:cxn modelId="{E950AC3C-35A0-41B8-9908-F5FAC465BAA4}" type="presParOf" srcId="{CB01AA68-46E5-4CB6-9AEA-027BCB3C59C8}" destId="{C058C2DE-B20D-4BF9-9F7B-6459FFE3D620}" srcOrd="1" destOrd="0" presId="urn:microsoft.com/office/officeart/2005/8/layout/vList3#1"/>
    <dgm:cxn modelId="{B2F6B4D7-D5AC-408D-AB3B-36E293B780F7}" type="presParOf" srcId="{CB01AA68-46E5-4CB6-9AEA-027BCB3C59C8}" destId="{D7F45E54-B115-42E8-8208-C34E3BB96B5E}" srcOrd="2" destOrd="0" presId="urn:microsoft.com/office/officeart/2005/8/layout/vList3#1"/>
    <dgm:cxn modelId="{B33C00EB-28A1-4766-9D71-DA8AB1A2C9D9}" type="presParOf" srcId="{D7F45E54-B115-42E8-8208-C34E3BB96B5E}" destId="{369A1FEA-7297-4C88-9C98-3FCC8B300FC7}" srcOrd="0" destOrd="0" presId="urn:microsoft.com/office/officeart/2005/8/layout/vList3#1"/>
    <dgm:cxn modelId="{F0781747-EFBD-4FB0-BBF4-4C7EBA9CD2D2}" type="presParOf" srcId="{D7F45E54-B115-42E8-8208-C34E3BB96B5E}" destId="{C21D5661-01BE-4BD7-90B1-4994A0067F87}" srcOrd="1" destOrd="0" presId="urn:microsoft.com/office/officeart/2005/8/layout/vList3#1"/>
    <dgm:cxn modelId="{64C48D65-6DA0-4315-8539-5E391FC58E14}" type="presParOf" srcId="{CB01AA68-46E5-4CB6-9AEA-027BCB3C59C8}" destId="{3697DD2B-BA59-4466-BF9A-451985115997}" srcOrd="3" destOrd="0" presId="urn:microsoft.com/office/officeart/2005/8/layout/vList3#1"/>
    <dgm:cxn modelId="{351F85D4-D25F-4897-8666-E3C646C157E2}" type="presParOf" srcId="{CB01AA68-46E5-4CB6-9AEA-027BCB3C59C8}" destId="{1E0944C3-A928-4255-B494-13814FAC02D2}" srcOrd="4" destOrd="0" presId="urn:microsoft.com/office/officeart/2005/8/layout/vList3#1"/>
    <dgm:cxn modelId="{354B8A4F-75CE-496C-9812-B20912AA9FA7}" type="presParOf" srcId="{1E0944C3-A928-4255-B494-13814FAC02D2}" destId="{0C752864-10A9-436A-A996-D6E8751B4765}" srcOrd="0" destOrd="0" presId="urn:microsoft.com/office/officeart/2005/8/layout/vList3#1"/>
    <dgm:cxn modelId="{94A5C27B-AB7B-4AE8-B839-979D23F611F6}" type="presParOf" srcId="{1E0944C3-A928-4255-B494-13814FAC02D2}" destId="{67CFAEA6-DDD7-4DD9-8C50-C8BBEBE5E2A8}" srcOrd="1" destOrd="0" presId="urn:microsoft.com/office/officeart/2005/8/layout/vList3#1"/>
    <dgm:cxn modelId="{358B12DF-5C1F-43B5-A52B-4C664BDD84F1}" type="presParOf" srcId="{CB01AA68-46E5-4CB6-9AEA-027BCB3C59C8}" destId="{B36217DA-4608-4007-B95A-9373A5DF381C}" srcOrd="5" destOrd="0" presId="urn:microsoft.com/office/officeart/2005/8/layout/vList3#1"/>
    <dgm:cxn modelId="{2FB6230C-0327-49CB-93DA-D6CD9FC433BA}" type="presParOf" srcId="{CB01AA68-46E5-4CB6-9AEA-027BCB3C59C8}" destId="{6472A52F-445C-41AC-BDCB-D43BE24166A5}" srcOrd="6" destOrd="0" presId="urn:microsoft.com/office/officeart/2005/8/layout/vList3#1"/>
    <dgm:cxn modelId="{022B5579-94A9-4062-88B6-6F4BBFF577A6}" type="presParOf" srcId="{6472A52F-445C-41AC-BDCB-D43BE24166A5}" destId="{1EA7B90E-AAB0-40D8-9EE6-EC8CCCD104DB}" srcOrd="0" destOrd="0" presId="urn:microsoft.com/office/officeart/2005/8/layout/vList3#1"/>
    <dgm:cxn modelId="{47684E41-B0E5-4689-9C0C-13E25161816A}" type="presParOf" srcId="{6472A52F-445C-41AC-BDCB-D43BE24166A5}" destId="{08A88C98-B61D-45D6-9F0A-BAC7AB9A576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ACDD61-3C08-40B7-88F1-3311D61A195C}" type="doc">
      <dgm:prSet loTypeId="urn:microsoft.com/office/officeart/2005/8/layout/vList3#2" loCatId="list" qsTypeId="urn:microsoft.com/office/officeart/2005/8/quickstyle/simple5" qsCatId="simple" csTypeId="urn:microsoft.com/office/officeart/2005/8/colors/colorful5" csCatId="colorful" phldr="1"/>
      <dgm:spPr/>
    </dgm:pt>
    <dgm:pt modelId="{4EA1A0D8-D874-445E-96A7-AE227741E554}">
      <dgm:prSet phldrT="[Text]"/>
      <dgm:spPr/>
      <dgm:t>
        <a:bodyPr/>
        <a:lstStyle/>
        <a:p>
          <a:r>
            <a:rPr lang="en-US" dirty="0" err="1" smtClean="0">
              <a:solidFill>
                <a:schemeClr val="tx1"/>
              </a:solidFill>
            </a:rPr>
            <a:t>Dlm</a:t>
          </a:r>
          <a:r>
            <a:rPr lang="en-US" dirty="0" smtClean="0">
              <a:solidFill>
                <a:schemeClr val="tx1"/>
              </a:solidFill>
            </a:rPr>
            <a:t> </a:t>
          </a:r>
          <a:r>
            <a:rPr lang="en-US" dirty="0" err="1" smtClean="0">
              <a:solidFill>
                <a:schemeClr val="tx1"/>
              </a:solidFill>
            </a:rPr>
            <a:t>hal</a:t>
          </a:r>
          <a:r>
            <a:rPr lang="en-US" dirty="0" smtClean="0">
              <a:solidFill>
                <a:schemeClr val="tx1"/>
              </a:solidFill>
            </a:rPr>
            <a:t> </a:t>
          </a:r>
          <a:r>
            <a:rPr lang="en-US" dirty="0" err="1" smtClean="0">
              <a:solidFill>
                <a:schemeClr val="tx1"/>
              </a:solidFill>
            </a:rPr>
            <a:t>penerbitan</a:t>
          </a:r>
          <a:r>
            <a:rPr lang="en-US" dirty="0" smtClean="0">
              <a:solidFill>
                <a:schemeClr val="tx1"/>
              </a:solidFill>
            </a:rPr>
            <a:t> </a:t>
          </a:r>
          <a:r>
            <a:rPr lang="en-US" dirty="0" err="1" smtClean="0">
              <a:solidFill>
                <a:schemeClr val="tx1"/>
              </a:solidFill>
            </a:rPr>
            <a:t>surat-surat</a:t>
          </a:r>
          <a:r>
            <a:rPr lang="en-US" dirty="0" smtClean="0">
              <a:solidFill>
                <a:schemeClr val="tx1"/>
              </a:solidFill>
            </a:rPr>
            <a:t> </a:t>
          </a:r>
          <a:r>
            <a:rPr lang="en-US" dirty="0" err="1" smtClean="0">
              <a:solidFill>
                <a:schemeClr val="tx1"/>
              </a:solidFill>
            </a:rPr>
            <a:t>utang</a:t>
          </a:r>
          <a:r>
            <a:rPr lang="en-US" dirty="0" smtClean="0">
              <a:solidFill>
                <a:schemeClr val="tx1"/>
              </a:solidFill>
            </a:rPr>
            <a:t> </a:t>
          </a:r>
          <a:r>
            <a:rPr lang="en-US" dirty="0" err="1" smtClean="0">
              <a:solidFill>
                <a:schemeClr val="tx1"/>
              </a:solidFill>
            </a:rPr>
            <a:t>negara</a:t>
          </a:r>
          <a:r>
            <a:rPr lang="en-US" dirty="0" smtClean="0">
              <a:solidFill>
                <a:schemeClr val="tx1"/>
              </a:solidFill>
            </a:rPr>
            <a:t>, </a:t>
          </a:r>
          <a:r>
            <a:rPr lang="en-US" dirty="0" err="1" smtClean="0">
              <a:solidFill>
                <a:schemeClr val="tx1"/>
              </a:solidFill>
            </a:rPr>
            <a:t>pemerintah</a:t>
          </a:r>
          <a:r>
            <a:rPr lang="en-US" dirty="0" smtClean="0">
              <a:solidFill>
                <a:schemeClr val="tx1"/>
              </a:solidFill>
            </a:rPr>
            <a:t> </a:t>
          </a:r>
          <a:r>
            <a:rPr lang="en-US" dirty="0" err="1" smtClean="0">
              <a:solidFill>
                <a:schemeClr val="tx1"/>
              </a:solidFill>
            </a:rPr>
            <a:t>wajib</a:t>
          </a:r>
          <a:r>
            <a:rPr lang="en-US" dirty="0" smtClean="0">
              <a:solidFill>
                <a:schemeClr val="tx1"/>
              </a:solidFill>
            </a:rPr>
            <a:t> </a:t>
          </a:r>
          <a:r>
            <a:rPr lang="en-US" dirty="0" err="1" smtClean="0">
              <a:solidFill>
                <a:schemeClr val="tx1"/>
              </a:solidFill>
            </a:rPr>
            <a:t>berkonsultasi</a:t>
          </a:r>
          <a:r>
            <a:rPr lang="en-US" dirty="0" smtClean="0">
              <a:solidFill>
                <a:schemeClr val="tx1"/>
              </a:solidFill>
            </a:rPr>
            <a:t> dg BI &amp; DPR</a:t>
          </a:r>
          <a:endParaRPr lang="en-US" dirty="0">
            <a:solidFill>
              <a:schemeClr val="tx1"/>
            </a:solidFill>
          </a:endParaRPr>
        </a:p>
      </dgm:t>
    </dgm:pt>
    <dgm:pt modelId="{86188CD6-9412-4100-B56E-464C6FDB5215}" type="parTrans" cxnId="{61BE4377-9846-43DC-A0B5-B54099B3FD12}">
      <dgm:prSet/>
      <dgm:spPr/>
      <dgm:t>
        <a:bodyPr/>
        <a:lstStyle/>
        <a:p>
          <a:endParaRPr lang="en-US"/>
        </a:p>
      </dgm:t>
    </dgm:pt>
    <dgm:pt modelId="{C488A83A-ED96-493E-A3B2-E198CC0B5331}" type="sibTrans" cxnId="{61BE4377-9846-43DC-A0B5-B54099B3FD12}">
      <dgm:prSet/>
      <dgm:spPr/>
      <dgm:t>
        <a:bodyPr/>
        <a:lstStyle/>
        <a:p>
          <a:endParaRPr lang="en-US"/>
        </a:p>
      </dgm:t>
    </dgm:pt>
    <dgm:pt modelId="{CD0EB7D6-8F2C-4ABA-8524-8D3D5FA187C8}">
      <dgm:prSet phldrT="[Text]"/>
      <dgm:spPr/>
      <dgm:t>
        <a:bodyPr/>
        <a:lstStyle/>
        <a:p>
          <a:r>
            <a:rPr lang="en-US" dirty="0" smtClean="0">
              <a:solidFill>
                <a:schemeClr val="tx1"/>
              </a:solidFill>
            </a:rPr>
            <a:t>BI </a:t>
          </a:r>
          <a:r>
            <a:rPr lang="en-US" dirty="0" err="1" smtClean="0">
              <a:solidFill>
                <a:schemeClr val="tx1"/>
              </a:solidFill>
            </a:rPr>
            <a:t>dpt</a:t>
          </a:r>
          <a:r>
            <a:rPr lang="en-US" dirty="0" smtClean="0">
              <a:solidFill>
                <a:schemeClr val="tx1"/>
              </a:solidFill>
            </a:rPr>
            <a:t> </a:t>
          </a:r>
          <a:r>
            <a:rPr lang="en-US" dirty="0" err="1" smtClean="0">
              <a:solidFill>
                <a:schemeClr val="tx1"/>
              </a:solidFill>
            </a:rPr>
            <a:t>membantu</a:t>
          </a:r>
          <a:r>
            <a:rPr lang="en-US" dirty="0" smtClean="0">
              <a:solidFill>
                <a:schemeClr val="tx1"/>
              </a:solidFill>
            </a:rPr>
            <a:t> </a:t>
          </a:r>
          <a:r>
            <a:rPr lang="en-US" dirty="0" err="1" smtClean="0">
              <a:solidFill>
                <a:schemeClr val="tx1"/>
              </a:solidFill>
            </a:rPr>
            <a:t>penerbitan</a:t>
          </a:r>
          <a:r>
            <a:rPr lang="en-US" dirty="0" smtClean="0">
              <a:solidFill>
                <a:schemeClr val="tx1"/>
              </a:solidFill>
            </a:rPr>
            <a:t> </a:t>
          </a:r>
          <a:r>
            <a:rPr lang="en-US" dirty="0" err="1" smtClean="0">
              <a:solidFill>
                <a:schemeClr val="tx1"/>
              </a:solidFill>
            </a:rPr>
            <a:t>surat-surat</a:t>
          </a:r>
          <a:r>
            <a:rPr lang="en-US" dirty="0" smtClean="0">
              <a:solidFill>
                <a:schemeClr val="tx1"/>
              </a:solidFill>
            </a:rPr>
            <a:t> </a:t>
          </a:r>
          <a:r>
            <a:rPr lang="en-US" dirty="0" err="1" smtClean="0">
              <a:solidFill>
                <a:schemeClr val="tx1"/>
              </a:solidFill>
            </a:rPr>
            <a:t>utang</a:t>
          </a:r>
          <a:r>
            <a:rPr lang="en-US" dirty="0" smtClean="0">
              <a:solidFill>
                <a:schemeClr val="tx1"/>
              </a:solidFill>
            </a:rPr>
            <a:t> </a:t>
          </a:r>
          <a:r>
            <a:rPr lang="en-US" dirty="0" err="1" smtClean="0">
              <a:solidFill>
                <a:schemeClr val="tx1"/>
              </a:solidFill>
            </a:rPr>
            <a:t>negara</a:t>
          </a:r>
          <a:r>
            <a:rPr lang="en-US" dirty="0" smtClean="0">
              <a:solidFill>
                <a:schemeClr val="tx1"/>
              </a:solidFill>
            </a:rPr>
            <a:t> </a:t>
          </a:r>
          <a:r>
            <a:rPr lang="en-US" dirty="0" err="1" smtClean="0">
              <a:solidFill>
                <a:schemeClr val="tx1"/>
              </a:solidFill>
            </a:rPr>
            <a:t>yg</a:t>
          </a:r>
          <a:r>
            <a:rPr lang="en-US" dirty="0" smtClean="0">
              <a:solidFill>
                <a:schemeClr val="tx1"/>
              </a:solidFill>
            </a:rPr>
            <a:t> </a:t>
          </a:r>
          <a:r>
            <a:rPr lang="en-US" dirty="0" err="1" smtClean="0">
              <a:solidFill>
                <a:schemeClr val="tx1"/>
              </a:solidFill>
            </a:rPr>
            <a:t>diterbitkan</a:t>
          </a:r>
          <a:r>
            <a:rPr lang="en-US" dirty="0" smtClean="0">
              <a:solidFill>
                <a:schemeClr val="tx1"/>
              </a:solidFill>
            </a:rPr>
            <a:t> </a:t>
          </a:r>
          <a:r>
            <a:rPr lang="en-US" dirty="0" err="1" smtClean="0">
              <a:solidFill>
                <a:schemeClr val="tx1"/>
              </a:solidFill>
            </a:rPr>
            <a:t>pemerintah</a:t>
          </a:r>
          <a:endParaRPr lang="en-US" dirty="0">
            <a:solidFill>
              <a:schemeClr val="tx1"/>
            </a:solidFill>
          </a:endParaRPr>
        </a:p>
      </dgm:t>
    </dgm:pt>
    <dgm:pt modelId="{ABB62B85-0407-4818-9BBC-B001FCF320F1}" type="parTrans" cxnId="{415FD9A5-02A6-4FAD-BC12-D394587434C3}">
      <dgm:prSet/>
      <dgm:spPr/>
      <dgm:t>
        <a:bodyPr/>
        <a:lstStyle/>
        <a:p>
          <a:endParaRPr lang="en-US"/>
        </a:p>
      </dgm:t>
    </dgm:pt>
    <dgm:pt modelId="{9CE910CC-894C-4396-B119-7E87A15121A6}" type="sibTrans" cxnId="{415FD9A5-02A6-4FAD-BC12-D394587434C3}">
      <dgm:prSet/>
      <dgm:spPr/>
      <dgm:t>
        <a:bodyPr/>
        <a:lstStyle/>
        <a:p>
          <a:endParaRPr lang="en-US"/>
        </a:p>
      </dgm:t>
    </dgm:pt>
    <dgm:pt modelId="{F81E3B54-5114-49EA-B3A4-8D648AA523E4}">
      <dgm:prSet phldrT="[Text]"/>
      <dgm:spPr/>
      <dgm:t>
        <a:bodyPr/>
        <a:lstStyle/>
        <a:p>
          <a:r>
            <a:rPr lang="en-US" dirty="0" smtClean="0">
              <a:solidFill>
                <a:schemeClr val="bg1"/>
              </a:solidFill>
            </a:rPr>
            <a:t>BI </a:t>
          </a:r>
          <a:r>
            <a:rPr lang="en-US" dirty="0" err="1" smtClean="0">
              <a:solidFill>
                <a:schemeClr val="bg1"/>
              </a:solidFill>
            </a:rPr>
            <a:t>dilarang</a:t>
          </a:r>
          <a:r>
            <a:rPr lang="en-US" dirty="0" smtClean="0">
              <a:solidFill>
                <a:schemeClr val="bg1"/>
              </a:solidFill>
            </a:rPr>
            <a:t> </a:t>
          </a:r>
          <a:r>
            <a:rPr lang="en-US" dirty="0" err="1" smtClean="0">
              <a:solidFill>
                <a:schemeClr val="bg1"/>
              </a:solidFill>
            </a:rPr>
            <a:t>memberikan</a:t>
          </a:r>
          <a:r>
            <a:rPr lang="en-US" dirty="0" smtClean="0">
              <a:solidFill>
                <a:schemeClr val="bg1"/>
              </a:solidFill>
            </a:rPr>
            <a:t> </a:t>
          </a:r>
          <a:r>
            <a:rPr lang="en-US" dirty="0" err="1" smtClean="0">
              <a:solidFill>
                <a:schemeClr val="bg1"/>
              </a:solidFill>
            </a:rPr>
            <a:t>kredit</a:t>
          </a:r>
          <a:r>
            <a:rPr lang="en-US" dirty="0" smtClean="0">
              <a:solidFill>
                <a:schemeClr val="bg1"/>
              </a:solidFill>
            </a:rPr>
            <a:t> </a:t>
          </a:r>
          <a:r>
            <a:rPr lang="en-US" dirty="0" err="1" smtClean="0">
              <a:solidFill>
                <a:schemeClr val="bg1"/>
              </a:solidFill>
            </a:rPr>
            <a:t>kpd</a:t>
          </a:r>
          <a:r>
            <a:rPr lang="en-US" dirty="0" smtClean="0">
              <a:solidFill>
                <a:schemeClr val="bg1"/>
              </a:solidFill>
            </a:rPr>
            <a:t> </a:t>
          </a:r>
          <a:r>
            <a:rPr lang="en-US" dirty="0" err="1" smtClean="0">
              <a:solidFill>
                <a:schemeClr val="bg1"/>
              </a:solidFill>
            </a:rPr>
            <a:t>pemerintah</a:t>
          </a:r>
          <a:endParaRPr lang="en-US" dirty="0">
            <a:solidFill>
              <a:schemeClr val="bg1"/>
            </a:solidFill>
          </a:endParaRPr>
        </a:p>
      </dgm:t>
    </dgm:pt>
    <dgm:pt modelId="{A1EABE2D-0002-4AA4-A864-BE645A3BACFF}" type="parTrans" cxnId="{F41F0D32-DA75-4348-8AF2-682D02FCC019}">
      <dgm:prSet/>
      <dgm:spPr/>
      <dgm:t>
        <a:bodyPr/>
        <a:lstStyle/>
        <a:p>
          <a:endParaRPr lang="en-US"/>
        </a:p>
      </dgm:t>
    </dgm:pt>
    <dgm:pt modelId="{C5814455-B0DE-439A-940C-B6EA64838EB6}" type="sibTrans" cxnId="{F41F0D32-DA75-4348-8AF2-682D02FCC019}">
      <dgm:prSet/>
      <dgm:spPr/>
      <dgm:t>
        <a:bodyPr/>
        <a:lstStyle/>
        <a:p>
          <a:endParaRPr lang="en-US"/>
        </a:p>
      </dgm:t>
    </dgm:pt>
    <dgm:pt modelId="{5E3AEB9F-E016-449A-A8F9-00CDEC6218EE}" type="pres">
      <dgm:prSet presAssocID="{28ACDD61-3C08-40B7-88F1-3311D61A195C}" presName="linearFlow" presStyleCnt="0">
        <dgm:presLayoutVars>
          <dgm:dir/>
          <dgm:resizeHandles val="exact"/>
        </dgm:presLayoutVars>
      </dgm:prSet>
      <dgm:spPr/>
    </dgm:pt>
    <dgm:pt modelId="{87468E94-A84A-4A40-A5A2-1B4718FFAF5B}" type="pres">
      <dgm:prSet presAssocID="{4EA1A0D8-D874-445E-96A7-AE227741E554}" presName="composite" presStyleCnt="0"/>
      <dgm:spPr/>
    </dgm:pt>
    <dgm:pt modelId="{B68E3F57-E15A-4F3D-9D6D-39D60A2128A9}" type="pres">
      <dgm:prSet presAssocID="{4EA1A0D8-D874-445E-96A7-AE227741E554}" presName="imgShp" presStyleLbl="fgImgPlace1" presStyleIdx="0" presStyleCnt="3"/>
      <dgm:spPr/>
    </dgm:pt>
    <dgm:pt modelId="{7AC69DA6-9E6B-49E9-B6A9-6D17F79FB563}" type="pres">
      <dgm:prSet presAssocID="{4EA1A0D8-D874-445E-96A7-AE227741E554}" presName="txShp" presStyleLbl="node1" presStyleIdx="0" presStyleCnt="3">
        <dgm:presLayoutVars>
          <dgm:bulletEnabled val="1"/>
        </dgm:presLayoutVars>
      </dgm:prSet>
      <dgm:spPr/>
      <dgm:t>
        <a:bodyPr/>
        <a:lstStyle/>
        <a:p>
          <a:endParaRPr lang="en-US"/>
        </a:p>
      </dgm:t>
    </dgm:pt>
    <dgm:pt modelId="{097E9BF5-0915-484F-BE5B-D68B69C18E05}" type="pres">
      <dgm:prSet presAssocID="{C488A83A-ED96-493E-A3B2-E198CC0B5331}" presName="spacing" presStyleCnt="0"/>
      <dgm:spPr/>
    </dgm:pt>
    <dgm:pt modelId="{6825D33C-7A2D-4DB0-B991-B1337FFF82D7}" type="pres">
      <dgm:prSet presAssocID="{CD0EB7D6-8F2C-4ABA-8524-8D3D5FA187C8}" presName="composite" presStyleCnt="0"/>
      <dgm:spPr/>
    </dgm:pt>
    <dgm:pt modelId="{2AE8B623-F0B2-436C-ADEA-507620631C72}" type="pres">
      <dgm:prSet presAssocID="{CD0EB7D6-8F2C-4ABA-8524-8D3D5FA187C8}" presName="imgShp" presStyleLbl="fgImgPlace1" presStyleIdx="1" presStyleCnt="3"/>
      <dgm:spPr/>
    </dgm:pt>
    <dgm:pt modelId="{67E7D791-CE0D-49D7-9C01-384EBE5F3560}" type="pres">
      <dgm:prSet presAssocID="{CD0EB7D6-8F2C-4ABA-8524-8D3D5FA187C8}" presName="txShp" presStyleLbl="node1" presStyleIdx="1" presStyleCnt="3">
        <dgm:presLayoutVars>
          <dgm:bulletEnabled val="1"/>
        </dgm:presLayoutVars>
      </dgm:prSet>
      <dgm:spPr/>
      <dgm:t>
        <a:bodyPr/>
        <a:lstStyle/>
        <a:p>
          <a:endParaRPr lang="en-US"/>
        </a:p>
      </dgm:t>
    </dgm:pt>
    <dgm:pt modelId="{EE741FB5-2FCC-4D03-926E-FCAF877D8A62}" type="pres">
      <dgm:prSet presAssocID="{9CE910CC-894C-4396-B119-7E87A15121A6}" presName="spacing" presStyleCnt="0"/>
      <dgm:spPr/>
    </dgm:pt>
    <dgm:pt modelId="{1DBAEB4A-9F16-496F-B8BF-FE89BF5A04F4}" type="pres">
      <dgm:prSet presAssocID="{F81E3B54-5114-49EA-B3A4-8D648AA523E4}" presName="composite" presStyleCnt="0"/>
      <dgm:spPr/>
    </dgm:pt>
    <dgm:pt modelId="{6AA29B82-B87B-447A-94D7-C660C4EADB15}" type="pres">
      <dgm:prSet presAssocID="{F81E3B54-5114-49EA-B3A4-8D648AA523E4}" presName="imgShp" presStyleLbl="fgImgPlace1" presStyleIdx="2" presStyleCnt="3"/>
      <dgm:spPr/>
    </dgm:pt>
    <dgm:pt modelId="{C3BB7C1F-6D8B-472D-B881-D2D84D482131}" type="pres">
      <dgm:prSet presAssocID="{F81E3B54-5114-49EA-B3A4-8D648AA523E4}" presName="txShp" presStyleLbl="node1" presStyleIdx="2" presStyleCnt="3">
        <dgm:presLayoutVars>
          <dgm:bulletEnabled val="1"/>
        </dgm:presLayoutVars>
      </dgm:prSet>
      <dgm:spPr/>
      <dgm:t>
        <a:bodyPr/>
        <a:lstStyle/>
        <a:p>
          <a:endParaRPr lang="en-US"/>
        </a:p>
      </dgm:t>
    </dgm:pt>
  </dgm:ptLst>
  <dgm:cxnLst>
    <dgm:cxn modelId="{F41F0D32-DA75-4348-8AF2-682D02FCC019}" srcId="{28ACDD61-3C08-40B7-88F1-3311D61A195C}" destId="{F81E3B54-5114-49EA-B3A4-8D648AA523E4}" srcOrd="2" destOrd="0" parTransId="{A1EABE2D-0002-4AA4-A864-BE645A3BACFF}" sibTransId="{C5814455-B0DE-439A-940C-B6EA64838EB6}"/>
    <dgm:cxn modelId="{61BE4377-9846-43DC-A0B5-B54099B3FD12}" srcId="{28ACDD61-3C08-40B7-88F1-3311D61A195C}" destId="{4EA1A0D8-D874-445E-96A7-AE227741E554}" srcOrd="0" destOrd="0" parTransId="{86188CD6-9412-4100-B56E-464C6FDB5215}" sibTransId="{C488A83A-ED96-493E-A3B2-E198CC0B5331}"/>
    <dgm:cxn modelId="{49A05251-EE14-4C3C-BA90-505EE1AADB24}" type="presOf" srcId="{28ACDD61-3C08-40B7-88F1-3311D61A195C}" destId="{5E3AEB9F-E016-449A-A8F9-00CDEC6218EE}" srcOrd="0" destOrd="0" presId="urn:microsoft.com/office/officeart/2005/8/layout/vList3#2"/>
    <dgm:cxn modelId="{11B51851-D8F0-4A53-BCB2-FB26CDDFCF2E}" type="presOf" srcId="{CD0EB7D6-8F2C-4ABA-8524-8D3D5FA187C8}" destId="{67E7D791-CE0D-49D7-9C01-384EBE5F3560}" srcOrd="0" destOrd="0" presId="urn:microsoft.com/office/officeart/2005/8/layout/vList3#2"/>
    <dgm:cxn modelId="{415FD9A5-02A6-4FAD-BC12-D394587434C3}" srcId="{28ACDD61-3C08-40B7-88F1-3311D61A195C}" destId="{CD0EB7D6-8F2C-4ABA-8524-8D3D5FA187C8}" srcOrd="1" destOrd="0" parTransId="{ABB62B85-0407-4818-9BBC-B001FCF320F1}" sibTransId="{9CE910CC-894C-4396-B119-7E87A15121A6}"/>
    <dgm:cxn modelId="{B334F235-4ED4-460A-A1DA-FD200C5FEF9E}" type="presOf" srcId="{4EA1A0D8-D874-445E-96A7-AE227741E554}" destId="{7AC69DA6-9E6B-49E9-B6A9-6D17F79FB563}" srcOrd="0" destOrd="0" presId="urn:microsoft.com/office/officeart/2005/8/layout/vList3#2"/>
    <dgm:cxn modelId="{1385705F-1E5F-4FC3-811A-AEED85474287}" type="presOf" srcId="{F81E3B54-5114-49EA-B3A4-8D648AA523E4}" destId="{C3BB7C1F-6D8B-472D-B881-D2D84D482131}" srcOrd="0" destOrd="0" presId="urn:microsoft.com/office/officeart/2005/8/layout/vList3#2"/>
    <dgm:cxn modelId="{E287057B-13CC-427E-BDE3-BE6BE9D1685C}" type="presParOf" srcId="{5E3AEB9F-E016-449A-A8F9-00CDEC6218EE}" destId="{87468E94-A84A-4A40-A5A2-1B4718FFAF5B}" srcOrd="0" destOrd="0" presId="urn:microsoft.com/office/officeart/2005/8/layout/vList3#2"/>
    <dgm:cxn modelId="{29F8F20D-061F-4C76-A0F6-0E93E6CF5952}" type="presParOf" srcId="{87468E94-A84A-4A40-A5A2-1B4718FFAF5B}" destId="{B68E3F57-E15A-4F3D-9D6D-39D60A2128A9}" srcOrd="0" destOrd="0" presId="urn:microsoft.com/office/officeart/2005/8/layout/vList3#2"/>
    <dgm:cxn modelId="{CAA188C3-6425-49DC-9C3C-9EB9C1B8FFA2}" type="presParOf" srcId="{87468E94-A84A-4A40-A5A2-1B4718FFAF5B}" destId="{7AC69DA6-9E6B-49E9-B6A9-6D17F79FB563}" srcOrd="1" destOrd="0" presId="urn:microsoft.com/office/officeart/2005/8/layout/vList3#2"/>
    <dgm:cxn modelId="{2EF1EC31-C1EB-44BF-9F77-90FF2BF4133B}" type="presParOf" srcId="{5E3AEB9F-E016-449A-A8F9-00CDEC6218EE}" destId="{097E9BF5-0915-484F-BE5B-D68B69C18E05}" srcOrd="1" destOrd="0" presId="urn:microsoft.com/office/officeart/2005/8/layout/vList3#2"/>
    <dgm:cxn modelId="{1147C3BE-9717-4AA5-9D4F-CD5B671EBBCC}" type="presParOf" srcId="{5E3AEB9F-E016-449A-A8F9-00CDEC6218EE}" destId="{6825D33C-7A2D-4DB0-B991-B1337FFF82D7}" srcOrd="2" destOrd="0" presId="urn:microsoft.com/office/officeart/2005/8/layout/vList3#2"/>
    <dgm:cxn modelId="{430C99AE-7A77-4C06-9FC9-8EB8D7873A64}" type="presParOf" srcId="{6825D33C-7A2D-4DB0-B991-B1337FFF82D7}" destId="{2AE8B623-F0B2-436C-ADEA-507620631C72}" srcOrd="0" destOrd="0" presId="urn:microsoft.com/office/officeart/2005/8/layout/vList3#2"/>
    <dgm:cxn modelId="{9D294A10-B49F-4419-BCA4-889A8F7E06ED}" type="presParOf" srcId="{6825D33C-7A2D-4DB0-B991-B1337FFF82D7}" destId="{67E7D791-CE0D-49D7-9C01-384EBE5F3560}" srcOrd="1" destOrd="0" presId="urn:microsoft.com/office/officeart/2005/8/layout/vList3#2"/>
    <dgm:cxn modelId="{C3EC1FE6-5B34-4E40-9A24-C4B9993EF5DF}" type="presParOf" srcId="{5E3AEB9F-E016-449A-A8F9-00CDEC6218EE}" destId="{EE741FB5-2FCC-4D03-926E-FCAF877D8A62}" srcOrd="3" destOrd="0" presId="urn:microsoft.com/office/officeart/2005/8/layout/vList3#2"/>
    <dgm:cxn modelId="{9387569B-2C02-4B0E-B263-5E63B3B018AD}" type="presParOf" srcId="{5E3AEB9F-E016-449A-A8F9-00CDEC6218EE}" destId="{1DBAEB4A-9F16-496F-B8BF-FE89BF5A04F4}" srcOrd="4" destOrd="0" presId="urn:microsoft.com/office/officeart/2005/8/layout/vList3#2"/>
    <dgm:cxn modelId="{43195D05-5BB7-4115-9FF3-881586A0D8B2}" type="presParOf" srcId="{1DBAEB4A-9F16-496F-B8BF-FE89BF5A04F4}" destId="{6AA29B82-B87B-447A-94D7-C660C4EADB15}" srcOrd="0" destOrd="0" presId="urn:microsoft.com/office/officeart/2005/8/layout/vList3#2"/>
    <dgm:cxn modelId="{B82E1D26-83C5-42CA-9F46-591E939F4B85}" type="presParOf" srcId="{1DBAEB4A-9F16-496F-B8BF-FE89BF5A04F4}" destId="{C3BB7C1F-6D8B-472D-B881-D2D84D482131}"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471BDE-DEC6-4913-87C1-75A597C3D218}"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538866E2-D432-483B-8CEE-46DD3D623EF9}">
      <dgm:prSet phldrT="[Text]"/>
      <dgm:spPr>
        <a:solidFill>
          <a:schemeClr val="accent1">
            <a:lumMod val="75000"/>
          </a:schemeClr>
        </a:solidFill>
      </dgm:spPr>
      <dgm:t>
        <a:bodyPr/>
        <a:lstStyle/>
        <a:p>
          <a:r>
            <a:rPr lang="en-US" dirty="0" err="1" smtClean="0">
              <a:solidFill>
                <a:srgbClr val="FFFF00"/>
              </a:solidFill>
            </a:rPr>
            <a:t>Dpt</a:t>
          </a:r>
          <a:r>
            <a:rPr lang="en-US" dirty="0" smtClean="0">
              <a:solidFill>
                <a:srgbClr val="FFFF00"/>
              </a:solidFill>
            </a:rPr>
            <a:t> </a:t>
          </a:r>
          <a:r>
            <a:rPr lang="en-US" dirty="0" err="1" smtClean="0">
              <a:solidFill>
                <a:srgbClr val="FFFF00"/>
              </a:solidFill>
            </a:rPr>
            <a:t>melakukan</a:t>
          </a:r>
          <a:r>
            <a:rPr lang="en-US" dirty="0" smtClean="0">
              <a:solidFill>
                <a:srgbClr val="FFFF00"/>
              </a:solidFill>
            </a:rPr>
            <a:t> </a:t>
          </a:r>
          <a:r>
            <a:rPr lang="en-US" dirty="0" err="1" smtClean="0">
              <a:solidFill>
                <a:srgbClr val="FFFF00"/>
              </a:solidFill>
            </a:rPr>
            <a:t>kerja</a:t>
          </a:r>
          <a:r>
            <a:rPr lang="en-US" dirty="0" smtClean="0">
              <a:solidFill>
                <a:srgbClr val="FFFF00"/>
              </a:solidFill>
            </a:rPr>
            <a:t> </a:t>
          </a:r>
          <a:r>
            <a:rPr lang="en-US" dirty="0" err="1" smtClean="0">
              <a:solidFill>
                <a:srgbClr val="FFFF00"/>
              </a:solidFill>
            </a:rPr>
            <a:t>sama</a:t>
          </a:r>
          <a:r>
            <a:rPr lang="en-US" dirty="0" smtClean="0">
              <a:solidFill>
                <a:srgbClr val="FFFF00"/>
              </a:solidFill>
            </a:rPr>
            <a:t> dg Bank </a:t>
          </a:r>
          <a:r>
            <a:rPr lang="en-US" dirty="0" err="1" smtClean="0">
              <a:solidFill>
                <a:srgbClr val="FFFF00"/>
              </a:solidFill>
            </a:rPr>
            <a:t>sentral</a:t>
          </a:r>
          <a:r>
            <a:rPr lang="en-US" dirty="0" smtClean="0">
              <a:solidFill>
                <a:srgbClr val="FFFF00"/>
              </a:solidFill>
            </a:rPr>
            <a:t> </a:t>
          </a:r>
          <a:r>
            <a:rPr lang="en-US" dirty="0" err="1" smtClean="0">
              <a:solidFill>
                <a:srgbClr val="FFFF00"/>
              </a:solidFill>
            </a:rPr>
            <a:t>negara</a:t>
          </a:r>
          <a:r>
            <a:rPr lang="en-US" dirty="0" smtClean="0">
              <a:solidFill>
                <a:srgbClr val="FFFF00"/>
              </a:solidFill>
            </a:rPr>
            <a:t> lain, </a:t>
          </a:r>
          <a:r>
            <a:rPr lang="en-US" dirty="0" err="1" smtClean="0">
              <a:solidFill>
                <a:srgbClr val="FFFF00"/>
              </a:solidFill>
            </a:rPr>
            <a:t>organisasi</a:t>
          </a:r>
          <a:r>
            <a:rPr lang="en-US" dirty="0" smtClean="0">
              <a:solidFill>
                <a:srgbClr val="FFFF00"/>
              </a:solidFill>
            </a:rPr>
            <a:t> &amp; </a:t>
          </a:r>
          <a:r>
            <a:rPr lang="en-US" dirty="0" err="1" smtClean="0">
              <a:solidFill>
                <a:srgbClr val="FFFF00"/>
              </a:solidFill>
            </a:rPr>
            <a:t>lembaga</a:t>
          </a:r>
          <a:r>
            <a:rPr lang="en-US" dirty="0" smtClean="0">
              <a:solidFill>
                <a:srgbClr val="FFFF00"/>
              </a:solidFill>
            </a:rPr>
            <a:t> </a:t>
          </a:r>
          <a:r>
            <a:rPr lang="en-US" dirty="0" err="1" smtClean="0">
              <a:solidFill>
                <a:srgbClr val="FFFF00"/>
              </a:solidFill>
            </a:rPr>
            <a:t>internasional</a:t>
          </a:r>
          <a:endParaRPr lang="en-US" dirty="0">
            <a:solidFill>
              <a:srgbClr val="FFFF00"/>
            </a:solidFill>
          </a:endParaRPr>
        </a:p>
      </dgm:t>
    </dgm:pt>
    <dgm:pt modelId="{5815F886-47FE-4314-BBA6-78DAD5C59514}" type="parTrans" cxnId="{2C1223B6-D47A-4DD5-ABCB-DE209FE6FCD4}">
      <dgm:prSet/>
      <dgm:spPr/>
      <dgm:t>
        <a:bodyPr/>
        <a:lstStyle/>
        <a:p>
          <a:endParaRPr lang="en-US"/>
        </a:p>
      </dgm:t>
    </dgm:pt>
    <dgm:pt modelId="{B3720AA6-04B7-48A7-8843-04F6ADE517F0}" type="sibTrans" cxnId="{2C1223B6-D47A-4DD5-ABCB-DE209FE6FCD4}">
      <dgm:prSet/>
      <dgm:spPr/>
      <dgm:t>
        <a:bodyPr/>
        <a:lstStyle/>
        <a:p>
          <a:endParaRPr lang="en-US"/>
        </a:p>
      </dgm:t>
    </dgm:pt>
    <dgm:pt modelId="{CACEE022-63E0-49EB-A4C6-0BC90B78C2BB}">
      <dgm:prSet phldrT="[Text]"/>
      <dgm:spPr/>
      <dgm:t>
        <a:bodyPr/>
        <a:lstStyle/>
        <a:p>
          <a:r>
            <a:rPr lang="en-US" dirty="0" err="1" smtClean="0"/>
            <a:t>Dalam</a:t>
          </a:r>
          <a:r>
            <a:rPr lang="en-US" dirty="0" smtClean="0"/>
            <a:t> </a:t>
          </a:r>
          <a:r>
            <a:rPr lang="en-US" dirty="0" err="1" smtClean="0"/>
            <a:t>keanggotaan</a:t>
          </a:r>
          <a:r>
            <a:rPr lang="en-US" dirty="0" smtClean="0"/>
            <a:t> </a:t>
          </a:r>
          <a:r>
            <a:rPr lang="en-US" dirty="0" err="1" smtClean="0"/>
            <a:t>internasional</a:t>
          </a:r>
          <a:r>
            <a:rPr lang="en-US" dirty="0" smtClean="0"/>
            <a:t>/</a:t>
          </a:r>
          <a:r>
            <a:rPr lang="en-US" dirty="0" err="1" smtClean="0"/>
            <a:t>lembaga</a:t>
          </a:r>
          <a:r>
            <a:rPr lang="en-US" dirty="0" smtClean="0"/>
            <a:t> multilateral </a:t>
          </a:r>
          <a:r>
            <a:rPr lang="en-US" dirty="0" err="1" smtClean="0"/>
            <a:t>adl</a:t>
          </a:r>
          <a:r>
            <a:rPr lang="en-US" dirty="0" smtClean="0"/>
            <a:t> </a:t>
          </a:r>
          <a:r>
            <a:rPr lang="en-US" dirty="0" err="1" smtClean="0"/>
            <a:t>negara</a:t>
          </a:r>
          <a:r>
            <a:rPr lang="en-US" dirty="0" smtClean="0"/>
            <a:t>, </a:t>
          </a:r>
          <a:r>
            <a:rPr lang="en-US" dirty="0" err="1" smtClean="0"/>
            <a:t>maka</a:t>
          </a:r>
          <a:r>
            <a:rPr lang="en-US" dirty="0" smtClean="0"/>
            <a:t> BI </a:t>
          </a:r>
          <a:r>
            <a:rPr lang="en-US" dirty="0" err="1" smtClean="0"/>
            <a:t>dpt</a:t>
          </a:r>
          <a:r>
            <a:rPr lang="en-US" dirty="0" smtClean="0"/>
            <a:t> </a:t>
          </a:r>
          <a:r>
            <a:rPr lang="en-US" dirty="0" err="1" smtClean="0"/>
            <a:t>bertindak</a:t>
          </a:r>
          <a:r>
            <a:rPr lang="en-US" dirty="0" smtClean="0"/>
            <a:t> </a:t>
          </a:r>
          <a:r>
            <a:rPr lang="en-US" dirty="0" err="1" smtClean="0"/>
            <a:t>untuk</a:t>
          </a:r>
          <a:r>
            <a:rPr lang="en-US" dirty="0" smtClean="0"/>
            <a:t> &amp; </a:t>
          </a:r>
          <a:r>
            <a:rPr lang="en-US" dirty="0" err="1" smtClean="0"/>
            <a:t>atas</a:t>
          </a:r>
          <a:r>
            <a:rPr lang="en-US" dirty="0" smtClean="0"/>
            <a:t> </a:t>
          </a:r>
          <a:r>
            <a:rPr lang="en-US" dirty="0" err="1" smtClean="0"/>
            <a:t>nama</a:t>
          </a:r>
          <a:r>
            <a:rPr lang="en-US" dirty="0" smtClean="0"/>
            <a:t> </a:t>
          </a:r>
          <a:r>
            <a:rPr lang="en-US" dirty="0" err="1" smtClean="0"/>
            <a:t>negara</a:t>
          </a:r>
          <a:r>
            <a:rPr lang="en-US" dirty="0" smtClean="0"/>
            <a:t> RI </a:t>
          </a:r>
          <a:r>
            <a:rPr lang="en-US" dirty="0" err="1" smtClean="0"/>
            <a:t>sbg</a:t>
          </a:r>
          <a:r>
            <a:rPr lang="en-US" dirty="0" smtClean="0"/>
            <a:t> </a:t>
          </a:r>
          <a:r>
            <a:rPr lang="en-US" dirty="0" err="1" smtClean="0"/>
            <a:t>anggota</a:t>
          </a:r>
          <a:endParaRPr lang="en-US" dirty="0"/>
        </a:p>
      </dgm:t>
    </dgm:pt>
    <dgm:pt modelId="{891D9EB5-F0D7-450E-8001-C27F8459BE08}" type="parTrans" cxnId="{ACE348C9-8925-4902-BB06-CF0493C782EE}">
      <dgm:prSet/>
      <dgm:spPr/>
      <dgm:t>
        <a:bodyPr/>
        <a:lstStyle/>
        <a:p>
          <a:endParaRPr lang="en-US"/>
        </a:p>
      </dgm:t>
    </dgm:pt>
    <dgm:pt modelId="{CFDFCF35-83D8-430E-8FBD-9F29E3CAB0C6}" type="sibTrans" cxnId="{ACE348C9-8925-4902-BB06-CF0493C782EE}">
      <dgm:prSet/>
      <dgm:spPr/>
      <dgm:t>
        <a:bodyPr/>
        <a:lstStyle/>
        <a:p>
          <a:endParaRPr lang="en-US"/>
        </a:p>
      </dgm:t>
    </dgm:pt>
    <dgm:pt modelId="{DC87AAC5-38B4-4DD7-B1AD-03E160212F8E}" type="pres">
      <dgm:prSet presAssocID="{54471BDE-DEC6-4913-87C1-75A597C3D218}" presName="linear" presStyleCnt="0">
        <dgm:presLayoutVars>
          <dgm:animLvl val="lvl"/>
          <dgm:resizeHandles val="exact"/>
        </dgm:presLayoutVars>
      </dgm:prSet>
      <dgm:spPr/>
      <dgm:t>
        <a:bodyPr/>
        <a:lstStyle/>
        <a:p>
          <a:endParaRPr lang="en-US"/>
        </a:p>
      </dgm:t>
    </dgm:pt>
    <dgm:pt modelId="{5019A3AE-9FD7-4D32-87F6-B89A6E015A24}" type="pres">
      <dgm:prSet presAssocID="{538866E2-D432-483B-8CEE-46DD3D623EF9}" presName="parentText" presStyleLbl="node1" presStyleIdx="0" presStyleCnt="2">
        <dgm:presLayoutVars>
          <dgm:chMax val="0"/>
          <dgm:bulletEnabled val="1"/>
        </dgm:presLayoutVars>
      </dgm:prSet>
      <dgm:spPr/>
      <dgm:t>
        <a:bodyPr/>
        <a:lstStyle/>
        <a:p>
          <a:endParaRPr lang="en-US"/>
        </a:p>
      </dgm:t>
    </dgm:pt>
    <dgm:pt modelId="{DABC6242-09F2-4AB5-ADD9-A68D694287DD}" type="pres">
      <dgm:prSet presAssocID="{B3720AA6-04B7-48A7-8843-04F6ADE517F0}" presName="spacer" presStyleCnt="0"/>
      <dgm:spPr/>
    </dgm:pt>
    <dgm:pt modelId="{D9766C5D-5480-4389-9598-27CEB670F660}" type="pres">
      <dgm:prSet presAssocID="{CACEE022-63E0-49EB-A4C6-0BC90B78C2BB}" presName="parentText" presStyleLbl="node1" presStyleIdx="1" presStyleCnt="2">
        <dgm:presLayoutVars>
          <dgm:chMax val="0"/>
          <dgm:bulletEnabled val="1"/>
        </dgm:presLayoutVars>
      </dgm:prSet>
      <dgm:spPr/>
      <dgm:t>
        <a:bodyPr/>
        <a:lstStyle/>
        <a:p>
          <a:endParaRPr lang="en-US"/>
        </a:p>
      </dgm:t>
    </dgm:pt>
  </dgm:ptLst>
  <dgm:cxnLst>
    <dgm:cxn modelId="{ECA0E583-836F-4CD2-A317-907B05F99847}" type="presOf" srcId="{CACEE022-63E0-49EB-A4C6-0BC90B78C2BB}" destId="{D9766C5D-5480-4389-9598-27CEB670F660}" srcOrd="0" destOrd="0" presId="urn:microsoft.com/office/officeart/2005/8/layout/vList2"/>
    <dgm:cxn modelId="{2F2593D9-81D9-4915-AE2B-F7B648C8EB07}" type="presOf" srcId="{54471BDE-DEC6-4913-87C1-75A597C3D218}" destId="{DC87AAC5-38B4-4DD7-B1AD-03E160212F8E}" srcOrd="0" destOrd="0" presId="urn:microsoft.com/office/officeart/2005/8/layout/vList2"/>
    <dgm:cxn modelId="{ACE348C9-8925-4902-BB06-CF0493C782EE}" srcId="{54471BDE-DEC6-4913-87C1-75A597C3D218}" destId="{CACEE022-63E0-49EB-A4C6-0BC90B78C2BB}" srcOrd="1" destOrd="0" parTransId="{891D9EB5-F0D7-450E-8001-C27F8459BE08}" sibTransId="{CFDFCF35-83D8-430E-8FBD-9F29E3CAB0C6}"/>
    <dgm:cxn modelId="{2C1223B6-D47A-4DD5-ABCB-DE209FE6FCD4}" srcId="{54471BDE-DEC6-4913-87C1-75A597C3D218}" destId="{538866E2-D432-483B-8CEE-46DD3D623EF9}" srcOrd="0" destOrd="0" parTransId="{5815F886-47FE-4314-BBA6-78DAD5C59514}" sibTransId="{B3720AA6-04B7-48A7-8843-04F6ADE517F0}"/>
    <dgm:cxn modelId="{06C60E9D-2FB4-4447-9D11-93EC950A559D}" type="presOf" srcId="{538866E2-D432-483B-8CEE-46DD3D623EF9}" destId="{5019A3AE-9FD7-4D32-87F6-B89A6E015A24}" srcOrd="0" destOrd="0" presId="urn:microsoft.com/office/officeart/2005/8/layout/vList2"/>
    <dgm:cxn modelId="{8B271A13-98B1-420B-BE39-5A45A1990216}" type="presParOf" srcId="{DC87AAC5-38B4-4DD7-B1AD-03E160212F8E}" destId="{5019A3AE-9FD7-4D32-87F6-B89A6E015A24}" srcOrd="0" destOrd="0" presId="urn:microsoft.com/office/officeart/2005/8/layout/vList2"/>
    <dgm:cxn modelId="{757FBB14-628E-4F37-9B1C-FC79CB62018E}" type="presParOf" srcId="{DC87AAC5-38B4-4DD7-B1AD-03E160212F8E}" destId="{DABC6242-09F2-4AB5-ADD9-A68D694287DD}" srcOrd="1" destOrd="0" presId="urn:microsoft.com/office/officeart/2005/8/layout/vList2"/>
    <dgm:cxn modelId="{C8413945-B44D-4EFA-9D54-C30C5F72E1DD}" type="presParOf" srcId="{DC87AAC5-38B4-4DD7-B1AD-03E160212F8E}" destId="{D9766C5D-5480-4389-9598-27CEB670F66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B45C29-6033-4177-8ACD-2E11C7FA8D1A}" type="doc">
      <dgm:prSet loTypeId="urn:microsoft.com/office/officeart/2008/layout/PictureAccentList" loCatId="list" qsTypeId="urn:microsoft.com/office/officeart/2005/8/quickstyle/3d7" qsCatId="3D" csTypeId="urn:microsoft.com/office/officeart/2005/8/colors/colorful1" csCatId="colorful" phldr="1"/>
      <dgm:spPr/>
      <dgm:t>
        <a:bodyPr/>
        <a:lstStyle/>
        <a:p>
          <a:endParaRPr lang="en-US"/>
        </a:p>
      </dgm:t>
    </dgm:pt>
    <dgm:pt modelId="{66BBF0AE-A263-453C-8A58-88AA45F8DA4F}">
      <dgm:prSet phldrT="[Text]"/>
      <dgm:spPr/>
      <dgm:t>
        <a:bodyPr/>
        <a:lstStyle/>
        <a:p>
          <a:r>
            <a:rPr lang="en-US" dirty="0" err="1" smtClean="0"/>
            <a:t>Otoritas</a:t>
          </a:r>
          <a:r>
            <a:rPr lang="en-US" dirty="0" smtClean="0"/>
            <a:t> </a:t>
          </a:r>
          <a:r>
            <a:rPr lang="en-US" dirty="0" err="1" smtClean="0"/>
            <a:t>Jasa</a:t>
          </a:r>
          <a:r>
            <a:rPr lang="en-US" dirty="0" smtClean="0"/>
            <a:t> </a:t>
          </a:r>
          <a:r>
            <a:rPr lang="en-US" dirty="0" err="1" smtClean="0"/>
            <a:t>Keuangan</a:t>
          </a:r>
          <a:r>
            <a:rPr lang="en-US" dirty="0" smtClean="0"/>
            <a:t> (OJK) </a:t>
          </a:r>
          <a:r>
            <a:rPr lang="en-US" dirty="0" err="1" smtClean="0"/>
            <a:t>dibentuk</a:t>
          </a:r>
          <a:r>
            <a:rPr lang="en-US" dirty="0" smtClean="0"/>
            <a:t> </a:t>
          </a:r>
          <a:r>
            <a:rPr lang="en-US" dirty="0" err="1" smtClean="0"/>
            <a:t>dengan</a:t>
          </a:r>
          <a:r>
            <a:rPr lang="en-US" dirty="0" smtClean="0"/>
            <a:t> </a:t>
          </a:r>
          <a:r>
            <a:rPr lang="en-US" dirty="0" err="1" smtClean="0"/>
            <a:t>tujuan</a:t>
          </a:r>
          <a:r>
            <a:rPr lang="en-US" dirty="0" smtClean="0"/>
            <a:t> agar </a:t>
          </a:r>
          <a:r>
            <a:rPr lang="en-US" dirty="0" err="1" smtClean="0"/>
            <a:t>keseluruhan</a:t>
          </a:r>
          <a:r>
            <a:rPr lang="en-US" dirty="0" smtClean="0"/>
            <a:t> </a:t>
          </a:r>
          <a:r>
            <a:rPr lang="en-US" dirty="0" err="1" smtClean="0"/>
            <a:t>kegiatan</a:t>
          </a:r>
          <a:r>
            <a:rPr lang="en-US" dirty="0" smtClean="0"/>
            <a:t> di </a:t>
          </a:r>
          <a:r>
            <a:rPr lang="en-US" dirty="0" err="1" smtClean="0"/>
            <a:t>dalam</a:t>
          </a:r>
          <a:r>
            <a:rPr lang="en-US" dirty="0" smtClean="0"/>
            <a:t> </a:t>
          </a:r>
          <a:r>
            <a:rPr lang="en-US" dirty="0" err="1" smtClean="0"/>
            <a:t>sektor</a:t>
          </a:r>
          <a:r>
            <a:rPr lang="en-US" dirty="0" smtClean="0"/>
            <a:t> </a:t>
          </a:r>
          <a:r>
            <a:rPr lang="en-US" dirty="0" err="1" smtClean="0"/>
            <a:t>jasa</a:t>
          </a:r>
          <a:r>
            <a:rPr lang="en-US" dirty="0" smtClean="0"/>
            <a:t> </a:t>
          </a:r>
          <a:r>
            <a:rPr lang="en-US" dirty="0" err="1" smtClean="0"/>
            <a:t>keuangan</a:t>
          </a:r>
          <a:r>
            <a:rPr lang="en-US" dirty="0" smtClean="0"/>
            <a:t>: </a:t>
          </a:r>
          <a:endParaRPr lang="en-US" dirty="0"/>
        </a:p>
      </dgm:t>
    </dgm:pt>
    <dgm:pt modelId="{9D9CA5E9-CA2B-42DD-B9C0-31445E842F28}" type="parTrans" cxnId="{FA5DB853-7F68-4A31-8FDF-F6587EB5F1E6}">
      <dgm:prSet/>
      <dgm:spPr/>
      <dgm:t>
        <a:bodyPr/>
        <a:lstStyle/>
        <a:p>
          <a:endParaRPr lang="en-US"/>
        </a:p>
      </dgm:t>
    </dgm:pt>
    <dgm:pt modelId="{AEA6B2CA-DF7B-4019-810B-154E46A150C3}" type="sibTrans" cxnId="{FA5DB853-7F68-4A31-8FDF-F6587EB5F1E6}">
      <dgm:prSet/>
      <dgm:spPr/>
      <dgm:t>
        <a:bodyPr/>
        <a:lstStyle/>
        <a:p>
          <a:endParaRPr lang="en-US"/>
        </a:p>
      </dgm:t>
    </dgm:pt>
    <dgm:pt modelId="{C6349DE4-2F92-487E-9333-935760A750E9}">
      <dgm:prSet phldrT="[Text]"/>
      <dgm:spPr/>
      <dgm:t>
        <a:bodyPr/>
        <a:lstStyle/>
        <a:p>
          <a:r>
            <a:rPr lang="en-US" dirty="0" err="1" smtClean="0"/>
            <a:t>Terselenggara</a:t>
          </a:r>
          <a:r>
            <a:rPr lang="en-US" dirty="0" smtClean="0"/>
            <a:t> </a:t>
          </a:r>
          <a:r>
            <a:rPr lang="en-US" dirty="0" err="1" smtClean="0"/>
            <a:t>secara</a:t>
          </a:r>
          <a:r>
            <a:rPr lang="en-US" dirty="0" smtClean="0"/>
            <a:t> </a:t>
          </a:r>
          <a:r>
            <a:rPr lang="en-US" dirty="0" err="1" smtClean="0"/>
            <a:t>teratur</a:t>
          </a:r>
          <a:r>
            <a:rPr lang="en-US" dirty="0" smtClean="0"/>
            <a:t>, </a:t>
          </a:r>
          <a:r>
            <a:rPr lang="en-US" dirty="0" err="1" smtClean="0"/>
            <a:t>adil</a:t>
          </a:r>
          <a:r>
            <a:rPr lang="en-US" dirty="0" smtClean="0"/>
            <a:t>, </a:t>
          </a:r>
          <a:r>
            <a:rPr lang="en-US" dirty="0" err="1" smtClean="0"/>
            <a:t>transparan</a:t>
          </a:r>
          <a:r>
            <a:rPr lang="en-US" dirty="0" smtClean="0"/>
            <a:t>, </a:t>
          </a:r>
          <a:r>
            <a:rPr lang="en-US" dirty="0" err="1" smtClean="0"/>
            <a:t>dan</a:t>
          </a:r>
          <a:r>
            <a:rPr lang="en-US" dirty="0" smtClean="0"/>
            <a:t> </a:t>
          </a:r>
          <a:r>
            <a:rPr lang="en-US" dirty="0" err="1" smtClean="0"/>
            <a:t>akuntabel</a:t>
          </a:r>
          <a:r>
            <a:rPr lang="en-US" dirty="0" smtClean="0"/>
            <a:t>,</a:t>
          </a:r>
          <a:endParaRPr lang="en-US" dirty="0"/>
        </a:p>
      </dgm:t>
    </dgm:pt>
    <dgm:pt modelId="{242DD6E8-86EA-465A-9E1E-2FBAF3192887}" type="parTrans" cxnId="{7CB0BD83-618A-4E6A-8969-FDC878ADADA2}">
      <dgm:prSet/>
      <dgm:spPr/>
      <dgm:t>
        <a:bodyPr/>
        <a:lstStyle/>
        <a:p>
          <a:endParaRPr lang="en-US"/>
        </a:p>
      </dgm:t>
    </dgm:pt>
    <dgm:pt modelId="{7BFE7671-A7A8-4D8B-84BA-427676BC5EA2}" type="sibTrans" cxnId="{7CB0BD83-618A-4E6A-8969-FDC878ADADA2}">
      <dgm:prSet/>
      <dgm:spPr/>
      <dgm:t>
        <a:bodyPr/>
        <a:lstStyle/>
        <a:p>
          <a:endParaRPr lang="en-US"/>
        </a:p>
      </dgm:t>
    </dgm:pt>
    <dgm:pt modelId="{6C7A19E8-1EC1-4573-8FB1-2214789C38F4}">
      <dgm:prSet phldrT="[Text]"/>
      <dgm:spPr/>
      <dgm:t>
        <a:bodyPr/>
        <a:lstStyle/>
        <a:p>
          <a:r>
            <a:rPr lang="en-US" dirty="0" err="1" smtClean="0"/>
            <a:t>Mampu</a:t>
          </a:r>
          <a:r>
            <a:rPr lang="en-US" dirty="0" smtClean="0"/>
            <a:t> </a:t>
          </a:r>
          <a:r>
            <a:rPr lang="en-US" dirty="0" err="1" smtClean="0"/>
            <a:t>mewujudkan</a:t>
          </a:r>
          <a:r>
            <a:rPr lang="en-US" dirty="0" smtClean="0"/>
            <a:t> </a:t>
          </a:r>
          <a:r>
            <a:rPr lang="en-US" dirty="0" err="1" smtClean="0"/>
            <a:t>sistem</a:t>
          </a:r>
          <a:r>
            <a:rPr lang="en-US" dirty="0" smtClean="0"/>
            <a:t> </a:t>
          </a:r>
          <a:r>
            <a:rPr lang="en-US" dirty="0" err="1" smtClean="0"/>
            <a:t>keuangan</a:t>
          </a:r>
          <a:r>
            <a:rPr lang="en-US" dirty="0" smtClean="0"/>
            <a:t> yang </a:t>
          </a:r>
          <a:r>
            <a:rPr lang="en-US" dirty="0" err="1" smtClean="0"/>
            <a:t>tumbuh</a:t>
          </a:r>
          <a:r>
            <a:rPr lang="en-US" dirty="0" smtClean="0"/>
            <a:t> </a:t>
          </a:r>
          <a:r>
            <a:rPr lang="en-US" dirty="0" err="1" smtClean="0"/>
            <a:t>secara</a:t>
          </a:r>
          <a:r>
            <a:rPr lang="en-US" dirty="0" smtClean="0"/>
            <a:t> </a:t>
          </a:r>
          <a:r>
            <a:rPr lang="en-US" dirty="0" err="1" smtClean="0"/>
            <a:t>berkelanjutan</a:t>
          </a:r>
          <a:r>
            <a:rPr lang="en-US" dirty="0" smtClean="0"/>
            <a:t> </a:t>
          </a:r>
          <a:r>
            <a:rPr lang="en-US" dirty="0" err="1" smtClean="0"/>
            <a:t>dan</a:t>
          </a:r>
          <a:r>
            <a:rPr lang="en-US" dirty="0" smtClean="0"/>
            <a:t> </a:t>
          </a:r>
          <a:r>
            <a:rPr lang="en-US" dirty="0" err="1" smtClean="0"/>
            <a:t>stabil</a:t>
          </a:r>
          <a:endParaRPr lang="en-US" dirty="0"/>
        </a:p>
      </dgm:t>
    </dgm:pt>
    <dgm:pt modelId="{0CDC09AD-432F-4E37-B3B3-1B07EB91089C}" type="parTrans" cxnId="{97563B44-F907-41C7-B922-0ADF5E9DF0AB}">
      <dgm:prSet/>
      <dgm:spPr/>
      <dgm:t>
        <a:bodyPr/>
        <a:lstStyle/>
        <a:p>
          <a:endParaRPr lang="en-US"/>
        </a:p>
      </dgm:t>
    </dgm:pt>
    <dgm:pt modelId="{E92C5950-DE05-4FEE-9E28-97145A47EDAF}" type="sibTrans" cxnId="{97563B44-F907-41C7-B922-0ADF5E9DF0AB}">
      <dgm:prSet/>
      <dgm:spPr/>
      <dgm:t>
        <a:bodyPr/>
        <a:lstStyle/>
        <a:p>
          <a:endParaRPr lang="en-US"/>
        </a:p>
      </dgm:t>
    </dgm:pt>
    <dgm:pt modelId="{DA887B44-2B6F-4C42-A38B-4B6E6BFAD555}">
      <dgm:prSet/>
      <dgm:spPr/>
      <dgm:t>
        <a:bodyPr/>
        <a:lstStyle/>
        <a:p>
          <a:r>
            <a:rPr lang="en-US" smtClean="0"/>
            <a:t>Mampu melindungi kepentingan konsumen dan masyarakat.</a:t>
          </a:r>
          <a:endParaRPr lang="en-US" dirty="0" smtClean="0"/>
        </a:p>
      </dgm:t>
    </dgm:pt>
    <dgm:pt modelId="{DA7DD7B1-D02A-4B7E-A1F9-AD5B37D44F7F}" type="parTrans" cxnId="{F258846D-AF37-4392-80F0-2DF61BA7E3EE}">
      <dgm:prSet/>
      <dgm:spPr/>
      <dgm:t>
        <a:bodyPr/>
        <a:lstStyle/>
        <a:p>
          <a:endParaRPr lang="en-US"/>
        </a:p>
      </dgm:t>
    </dgm:pt>
    <dgm:pt modelId="{8DB20BF0-52AE-4C3A-8F81-B9630F13EC7E}" type="sibTrans" cxnId="{F258846D-AF37-4392-80F0-2DF61BA7E3EE}">
      <dgm:prSet/>
      <dgm:spPr/>
      <dgm:t>
        <a:bodyPr/>
        <a:lstStyle/>
        <a:p>
          <a:endParaRPr lang="en-US"/>
        </a:p>
      </dgm:t>
    </dgm:pt>
    <dgm:pt modelId="{6A6DFC94-D109-4A36-A830-48493E947F06}" type="pres">
      <dgm:prSet presAssocID="{08B45C29-6033-4177-8ACD-2E11C7FA8D1A}" presName="layout" presStyleCnt="0">
        <dgm:presLayoutVars>
          <dgm:chMax/>
          <dgm:chPref/>
          <dgm:dir/>
          <dgm:animOne val="branch"/>
          <dgm:animLvl val="lvl"/>
          <dgm:resizeHandles/>
        </dgm:presLayoutVars>
      </dgm:prSet>
      <dgm:spPr/>
      <dgm:t>
        <a:bodyPr/>
        <a:lstStyle/>
        <a:p>
          <a:endParaRPr lang="en-US"/>
        </a:p>
      </dgm:t>
    </dgm:pt>
    <dgm:pt modelId="{862E0B11-A032-4ACB-A392-844AE08E33EA}" type="pres">
      <dgm:prSet presAssocID="{66BBF0AE-A263-453C-8A58-88AA45F8DA4F}" presName="root" presStyleCnt="0">
        <dgm:presLayoutVars>
          <dgm:chMax/>
          <dgm:chPref val="4"/>
        </dgm:presLayoutVars>
      </dgm:prSet>
      <dgm:spPr/>
    </dgm:pt>
    <dgm:pt modelId="{87DA7E02-467C-41E2-841D-ABA2B9EC1B65}" type="pres">
      <dgm:prSet presAssocID="{66BBF0AE-A263-453C-8A58-88AA45F8DA4F}" presName="rootComposite" presStyleCnt="0">
        <dgm:presLayoutVars/>
      </dgm:prSet>
      <dgm:spPr/>
    </dgm:pt>
    <dgm:pt modelId="{53A5241C-78CB-43BD-BBEE-4873D7AD2017}" type="pres">
      <dgm:prSet presAssocID="{66BBF0AE-A263-453C-8A58-88AA45F8DA4F}" presName="rootText" presStyleLbl="node0" presStyleIdx="0" presStyleCnt="1">
        <dgm:presLayoutVars>
          <dgm:chMax/>
          <dgm:chPref val="4"/>
        </dgm:presLayoutVars>
      </dgm:prSet>
      <dgm:spPr/>
      <dgm:t>
        <a:bodyPr/>
        <a:lstStyle/>
        <a:p>
          <a:endParaRPr lang="en-US"/>
        </a:p>
      </dgm:t>
    </dgm:pt>
    <dgm:pt modelId="{7FC1D002-488D-46E0-9AAF-FEA7EBA59270}" type="pres">
      <dgm:prSet presAssocID="{66BBF0AE-A263-453C-8A58-88AA45F8DA4F}" presName="childShape" presStyleCnt="0">
        <dgm:presLayoutVars>
          <dgm:chMax val="0"/>
          <dgm:chPref val="0"/>
        </dgm:presLayoutVars>
      </dgm:prSet>
      <dgm:spPr/>
    </dgm:pt>
    <dgm:pt modelId="{7E451C89-CAB7-4B63-9A0F-4E861EBCAC63}" type="pres">
      <dgm:prSet presAssocID="{C6349DE4-2F92-487E-9333-935760A750E9}" presName="childComposite" presStyleCnt="0">
        <dgm:presLayoutVars>
          <dgm:chMax val="0"/>
          <dgm:chPref val="0"/>
        </dgm:presLayoutVars>
      </dgm:prSet>
      <dgm:spPr/>
    </dgm:pt>
    <dgm:pt modelId="{7AEF37F7-E494-4F76-A22F-A6495B780357}" type="pres">
      <dgm:prSet presAssocID="{C6349DE4-2F92-487E-9333-935760A750E9}"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E2F06F3B-BCCB-433C-9C16-DB06A5694145}" type="pres">
      <dgm:prSet presAssocID="{C6349DE4-2F92-487E-9333-935760A750E9}" presName="childText" presStyleLbl="lnNode1" presStyleIdx="0" presStyleCnt="3">
        <dgm:presLayoutVars>
          <dgm:chMax val="0"/>
          <dgm:chPref val="0"/>
          <dgm:bulletEnabled val="1"/>
        </dgm:presLayoutVars>
      </dgm:prSet>
      <dgm:spPr/>
      <dgm:t>
        <a:bodyPr/>
        <a:lstStyle/>
        <a:p>
          <a:endParaRPr lang="en-US"/>
        </a:p>
      </dgm:t>
    </dgm:pt>
    <dgm:pt modelId="{34F4F810-7819-4BC6-8031-7A4210FE6C13}" type="pres">
      <dgm:prSet presAssocID="{6C7A19E8-1EC1-4573-8FB1-2214789C38F4}" presName="childComposite" presStyleCnt="0">
        <dgm:presLayoutVars>
          <dgm:chMax val="0"/>
          <dgm:chPref val="0"/>
        </dgm:presLayoutVars>
      </dgm:prSet>
      <dgm:spPr/>
    </dgm:pt>
    <dgm:pt modelId="{6F6FE58A-8D45-412C-9124-8B5E920CB379}" type="pres">
      <dgm:prSet presAssocID="{6C7A19E8-1EC1-4573-8FB1-2214789C38F4}" presName="Image" presStyleLbl="nod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D11446F4-160A-41D6-BBEA-953A5F80802C}" type="pres">
      <dgm:prSet presAssocID="{6C7A19E8-1EC1-4573-8FB1-2214789C38F4}" presName="childText" presStyleLbl="lnNode1" presStyleIdx="1" presStyleCnt="3">
        <dgm:presLayoutVars>
          <dgm:chMax val="0"/>
          <dgm:chPref val="0"/>
          <dgm:bulletEnabled val="1"/>
        </dgm:presLayoutVars>
      </dgm:prSet>
      <dgm:spPr/>
      <dgm:t>
        <a:bodyPr/>
        <a:lstStyle/>
        <a:p>
          <a:endParaRPr lang="en-US"/>
        </a:p>
      </dgm:t>
    </dgm:pt>
    <dgm:pt modelId="{DB12FC34-3354-4476-AD16-890E7119BFD0}" type="pres">
      <dgm:prSet presAssocID="{DA887B44-2B6F-4C42-A38B-4B6E6BFAD555}" presName="childComposite" presStyleCnt="0">
        <dgm:presLayoutVars>
          <dgm:chMax val="0"/>
          <dgm:chPref val="0"/>
        </dgm:presLayoutVars>
      </dgm:prSet>
      <dgm:spPr/>
    </dgm:pt>
    <dgm:pt modelId="{9A068560-E1B2-4CDD-9AF0-A4C1C3284BED}" type="pres">
      <dgm:prSet presAssocID="{DA887B44-2B6F-4C42-A38B-4B6E6BFAD555}" presName="Image" presStyleLbl="nod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E19D5657-1574-4EF8-8900-1D75F7049906}" type="pres">
      <dgm:prSet presAssocID="{DA887B44-2B6F-4C42-A38B-4B6E6BFAD555}" presName="childText" presStyleLbl="lnNode1" presStyleIdx="2" presStyleCnt="3">
        <dgm:presLayoutVars>
          <dgm:chMax val="0"/>
          <dgm:chPref val="0"/>
          <dgm:bulletEnabled val="1"/>
        </dgm:presLayoutVars>
      </dgm:prSet>
      <dgm:spPr/>
      <dgm:t>
        <a:bodyPr/>
        <a:lstStyle/>
        <a:p>
          <a:endParaRPr lang="en-US"/>
        </a:p>
      </dgm:t>
    </dgm:pt>
  </dgm:ptLst>
  <dgm:cxnLst>
    <dgm:cxn modelId="{8C1FA323-5DD3-48C8-9F25-9A6D8A093E2C}" type="presOf" srcId="{6C7A19E8-1EC1-4573-8FB1-2214789C38F4}" destId="{D11446F4-160A-41D6-BBEA-953A5F80802C}" srcOrd="0" destOrd="0" presId="urn:microsoft.com/office/officeart/2008/layout/PictureAccentList"/>
    <dgm:cxn modelId="{7B70F58A-71C7-4CD2-AA48-10870ECF220D}" type="presOf" srcId="{08B45C29-6033-4177-8ACD-2E11C7FA8D1A}" destId="{6A6DFC94-D109-4A36-A830-48493E947F06}" srcOrd="0" destOrd="0" presId="urn:microsoft.com/office/officeart/2008/layout/PictureAccentList"/>
    <dgm:cxn modelId="{FD393EAE-1507-4A2E-9801-BD727B4E54D4}" type="presOf" srcId="{66BBF0AE-A263-453C-8A58-88AA45F8DA4F}" destId="{53A5241C-78CB-43BD-BBEE-4873D7AD2017}" srcOrd="0" destOrd="0" presId="urn:microsoft.com/office/officeart/2008/layout/PictureAccentList"/>
    <dgm:cxn modelId="{FA5DB853-7F68-4A31-8FDF-F6587EB5F1E6}" srcId="{08B45C29-6033-4177-8ACD-2E11C7FA8D1A}" destId="{66BBF0AE-A263-453C-8A58-88AA45F8DA4F}" srcOrd="0" destOrd="0" parTransId="{9D9CA5E9-CA2B-42DD-B9C0-31445E842F28}" sibTransId="{AEA6B2CA-DF7B-4019-810B-154E46A150C3}"/>
    <dgm:cxn modelId="{7CB0BD83-618A-4E6A-8969-FDC878ADADA2}" srcId="{66BBF0AE-A263-453C-8A58-88AA45F8DA4F}" destId="{C6349DE4-2F92-487E-9333-935760A750E9}" srcOrd="0" destOrd="0" parTransId="{242DD6E8-86EA-465A-9E1E-2FBAF3192887}" sibTransId="{7BFE7671-A7A8-4D8B-84BA-427676BC5EA2}"/>
    <dgm:cxn modelId="{F258846D-AF37-4392-80F0-2DF61BA7E3EE}" srcId="{66BBF0AE-A263-453C-8A58-88AA45F8DA4F}" destId="{DA887B44-2B6F-4C42-A38B-4B6E6BFAD555}" srcOrd="2" destOrd="0" parTransId="{DA7DD7B1-D02A-4B7E-A1F9-AD5B37D44F7F}" sibTransId="{8DB20BF0-52AE-4C3A-8F81-B9630F13EC7E}"/>
    <dgm:cxn modelId="{04B4D699-991D-4A4C-A946-E7257F83C79B}" type="presOf" srcId="{DA887B44-2B6F-4C42-A38B-4B6E6BFAD555}" destId="{E19D5657-1574-4EF8-8900-1D75F7049906}" srcOrd="0" destOrd="0" presId="urn:microsoft.com/office/officeart/2008/layout/PictureAccentList"/>
    <dgm:cxn modelId="{97563B44-F907-41C7-B922-0ADF5E9DF0AB}" srcId="{66BBF0AE-A263-453C-8A58-88AA45F8DA4F}" destId="{6C7A19E8-1EC1-4573-8FB1-2214789C38F4}" srcOrd="1" destOrd="0" parTransId="{0CDC09AD-432F-4E37-B3B3-1B07EB91089C}" sibTransId="{E92C5950-DE05-4FEE-9E28-97145A47EDAF}"/>
    <dgm:cxn modelId="{7F6C10E3-320F-4FFE-928B-E62C6047EFFF}" type="presOf" srcId="{C6349DE4-2F92-487E-9333-935760A750E9}" destId="{E2F06F3B-BCCB-433C-9C16-DB06A5694145}" srcOrd="0" destOrd="0" presId="urn:microsoft.com/office/officeart/2008/layout/PictureAccentList"/>
    <dgm:cxn modelId="{4D61DF7A-BDE1-4A22-8C8A-DACA8E0BB1A3}" type="presParOf" srcId="{6A6DFC94-D109-4A36-A830-48493E947F06}" destId="{862E0B11-A032-4ACB-A392-844AE08E33EA}" srcOrd="0" destOrd="0" presId="urn:microsoft.com/office/officeart/2008/layout/PictureAccentList"/>
    <dgm:cxn modelId="{4B23A33C-5546-4587-8DE1-95A5AE33BDF2}" type="presParOf" srcId="{862E0B11-A032-4ACB-A392-844AE08E33EA}" destId="{87DA7E02-467C-41E2-841D-ABA2B9EC1B65}" srcOrd="0" destOrd="0" presId="urn:microsoft.com/office/officeart/2008/layout/PictureAccentList"/>
    <dgm:cxn modelId="{30746483-27B3-4F93-9DD3-543212703F71}" type="presParOf" srcId="{87DA7E02-467C-41E2-841D-ABA2B9EC1B65}" destId="{53A5241C-78CB-43BD-BBEE-4873D7AD2017}" srcOrd="0" destOrd="0" presId="urn:microsoft.com/office/officeart/2008/layout/PictureAccentList"/>
    <dgm:cxn modelId="{CB530F54-5282-4928-AD1C-77E6E2728039}" type="presParOf" srcId="{862E0B11-A032-4ACB-A392-844AE08E33EA}" destId="{7FC1D002-488D-46E0-9AAF-FEA7EBA59270}" srcOrd="1" destOrd="0" presId="urn:microsoft.com/office/officeart/2008/layout/PictureAccentList"/>
    <dgm:cxn modelId="{78FBD3C6-44A6-44DB-B9BC-DD23F80A3E58}" type="presParOf" srcId="{7FC1D002-488D-46E0-9AAF-FEA7EBA59270}" destId="{7E451C89-CAB7-4B63-9A0F-4E861EBCAC63}" srcOrd="0" destOrd="0" presId="urn:microsoft.com/office/officeart/2008/layout/PictureAccentList"/>
    <dgm:cxn modelId="{72B15782-0A94-493D-85E5-5EC29C0449DD}" type="presParOf" srcId="{7E451C89-CAB7-4B63-9A0F-4E861EBCAC63}" destId="{7AEF37F7-E494-4F76-A22F-A6495B780357}" srcOrd="0" destOrd="0" presId="urn:microsoft.com/office/officeart/2008/layout/PictureAccentList"/>
    <dgm:cxn modelId="{171A4ABD-0C8A-4003-B871-0F466CC0B53C}" type="presParOf" srcId="{7E451C89-CAB7-4B63-9A0F-4E861EBCAC63}" destId="{E2F06F3B-BCCB-433C-9C16-DB06A5694145}" srcOrd="1" destOrd="0" presId="urn:microsoft.com/office/officeart/2008/layout/PictureAccentList"/>
    <dgm:cxn modelId="{4EB99EBC-6257-41BE-B1DE-8385C60533B9}" type="presParOf" srcId="{7FC1D002-488D-46E0-9AAF-FEA7EBA59270}" destId="{34F4F810-7819-4BC6-8031-7A4210FE6C13}" srcOrd="1" destOrd="0" presId="urn:microsoft.com/office/officeart/2008/layout/PictureAccentList"/>
    <dgm:cxn modelId="{FA6B867A-5AA4-476D-99FE-4B75D6021427}" type="presParOf" srcId="{34F4F810-7819-4BC6-8031-7A4210FE6C13}" destId="{6F6FE58A-8D45-412C-9124-8B5E920CB379}" srcOrd="0" destOrd="0" presId="urn:microsoft.com/office/officeart/2008/layout/PictureAccentList"/>
    <dgm:cxn modelId="{43DA3DFD-9D2F-45E3-9CFC-FD8B7F9A43F3}" type="presParOf" srcId="{34F4F810-7819-4BC6-8031-7A4210FE6C13}" destId="{D11446F4-160A-41D6-BBEA-953A5F80802C}" srcOrd="1" destOrd="0" presId="urn:microsoft.com/office/officeart/2008/layout/PictureAccentList"/>
    <dgm:cxn modelId="{37A34476-2908-4467-A5BE-EFA6632EA3AF}" type="presParOf" srcId="{7FC1D002-488D-46E0-9AAF-FEA7EBA59270}" destId="{DB12FC34-3354-4476-AD16-890E7119BFD0}" srcOrd="2" destOrd="0" presId="urn:microsoft.com/office/officeart/2008/layout/PictureAccentList"/>
    <dgm:cxn modelId="{32940CE1-DB1F-4612-A18C-1B8B2C9F765F}" type="presParOf" srcId="{DB12FC34-3354-4476-AD16-890E7119BFD0}" destId="{9A068560-E1B2-4CDD-9AF0-A4C1C3284BED}" srcOrd="0" destOrd="0" presId="urn:microsoft.com/office/officeart/2008/layout/PictureAccentList"/>
    <dgm:cxn modelId="{202F0586-BB9F-4182-904D-C24F24420368}" type="presParOf" srcId="{DB12FC34-3354-4476-AD16-890E7119BFD0}" destId="{E19D5657-1574-4EF8-8900-1D75F704990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360D4-543E-4D6F-8946-901C01636C41}">
      <dsp:nvSpPr>
        <dsp:cNvPr id="0" name=""/>
        <dsp:cNvSpPr/>
      </dsp:nvSpPr>
      <dsp:spPr>
        <a:xfrm rot="10800000">
          <a:off x="1628299" y="2856"/>
          <a:ext cx="5523357" cy="948313"/>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180" tIns="57150" rIns="106680" bIns="57150" numCol="1" spcCol="1270" anchor="ctr" anchorCtr="0">
          <a:noAutofit/>
        </a:bodyPr>
        <a:lstStyle/>
        <a:p>
          <a:pPr lvl="0" algn="ctr" defTabSz="666750">
            <a:lnSpc>
              <a:spcPct val="90000"/>
            </a:lnSpc>
            <a:spcBef>
              <a:spcPct val="0"/>
            </a:spcBef>
            <a:spcAft>
              <a:spcPct val="35000"/>
            </a:spcAft>
          </a:pPr>
          <a:r>
            <a:rPr lang="en-US" sz="1500" kern="1200" dirty="0" err="1" smtClean="0">
              <a:solidFill>
                <a:schemeClr val="tx1"/>
              </a:solidFill>
            </a:rPr>
            <a:t>Bertindak</a:t>
          </a:r>
          <a:r>
            <a:rPr lang="en-US" sz="1500" kern="1200" dirty="0" smtClean="0">
              <a:solidFill>
                <a:schemeClr val="tx1"/>
              </a:solidFill>
            </a:rPr>
            <a:t> </a:t>
          </a:r>
          <a:r>
            <a:rPr lang="en-US" sz="1500" kern="1200" dirty="0" err="1" smtClean="0">
              <a:solidFill>
                <a:schemeClr val="tx1"/>
              </a:solidFill>
            </a:rPr>
            <a:t>sbg</a:t>
          </a:r>
          <a:r>
            <a:rPr lang="en-US" sz="1500" kern="1200" dirty="0" smtClean="0">
              <a:solidFill>
                <a:schemeClr val="tx1"/>
              </a:solidFill>
            </a:rPr>
            <a:t> </a:t>
          </a:r>
          <a:r>
            <a:rPr lang="en-US" sz="1500" kern="1200" dirty="0" err="1" smtClean="0">
              <a:solidFill>
                <a:schemeClr val="tx1"/>
              </a:solidFill>
            </a:rPr>
            <a:t>pemegang</a:t>
          </a:r>
          <a:r>
            <a:rPr lang="en-US" sz="1500" kern="1200" dirty="0" smtClean="0">
              <a:solidFill>
                <a:schemeClr val="tx1"/>
              </a:solidFill>
            </a:rPr>
            <a:t> </a:t>
          </a:r>
          <a:r>
            <a:rPr lang="en-US" sz="1500" kern="1200" dirty="0" err="1" smtClean="0">
              <a:solidFill>
                <a:schemeClr val="tx1"/>
              </a:solidFill>
            </a:rPr>
            <a:t>kas</a:t>
          </a:r>
          <a:r>
            <a:rPr lang="en-US" sz="1500" kern="1200" dirty="0" smtClean="0">
              <a:solidFill>
                <a:schemeClr val="tx1"/>
              </a:solidFill>
            </a:rPr>
            <a:t> </a:t>
          </a:r>
          <a:r>
            <a:rPr lang="en-US" sz="1500" kern="1200" dirty="0" err="1" smtClean="0">
              <a:solidFill>
                <a:schemeClr val="tx1"/>
              </a:solidFill>
            </a:rPr>
            <a:t>pemerintah</a:t>
          </a:r>
          <a:endParaRPr lang="en-US" sz="1500" kern="1200" dirty="0">
            <a:solidFill>
              <a:schemeClr val="tx1"/>
            </a:solidFill>
          </a:endParaRPr>
        </a:p>
      </dsp:txBody>
      <dsp:txXfrm rot="10800000">
        <a:off x="1865377" y="2856"/>
        <a:ext cx="5286279" cy="948313"/>
      </dsp:txXfrm>
    </dsp:sp>
    <dsp:sp modelId="{90D46F5B-983C-407D-B8C6-944C811DDD28}">
      <dsp:nvSpPr>
        <dsp:cNvPr id="0" name=""/>
        <dsp:cNvSpPr/>
      </dsp:nvSpPr>
      <dsp:spPr>
        <a:xfrm>
          <a:off x="1154143" y="2856"/>
          <a:ext cx="948313" cy="948313"/>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21D5661-01BE-4BD7-90B1-4994A0067F87}">
      <dsp:nvSpPr>
        <dsp:cNvPr id="0" name=""/>
        <dsp:cNvSpPr/>
      </dsp:nvSpPr>
      <dsp:spPr>
        <a:xfrm rot="10800000">
          <a:off x="1628299" y="1234247"/>
          <a:ext cx="5523357" cy="948313"/>
        </a:xfrm>
        <a:prstGeom prst="homePlate">
          <a:avLst/>
        </a:prstGeom>
        <a:gradFill rotWithShape="0">
          <a:gsLst>
            <a:gs pos="0">
              <a:schemeClr val="accent5">
                <a:hueOff val="-4255094"/>
                <a:satOff val="5288"/>
                <a:lumOff val="-13530"/>
                <a:alphaOff val="0"/>
                <a:shade val="51000"/>
                <a:satMod val="130000"/>
              </a:schemeClr>
            </a:gs>
            <a:gs pos="80000">
              <a:schemeClr val="accent5">
                <a:hueOff val="-4255094"/>
                <a:satOff val="5288"/>
                <a:lumOff val="-13530"/>
                <a:alphaOff val="0"/>
                <a:shade val="93000"/>
                <a:satMod val="130000"/>
              </a:schemeClr>
            </a:gs>
            <a:gs pos="100000">
              <a:schemeClr val="accent5">
                <a:hueOff val="-4255094"/>
                <a:satOff val="5288"/>
                <a:lumOff val="-135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180" tIns="57150" rIns="106680" bIns="57150" numCol="1" spcCol="1270" anchor="ctr" anchorCtr="0">
          <a:noAutofit/>
        </a:bodyPr>
        <a:lstStyle/>
        <a:p>
          <a:pPr lvl="0" algn="ctr" defTabSz="666750">
            <a:lnSpc>
              <a:spcPct val="90000"/>
            </a:lnSpc>
            <a:spcBef>
              <a:spcPct val="0"/>
            </a:spcBef>
            <a:spcAft>
              <a:spcPct val="35000"/>
            </a:spcAft>
          </a:pPr>
          <a:r>
            <a:rPr lang="en-US" sz="1500" kern="1200" dirty="0" err="1" smtClean="0">
              <a:solidFill>
                <a:schemeClr val="tx1"/>
              </a:solidFill>
            </a:rPr>
            <a:t>Utk</a:t>
          </a:r>
          <a:r>
            <a:rPr lang="en-US" sz="1500" kern="1200" dirty="0" smtClean="0">
              <a:solidFill>
                <a:schemeClr val="tx1"/>
              </a:solidFill>
            </a:rPr>
            <a:t> &amp; </a:t>
          </a:r>
          <a:r>
            <a:rPr lang="en-US" sz="1500" kern="1200" dirty="0" err="1" smtClean="0">
              <a:solidFill>
                <a:schemeClr val="tx1"/>
              </a:solidFill>
            </a:rPr>
            <a:t>atas</a:t>
          </a:r>
          <a:r>
            <a:rPr lang="en-US" sz="1500" kern="1200" dirty="0" smtClean="0">
              <a:solidFill>
                <a:schemeClr val="tx1"/>
              </a:solidFill>
            </a:rPr>
            <a:t> </a:t>
          </a:r>
          <a:r>
            <a:rPr lang="en-US" sz="1500" kern="1200" dirty="0" err="1" smtClean="0">
              <a:solidFill>
                <a:schemeClr val="tx1"/>
              </a:solidFill>
            </a:rPr>
            <a:t>nama</a:t>
          </a:r>
          <a:r>
            <a:rPr lang="en-US" sz="1500" kern="1200" dirty="0" smtClean="0">
              <a:solidFill>
                <a:schemeClr val="tx1"/>
              </a:solidFill>
            </a:rPr>
            <a:t> </a:t>
          </a:r>
          <a:r>
            <a:rPr lang="en-US" sz="1500" kern="1200" dirty="0" err="1" smtClean="0">
              <a:solidFill>
                <a:schemeClr val="tx1"/>
              </a:solidFill>
            </a:rPr>
            <a:t>pemerintah</a:t>
          </a:r>
          <a:r>
            <a:rPr lang="en-US" sz="1500" kern="1200" dirty="0" smtClean="0">
              <a:solidFill>
                <a:schemeClr val="tx1"/>
              </a:solidFill>
            </a:rPr>
            <a:t> BI </a:t>
          </a:r>
          <a:r>
            <a:rPr lang="en-US" sz="1500" kern="1200" dirty="0" err="1" smtClean="0">
              <a:solidFill>
                <a:schemeClr val="tx1"/>
              </a:solidFill>
            </a:rPr>
            <a:t>dpt</a:t>
          </a:r>
          <a:r>
            <a:rPr lang="en-US" sz="1500" kern="1200" dirty="0" smtClean="0">
              <a:solidFill>
                <a:schemeClr val="tx1"/>
              </a:solidFill>
            </a:rPr>
            <a:t> </a:t>
          </a:r>
          <a:r>
            <a:rPr lang="en-US" sz="1500" kern="1200" dirty="0" err="1" smtClean="0">
              <a:solidFill>
                <a:schemeClr val="tx1"/>
              </a:solidFill>
            </a:rPr>
            <a:t>menerima</a:t>
          </a:r>
          <a:r>
            <a:rPr lang="en-US" sz="1500" kern="1200" dirty="0" smtClean="0">
              <a:solidFill>
                <a:schemeClr val="tx1"/>
              </a:solidFill>
            </a:rPr>
            <a:t> </a:t>
          </a:r>
          <a:r>
            <a:rPr lang="en-US" sz="1500" kern="1200" dirty="0" err="1" smtClean="0">
              <a:solidFill>
                <a:schemeClr val="tx1"/>
              </a:solidFill>
            </a:rPr>
            <a:t>pinjaman</a:t>
          </a:r>
          <a:r>
            <a:rPr lang="en-US" sz="1500" kern="1200" dirty="0" smtClean="0">
              <a:solidFill>
                <a:schemeClr val="tx1"/>
              </a:solidFill>
            </a:rPr>
            <a:t> </a:t>
          </a:r>
          <a:r>
            <a:rPr lang="en-US" sz="1500" kern="1200" dirty="0" err="1" smtClean="0">
              <a:solidFill>
                <a:schemeClr val="tx1"/>
              </a:solidFill>
            </a:rPr>
            <a:t>dari</a:t>
          </a:r>
          <a:r>
            <a:rPr lang="en-US" sz="1500" kern="1200" dirty="0" smtClean="0">
              <a:solidFill>
                <a:schemeClr val="tx1"/>
              </a:solidFill>
            </a:rPr>
            <a:t> </a:t>
          </a:r>
          <a:r>
            <a:rPr lang="en-US" sz="1500" kern="1200" dirty="0" err="1" smtClean="0">
              <a:solidFill>
                <a:schemeClr val="tx1"/>
              </a:solidFill>
            </a:rPr>
            <a:t>Luar</a:t>
          </a:r>
          <a:r>
            <a:rPr lang="en-US" sz="1500" kern="1200" dirty="0" smtClean="0">
              <a:solidFill>
                <a:schemeClr val="tx1"/>
              </a:solidFill>
            </a:rPr>
            <a:t> </a:t>
          </a:r>
          <a:r>
            <a:rPr lang="en-US" sz="1500" kern="1200" dirty="0" err="1" smtClean="0">
              <a:solidFill>
                <a:schemeClr val="tx1"/>
              </a:solidFill>
            </a:rPr>
            <a:t>negeri</a:t>
          </a:r>
          <a:r>
            <a:rPr lang="en-US" sz="1500" kern="1200" dirty="0" smtClean="0">
              <a:solidFill>
                <a:schemeClr val="tx1"/>
              </a:solidFill>
            </a:rPr>
            <a:t> </a:t>
          </a:r>
          <a:r>
            <a:rPr lang="en-US" sz="1500" kern="1200" dirty="0" err="1" smtClean="0">
              <a:solidFill>
                <a:schemeClr val="tx1"/>
              </a:solidFill>
            </a:rPr>
            <a:t>menatausahakan</a:t>
          </a:r>
          <a:r>
            <a:rPr lang="en-US" sz="1500" kern="1200" dirty="0" smtClean="0">
              <a:solidFill>
                <a:schemeClr val="tx1"/>
              </a:solidFill>
            </a:rPr>
            <a:t>, </a:t>
          </a:r>
          <a:r>
            <a:rPr lang="en-US" sz="1500" kern="1200" dirty="0" err="1" smtClean="0">
              <a:solidFill>
                <a:schemeClr val="tx1"/>
              </a:solidFill>
            </a:rPr>
            <a:t>menyelesaikan</a:t>
          </a:r>
          <a:r>
            <a:rPr lang="en-US" sz="1500" kern="1200" dirty="0" smtClean="0">
              <a:solidFill>
                <a:schemeClr val="tx1"/>
              </a:solidFill>
            </a:rPr>
            <a:t> </a:t>
          </a:r>
          <a:r>
            <a:rPr lang="en-US" sz="1500" kern="1200" dirty="0" err="1" smtClean="0">
              <a:solidFill>
                <a:schemeClr val="tx1"/>
              </a:solidFill>
            </a:rPr>
            <a:t>tagihan</a:t>
          </a:r>
          <a:r>
            <a:rPr lang="en-US" sz="1500" kern="1200" dirty="0" smtClean="0">
              <a:solidFill>
                <a:schemeClr val="tx1"/>
              </a:solidFill>
            </a:rPr>
            <a:t> &amp; </a:t>
          </a:r>
          <a:r>
            <a:rPr lang="en-US" sz="1500" kern="1200" dirty="0" err="1" smtClean="0">
              <a:solidFill>
                <a:schemeClr val="tx1"/>
              </a:solidFill>
            </a:rPr>
            <a:t>kewajiban</a:t>
          </a:r>
          <a:r>
            <a:rPr lang="en-US" sz="1500" kern="1200" dirty="0" smtClean="0">
              <a:solidFill>
                <a:schemeClr val="tx1"/>
              </a:solidFill>
            </a:rPr>
            <a:t> </a:t>
          </a:r>
          <a:r>
            <a:rPr lang="en-US" sz="1500" kern="1200" dirty="0" err="1" smtClean="0">
              <a:solidFill>
                <a:schemeClr val="tx1"/>
              </a:solidFill>
            </a:rPr>
            <a:t>pemerintah</a:t>
          </a:r>
          <a:r>
            <a:rPr lang="en-US" sz="1500" kern="1200" dirty="0" smtClean="0">
              <a:solidFill>
                <a:schemeClr val="tx1"/>
              </a:solidFill>
            </a:rPr>
            <a:t> </a:t>
          </a:r>
          <a:r>
            <a:rPr lang="en-US" sz="1500" kern="1200" dirty="0" err="1" smtClean="0">
              <a:solidFill>
                <a:schemeClr val="tx1"/>
              </a:solidFill>
            </a:rPr>
            <a:t>thd</a:t>
          </a:r>
          <a:r>
            <a:rPr lang="en-US" sz="1500" kern="1200" dirty="0" smtClean="0">
              <a:solidFill>
                <a:schemeClr val="tx1"/>
              </a:solidFill>
            </a:rPr>
            <a:t> </a:t>
          </a:r>
          <a:r>
            <a:rPr lang="en-US" sz="1500" kern="1200" dirty="0" err="1" smtClean="0">
              <a:solidFill>
                <a:schemeClr val="tx1"/>
              </a:solidFill>
            </a:rPr>
            <a:t>pihak</a:t>
          </a:r>
          <a:r>
            <a:rPr lang="en-US" sz="1500" kern="1200" dirty="0" smtClean="0">
              <a:solidFill>
                <a:schemeClr val="tx1"/>
              </a:solidFill>
            </a:rPr>
            <a:t> </a:t>
          </a:r>
          <a:r>
            <a:rPr lang="en-US" sz="1500" kern="1200" dirty="0" err="1" smtClean="0">
              <a:solidFill>
                <a:schemeClr val="tx1"/>
              </a:solidFill>
            </a:rPr>
            <a:t>luar</a:t>
          </a:r>
          <a:r>
            <a:rPr lang="en-US" sz="1500" kern="1200" dirty="0" smtClean="0">
              <a:solidFill>
                <a:schemeClr val="tx1"/>
              </a:solidFill>
            </a:rPr>
            <a:t> </a:t>
          </a:r>
          <a:r>
            <a:rPr lang="en-US" sz="1500" kern="1200" dirty="0" err="1" smtClean="0">
              <a:solidFill>
                <a:schemeClr val="tx1"/>
              </a:solidFill>
            </a:rPr>
            <a:t>negeri</a:t>
          </a:r>
          <a:endParaRPr lang="en-US" sz="1500" kern="1200" dirty="0">
            <a:solidFill>
              <a:schemeClr val="tx1"/>
            </a:solidFill>
          </a:endParaRPr>
        </a:p>
      </dsp:txBody>
      <dsp:txXfrm rot="10800000">
        <a:off x="1865377" y="1234247"/>
        <a:ext cx="5286279" cy="948313"/>
      </dsp:txXfrm>
    </dsp:sp>
    <dsp:sp modelId="{369A1FEA-7297-4C88-9C98-3FCC8B300FC7}">
      <dsp:nvSpPr>
        <dsp:cNvPr id="0" name=""/>
        <dsp:cNvSpPr/>
      </dsp:nvSpPr>
      <dsp:spPr>
        <a:xfrm>
          <a:off x="1154143" y="1234247"/>
          <a:ext cx="948313" cy="948313"/>
        </a:xfrm>
        <a:prstGeom prst="ellipse">
          <a:avLst/>
        </a:prstGeom>
        <a:gradFill rotWithShape="0">
          <a:gsLst>
            <a:gs pos="0">
              <a:schemeClr val="accent5">
                <a:tint val="50000"/>
                <a:hueOff val="-4423771"/>
                <a:satOff val="-7999"/>
                <a:lumOff val="-3534"/>
                <a:alphaOff val="0"/>
                <a:shade val="51000"/>
                <a:satMod val="130000"/>
              </a:schemeClr>
            </a:gs>
            <a:gs pos="80000">
              <a:schemeClr val="accent5">
                <a:tint val="50000"/>
                <a:hueOff val="-4423771"/>
                <a:satOff val="-7999"/>
                <a:lumOff val="-3534"/>
                <a:alphaOff val="0"/>
                <a:shade val="93000"/>
                <a:satMod val="130000"/>
              </a:schemeClr>
            </a:gs>
            <a:gs pos="100000">
              <a:schemeClr val="accent5">
                <a:tint val="50000"/>
                <a:hueOff val="-4423771"/>
                <a:satOff val="-7999"/>
                <a:lumOff val="-35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CFAEA6-DDD7-4DD9-8C50-C8BBEBE5E2A8}">
      <dsp:nvSpPr>
        <dsp:cNvPr id="0" name=""/>
        <dsp:cNvSpPr/>
      </dsp:nvSpPr>
      <dsp:spPr>
        <a:xfrm rot="10800000">
          <a:off x="1628299" y="2465639"/>
          <a:ext cx="5523357" cy="948313"/>
        </a:xfrm>
        <a:prstGeom prst="homePlate">
          <a:avLst/>
        </a:prstGeom>
        <a:gradFill rotWithShape="0">
          <a:gsLst>
            <a:gs pos="0">
              <a:schemeClr val="accent5">
                <a:hueOff val="-8510188"/>
                <a:satOff val="10576"/>
                <a:lumOff val="-27059"/>
                <a:alphaOff val="0"/>
                <a:shade val="51000"/>
                <a:satMod val="130000"/>
              </a:schemeClr>
            </a:gs>
            <a:gs pos="80000">
              <a:schemeClr val="accent5">
                <a:hueOff val="-8510188"/>
                <a:satOff val="10576"/>
                <a:lumOff val="-27059"/>
                <a:alphaOff val="0"/>
                <a:shade val="93000"/>
                <a:satMod val="130000"/>
              </a:schemeClr>
            </a:gs>
            <a:gs pos="100000">
              <a:schemeClr val="accent5">
                <a:hueOff val="-8510188"/>
                <a:satOff val="10576"/>
                <a:lumOff val="-2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180" tIns="57150" rIns="106680" bIns="57150" numCol="1" spcCol="1270" anchor="ctr" anchorCtr="0">
          <a:noAutofit/>
        </a:bodyPr>
        <a:lstStyle/>
        <a:p>
          <a:pPr lvl="0" algn="ctr" defTabSz="666750">
            <a:lnSpc>
              <a:spcPct val="90000"/>
            </a:lnSpc>
            <a:spcBef>
              <a:spcPct val="0"/>
            </a:spcBef>
            <a:spcAft>
              <a:spcPct val="35000"/>
            </a:spcAft>
          </a:pPr>
          <a:r>
            <a:rPr lang="en-US" sz="1500" kern="1200" dirty="0" err="1" smtClean="0">
              <a:solidFill>
                <a:schemeClr val="tx1"/>
              </a:solidFill>
            </a:rPr>
            <a:t>Pemerintah</a:t>
          </a:r>
          <a:r>
            <a:rPr lang="en-US" sz="1500" kern="1200" dirty="0" smtClean="0">
              <a:solidFill>
                <a:schemeClr val="tx1"/>
              </a:solidFill>
            </a:rPr>
            <a:t> </a:t>
          </a:r>
          <a:r>
            <a:rPr lang="en-US" sz="1500" kern="1200" dirty="0" err="1" smtClean="0">
              <a:solidFill>
                <a:schemeClr val="tx1"/>
              </a:solidFill>
            </a:rPr>
            <a:t>wajib</a:t>
          </a:r>
          <a:r>
            <a:rPr lang="en-US" sz="1500" kern="1200" dirty="0" smtClean="0">
              <a:solidFill>
                <a:schemeClr val="tx1"/>
              </a:solidFill>
            </a:rPr>
            <a:t> </a:t>
          </a:r>
          <a:r>
            <a:rPr lang="en-US" sz="1500" kern="1200" dirty="0" err="1" smtClean="0">
              <a:solidFill>
                <a:schemeClr val="tx1"/>
              </a:solidFill>
            </a:rPr>
            <a:t>meminta</a:t>
          </a:r>
          <a:r>
            <a:rPr lang="en-US" sz="1500" kern="1200" dirty="0" smtClean="0">
              <a:solidFill>
                <a:schemeClr val="tx1"/>
              </a:solidFill>
            </a:rPr>
            <a:t> </a:t>
          </a:r>
          <a:r>
            <a:rPr lang="en-US" sz="1500" kern="1200" dirty="0" err="1" smtClean="0">
              <a:solidFill>
                <a:schemeClr val="tx1"/>
              </a:solidFill>
            </a:rPr>
            <a:t>pendapat</a:t>
          </a:r>
          <a:r>
            <a:rPr lang="en-US" sz="1500" kern="1200" dirty="0" smtClean="0">
              <a:solidFill>
                <a:schemeClr val="tx1"/>
              </a:solidFill>
            </a:rPr>
            <a:t>  &amp; </a:t>
          </a:r>
          <a:r>
            <a:rPr lang="en-US" sz="1500" kern="1200" dirty="0" err="1" smtClean="0">
              <a:solidFill>
                <a:schemeClr val="tx1"/>
              </a:solidFill>
            </a:rPr>
            <a:t>atau</a:t>
          </a:r>
          <a:r>
            <a:rPr lang="en-US" sz="1500" kern="1200" dirty="0" smtClean="0">
              <a:solidFill>
                <a:schemeClr val="tx1"/>
              </a:solidFill>
            </a:rPr>
            <a:t> </a:t>
          </a:r>
          <a:r>
            <a:rPr lang="en-US" sz="1500" kern="1200" dirty="0" err="1" smtClean="0">
              <a:solidFill>
                <a:schemeClr val="tx1"/>
              </a:solidFill>
            </a:rPr>
            <a:t>mengundang</a:t>
          </a:r>
          <a:r>
            <a:rPr lang="en-US" sz="1500" kern="1200" dirty="0" smtClean="0">
              <a:solidFill>
                <a:schemeClr val="tx1"/>
              </a:solidFill>
            </a:rPr>
            <a:t> BI </a:t>
          </a:r>
          <a:r>
            <a:rPr lang="en-US" sz="1500" kern="1200" dirty="0" err="1" smtClean="0">
              <a:solidFill>
                <a:schemeClr val="tx1"/>
              </a:solidFill>
            </a:rPr>
            <a:t>dlm</a:t>
          </a:r>
          <a:r>
            <a:rPr lang="en-US" sz="1500" kern="1200" dirty="0" smtClean="0">
              <a:solidFill>
                <a:schemeClr val="tx1"/>
              </a:solidFill>
            </a:rPr>
            <a:t> </a:t>
          </a:r>
          <a:r>
            <a:rPr lang="en-US" sz="1500" kern="1200" dirty="0" err="1" smtClean="0">
              <a:solidFill>
                <a:schemeClr val="tx1"/>
              </a:solidFill>
            </a:rPr>
            <a:t>membahas</a:t>
          </a:r>
          <a:r>
            <a:rPr lang="en-US" sz="1500" kern="1200" dirty="0" smtClean="0">
              <a:solidFill>
                <a:schemeClr val="tx1"/>
              </a:solidFill>
            </a:rPr>
            <a:t> </a:t>
          </a:r>
          <a:r>
            <a:rPr lang="en-US" sz="1500" kern="1200" dirty="0" err="1" smtClean="0">
              <a:solidFill>
                <a:schemeClr val="tx1"/>
              </a:solidFill>
            </a:rPr>
            <a:t>masalah</a:t>
          </a:r>
          <a:r>
            <a:rPr lang="en-US" sz="1500" kern="1200" dirty="0" smtClean="0">
              <a:solidFill>
                <a:schemeClr val="tx1"/>
              </a:solidFill>
            </a:rPr>
            <a:t> </a:t>
          </a:r>
          <a:r>
            <a:rPr lang="en-US" sz="1500" kern="1200" dirty="0" err="1" smtClean="0">
              <a:solidFill>
                <a:schemeClr val="tx1"/>
              </a:solidFill>
            </a:rPr>
            <a:t>ekonomi</a:t>
          </a:r>
          <a:r>
            <a:rPr lang="en-US" sz="1500" kern="1200" dirty="0" smtClean="0">
              <a:solidFill>
                <a:schemeClr val="tx1"/>
              </a:solidFill>
            </a:rPr>
            <a:t>, </a:t>
          </a:r>
          <a:r>
            <a:rPr lang="en-US" sz="1500" kern="1200" dirty="0" err="1" smtClean="0">
              <a:solidFill>
                <a:schemeClr val="tx1"/>
              </a:solidFill>
            </a:rPr>
            <a:t>perbankan</a:t>
          </a:r>
          <a:r>
            <a:rPr lang="en-US" sz="1500" kern="1200" dirty="0" smtClean="0">
              <a:solidFill>
                <a:schemeClr val="tx1"/>
              </a:solidFill>
            </a:rPr>
            <a:t> &amp; </a:t>
          </a:r>
          <a:r>
            <a:rPr lang="en-US" sz="1500" kern="1200" dirty="0" err="1" smtClean="0">
              <a:solidFill>
                <a:schemeClr val="tx1"/>
              </a:solidFill>
            </a:rPr>
            <a:t>keuangan</a:t>
          </a:r>
          <a:r>
            <a:rPr lang="en-US" sz="1500" kern="1200" dirty="0" smtClean="0">
              <a:solidFill>
                <a:schemeClr val="tx1"/>
              </a:solidFill>
            </a:rPr>
            <a:t> </a:t>
          </a:r>
          <a:r>
            <a:rPr lang="en-US" sz="1500" kern="1200" dirty="0" err="1" smtClean="0">
              <a:solidFill>
                <a:schemeClr val="tx1"/>
              </a:solidFill>
            </a:rPr>
            <a:t>yg</a:t>
          </a:r>
          <a:r>
            <a:rPr lang="en-US" sz="1500" kern="1200" dirty="0" smtClean="0">
              <a:solidFill>
                <a:schemeClr val="tx1"/>
              </a:solidFill>
            </a:rPr>
            <a:t> </a:t>
          </a:r>
          <a:r>
            <a:rPr lang="en-US" sz="1500" kern="1200" dirty="0" err="1" smtClean="0">
              <a:solidFill>
                <a:schemeClr val="tx1"/>
              </a:solidFill>
            </a:rPr>
            <a:t>berkaitan</a:t>
          </a:r>
          <a:r>
            <a:rPr lang="en-US" sz="1500" kern="1200" dirty="0" smtClean="0">
              <a:solidFill>
                <a:schemeClr val="tx1"/>
              </a:solidFill>
            </a:rPr>
            <a:t> dg </a:t>
          </a:r>
          <a:r>
            <a:rPr lang="en-US" sz="1500" kern="1200" dirty="0" err="1" smtClean="0">
              <a:solidFill>
                <a:schemeClr val="tx1"/>
              </a:solidFill>
            </a:rPr>
            <a:t>tugas</a:t>
          </a:r>
          <a:r>
            <a:rPr lang="en-US" sz="1500" kern="1200" dirty="0" smtClean="0">
              <a:solidFill>
                <a:schemeClr val="tx1"/>
              </a:solidFill>
            </a:rPr>
            <a:t> &amp; </a:t>
          </a:r>
          <a:r>
            <a:rPr lang="en-US" sz="1500" kern="1200" dirty="0" err="1" smtClean="0">
              <a:solidFill>
                <a:schemeClr val="tx1"/>
              </a:solidFill>
            </a:rPr>
            <a:t>kewenangan</a:t>
          </a:r>
          <a:r>
            <a:rPr lang="en-US" sz="1500" kern="1200" dirty="0" smtClean="0">
              <a:solidFill>
                <a:schemeClr val="tx1"/>
              </a:solidFill>
            </a:rPr>
            <a:t> BI</a:t>
          </a:r>
          <a:endParaRPr lang="en-US" sz="1500" kern="1200" dirty="0">
            <a:solidFill>
              <a:schemeClr val="tx1"/>
            </a:solidFill>
          </a:endParaRPr>
        </a:p>
      </dsp:txBody>
      <dsp:txXfrm rot="10800000">
        <a:off x="1865377" y="2465639"/>
        <a:ext cx="5286279" cy="948313"/>
      </dsp:txXfrm>
    </dsp:sp>
    <dsp:sp modelId="{0C752864-10A9-436A-A996-D6E8751B4765}">
      <dsp:nvSpPr>
        <dsp:cNvPr id="0" name=""/>
        <dsp:cNvSpPr/>
      </dsp:nvSpPr>
      <dsp:spPr>
        <a:xfrm>
          <a:off x="1154143" y="2465639"/>
          <a:ext cx="948313" cy="948313"/>
        </a:xfrm>
        <a:prstGeom prst="ellipse">
          <a:avLst/>
        </a:prstGeom>
        <a:gradFill rotWithShape="0">
          <a:gsLst>
            <a:gs pos="0">
              <a:schemeClr val="accent5">
                <a:tint val="50000"/>
                <a:hueOff val="-8847543"/>
                <a:satOff val="-15998"/>
                <a:lumOff val="-7069"/>
                <a:alphaOff val="0"/>
                <a:shade val="51000"/>
                <a:satMod val="130000"/>
              </a:schemeClr>
            </a:gs>
            <a:gs pos="80000">
              <a:schemeClr val="accent5">
                <a:tint val="50000"/>
                <a:hueOff val="-8847543"/>
                <a:satOff val="-15998"/>
                <a:lumOff val="-7069"/>
                <a:alphaOff val="0"/>
                <a:shade val="93000"/>
                <a:satMod val="130000"/>
              </a:schemeClr>
            </a:gs>
            <a:gs pos="100000">
              <a:schemeClr val="accent5">
                <a:tint val="50000"/>
                <a:hueOff val="-8847543"/>
                <a:satOff val="-15998"/>
                <a:lumOff val="-70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8A88C98-B61D-45D6-9F0A-BAC7AB9A576E}">
      <dsp:nvSpPr>
        <dsp:cNvPr id="0" name=""/>
        <dsp:cNvSpPr/>
      </dsp:nvSpPr>
      <dsp:spPr>
        <a:xfrm rot="10800000">
          <a:off x="1628299" y="3697030"/>
          <a:ext cx="5523357" cy="948313"/>
        </a:xfrm>
        <a:prstGeom prst="homePlate">
          <a:avLst/>
        </a:prstGeom>
        <a:gradFill rotWithShape="0">
          <a:gsLst>
            <a:gs pos="0">
              <a:schemeClr val="accent5">
                <a:hueOff val="-12765282"/>
                <a:satOff val="15864"/>
                <a:lumOff val="-40589"/>
                <a:alphaOff val="0"/>
                <a:shade val="51000"/>
                <a:satMod val="130000"/>
              </a:schemeClr>
            </a:gs>
            <a:gs pos="80000">
              <a:schemeClr val="accent5">
                <a:hueOff val="-12765282"/>
                <a:satOff val="15864"/>
                <a:lumOff val="-40589"/>
                <a:alphaOff val="0"/>
                <a:shade val="93000"/>
                <a:satMod val="130000"/>
              </a:schemeClr>
            </a:gs>
            <a:gs pos="100000">
              <a:schemeClr val="accent5">
                <a:hueOff val="-12765282"/>
                <a:satOff val="15864"/>
                <a:lumOff val="-4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180" tIns="57150" rIns="106680" bIns="57150" numCol="1" spcCol="1270" anchor="ctr" anchorCtr="0">
          <a:noAutofit/>
        </a:bodyPr>
        <a:lstStyle/>
        <a:p>
          <a:pPr lvl="0" algn="ctr" defTabSz="666750">
            <a:lnSpc>
              <a:spcPct val="90000"/>
            </a:lnSpc>
            <a:spcBef>
              <a:spcPct val="0"/>
            </a:spcBef>
            <a:spcAft>
              <a:spcPct val="35000"/>
            </a:spcAft>
          </a:pPr>
          <a:r>
            <a:rPr lang="en-US" sz="1500" kern="1200" dirty="0" err="1" smtClean="0">
              <a:solidFill>
                <a:schemeClr val="bg1"/>
              </a:solidFill>
            </a:rPr>
            <a:t>Memberikan</a:t>
          </a:r>
          <a:r>
            <a:rPr lang="en-US" sz="1500" kern="1200" dirty="0" smtClean="0">
              <a:solidFill>
                <a:schemeClr val="bg1"/>
              </a:solidFill>
            </a:rPr>
            <a:t> </a:t>
          </a:r>
          <a:r>
            <a:rPr lang="en-US" sz="1500" kern="1200" dirty="0" err="1" smtClean="0">
              <a:solidFill>
                <a:schemeClr val="bg1"/>
              </a:solidFill>
            </a:rPr>
            <a:t>pendapat</a:t>
          </a:r>
          <a:r>
            <a:rPr lang="en-US" sz="1500" kern="1200" dirty="0" smtClean="0">
              <a:solidFill>
                <a:schemeClr val="bg1"/>
              </a:solidFill>
            </a:rPr>
            <a:t> </a:t>
          </a:r>
          <a:r>
            <a:rPr lang="en-US" sz="1500" kern="1200" dirty="0" err="1" smtClean="0">
              <a:solidFill>
                <a:schemeClr val="bg1"/>
              </a:solidFill>
            </a:rPr>
            <a:t>dan</a:t>
          </a:r>
          <a:r>
            <a:rPr lang="en-US" sz="1500" kern="1200" dirty="0" smtClean="0">
              <a:solidFill>
                <a:schemeClr val="bg1"/>
              </a:solidFill>
            </a:rPr>
            <a:t> </a:t>
          </a:r>
          <a:r>
            <a:rPr lang="en-US" sz="1500" kern="1200" dirty="0" err="1" smtClean="0">
              <a:solidFill>
                <a:schemeClr val="bg1"/>
              </a:solidFill>
            </a:rPr>
            <a:t>pertimbangan</a:t>
          </a:r>
          <a:r>
            <a:rPr lang="en-US" sz="1500" kern="1200" dirty="0" smtClean="0">
              <a:solidFill>
                <a:schemeClr val="bg1"/>
              </a:solidFill>
            </a:rPr>
            <a:t> </a:t>
          </a:r>
          <a:r>
            <a:rPr lang="en-US" sz="1500" kern="1200" dirty="0" err="1" smtClean="0">
              <a:solidFill>
                <a:schemeClr val="bg1"/>
              </a:solidFill>
            </a:rPr>
            <a:t>menyangkut</a:t>
          </a:r>
          <a:r>
            <a:rPr lang="en-US" sz="1500" kern="1200" dirty="0" smtClean="0">
              <a:solidFill>
                <a:schemeClr val="bg1"/>
              </a:solidFill>
            </a:rPr>
            <a:t> RAPBN </a:t>
          </a:r>
          <a:r>
            <a:rPr lang="en-US" sz="1500" kern="1200" dirty="0" err="1" smtClean="0">
              <a:solidFill>
                <a:schemeClr val="bg1"/>
              </a:solidFill>
            </a:rPr>
            <a:t>serta</a:t>
          </a:r>
          <a:r>
            <a:rPr lang="en-US" sz="1500" kern="1200" dirty="0" smtClean="0">
              <a:solidFill>
                <a:schemeClr val="bg1"/>
              </a:solidFill>
            </a:rPr>
            <a:t> </a:t>
          </a:r>
          <a:r>
            <a:rPr lang="en-US" sz="1500" kern="1200" dirty="0" err="1" smtClean="0">
              <a:solidFill>
                <a:schemeClr val="bg1"/>
              </a:solidFill>
            </a:rPr>
            <a:t>kebijakan</a:t>
          </a:r>
          <a:r>
            <a:rPr lang="en-US" sz="1500" kern="1200" dirty="0" smtClean="0">
              <a:solidFill>
                <a:schemeClr val="bg1"/>
              </a:solidFill>
            </a:rPr>
            <a:t> lain </a:t>
          </a:r>
          <a:r>
            <a:rPr lang="en-US" sz="1500" kern="1200" dirty="0" err="1" smtClean="0">
              <a:solidFill>
                <a:schemeClr val="bg1"/>
              </a:solidFill>
            </a:rPr>
            <a:t>yg</a:t>
          </a:r>
          <a:r>
            <a:rPr lang="en-US" sz="1500" kern="1200" dirty="0" smtClean="0">
              <a:solidFill>
                <a:schemeClr val="bg1"/>
              </a:solidFill>
            </a:rPr>
            <a:t> </a:t>
          </a:r>
          <a:r>
            <a:rPr lang="en-US" sz="1500" kern="1200" dirty="0" err="1" smtClean="0">
              <a:solidFill>
                <a:schemeClr val="bg1"/>
              </a:solidFill>
            </a:rPr>
            <a:t>berkaita</a:t>
          </a:r>
          <a:r>
            <a:rPr lang="en-US" sz="1500" kern="1200" dirty="0" smtClean="0">
              <a:solidFill>
                <a:schemeClr val="bg1"/>
              </a:solidFill>
            </a:rPr>
            <a:t> dg </a:t>
          </a:r>
          <a:r>
            <a:rPr lang="en-US" sz="1500" kern="1200" dirty="0" err="1" smtClean="0">
              <a:solidFill>
                <a:schemeClr val="bg1"/>
              </a:solidFill>
            </a:rPr>
            <a:t>tugas</a:t>
          </a:r>
          <a:r>
            <a:rPr lang="en-US" sz="1500" kern="1200" dirty="0" smtClean="0">
              <a:solidFill>
                <a:schemeClr val="bg1"/>
              </a:solidFill>
            </a:rPr>
            <a:t> </a:t>
          </a:r>
          <a:r>
            <a:rPr lang="en-US" sz="1500" kern="1200" dirty="0" err="1" smtClean="0">
              <a:solidFill>
                <a:schemeClr val="bg1"/>
              </a:solidFill>
            </a:rPr>
            <a:t>dan</a:t>
          </a:r>
          <a:r>
            <a:rPr lang="en-US" sz="1500" kern="1200" dirty="0" smtClean="0">
              <a:solidFill>
                <a:schemeClr val="bg1"/>
              </a:solidFill>
            </a:rPr>
            <a:t> </a:t>
          </a:r>
          <a:r>
            <a:rPr lang="en-US" sz="1500" kern="1200" dirty="0" err="1" smtClean="0">
              <a:solidFill>
                <a:schemeClr val="bg1"/>
              </a:solidFill>
            </a:rPr>
            <a:t>kewenangannya</a:t>
          </a:r>
          <a:endParaRPr lang="en-US" sz="1500" kern="1200" dirty="0">
            <a:solidFill>
              <a:schemeClr val="bg1"/>
            </a:solidFill>
          </a:endParaRPr>
        </a:p>
      </dsp:txBody>
      <dsp:txXfrm rot="10800000">
        <a:off x="1865377" y="3697030"/>
        <a:ext cx="5286279" cy="948313"/>
      </dsp:txXfrm>
    </dsp:sp>
    <dsp:sp modelId="{1EA7B90E-AAB0-40D8-9EE6-EC8CCCD104DB}">
      <dsp:nvSpPr>
        <dsp:cNvPr id="0" name=""/>
        <dsp:cNvSpPr/>
      </dsp:nvSpPr>
      <dsp:spPr>
        <a:xfrm>
          <a:off x="1154143" y="3697030"/>
          <a:ext cx="948313" cy="948313"/>
        </a:xfrm>
        <a:prstGeom prst="ellipse">
          <a:avLst/>
        </a:prstGeom>
        <a:gradFill rotWithShape="0">
          <a:gsLst>
            <a:gs pos="0">
              <a:schemeClr val="accent5">
                <a:tint val="50000"/>
                <a:hueOff val="-13271314"/>
                <a:satOff val="-23997"/>
                <a:lumOff val="-10603"/>
                <a:alphaOff val="0"/>
                <a:shade val="51000"/>
                <a:satMod val="130000"/>
              </a:schemeClr>
            </a:gs>
            <a:gs pos="80000">
              <a:schemeClr val="accent5">
                <a:tint val="50000"/>
                <a:hueOff val="-13271314"/>
                <a:satOff val="-23997"/>
                <a:lumOff val="-10603"/>
                <a:alphaOff val="0"/>
                <a:shade val="93000"/>
                <a:satMod val="130000"/>
              </a:schemeClr>
            </a:gs>
            <a:gs pos="100000">
              <a:schemeClr val="accent5">
                <a:tint val="50000"/>
                <a:hueOff val="-13271314"/>
                <a:satOff val="-23997"/>
                <a:lumOff val="-106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69DA6-9E6B-49E9-B6A9-6D17F79FB563}">
      <dsp:nvSpPr>
        <dsp:cNvPr id="0" name=""/>
        <dsp:cNvSpPr/>
      </dsp:nvSpPr>
      <dsp:spPr>
        <a:xfrm rot="10800000">
          <a:off x="1655316" y="2912"/>
          <a:ext cx="5168646" cy="1413757"/>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23428" tIns="87630" rIns="163576" bIns="87630" numCol="1" spcCol="1270" anchor="ctr" anchorCtr="0">
          <a:noAutofit/>
        </a:bodyPr>
        <a:lstStyle/>
        <a:p>
          <a:pPr lvl="0" algn="ctr" defTabSz="1022350">
            <a:lnSpc>
              <a:spcPct val="90000"/>
            </a:lnSpc>
            <a:spcBef>
              <a:spcPct val="0"/>
            </a:spcBef>
            <a:spcAft>
              <a:spcPct val="35000"/>
            </a:spcAft>
          </a:pPr>
          <a:r>
            <a:rPr lang="en-US" sz="2300" kern="1200" dirty="0" err="1" smtClean="0">
              <a:solidFill>
                <a:schemeClr val="tx1"/>
              </a:solidFill>
            </a:rPr>
            <a:t>Dlm</a:t>
          </a:r>
          <a:r>
            <a:rPr lang="en-US" sz="2300" kern="1200" dirty="0" smtClean="0">
              <a:solidFill>
                <a:schemeClr val="tx1"/>
              </a:solidFill>
            </a:rPr>
            <a:t> </a:t>
          </a:r>
          <a:r>
            <a:rPr lang="en-US" sz="2300" kern="1200" dirty="0" err="1" smtClean="0">
              <a:solidFill>
                <a:schemeClr val="tx1"/>
              </a:solidFill>
            </a:rPr>
            <a:t>hal</a:t>
          </a:r>
          <a:r>
            <a:rPr lang="en-US" sz="2300" kern="1200" dirty="0" smtClean="0">
              <a:solidFill>
                <a:schemeClr val="tx1"/>
              </a:solidFill>
            </a:rPr>
            <a:t> </a:t>
          </a:r>
          <a:r>
            <a:rPr lang="en-US" sz="2300" kern="1200" dirty="0" err="1" smtClean="0">
              <a:solidFill>
                <a:schemeClr val="tx1"/>
              </a:solidFill>
            </a:rPr>
            <a:t>penerbitan</a:t>
          </a:r>
          <a:r>
            <a:rPr lang="en-US" sz="2300" kern="1200" dirty="0" smtClean="0">
              <a:solidFill>
                <a:schemeClr val="tx1"/>
              </a:solidFill>
            </a:rPr>
            <a:t> </a:t>
          </a:r>
          <a:r>
            <a:rPr lang="en-US" sz="2300" kern="1200" dirty="0" err="1" smtClean="0">
              <a:solidFill>
                <a:schemeClr val="tx1"/>
              </a:solidFill>
            </a:rPr>
            <a:t>surat-surat</a:t>
          </a:r>
          <a:r>
            <a:rPr lang="en-US" sz="2300" kern="1200" dirty="0" smtClean="0">
              <a:solidFill>
                <a:schemeClr val="tx1"/>
              </a:solidFill>
            </a:rPr>
            <a:t> </a:t>
          </a:r>
          <a:r>
            <a:rPr lang="en-US" sz="2300" kern="1200" dirty="0" err="1" smtClean="0">
              <a:solidFill>
                <a:schemeClr val="tx1"/>
              </a:solidFill>
            </a:rPr>
            <a:t>utang</a:t>
          </a:r>
          <a:r>
            <a:rPr lang="en-US" sz="2300" kern="1200" dirty="0" smtClean="0">
              <a:solidFill>
                <a:schemeClr val="tx1"/>
              </a:solidFill>
            </a:rPr>
            <a:t> </a:t>
          </a:r>
          <a:r>
            <a:rPr lang="en-US" sz="2300" kern="1200" dirty="0" err="1" smtClean="0">
              <a:solidFill>
                <a:schemeClr val="tx1"/>
              </a:solidFill>
            </a:rPr>
            <a:t>negara</a:t>
          </a:r>
          <a:r>
            <a:rPr lang="en-US" sz="2300" kern="1200" dirty="0" smtClean="0">
              <a:solidFill>
                <a:schemeClr val="tx1"/>
              </a:solidFill>
            </a:rPr>
            <a:t>, </a:t>
          </a:r>
          <a:r>
            <a:rPr lang="en-US" sz="2300" kern="1200" dirty="0" err="1" smtClean="0">
              <a:solidFill>
                <a:schemeClr val="tx1"/>
              </a:solidFill>
            </a:rPr>
            <a:t>pemerintah</a:t>
          </a:r>
          <a:r>
            <a:rPr lang="en-US" sz="2300" kern="1200" dirty="0" smtClean="0">
              <a:solidFill>
                <a:schemeClr val="tx1"/>
              </a:solidFill>
            </a:rPr>
            <a:t> </a:t>
          </a:r>
          <a:r>
            <a:rPr lang="en-US" sz="2300" kern="1200" dirty="0" err="1" smtClean="0">
              <a:solidFill>
                <a:schemeClr val="tx1"/>
              </a:solidFill>
            </a:rPr>
            <a:t>wajib</a:t>
          </a:r>
          <a:r>
            <a:rPr lang="en-US" sz="2300" kern="1200" dirty="0" smtClean="0">
              <a:solidFill>
                <a:schemeClr val="tx1"/>
              </a:solidFill>
            </a:rPr>
            <a:t> </a:t>
          </a:r>
          <a:r>
            <a:rPr lang="en-US" sz="2300" kern="1200" dirty="0" err="1" smtClean="0">
              <a:solidFill>
                <a:schemeClr val="tx1"/>
              </a:solidFill>
            </a:rPr>
            <a:t>berkonsultasi</a:t>
          </a:r>
          <a:r>
            <a:rPr lang="en-US" sz="2300" kern="1200" dirty="0" smtClean="0">
              <a:solidFill>
                <a:schemeClr val="tx1"/>
              </a:solidFill>
            </a:rPr>
            <a:t> dg BI &amp; DPR</a:t>
          </a:r>
          <a:endParaRPr lang="en-US" sz="2300" kern="1200" dirty="0">
            <a:solidFill>
              <a:schemeClr val="tx1"/>
            </a:solidFill>
          </a:endParaRPr>
        </a:p>
      </dsp:txBody>
      <dsp:txXfrm rot="10800000">
        <a:off x="2008755" y="2912"/>
        <a:ext cx="4815207" cy="1413757"/>
      </dsp:txXfrm>
    </dsp:sp>
    <dsp:sp modelId="{B68E3F57-E15A-4F3D-9D6D-39D60A2128A9}">
      <dsp:nvSpPr>
        <dsp:cNvPr id="0" name=""/>
        <dsp:cNvSpPr/>
      </dsp:nvSpPr>
      <dsp:spPr>
        <a:xfrm>
          <a:off x="948437" y="2912"/>
          <a:ext cx="1413757" cy="1413757"/>
        </a:xfrm>
        <a:prstGeom prst="ellipse">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7E7D791-CE0D-49D7-9C01-384EBE5F3560}">
      <dsp:nvSpPr>
        <dsp:cNvPr id="0" name=""/>
        <dsp:cNvSpPr/>
      </dsp:nvSpPr>
      <dsp:spPr>
        <a:xfrm rot="10800000">
          <a:off x="1655316" y="1838686"/>
          <a:ext cx="5168646" cy="1413757"/>
        </a:xfrm>
        <a:prstGeom prst="homePlate">
          <a:avLst/>
        </a:prstGeom>
        <a:gradFill rotWithShape="0">
          <a:gsLst>
            <a:gs pos="0">
              <a:schemeClr val="accent5">
                <a:hueOff val="-6382641"/>
                <a:satOff val="7932"/>
                <a:lumOff val="-20294"/>
                <a:alphaOff val="0"/>
                <a:shade val="51000"/>
                <a:satMod val="130000"/>
              </a:schemeClr>
            </a:gs>
            <a:gs pos="80000">
              <a:schemeClr val="accent5">
                <a:hueOff val="-6382641"/>
                <a:satOff val="7932"/>
                <a:lumOff val="-20294"/>
                <a:alphaOff val="0"/>
                <a:shade val="93000"/>
                <a:satMod val="130000"/>
              </a:schemeClr>
            </a:gs>
            <a:gs pos="100000">
              <a:schemeClr val="accent5">
                <a:hueOff val="-6382641"/>
                <a:satOff val="7932"/>
                <a:lumOff val="-20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23428"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BI </a:t>
          </a:r>
          <a:r>
            <a:rPr lang="en-US" sz="2300" kern="1200" dirty="0" err="1" smtClean="0">
              <a:solidFill>
                <a:schemeClr val="tx1"/>
              </a:solidFill>
            </a:rPr>
            <a:t>dpt</a:t>
          </a:r>
          <a:r>
            <a:rPr lang="en-US" sz="2300" kern="1200" dirty="0" smtClean="0">
              <a:solidFill>
                <a:schemeClr val="tx1"/>
              </a:solidFill>
            </a:rPr>
            <a:t> </a:t>
          </a:r>
          <a:r>
            <a:rPr lang="en-US" sz="2300" kern="1200" dirty="0" err="1" smtClean="0">
              <a:solidFill>
                <a:schemeClr val="tx1"/>
              </a:solidFill>
            </a:rPr>
            <a:t>membantu</a:t>
          </a:r>
          <a:r>
            <a:rPr lang="en-US" sz="2300" kern="1200" dirty="0" smtClean="0">
              <a:solidFill>
                <a:schemeClr val="tx1"/>
              </a:solidFill>
            </a:rPr>
            <a:t> </a:t>
          </a:r>
          <a:r>
            <a:rPr lang="en-US" sz="2300" kern="1200" dirty="0" err="1" smtClean="0">
              <a:solidFill>
                <a:schemeClr val="tx1"/>
              </a:solidFill>
            </a:rPr>
            <a:t>penerbitan</a:t>
          </a:r>
          <a:r>
            <a:rPr lang="en-US" sz="2300" kern="1200" dirty="0" smtClean="0">
              <a:solidFill>
                <a:schemeClr val="tx1"/>
              </a:solidFill>
            </a:rPr>
            <a:t> </a:t>
          </a:r>
          <a:r>
            <a:rPr lang="en-US" sz="2300" kern="1200" dirty="0" err="1" smtClean="0">
              <a:solidFill>
                <a:schemeClr val="tx1"/>
              </a:solidFill>
            </a:rPr>
            <a:t>surat-surat</a:t>
          </a:r>
          <a:r>
            <a:rPr lang="en-US" sz="2300" kern="1200" dirty="0" smtClean="0">
              <a:solidFill>
                <a:schemeClr val="tx1"/>
              </a:solidFill>
            </a:rPr>
            <a:t> </a:t>
          </a:r>
          <a:r>
            <a:rPr lang="en-US" sz="2300" kern="1200" dirty="0" err="1" smtClean="0">
              <a:solidFill>
                <a:schemeClr val="tx1"/>
              </a:solidFill>
            </a:rPr>
            <a:t>utang</a:t>
          </a:r>
          <a:r>
            <a:rPr lang="en-US" sz="2300" kern="1200" dirty="0" smtClean="0">
              <a:solidFill>
                <a:schemeClr val="tx1"/>
              </a:solidFill>
            </a:rPr>
            <a:t> </a:t>
          </a:r>
          <a:r>
            <a:rPr lang="en-US" sz="2300" kern="1200" dirty="0" err="1" smtClean="0">
              <a:solidFill>
                <a:schemeClr val="tx1"/>
              </a:solidFill>
            </a:rPr>
            <a:t>negara</a:t>
          </a:r>
          <a:r>
            <a:rPr lang="en-US" sz="2300" kern="1200" dirty="0" smtClean="0">
              <a:solidFill>
                <a:schemeClr val="tx1"/>
              </a:solidFill>
            </a:rPr>
            <a:t> </a:t>
          </a:r>
          <a:r>
            <a:rPr lang="en-US" sz="2300" kern="1200" dirty="0" err="1" smtClean="0">
              <a:solidFill>
                <a:schemeClr val="tx1"/>
              </a:solidFill>
            </a:rPr>
            <a:t>yg</a:t>
          </a:r>
          <a:r>
            <a:rPr lang="en-US" sz="2300" kern="1200" dirty="0" smtClean="0">
              <a:solidFill>
                <a:schemeClr val="tx1"/>
              </a:solidFill>
            </a:rPr>
            <a:t> </a:t>
          </a:r>
          <a:r>
            <a:rPr lang="en-US" sz="2300" kern="1200" dirty="0" err="1" smtClean="0">
              <a:solidFill>
                <a:schemeClr val="tx1"/>
              </a:solidFill>
            </a:rPr>
            <a:t>diterbitkan</a:t>
          </a:r>
          <a:r>
            <a:rPr lang="en-US" sz="2300" kern="1200" dirty="0" smtClean="0">
              <a:solidFill>
                <a:schemeClr val="tx1"/>
              </a:solidFill>
            </a:rPr>
            <a:t> </a:t>
          </a:r>
          <a:r>
            <a:rPr lang="en-US" sz="2300" kern="1200" dirty="0" err="1" smtClean="0">
              <a:solidFill>
                <a:schemeClr val="tx1"/>
              </a:solidFill>
            </a:rPr>
            <a:t>pemerintah</a:t>
          </a:r>
          <a:endParaRPr lang="en-US" sz="2300" kern="1200" dirty="0">
            <a:solidFill>
              <a:schemeClr val="tx1"/>
            </a:solidFill>
          </a:endParaRPr>
        </a:p>
      </dsp:txBody>
      <dsp:txXfrm rot="10800000">
        <a:off x="2008755" y="1838686"/>
        <a:ext cx="4815207" cy="1413757"/>
      </dsp:txXfrm>
    </dsp:sp>
    <dsp:sp modelId="{2AE8B623-F0B2-436C-ADEA-507620631C72}">
      <dsp:nvSpPr>
        <dsp:cNvPr id="0" name=""/>
        <dsp:cNvSpPr/>
      </dsp:nvSpPr>
      <dsp:spPr>
        <a:xfrm>
          <a:off x="948437" y="1838686"/>
          <a:ext cx="1413757" cy="1413757"/>
        </a:xfrm>
        <a:prstGeom prst="ellipse">
          <a:avLst/>
        </a:prstGeom>
        <a:solidFill>
          <a:schemeClr val="accent5">
            <a:tint val="50000"/>
            <a:hueOff val="-6635657"/>
            <a:satOff val="-11998"/>
            <a:lumOff val="-5301"/>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3BB7C1F-6D8B-472D-B881-D2D84D482131}">
      <dsp:nvSpPr>
        <dsp:cNvPr id="0" name=""/>
        <dsp:cNvSpPr/>
      </dsp:nvSpPr>
      <dsp:spPr>
        <a:xfrm rot="10800000">
          <a:off x="1655316" y="3674460"/>
          <a:ext cx="5168646" cy="1413757"/>
        </a:xfrm>
        <a:prstGeom prst="homePlate">
          <a:avLst/>
        </a:prstGeom>
        <a:gradFill rotWithShape="0">
          <a:gsLst>
            <a:gs pos="0">
              <a:schemeClr val="accent5">
                <a:hueOff val="-12765282"/>
                <a:satOff val="15864"/>
                <a:lumOff val="-40589"/>
                <a:alphaOff val="0"/>
                <a:shade val="51000"/>
                <a:satMod val="130000"/>
              </a:schemeClr>
            </a:gs>
            <a:gs pos="80000">
              <a:schemeClr val="accent5">
                <a:hueOff val="-12765282"/>
                <a:satOff val="15864"/>
                <a:lumOff val="-40589"/>
                <a:alphaOff val="0"/>
                <a:shade val="93000"/>
                <a:satMod val="130000"/>
              </a:schemeClr>
            </a:gs>
            <a:gs pos="100000">
              <a:schemeClr val="accent5">
                <a:hueOff val="-12765282"/>
                <a:satOff val="15864"/>
                <a:lumOff val="-4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23428"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BI </a:t>
          </a:r>
          <a:r>
            <a:rPr lang="en-US" sz="2300" kern="1200" dirty="0" err="1" smtClean="0">
              <a:solidFill>
                <a:schemeClr val="bg1"/>
              </a:solidFill>
            </a:rPr>
            <a:t>dilarang</a:t>
          </a:r>
          <a:r>
            <a:rPr lang="en-US" sz="2300" kern="1200" dirty="0" smtClean="0">
              <a:solidFill>
                <a:schemeClr val="bg1"/>
              </a:solidFill>
            </a:rPr>
            <a:t> </a:t>
          </a:r>
          <a:r>
            <a:rPr lang="en-US" sz="2300" kern="1200" dirty="0" err="1" smtClean="0">
              <a:solidFill>
                <a:schemeClr val="bg1"/>
              </a:solidFill>
            </a:rPr>
            <a:t>memberikan</a:t>
          </a:r>
          <a:r>
            <a:rPr lang="en-US" sz="2300" kern="1200" dirty="0" smtClean="0">
              <a:solidFill>
                <a:schemeClr val="bg1"/>
              </a:solidFill>
            </a:rPr>
            <a:t> </a:t>
          </a:r>
          <a:r>
            <a:rPr lang="en-US" sz="2300" kern="1200" dirty="0" err="1" smtClean="0">
              <a:solidFill>
                <a:schemeClr val="bg1"/>
              </a:solidFill>
            </a:rPr>
            <a:t>kredit</a:t>
          </a:r>
          <a:r>
            <a:rPr lang="en-US" sz="2300" kern="1200" dirty="0" smtClean="0">
              <a:solidFill>
                <a:schemeClr val="bg1"/>
              </a:solidFill>
            </a:rPr>
            <a:t> </a:t>
          </a:r>
          <a:r>
            <a:rPr lang="en-US" sz="2300" kern="1200" dirty="0" err="1" smtClean="0">
              <a:solidFill>
                <a:schemeClr val="bg1"/>
              </a:solidFill>
            </a:rPr>
            <a:t>kpd</a:t>
          </a:r>
          <a:r>
            <a:rPr lang="en-US" sz="2300" kern="1200" dirty="0" smtClean="0">
              <a:solidFill>
                <a:schemeClr val="bg1"/>
              </a:solidFill>
            </a:rPr>
            <a:t> </a:t>
          </a:r>
          <a:r>
            <a:rPr lang="en-US" sz="2300" kern="1200" dirty="0" err="1" smtClean="0">
              <a:solidFill>
                <a:schemeClr val="bg1"/>
              </a:solidFill>
            </a:rPr>
            <a:t>pemerintah</a:t>
          </a:r>
          <a:endParaRPr lang="en-US" sz="2300" kern="1200" dirty="0">
            <a:solidFill>
              <a:schemeClr val="bg1"/>
            </a:solidFill>
          </a:endParaRPr>
        </a:p>
      </dsp:txBody>
      <dsp:txXfrm rot="10800000">
        <a:off x="2008755" y="3674460"/>
        <a:ext cx="4815207" cy="1413757"/>
      </dsp:txXfrm>
    </dsp:sp>
    <dsp:sp modelId="{6AA29B82-B87B-447A-94D7-C660C4EADB15}">
      <dsp:nvSpPr>
        <dsp:cNvPr id="0" name=""/>
        <dsp:cNvSpPr/>
      </dsp:nvSpPr>
      <dsp:spPr>
        <a:xfrm>
          <a:off x="948437" y="3674460"/>
          <a:ext cx="1413757" cy="1413757"/>
        </a:xfrm>
        <a:prstGeom prst="ellipse">
          <a:avLst/>
        </a:prstGeom>
        <a:solidFill>
          <a:schemeClr val="accent5">
            <a:tint val="50000"/>
            <a:hueOff val="-13271314"/>
            <a:satOff val="-23997"/>
            <a:lumOff val="-10603"/>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9A3AE-9FD7-4D32-87F6-B89A6E015A24}">
      <dsp:nvSpPr>
        <dsp:cNvPr id="0" name=""/>
        <dsp:cNvSpPr/>
      </dsp:nvSpPr>
      <dsp:spPr>
        <a:xfrm>
          <a:off x="0" y="228209"/>
          <a:ext cx="7772400" cy="163215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err="1" smtClean="0">
              <a:solidFill>
                <a:srgbClr val="FFFF00"/>
              </a:solidFill>
            </a:rPr>
            <a:t>Dpt</a:t>
          </a:r>
          <a:r>
            <a:rPr lang="en-US" sz="3100" kern="1200" dirty="0" smtClean="0">
              <a:solidFill>
                <a:srgbClr val="FFFF00"/>
              </a:solidFill>
            </a:rPr>
            <a:t> </a:t>
          </a:r>
          <a:r>
            <a:rPr lang="en-US" sz="3100" kern="1200" dirty="0" err="1" smtClean="0">
              <a:solidFill>
                <a:srgbClr val="FFFF00"/>
              </a:solidFill>
            </a:rPr>
            <a:t>melakukan</a:t>
          </a:r>
          <a:r>
            <a:rPr lang="en-US" sz="3100" kern="1200" dirty="0" smtClean="0">
              <a:solidFill>
                <a:srgbClr val="FFFF00"/>
              </a:solidFill>
            </a:rPr>
            <a:t> </a:t>
          </a:r>
          <a:r>
            <a:rPr lang="en-US" sz="3100" kern="1200" dirty="0" err="1" smtClean="0">
              <a:solidFill>
                <a:srgbClr val="FFFF00"/>
              </a:solidFill>
            </a:rPr>
            <a:t>kerja</a:t>
          </a:r>
          <a:r>
            <a:rPr lang="en-US" sz="3100" kern="1200" dirty="0" smtClean="0">
              <a:solidFill>
                <a:srgbClr val="FFFF00"/>
              </a:solidFill>
            </a:rPr>
            <a:t> </a:t>
          </a:r>
          <a:r>
            <a:rPr lang="en-US" sz="3100" kern="1200" dirty="0" err="1" smtClean="0">
              <a:solidFill>
                <a:srgbClr val="FFFF00"/>
              </a:solidFill>
            </a:rPr>
            <a:t>sama</a:t>
          </a:r>
          <a:r>
            <a:rPr lang="en-US" sz="3100" kern="1200" dirty="0" smtClean="0">
              <a:solidFill>
                <a:srgbClr val="FFFF00"/>
              </a:solidFill>
            </a:rPr>
            <a:t> dg Bank </a:t>
          </a:r>
          <a:r>
            <a:rPr lang="en-US" sz="3100" kern="1200" dirty="0" err="1" smtClean="0">
              <a:solidFill>
                <a:srgbClr val="FFFF00"/>
              </a:solidFill>
            </a:rPr>
            <a:t>sentral</a:t>
          </a:r>
          <a:r>
            <a:rPr lang="en-US" sz="3100" kern="1200" dirty="0" smtClean="0">
              <a:solidFill>
                <a:srgbClr val="FFFF00"/>
              </a:solidFill>
            </a:rPr>
            <a:t> </a:t>
          </a:r>
          <a:r>
            <a:rPr lang="en-US" sz="3100" kern="1200" dirty="0" err="1" smtClean="0">
              <a:solidFill>
                <a:srgbClr val="FFFF00"/>
              </a:solidFill>
            </a:rPr>
            <a:t>negara</a:t>
          </a:r>
          <a:r>
            <a:rPr lang="en-US" sz="3100" kern="1200" dirty="0" smtClean="0">
              <a:solidFill>
                <a:srgbClr val="FFFF00"/>
              </a:solidFill>
            </a:rPr>
            <a:t> lain, </a:t>
          </a:r>
          <a:r>
            <a:rPr lang="en-US" sz="3100" kern="1200" dirty="0" err="1" smtClean="0">
              <a:solidFill>
                <a:srgbClr val="FFFF00"/>
              </a:solidFill>
            </a:rPr>
            <a:t>organisasi</a:t>
          </a:r>
          <a:r>
            <a:rPr lang="en-US" sz="3100" kern="1200" dirty="0" smtClean="0">
              <a:solidFill>
                <a:srgbClr val="FFFF00"/>
              </a:solidFill>
            </a:rPr>
            <a:t> &amp; </a:t>
          </a:r>
          <a:r>
            <a:rPr lang="en-US" sz="3100" kern="1200" dirty="0" err="1" smtClean="0">
              <a:solidFill>
                <a:srgbClr val="FFFF00"/>
              </a:solidFill>
            </a:rPr>
            <a:t>lembaga</a:t>
          </a:r>
          <a:r>
            <a:rPr lang="en-US" sz="3100" kern="1200" dirty="0" smtClean="0">
              <a:solidFill>
                <a:srgbClr val="FFFF00"/>
              </a:solidFill>
            </a:rPr>
            <a:t> </a:t>
          </a:r>
          <a:r>
            <a:rPr lang="en-US" sz="3100" kern="1200" dirty="0" err="1" smtClean="0">
              <a:solidFill>
                <a:srgbClr val="FFFF00"/>
              </a:solidFill>
            </a:rPr>
            <a:t>internasional</a:t>
          </a:r>
          <a:endParaRPr lang="en-US" sz="3100" kern="1200" dirty="0">
            <a:solidFill>
              <a:srgbClr val="FFFF00"/>
            </a:solidFill>
          </a:endParaRPr>
        </a:p>
      </dsp:txBody>
      <dsp:txXfrm>
        <a:off x="79675" y="307884"/>
        <a:ext cx="7613050" cy="1472800"/>
      </dsp:txXfrm>
    </dsp:sp>
    <dsp:sp modelId="{D9766C5D-5480-4389-9598-27CEB670F660}">
      <dsp:nvSpPr>
        <dsp:cNvPr id="0" name=""/>
        <dsp:cNvSpPr/>
      </dsp:nvSpPr>
      <dsp:spPr>
        <a:xfrm>
          <a:off x="0" y="1949639"/>
          <a:ext cx="7772400" cy="1632150"/>
        </a:xfrm>
        <a:prstGeom prst="roundRect">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err="1" smtClean="0"/>
            <a:t>Dalam</a:t>
          </a:r>
          <a:r>
            <a:rPr lang="en-US" sz="3100" kern="1200" dirty="0" smtClean="0"/>
            <a:t> </a:t>
          </a:r>
          <a:r>
            <a:rPr lang="en-US" sz="3100" kern="1200" dirty="0" err="1" smtClean="0"/>
            <a:t>keanggotaan</a:t>
          </a:r>
          <a:r>
            <a:rPr lang="en-US" sz="3100" kern="1200" dirty="0" smtClean="0"/>
            <a:t> </a:t>
          </a:r>
          <a:r>
            <a:rPr lang="en-US" sz="3100" kern="1200" dirty="0" err="1" smtClean="0"/>
            <a:t>internasional</a:t>
          </a:r>
          <a:r>
            <a:rPr lang="en-US" sz="3100" kern="1200" dirty="0" smtClean="0"/>
            <a:t>/</a:t>
          </a:r>
          <a:r>
            <a:rPr lang="en-US" sz="3100" kern="1200" dirty="0" err="1" smtClean="0"/>
            <a:t>lembaga</a:t>
          </a:r>
          <a:r>
            <a:rPr lang="en-US" sz="3100" kern="1200" dirty="0" smtClean="0"/>
            <a:t> multilateral </a:t>
          </a:r>
          <a:r>
            <a:rPr lang="en-US" sz="3100" kern="1200" dirty="0" err="1" smtClean="0"/>
            <a:t>adl</a:t>
          </a:r>
          <a:r>
            <a:rPr lang="en-US" sz="3100" kern="1200" dirty="0" smtClean="0"/>
            <a:t> </a:t>
          </a:r>
          <a:r>
            <a:rPr lang="en-US" sz="3100" kern="1200" dirty="0" err="1" smtClean="0"/>
            <a:t>negara</a:t>
          </a:r>
          <a:r>
            <a:rPr lang="en-US" sz="3100" kern="1200" dirty="0" smtClean="0"/>
            <a:t>, </a:t>
          </a:r>
          <a:r>
            <a:rPr lang="en-US" sz="3100" kern="1200" dirty="0" err="1" smtClean="0"/>
            <a:t>maka</a:t>
          </a:r>
          <a:r>
            <a:rPr lang="en-US" sz="3100" kern="1200" dirty="0" smtClean="0"/>
            <a:t> BI </a:t>
          </a:r>
          <a:r>
            <a:rPr lang="en-US" sz="3100" kern="1200" dirty="0" err="1" smtClean="0"/>
            <a:t>dpt</a:t>
          </a:r>
          <a:r>
            <a:rPr lang="en-US" sz="3100" kern="1200" dirty="0" smtClean="0"/>
            <a:t> </a:t>
          </a:r>
          <a:r>
            <a:rPr lang="en-US" sz="3100" kern="1200" dirty="0" err="1" smtClean="0"/>
            <a:t>bertindak</a:t>
          </a:r>
          <a:r>
            <a:rPr lang="en-US" sz="3100" kern="1200" dirty="0" smtClean="0"/>
            <a:t> </a:t>
          </a:r>
          <a:r>
            <a:rPr lang="en-US" sz="3100" kern="1200" dirty="0" err="1" smtClean="0"/>
            <a:t>untuk</a:t>
          </a:r>
          <a:r>
            <a:rPr lang="en-US" sz="3100" kern="1200" dirty="0" smtClean="0"/>
            <a:t> &amp; </a:t>
          </a:r>
          <a:r>
            <a:rPr lang="en-US" sz="3100" kern="1200" dirty="0" err="1" smtClean="0"/>
            <a:t>atas</a:t>
          </a:r>
          <a:r>
            <a:rPr lang="en-US" sz="3100" kern="1200" dirty="0" smtClean="0"/>
            <a:t> </a:t>
          </a:r>
          <a:r>
            <a:rPr lang="en-US" sz="3100" kern="1200" dirty="0" err="1" smtClean="0"/>
            <a:t>nama</a:t>
          </a:r>
          <a:r>
            <a:rPr lang="en-US" sz="3100" kern="1200" dirty="0" smtClean="0"/>
            <a:t> </a:t>
          </a:r>
          <a:r>
            <a:rPr lang="en-US" sz="3100" kern="1200" dirty="0" err="1" smtClean="0"/>
            <a:t>negara</a:t>
          </a:r>
          <a:r>
            <a:rPr lang="en-US" sz="3100" kern="1200" dirty="0" smtClean="0"/>
            <a:t> RI </a:t>
          </a:r>
          <a:r>
            <a:rPr lang="en-US" sz="3100" kern="1200" dirty="0" err="1" smtClean="0"/>
            <a:t>sbg</a:t>
          </a:r>
          <a:r>
            <a:rPr lang="en-US" sz="3100" kern="1200" dirty="0" smtClean="0"/>
            <a:t> </a:t>
          </a:r>
          <a:r>
            <a:rPr lang="en-US" sz="3100" kern="1200" dirty="0" err="1" smtClean="0"/>
            <a:t>anggota</a:t>
          </a:r>
          <a:endParaRPr lang="en-US" sz="3100" kern="1200" dirty="0"/>
        </a:p>
      </dsp:txBody>
      <dsp:txXfrm>
        <a:off x="79675" y="2029314"/>
        <a:ext cx="7613050" cy="1472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5241C-78CB-43BD-BBEE-4873D7AD2017}">
      <dsp:nvSpPr>
        <dsp:cNvPr id="0" name=""/>
        <dsp:cNvSpPr/>
      </dsp:nvSpPr>
      <dsp:spPr>
        <a:xfrm>
          <a:off x="372461" y="1786"/>
          <a:ext cx="7038761" cy="1074424"/>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Otoritas</a:t>
          </a:r>
          <a:r>
            <a:rPr lang="en-US" sz="2200" kern="1200" dirty="0" smtClean="0"/>
            <a:t> </a:t>
          </a:r>
          <a:r>
            <a:rPr lang="en-US" sz="2200" kern="1200" dirty="0" err="1" smtClean="0"/>
            <a:t>Jasa</a:t>
          </a:r>
          <a:r>
            <a:rPr lang="en-US" sz="2200" kern="1200" dirty="0" smtClean="0"/>
            <a:t> </a:t>
          </a:r>
          <a:r>
            <a:rPr lang="en-US" sz="2200" kern="1200" dirty="0" err="1" smtClean="0"/>
            <a:t>Keuangan</a:t>
          </a:r>
          <a:r>
            <a:rPr lang="en-US" sz="2200" kern="1200" dirty="0" smtClean="0"/>
            <a:t> (OJK) </a:t>
          </a:r>
          <a:r>
            <a:rPr lang="en-US" sz="2200" kern="1200" dirty="0" err="1" smtClean="0"/>
            <a:t>dibentuk</a:t>
          </a:r>
          <a:r>
            <a:rPr lang="en-US" sz="2200" kern="1200" dirty="0" smtClean="0"/>
            <a:t> </a:t>
          </a:r>
          <a:r>
            <a:rPr lang="en-US" sz="2200" kern="1200" dirty="0" err="1" smtClean="0"/>
            <a:t>dengan</a:t>
          </a:r>
          <a:r>
            <a:rPr lang="en-US" sz="2200" kern="1200" dirty="0" smtClean="0"/>
            <a:t> </a:t>
          </a:r>
          <a:r>
            <a:rPr lang="en-US" sz="2200" kern="1200" dirty="0" err="1" smtClean="0"/>
            <a:t>tujuan</a:t>
          </a:r>
          <a:r>
            <a:rPr lang="en-US" sz="2200" kern="1200" dirty="0" smtClean="0"/>
            <a:t> agar </a:t>
          </a:r>
          <a:r>
            <a:rPr lang="en-US" sz="2200" kern="1200" dirty="0" err="1" smtClean="0"/>
            <a:t>keseluruhan</a:t>
          </a:r>
          <a:r>
            <a:rPr lang="en-US" sz="2200" kern="1200" dirty="0" smtClean="0"/>
            <a:t> </a:t>
          </a:r>
          <a:r>
            <a:rPr lang="en-US" sz="2200" kern="1200" dirty="0" err="1" smtClean="0"/>
            <a:t>kegiatan</a:t>
          </a:r>
          <a:r>
            <a:rPr lang="en-US" sz="2200" kern="1200" dirty="0" smtClean="0"/>
            <a:t> di </a:t>
          </a:r>
          <a:r>
            <a:rPr lang="en-US" sz="2200" kern="1200" dirty="0" err="1" smtClean="0"/>
            <a:t>dalam</a:t>
          </a:r>
          <a:r>
            <a:rPr lang="en-US" sz="2200" kern="1200" dirty="0" smtClean="0"/>
            <a:t> </a:t>
          </a:r>
          <a:r>
            <a:rPr lang="en-US" sz="2200" kern="1200" dirty="0" err="1" smtClean="0"/>
            <a:t>sektor</a:t>
          </a:r>
          <a:r>
            <a:rPr lang="en-US" sz="2200" kern="1200" dirty="0" smtClean="0"/>
            <a:t> </a:t>
          </a:r>
          <a:r>
            <a:rPr lang="en-US" sz="2200" kern="1200" dirty="0" err="1" smtClean="0"/>
            <a:t>jasa</a:t>
          </a:r>
          <a:r>
            <a:rPr lang="en-US" sz="2200" kern="1200" dirty="0" smtClean="0"/>
            <a:t> </a:t>
          </a:r>
          <a:r>
            <a:rPr lang="en-US" sz="2200" kern="1200" dirty="0" err="1" smtClean="0"/>
            <a:t>keuangan</a:t>
          </a:r>
          <a:r>
            <a:rPr lang="en-US" sz="2200" kern="1200" dirty="0" smtClean="0"/>
            <a:t>: </a:t>
          </a:r>
          <a:endParaRPr lang="en-US" sz="2200" kern="1200" dirty="0"/>
        </a:p>
      </dsp:txBody>
      <dsp:txXfrm>
        <a:off x="403930" y="33255"/>
        <a:ext cx="6975823" cy="1011486"/>
      </dsp:txXfrm>
    </dsp:sp>
    <dsp:sp modelId="{7AEF37F7-E494-4F76-A22F-A6495B780357}">
      <dsp:nvSpPr>
        <dsp:cNvPr id="0" name=""/>
        <dsp:cNvSpPr/>
      </dsp:nvSpPr>
      <dsp:spPr>
        <a:xfrm>
          <a:off x="372461" y="1269607"/>
          <a:ext cx="1074424" cy="1074424"/>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2F06F3B-BCCB-433C-9C16-DB06A5694145}">
      <dsp:nvSpPr>
        <dsp:cNvPr id="0" name=""/>
        <dsp:cNvSpPr/>
      </dsp:nvSpPr>
      <dsp:spPr>
        <a:xfrm>
          <a:off x="1511350" y="1269607"/>
          <a:ext cx="5899871" cy="1074424"/>
        </a:xfrm>
        <a:prstGeom prst="roundRect">
          <a:avLst>
            <a:gd name="adj" fmla="val 1667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Terselenggara</a:t>
          </a:r>
          <a:r>
            <a:rPr lang="en-US" sz="2000" kern="1200" dirty="0" smtClean="0"/>
            <a:t> </a:t>
          </a:r>
          <a:r>
            <a:rPr lang="en-US" sz="2000" kern="1200" dirty="0" err="1" smtClean="0"/>
            <a:t>secara</a:t>
          </a:r>
          <a:r>
            <a:rPr lang="en-US" sz="2000" kern="1200" dirty="0" smtClean="0"/>
            <a:t> </a:t>
          </a:r>
          <a:r>
            <a:rPr lang="en-US" sz="2000" kern="1200" dirty="0" err="1" smtClean="0"/>
            <a:t>teratur</a:t>
          </a:r>
          <a:r>
            <a:rPr lang="en-US" sz="2000" kern="1200" dirty="0" smtClean="0"/>
            <a:t>, </a:t>
          </a:r>
          <a:r>
            <a:rPr lang="en-US" sz="2000" kern="1200" dirty="0" err="1" smtClean="0"/>
            <a:t>adil</a:t>
          </a:r>
          <a:r>
            <a:rPr lang="en-US" sz="2000" kern="1200" dirty="0" smtClean="0"/>
            <a:t>, </a:t>
          </a:r>
          <a:r>
            <a:rPr lang="en-US" sz="2000" kern="1200" dirty="0" err="1" smtClean="0"/>
            <a:t>transparan</a:t>
          </a:r>
          <a:r>
            <a:rPr lang="en-US" sz="2000" kern="1200" dirty="0" smtClean="0"/>
            <a:t>, </a:t>
          </a:r>
          <a:r>
            <a:rPr lang="en-US" sz="2000" kern="1200" dirty="0" err="1" smtClean="0"/>
            <a:t>dan</a:t>
          </a:r>
          <a:r>
            <a:rPr lang="en-US" sz="2000" kern="1200" dirty="0" smtClean="0"/>
            <a:t> </a:t>
          </a:r>
          <a:r>
            <a:rPr lang="en-US" sz="2000" kern="1200" dirty="0" err="1" smtClean="0"/>
            <a:t>akuntabel</a:t>
          </a:r>
          <a:r>
            <a:rPr lang="en-US" sz="2000" kern="1200" dirty="0" smtClean="0"/>
            <a:t>,</a:t>
          </a:r>
          <a:endParaRPr lang="en-US" sz="2000" kern="1200" dirty="0"/>
        </a:p>
      </dsp:txBody>
      <dsp:txXfrm>
        <a:off x="1563808" y="1322065"/>
        <a:ext cx="5794955" cy="969508"/>
      </dsp:txXfrm>
    </dsp:sp>
    <dsp:sp modelId="{6F6FE58A-8D45-412C-9124-8B5E920CB379}">
      <dsp:nvSpPr>
        <dsp:cNvPr id="0" name=""/>
        <dsp:cNvSpPr/>
      </dsp:nvSpPr>
      <dsp:spPr>
        <a:xfrm>
          <a:off x="372461" y="2472962"/>
          <a:ext cx="1074424" cy="1074424"/>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11446F4-160A-41D6-BBEA-953A5F80802C}">
      <dsp:nvSpPr>
        <dsp:cNvPr id="0" name=""/>
        <dsp:cNvSpPr/>
      </dsp:nvSpPr>
      <dsp:spPr>
        <a:xfrm>
          <a:off x="1511350" y="2472962"/>
          <a:ext cx="5899871" cy="1074424"/>
        </a:xfrm>
        <a:prstGeom prst="roundRect">
          <a:avLst>
            <a:gd name="adj" fmla="val 16670"/>
          </a:avLst>
        </a:prstGeom>
        <a:solidFill>
          <a:schemeClr val="accent3">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Mampu</a:t>
          </a:r>
          <a:r>
            <a:rPr lang="en-US" sz="2000" kern="1200" dirty="0" smtClean="0"/>
            <a:t> </a:t>
          </a:r>
          <a:r>
            <a:rPr lang="en-US" sz="2000" kern="1200" dirty="0" err="1" smtClean="0"/>
            <a:t>mewujudkan</a:t>
          </a:r>
          <a:r>
            <a:rPr lang="en-US" sz="2000" kern="1200" dirty="0" smtClean="0"/>
            <a:t> </a:t>
          </a:r>
          <a:r>
            <a:rPr lang="en-US" sz="2000" kern="1200" dirty="0" err="1" smtClean="0"/>
            <a:t>sistem</a:t>
          </a:r>
          <a:r>
            <a:rPr lang="en-US" sz="2000" kern="1200" dirty="0" smtClean="0"/>
            <a:t> </a:t>
          </a:r>
          <a:r>
            <a:rPr lang="en-US" sz="2000" kern="1200" dirty="0" err="1" smtClean="0"/>
            <a:t>keuangan</a:t>
          </a:r>
          <a:r>
            <a:rPr lang="en-US" sz="2000" kern="1200" dirty="0" smtClean="0"/>
            <a:t> yang </a:t>
          </a:r>
          <a:r>
            <a:rPr lang="en-US" sz="2000" kern="1200" dirty="0" err="1" smtClean="0"/>
            <a:t>tumbuh</a:t>
          </a:r>
          <a:r>
            <a:rPr lang="en-US" sz="2000" kern="1200" dirty="0" smtClean="0"/>
            <a:t> </a:t>
          </a:r>
          <a:r>
            <a:rPr lang="en-US" sz="2000" kern="1200" dirty="0" err="1" smtClean="0"/>
            <a:t>secara</a:t>
          </a:r>
          <a:r>
            <a:rPr lang="en-US" sz="2000" kern="1200" dirty="0" smtClean="0"/>
            <a:t> </a:t>
          </a:r>
          <a:r>
            <a:rPr lang="en-US" sz="2000" kern="1200" dirty="0" err="1" smtClean="0"/>
            <a:t>berkelanjutan</a:t>
          </a:r>
          <a:r>
            <a:rPr lang="en-US" sz="2000" kern="1200" dirty="0" smtClean="0"/>
            <a:t> </a:t>
          </a:r>
          <a:r>
            <a:rPr lang="en-US" sz="2000" kern="1200" dirty="0" err="1" smtClean="0"/>
            <a:t>dan</a:t>
          </a:r>
          <a:r>
            <a:rPr lang="en-US" sz="2000" kern="1200" dirty="0" smtClean="0"/>
            <a:t> </a:t>
          </a:r>
          <a:r>
            <a:rPr lang="en-US" sz="2000" kern="1200" dirty="0" err="1" smtClean="0"/>
            <a:t>stabil</a:t>
          </a:r>
          <a:endParaRPr lang="en-US" sz="2000" kern="1200" dirty="0"/>
        </a:p>
      </dsp:txBody>
      <dsp:txXfrm>
        <a:off x="1563808" y="2525420"/>
        <a:ext cx="5794955" cy="969508"/>
      </dsp:txXfrm>
    </dsp:sp>
    <dsp:sp modelId="{9A068560-E1B2-4CDD-9AF0-A4C1C3284BED}">
      <dsp:nvSpPr>
        <dsp:cNvPr id="0" name=""/>
        <dsp:cNvSpPr/>
      </dsp:nvSpPr>
      <dsp:spPr>
        <a:xfrm>
          <a:off x="372461" y="3676317"/>
          <a:ext cx="1074424" cy="1074424"/>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19D5657-1574-4EF8-8900-1D75F7049906}">
      <dsp:nvSpPr>
        <dsp:cNvPr id="0" name=""/>
        <dsp:cNvSpPr/>
      </dsp:nvSpPr>
      <dsp:spPr>
        <a:xfrm>
          <a:off x="1511350" y="3676317"/>
          <a:ext cx="5899871" cy="1074424"/>
        </a:xfrm>
        <a:prstGeom prst="roundRect">
          <a:avLst>
            <a:gd name="adj" fmla="val 1667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Mampu melindungi kepentingan konsumen dan masyarakat.</a:t>
          </a:r>
          <a:endParaRPr lang="en-US" sz="2000" kern="1200" dirty="0" smtClean="0"/>
        </a:p>
      </dsp:txBody>
      <dsp:txXfrm>
        <a:off x="1563808" y="3728775"/>
        <a:ext cx="5794955" cy="9695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4A60E-0876-4677-9246-B758D044E5F1}" type="datetimeFigureOut">
              <a:rPr lang="en-US" smtClean="0"/>
              <a:pPr/>
              <a:t>10/22/2020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F8CC28-1CE2-4C2F-92AC-520F4E033EB8}" type="slidenum">
              <a:rPr lang="en-US" smtClean="0"/>
              <a:pPr/>
              <a:t>‹#›</a:t>
            </a:fld>
            <a:endParaRPr lang="en-US"/>
          </a:p>
        </p:txBody>
      </p:sp>
    </p:spTree>
    <p:extLst>
      <p:ext uri="{BB962C8B-B14F-4D97-AF65-F5344CB8AC3E}">
        <p14:creationId xmlns:p14="http://schemas.microsoft.com/office/powerpoint/2010/main" val="2465726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79F85-E949-4DC2-95BC-4F17446DDD53}" type="datetimeFigureOut">
              <a:rPr lang="en-US" smtClean="0"/>
              <a:pPr/>
              <a:t>10/22/2020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8F670-5EC6-423F-B54C-0DC24AF722FF}" type="slidenum">
              <a:rPr lang="en-US" smtClean="0"/>
              <a:pPr/>
              <a:t>‹#›</a:t>
            </a:fld>
            <a:endParaRPr lang="en-US"/>
          </a:p>
        </p:txBody>
      </p:sp>
    </p:spTree>
    <p:extLst>
      <p:ext uri="{BB962C8B-B14F-4D97-AF65-F5344CB8AC3E}">
        <p14:creationId xmlns:p14="http://schemas.microsoft.com/office/powerpoint/2010/main" val="25363952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E8F670-5EC6-423F-B54C-0DC24AF722FF}" type="slidenum">
              <a:rPr lang="en-US" smtClean="0"/>
              <a:pPr/>
              <a:t>1</a:t>
            </a:fld>
            <a:endParaRPr lang="en-US"/>
          </a:p>
        </p:txBody>
      </p:sp>
    </p:spTree>
    <p:extLst>
      <p:ext uri="{BB962C8B-B14F-4D97-AF65-F5344CB8AC3E}">
        <p14:creationId xmlns:p14="http://schemas.microsoft.com/office/powerpoint/2010/main" val="142368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304" indent="-172304">
              <a:buFontTx/>
              <a:buChar char="-"/>
            </a:pPr>
            <a:r>
              <a:rPr lang="id-ID" dirty="0" smtClean="0"/>
              <a:t>Terdapat</a:t>
            </a:r>
            <a:r>
              <a:rPr lang="id-ID" baseline="0" dirty="0" smtClean="0"/>
              <a:t> beberapa definisi mengenai bank sentral dan definisi dari Singleton merupakan definisi yang paling sederhana.</a:t>
            </a:r>
          </a:p>
          <a:p>
            <a:pPr marL="172304" indent="-172304">
              <a:buFontTx/>
              <a:buChar char="-"/>
            </a:pPr>
            <a:r>
              <a:rPr lang="id-ID" baseline="0" dirty="0" smtClean="0"/>
              <a:t>Tugas bank sentral bervariasi antar negara, bergantung dari perkembangan tiap-tiap negara dan rezim yang dianut.</a:t>
            </a:r>
          </a:p>
          <a:p>
            <a:pPr marL="172304" indent="-172304">
              <a:buFontTx/>
              <a:buChar char="-"/>
            </a:pPr>
            <a:r>
              <a:rPr lang="id-ID" baseline="0" dirty="0" smtClean="0"/>
              <a:t>Penjelasan per tugas:</a:t>
            </a:r>
          </a:p>
          <a:p>
            <a:pPr marL="229740" indent="-229740">
              <a:buFontTx/>
              <a:buAutoNum type="arabicPeriod"/>
            </a:pPr>
            <a:r>
              <a:rPr lang="id-ID" baseline="0" dirty="0" smtClean="0"/>
              <a:t>Pengendalian kebijakan moneter </a:t>
            </a:r>
            <a:r>
              <a:rPr lang="id-ID" baseline="0" dirty="0" smtClean="0">
                <a:sym typeface="Wingdings" panose="05000000000000000000" pitchFamily="2" charset="2"/>
              </a:rPr>
              <a:t> dalam rangka pengendalian tingkat harga</a:t>
            </a:r>
          </a:p>
          <a:p>
            <a:pPr marL="229740" indent="-229740">
              <a:buFontTx/>
              <a:buAutoNum type="arabicPeriod"/>
            </a:pPr>
            <a:r>
              <a:rPr lang="id-ID" baseline="0" dirty="0" smtClean="0">
                <a:sym typeface="Wingdings" panose="05000000000000000000" pitchFamily="2" charset="2"/>
              </a:rPr>
              <a:t>Pengelolaan nilai tukar dan cadangan devisa  pengelolaan level atau volatilitas nilai tukar dan pengelolaan cadev secara aman</a:t>
            </a:r>
            <a:endParaRPr lang="id-ID" baseline="0" dirty="0" smtClean="0"/>
          </a:p>
          <a:p>
            <a:pPr marL="229740" indent="-229740">
              <a:buFontTx/>
              <a:buAutoNum type="arabicPeriod"/>
            </a:pPr>
            <a:r>
              <a:rPr lang="id-ID" baseline="0" dirty="0" smtClean="0"/>
              <a:t>Agen fiskal adalah salah satu tugas bank sentral yang terkait dengan pembiayan program pemerintah.</a:t>
            </a:r>
          </a:p>
          <a:p>
            <a:pPr marL="229740" indent="-229740">
              <a:buFontTx/>
              <a:buAutoNum type="arabicPeriod"/>
            </a:pPr>
            <a:r>
              <a:rPr lang="id-ID" baseline="0" dirty="0" smtClean="0"/>
              <a:t>Lender of the last resort </a:t>
            </a:r>
            <a:r>
              <a:rPr lang="id-ID" baseline="0" dirty="0" smtClean="0">
                <a:sym typeface="Wingdings" panose="05000000000000000000" pitchFamily="2" charset="2"/>
              </a:rPr>
              <a:t> membantu bank apabila terjadi miss-match</a:t>
            </a:r>
          </a:p>
          <a:p>
            <a:pPr marL="229740" indent="-229740">
              <a:buFontTx/>
              <a:buAutoNum type="arabicPeriod"/>
            </a:pPr>
            <a:r>
              <a:rPr lang="id-ID" baseline="0" dirty="0" smtClean="0">
                <a:sym typeface="Wingdings" panose="05000000000000000000" pitchFamily="2" charset="2"/>
              </a:rPr>
              <a:t>Mengawai dan mengatur perbankan  terkait dengan regulasi dan prudent aspect</a:t>
            </a:r>
          </a:p>
          <a:p>
            <a:pPr marL="229740" indent="-229740">
              <a:buFontTx/>
              <a:buAutoNum type="arabicPeriod"/>
            </a:pPr>
            <a:r>
              <a:rPr lang="id-ID" baseline="0" dirty="0" smtClean="0">
                <a:sym typeface="Wingdings" panose="05000000000000000000" pitchFamily="2" charset="2"/>
              </a:rPr>
              <a:t>SP  sebagai regulator dan provider</a:t>
            </a:r>
            <a:endParaRPr lang="id-ID" baseline="0" dirty="0" smtClean="0"/>
          </a:p>
          <a:p>
            <a:pPr marL="229740" indent="-229740">
              <a:buFontTx/>
              <a:buAutoNum type="arabicPeriod"/>
            </a:pPr>
            <a:endParaRPr lang="id-ID" baseline="0" dirty="0" smtClean="0"/>
          </a:p>
          <a:p>
            <a:pPr marL="172304" indent="-172304">
              <a:buFontTx/>
              <a:buChar char="-"/>
            </a:pPr>
            <a:endParaRPr lang="id-ID" dirty="0"/>
          </a:p>
        </p:txBody>
      </p:sp>
      <p:sp>
        <p:nvSpPr>
          <p:cNvPr id="4" name="Slide Number Placeholder 3"/>
          <p:cNvSpPr>
            <a:spLocks noGrp="1"/>
          </p:cNvSpPr>
          <p:nvPr>
            <p:ph type="sldNum" sz="quarter" idx="10"/>
          </p:nvPr>
        </p:nvSpPr>
        <p:spPr/>
        <p:txBody>
          <a:bodyPr/>
          <a:lstStyle/>
          <a:p>
            <a:fld id="{44F8EDEE-728A-4F6E-B71C-8086AF2EC7F3}" type="slidenum">
              <a:rPr lang="id-ID" smtClean="0"/>
              <a:t>2</a:t>
            </a:fld>
            <a:endParaRPr lang="id-ID"/>
          </a:p>
        </p:txBody>
      </p:sp>
    </p:spTree>
    <p:extLst>
      <p:ext uri="{BB962C8B-B14F-4D97-AF65-F5344CB8AC3E}">
        <p14:creationId xmlns:p14="http://schemas.microsoft.com/office/powerpoint/2010/main" val="289797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74" indent="-169874">
              <a:buFontTx/>
              <a:buChar char="-"/>
            </a:pPr>
            <a:r>
              <a:rPr lang="id-ID" dirty="0" smtClean="0"/>
              <a:t>Kemunculan </a:t>
            </a:r>
            <a:r>
              <a:rPr lang="id-ID" baseline="0" dirty="0" smtClean="0"/>
              <a:t>bank merupakan salah satu dampak dari perkembangan kegiatan ekonomi yang beralih dari sistem barter ke sistem yang berbasis mata uang.</a:t>
            </a:r>
          </a:p>
          <a:p>
            <a:pPr marL="169874" indent="-169874">
              <a:buFontTx/>
              <a:buChar char="-"/>
            </a:pPr>
            <a:r>
              <a:rPr lang="id-ID" baseline="0" dirty="0" smtClean="0"/>
              <a:t>Bank sentral juga hasil evolusi dari bank sentral yang diberi mandat untuk menjadi bank sirkulasi, yakni bank yang diberi tugas untuk mencetak dan mengedarkan mata uang yang diakui.</a:t>
            </a:r>
          </a:p>
          <a:p>
            <a:pPr marL="169874" indent="-169874">
              <a:buFontTx/>
              <a:buChar char="-"/>
            </a:pPr>
            <a:r>
              <a:rPr lang="id-ID" baseline="0" dirty="0" smtClean="0"/>
              <a:t>Tugas dan kewenangan bank sentral juga berevolusi dari peran yang terbatas di moneter, perbankan dan sistem pembayaran, hingga meningkat sesuai dengan perkembangan kegiatan ekonomi yang ada.</a:t>
            </a:r>
          </a:p>
          <a:p>
            <a:pPr marL="169874" indent="-169874">
              <a:buFontTx/>
              <a:buChar char="-"/>
            </a:pPr>
            <a:r>
              <a:rPr lang="id-ID" baseline="0" dirty="0" smtClean="0"/>
              <a:t>Tujuan bank sentral juga berevolusi dari tujuan jamak berubah menjadi tujuan tunggal yakni fokus pada pengendalian inflasi.</a:t>
            </a:r>
          </a:p>
          <a:p>
            <a:pPr marL="169874" indent="-169874">
              <a:buFontTx/>
              <a:buChar char="-"/>
            </a:pPr>
            <a:r>
              <a:rPr lang="id-ID" baseline="0" dirty="0" smtClean="0"/>
              <a:t>Independen bank sentral </a:t>
            </a:r>
            <a:r>
              <a:rPr lang="id-ID" baseline="0" dirty="0" smtClean="0">
                <a:sym typeface="Wingdings" panose="05000000000000000000" pitchFamily="2" charset="2"/>
              </a:rPr>
              <a:t> bebas dari intervensi pihak manapun, termasuk pemerintah</a:t>
            </a:r>
            <a:endParaRPr lang="id-ID" dirty="0"/>
          </a:p>
        </p:txBody>
      </p:sp>
      <p:sp>
        <p:nvSpPr>
          <p:cNvPr id="4" name="Slide Number Placeholder 3"/>
          <p:cNvSpPr>
            <a:spLocks noGrp="1"/>
          </p:cNvSpPr>
          <p:nvPr>
            <p:ph type="sldNum" sz="quarter" idx="10"/>
          </p:nvPr>
        </p:nvSpPr>
        <p:spPr/>
        <p:txBody>
          <a:bodyPr/>
          <a:lstStyle/>
          <a:p>
            <a:fld id="{44F8EDEE-728A-4F6E-B71C-8086AF2EC7F3}" type="slidenum">
              <a:rPr lang="id-ID" smtClean="0"/>
              <a:t>5</a:t>
            </a:fld>
            <a:endParaRPr lang="id-ID"/>
          </a:p>
        </p:txBody>
      </p:sp>
    </p:spTree>
    <p:extLst>
      <p:ext uri="{BB962C8B-B14F-4D97-AF65-F5344CB8AC3E}">
        <p14:creationId xmlns:p14="http://schemas.microsoft.com/office/powerpoint/2010/main" val="86442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304" indent="-172304">
              <a:buFontTx/>
              <a:buChar char="-"/>
            </a:pPr>
            <a:r>
              <a:rPr lang="id-ID" dirty="0" smtClean="0"/>
              <a:t>Bank</a:t>
            </a:r>
            <a:r>
              <a:rPr lang="id-ID" baseline="0" dirty="0" smtClean="0"/>
              <a:t> Indonesia mengalami evolusi dari De Javasche Bank. Sejarah Bank Indonesia diawali dengan adanya nasionalisasi De Javasche Bank (DJB)</a:t>
            </a:r>
          </a:p>
          <a:p>
            <a:pPr marL="172304" indent="-172304">
              <a:buFontTx/>
              <a:buChar char="-"/>
            </a:pPr>
            <a:r>
              <a:rPr lang="id-ID" baseline="0" dirty="0" smtClean="0"/>
              <a:t>Peristiwa penting yang mewarnai evolusi Bank Indonesia adalah adalah peristiwa sanering (yang dikenal dengan Gunting Syafruddin), krisis moneter tahun 97 dan independensi Bank Indonesia pada tahun 1999.</a:t>
            </a:r>
          </a:p>
          <a:p>
            <a:pPr marL="172304" indent="-172304">
              <a:buFontTx/>
              <a:buChar char="-"/>
            </a:pPr>
            <a:r>
              <a:rPr lang="id-ID" dirty="0" smtClean="0">
                <a:effectLst/>
              </a:rPr>
              <a:t>Babak baru dalam sejarah Bank Indonesia sebagai Bank Sentral yang independen dalam melaksanakan tugas dan wewenangnya dimulai ketika sebuah undang-undang baru, yait​u UU No. 23/1999 tentang Bank Indonesia, dinyatakan berlaku pada tanggal 17 Mei 1999 dan sebagaimana telah diubah dengan Undang-Undang Republik Indonesia No. 6/ 2009. Undang-undang ini memberikan status dan kedudukan sebagai suatu lembaga negara yang independen dalam melaksanakan tugas dan wewenangnya, bebas dari campur tangan Pemerint​​ah dan/atau pihak lain, kecuali untuk hal-hal yang secara tegas diatur dalam undang-undang ini</a:t>
            </a:r>
            <a:endParaRPr lang="id-ID" baseline="0" dirty="0" smtClean="0"/>
          </a:p>
          <a:p>
            <a:pPr marL="172304" indent="-172304">
              <a:buFontTx/>
              <a:buChar char="-"/>
            </a:pPr>
            <a:r>
              <a:rPr lang="id-ID" baseline="0" dirty="0" smtClean="0"/>
              <a:t>Pada tahun 2014, terdapat pengalihan fungsi pengawasan dan pengaturan bank dari Bank Indonesia ke Otoritas Jasa Keuangan. </a:t>
            </a:r>
            <a:endParaRPr lang="id-ID" dirty="0"/>
          </a:p>
        </p:txBody>
      </p:sp>
      <p:sp>
        <p:nvSpPr>
          <p:cNvPr id="4" name="Slide Number Placeholder 3"/>
          <p:cNvSpPr>
            <a:spLocks noGrp="1"/>
          </p:cNvSpPr>
          <p:nvPr>
            <p:ph type="sldNum" sz="quarter" idx="10"/>
          </p:nvPr>
        </p:nvSpPr>
        <p:spPr/>
        <p:txBody>
          <a:bodyPr/>
          <a:lstStyle/>
          <a:p>
            <a:fld id="{44F8EDEE-728A-4F6E-B71C-8086AF2EC7F3}" type="slidenum">
              <a:rPr lang="id-ID" smtClean="0"/>
              <a:t>7</a:t>
            </a:fld>
            <a:endParaRPr lang="id-ID"/>
          </a:p>
        </p:txBody>
      </p:sp>
    </p:spTree>
    <p:extLst>
      <p:ext uri="{BB962C8B-B14F-4D97-AF65-F5344CB8AC3E}">
        <p14:creationId xmlns:p14="http://schemas.microsoft.com/office/powerpoint/2010/main" val="78667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defRPr/>
            </a:pPr>
            <a:r>
              <a:rPr lang="en-US" dirty="0" err="1">
                <a:solidFill>
                  <a:schemeClr val="accent2">
                    <a:lumMod val="75000"/>
                  </a:schemeClr>
                </a:solidFill>
              </a:rPr>
              <a:t>Sesuai</a:t>
            </a:r>
            <a:r>
              <a:rPr lang="en-US" dirty="0">
                <a:solidFill>
                  <a:schemeClr val="accent2">
                    <a:lumMod val="75000"/>
                  </a:schemeClr>
                </a:solidFill>
              </a:rPr>
              <a:t> </a:t>
            </a:r>
            <a:r>
              <a:rPr lang="en-US" dirty="0" err="1">
                <a:solidFill>
                  <a:schemeClr val="accent2">
                    <a:lumMod val="75000"/>
                  </a:schemeClr>
                </a:solidFill>
              </a:rPr>
              <a:t>dengan</a:t>
            </a:r>
            <a:r>
              <a:rPr lang="en-US" dirty="0">
                <a:solidFill>
                  <a:schemeClr val="accent2">
                    <a:lumMod val="75000"/>
                  </a:schemeClr>
                </a:solidFill>
              </a:rPr>
              <a:t> </a:t>
            </a:r>
            <a:r>
              <a:rPr lang="en-US" dirty="0" err="1">
                <a:solidFill>
                  <a:schemeClr val="accent2">
                    <a:lumMod val="75000"/>
                  </a:schemeClr>
                </a:solidFill>
              </a:rPr>
              <a:t>Undang</a:t>
            </a:r>
            <a:r>
              <a:rPr lang="en-US" dirty="0">
                <a:solidFill>
                  <a:schemeClr val="accent2">
                    <a:lumMod val="75000"/>
                  </a:schemeClr>
                </a:solidFill>
              </a:rPr>
              <a:t> </a:t>
            </a:r>
            <a:r>
              <a:rPr lang="en-US" dirty="0" err="1">
                <a:solidFill>
                  <a:schemeClr val="accent2">
                    <a:lumMod val="75000"/>
                  </a:schemeClr>
                </a:solidFill>
              </a:rPr>
              <a:t>Undang</a:t>
            </a:r>
            <a:r>
              <a:rPr lang="en-US" dirty="0">
                <a:solidFill>
                  <a:schemeClr val="accent2">
                    <a:lumMod val="75000"/>
                  </a:schemeClr>
                </a:solidFill>
              </a:rPr>
              <a:t> </a:t>
            </a:r>
            <a:r>
              <a:rPr lang="en-US" dirty="0" err="1">
                <a:solidFill>
                  <a:schemeClr val="accent2">
                    <a:lumMod val="75000"/>
                  </a:schemeClr>
                </a:solidFill>
              </a:rPr>
              <a:t>Repuplik</a:t>
            </a:r>
            <a:r>
              <a:rPr lang="en-US" dirty="0">
                <a:solidFill>
                  <a:schemeClr val="accent2">
                    <a:lumMod val="75000"/>
                  </a:schemeClr>
                </a:solidFill>
              </a:rPr>
              <a:t> Indonesia </a:t>
            </a:r>
            <a:r>
              <a:rPr lang="en-US" dirty="0" err="1">
                <a:solidFill>
                  <a:schemeClr val="accent2">
                    <a:lumMod val="75000"/>
                  </a:schemeClr>
                </a:solidFill>
              </a:rPr>
              <a:t>tentang</a:t>
            </a:r>
            <a:r>
              <a:rPr lang="en-US" dirty="0">
                <a:solidFill>
                  <a:schemeClr val="accent2">
                    <a:lumMod val="75000"/>
                  </a:schemeClr>
                </a:solidFill>
              </a:rPr>
              <a:t> Bank Indonesia No. 23 </a:t>
            </a:r>
            <a:r>
              <a:rPr lang="en-US" dirty="0" err="1">
                <a:solidFill>
                  <a:schemeClr val="accent2">
                    <a:lumMod val="75000"/>
                  </a:schemeClr>
                </a:solidFill>
              </a:rPr>
              <a:t>Tahun</a:t>
            </a:r>
            <a:r>
              <a:rPr lang="en-US" dirty="0">
                <a:solidFill>
                  <a:schemeClr val="accent2">
                    <a:lumMod val="75000"/>
                  </a:schemeClr>
                </a:solidFill>
              </a:rPr>
              <a:t> 1999 </a:t>
            </a:r>
            <a:r>
              <a:rPr lang="en-US" dirty="0" err="1">
                <a:solidFill>
                  <a:schemeClr val="accent2">
                    <a:lumMod val="75000"/>
                  </a:schemeClr>
                </a:solidFill>
              </a:rPr>
              <a:t>sebagaimana</a:t>
            </a:r>
            <a:r>
              <a:rPr lang="en-US" dirty="0">
                <a:solidFill>
                  <a:schemeClr val="accent2">
                    <a:lumMod val="75000"/>
                  </a:schemeClr>
                </a:solidFill>
              </a:rPr>
              <a:t> </a:t>
            </a:r>
            <a:r>
              <a:rPr lang="en-US" dirty="0" err="1">
                <a:solidFill>
                  <a:schemeClr val="accent2">
                    <a:lumMod val="75000"/>
                  </a:schemeClr>
                </a:solidFill>
              </a:rPr>
              <a:t>telah</a:t>
            </a:r>
            <a:r>
              <a:rPr lang="en-US" dirty="0">
                <a:solidFill>
                  <a:schemeClr val="accent2">
                    <a:lumMod val="75000"/>
                  </a:schemeClr>
                </a:solidFill>
              </a:rPr>
              <a:t> </a:t>
            </a:r>
            <a:r>
              <a:rPr lang="en-US" dirty="0" err="1">
                <a:solidFill>
                  <a:schemeClr val="accent2">
                    <a:lumMod val="75000"/>
                  </a:schemeClr>
                </a:solidFill>
              </a:rPr>
              <a:t>diubah</a:t>
            </a:r>
            <a:r>
              <a:rPr lang="en-US" dirty="0">
                <a:solidFill>
                  <a:schemeClr val="accent2">
                    <a:lumMod val="75000"/>
                  </a:schemeClr>
                </a:solidFill>
              </a:rPr>
              <a:t> </a:t>
            </a:r>
            <a:r>
              <a:rPr lang="id-ID" dirty="0">
                <a:solidFill>
                  <a:schemeClr val="accent2">
                    <a:lumMod val="75000"/>
                  </a:schemeClr>
                </a:solidFill>
              </a:rPr>
              <a:t>dengan UU No.3 tahun 2004 dan UU</a:t>
            </a:r>
            <a:r>
              <a:rPr lang="en-US" dirty="0">
                <a:solidFill>
                  <a:schemeClr val="accent2">
                    <a:lumMod val="75000"/>
                  </a:schemeClr>
                </a:solidFill>
              </a:rPr>
              <a:t>  No.6 </a:t>
            </a:r>
            <a:r>
              <a:rPr lang="en-US" dirty="0" err="1">
                <a:solidFill>
                  <a:schemeClr val="accent2">
                    <a:lumMod val="75000"/>
                  </a:schemeClr>
                </a:solidFill>
              </a:rPr>
              <a:t>tahun</a:t>
            </a:r>
            <a:r>
              <a:rPr lang="en-US" dirty="0">
                <a:solidFill>
                  <a:schemeClr val="accent2">
                    <a:lumMod val="75000"/>
                  </a:schemeClr>
                </a:solidFill>
              </a:rPr>
              <a:t> 2009</a:t>
            </a:r>
          </a:p>
          <a:p>
            <a:pPr marL="349857" indent="-349857">
              <a:spcBef>
                <a:spcPct val="20000"/>
              </a:spcBef>
              <a:buFontTx/>
              <a:buChar char="•"/>
              <a:defRPr/>
            </a:pPr>
            <a:r>
              <a:rPr lang="en-US" dirty="0">
                <a:solidFill>
                  <a:schemeClr val="accent2">
                    <a:lumMod val="75000"/>
                  </a:schemeClr>
                </a:solidFill>
              </a:rPr>
              <a:t>BI </a:t>
            </a:r>
            <a:r>
              <a:rPr lang="en-US" dirty="0" err="1">
                <a:solidFill>
                  <a:schemeClr val="accent2">
                    <a:lumMod val="75000"/>
                  </a:schemeClr>
                </a:solidFill>
              </a:rPr>
              <a:t>adalah</a:t>
            </a:r>
            <a:r>
              <a:rPr lang="en-US" dirty="0">
                <a:solidFill>
                  <a:schemeClr val="accent2">
                    <a:lumMod val="75000"/>
                  </a:schemeClr>
                </a:solidFill>
              </a:rPr>
              <a:t> Bank </a:t>
            </a:r>
            <a:r>
              <a:rPr lang="en-US" dirty="0" err="1">
                <a:solidFill>
                  <a:schemeClr val="accent2">
                    <a:lumMod val="75000"/>
                  </a:schemeClr>
                </a:solidFill>
              </a:rPr>
              <a:t>Sentral</a:t>
            </a:r>
            <a:r>
              <a:rPr lang="en-US" dirty="0">
                <a:solidFill>
                  <a:schemeClr val="accent2">
                    <a:lumMod val="75000"/>
                  </a:schemeClr>
                </a:solidFill>
              </a:rPr>
              <a:t> </a:t>
            </a:r>
            <a:r>
              <a:rPr lang="en-US" dirty="0" err="1">
                <a:solidFill>
                  <a:schemeClr val="accent2">
                    <a:lumMod val="75000"/>
                  </a:schemeClr>
                </a:solidFill>
              </a:rPr>
              <a:t>Republik</a:t>
            </a:r>
            <a:r>
              <a:rPr lang="en-US" dirty="0">
                <a:solidFill>
                  <a:schemeClr val="accent2">
                    <a:lumMod val="75000"/>
                  </a:schemeClr>
                </a:solidFill>
              </a:rPr>
              <a:t> Indonesia</a:t>
            </a:r>
          </a:p>
          <a:p>
            <a:pPr marL="349857" indent="-349857">
              <a:spcBef>
                <a:spcPct val="20000"/>
              </a:spcBef>
              <a:buFontTx/>
              <a:buChar char="•"/>
              <a:defRPr/>
            </a:pPr>
            <a:r>
              <a:rPr lang="en-US" dirty="0">
                <a:solidFill>
                  <a:schemeClr val="accent2">
                    <a:lumMod val="75000"/>
                  </a:schemeClr>
                </a:solidFill>
              </a:rPr>
              <a:t>BI </a:t>
            </a:r>
            <a:r>
              <a:rPr lang="en-US" dirty="0" err="1">
                <a:solidFill>
                  <a:schemeClr val="accent2">
                    <a:lumMod val="75000"/>
                  </a:schemeClr>
                </a:solidFill>
              </a:rPr>
              <a:t>adalah</a:t>
            </a:r>
            <a:r>
              <a:rPr lang="en-US" dirty="0">
                <a:solidFill>
                  <a:schemeClr val="accent2">
                    <a:lumMod val="75000"/>
                  </a:schemeClr>
                </a:solidFill>
              </a:rPr>
              <a:t> </a:t>
            </a:r>
            <a:r>
              <a:rPr lang="en-US" dirty="0" err="1">
                <a:solidFill>
                  <a:schemeClr val="accent2">
                    <a:lumMod val="75000"/>
                  </a:schemeClr>
                </a:solidFill>
              </a:rPr>
              <a:t>badan</a:t>
            </a:r>
            <a:r>
              <a:rPr lang="en-US" dirty="0">
                <a:solidFill>
                  <a:schemeClr val="accent2">
                    <a:lumMod val="75000"/>
                  </a:schemeClr>
                </a:solidFill>
              </a:rPr>
              <a:t> </a:t>
            </a:r>
            <a:r>
              <a:rPr lang="en-US" dirty="0" err="1">
                <a:solidFill>
                  <a:schemeClr val="accent2">
                    <a:lumMod val="75000"/>
                  </a:schemeClr>
                </a:solidFill>
              </a:rPr>
              <a:t>hukum</a:t>
            </a:r>
            <a:r>
              <a:rPr lang="en-US" dirty="0">
                <a:solidFill>
                  <a:schemeClr val="accent2">
                    <a:lumMod val="75000"/>
                  </a:schemeClr>
                </a:solidFill>
              </a:rPr>
              <a:t> </a:t>
            </a:r>
            <a:r>
              <a:rPr lang="en-US" dirty="0" err="1">
                <a:solidFill>
                  <a:schemeClr val="accent2">
                    <a:lumMod val="75000"/>
                  </a:schemeClr>
                </a:solidFill>
              </a:rPr>
              <a:t>dan</a:t>
            </a:r>
            <a:r>
              <a:rPr lang="en-US" dirty="0">
                <a:solidFill>
                  <a:schemeClr val="accent2">
                    <a:lumMod val="75000"/>
                  </a:schemeClr>
                </a:solidFill>
              </a:rPr>
              <a:t> </a:t>
            </a:r>
            <a:r>
              <a:rPr lang="en-US" dirty="0" err="1">
                <a:solidFill>
                  <a:schemeClr val="accent2">
                    <a:lumMod val="75000"/>
                  </a:schemeClr>
                </a:solidFill>
              </a:rPr>
              <a:t>lembaga</a:t>
            </a:r>
            <a:r>
              <a:rPr lang="en-US" dirty="0">
                <a:solidFill>
                  <a:schemeClr val="accent2">
                    <a:lumMod val="75000"/>
                  </a:schemeClr>
                </a:solidFill>
              </a:rPr>
              <a:t> </a:t>
            </a:r>
            <a:r>
              <a:rPr lang="en-US" dirty="0" err="1">
                <a:solidFill>
                  <a:schemeClr val="accent2">
                    <a:lumMod val="75000"/>
                  </a:schemeClr>
                </a:solidFill>
              </a:rPr>
              <a:t>negara</a:t>
            </a:r>
            <a:r>
              <a:rPr lang="en-US" dirty="0">
                <a:solidFill>
                  <a:schemeClr val="accent2">
                    <a:lumMod val="75000"/>
                  </a:schemeClr>
                </a:solidFill>
              </a:rPr>
              <a:t> yang </a:t>
            </a:r>
            <a:r>
              <a:rPr lang="en-US" dirty="0" err="1">
                <a:solidFill>
                  <a:schemeClr val="accent2">
                    <a:lumMod val="75000"/>
                  </a:schemeClr>
                </a:solidFill>
              </a:rPr>
              <a:t>independen</a:t>
            </a:r>
            <a:r>
              <a:rPr lang="en-US" dirty="0">
                <a:solidFill>
                  <a:schemeClr val="accent2">
                    <a:lumMod val="75000"/>
                  </a:schemeClr>
                </a:solidFill>
              </a:rPr>
              <a:t> </a:t>
            </a:r>
            <a:r>
              <a:rPr lang="en-US" dirty="0" err="1">
                <a:solidFill>
                  <a:schemeClr val="accent2">
                    <a:lumMod val="75000"/>
                  </a:schemeClr>
                </a:solidFill>
              </a:rPr>
              <a:t>dalam</a:t>
            </a:r>
            <a:r>
              <a:rPr lang="en-US" dirty="0">
                <a:solidFill>
                  <a:schemeClr val="accent2">
                    <a:lumMod val="75000"/>
                  </a:schemeClr>
                </a:solidFill>
              </a:rPr>
              <a:t> </a:t>
            </a:r>
            <a:r>
              <a:rPr lang="en-US" dirty="0" err="1">
                <a:solidFill>
                  <a:schemeClr val="accent2">
                    <a:lumMod val="75000"/>
                  </a:schemeClr>
                </a:solidFill>
              </a:rPr>
              <a:t>melakukan</a:t>
            </a:r>
            <a:r>
              <a:rPr lang="en-US" dirty="0">
                <a:solidFill>
                  <a:schemeClr val="accent2">
                    <a:lumMod val="75000"/>
                  </a:schemeClr>
                </a:solidFill>
              </a:rPr>
              <a:t> </a:t>
            </a:r>
            <a:r>
              <a:rPr lang="en-US" dirty="0" err="1">
                <a:solidFill>
                  <a:schemeClr val="accent2">
                    <a:lumMod val="75000"/>
                  </a:schemeClr>
                </a:solidFill>
              </a:rPr>
              <a:t>tugas</a:t>
            </a:r>
            <a:r>
              <a:rPr lang="en-US" dirty="0">
                <a:solidFill>
                  <a:schemeClr val="accent2">
                    <a:lumMod val="75000"/>
                  </a:schemeClr>
                </a:solidFill>
              </a:rPr>
              <a:t> </a:t>
            </a:r>
            <a:r>
              <a:rPr lang="en-US" dirty="0" err="1">
                <a:solidFill>
                  <a:schemeClr val="accent2">
                    <a:lumMod val="75000"/>
                  </a:schemeClr>
                </a:solidFill>
              </a:rPr>
              <a:t>dan</a:t>
            </a:r>
            <a:r>
              <a:rPr lang="en-US" dirty="0">
                <a:solidFill>
                  <a:schemeClr val="accent2">
                    <a:lumMod val="75000"/>
                  </a:schemeClr>
                </a:solidFill>
              </a:rPr>
              <a:t> </a:t>
            </a:r>
            <a:r>
              <a:rPr lang="en-US" dirty="0" err="1">
                <a:solidFill>
                  <a:schemeClr val="accent2">
                    <a:lumMod val="75000"/>
                  </a:schemeClr>
                </a:solidFill>
              </a:rPr>
              <a:t>wewenangnya</a:t>
            </a:r>
            <a:r>
              <a:rPr lang="en-US" dirty="0">
                <a:solidFill>
                  <a:schemeClr val="accent2">
                    <a:lumMod val="75000"/>
                  </a:schemeClr>
                </a:solidFill>
              </a:rPr>
              <a:t> </a:t>
            </a:r>
            <a:r>
              <a:rPr lang="en-US" dirty="0" err="1">
                <a:solidFill>
                  <a:schemeClr val="accent2">
                    <a:lumMod val="75000"/>
                  </a:schemeClr>
                </a:solidFill>
              </a:rPr>
              <a:t>bebas</a:t>
            </a:r>
            <a:r>
              <a:rPr lang="en-US" dirty="0">
                <a:solidFill>
                  <a:schemeClr val="accent2">
                    <a:lumMod val="75000"/>
                  </a:schemeClr>
                </a:solidFill>
              </a:rPr>
              <a:t> </a:t>
            </a:r>
            <a:r>
              <a:rPr lang="en-US" dirty="0" err="1">
                <a:solidFill>
                  <a:schemeClr val="accent2">
                    <a:lumMod val="75000"/>
                  </a:schemeClr>
                </a:solidFill>
              </a:rPr>
              <a:t>dari</a:t>
            </a:r>
            <a:r>
              <a:rPr lang="en-US" dirty="0">
                <a:solidFill>
                  <a:schemeClr val="accent2">
                    <a:lumMod val="75000"/>
                  </a:schemeClr>
                </a:solidFill>
              </a:rPr>
              <a:t> </a:t>
            </a:r>
            <a:r>
              <a:rPr lang="en-US" dirty="0" err="1">
                <a:solidFill>
                  <a:schemeClr val="accent2">
                    <a:lumMod val="75000"/>
                  </a:schemeClr>
                </a:solidFill>
              </a:rPr>
              <a:t>campur</a:t>
            </a:r>
            <a:r>
              <a:rPr lang="en-US" dirty="0">
                <a:solidFill>
                  <a:schemeClr val="accent2">
                    <a:lumMod val="75000"/>
                  </a:schemeClr>
                </a:solidFill>
              </a:rPr>
              <a:t> </a:t>
            </a:r>
            <a:r>
              <a:rPr lang="en-US" dirty="0" err="1">
                <a:solidFill>
                  <a:schemeClr val="accent2">
                    <a:lumMod val="75000"/>
                  </a:schemeClr>
                </a:solidFill>
              </a:rPr>
              <a:t>tangan</a:t>
            </a:r>
            <a:r>
              <a:rPr lang="en-US" dirty="0">
                <a:solidFill>
                  <a:schemeClr val="accent2">
                    <a:lumMod val="75000"/>
                  </a:schemeClr>
                </a:solidFill>
              </a:rPr>
              <a:t> </a:t>
            </a:r>
            <a:r>
              <a:rPr lang="en-US" dirty="0" err="1">
                <a:solidFill>
                  <a:schemeClr val="accent2">
                    <a:lumMod val="75000"/>
                  </a:schemeClr>
                </a:solidFill>
              </a:rPr>
              <a:t>Pemerintah</a:t>
            </a:r>
            <a:r>
              <a:rPr lang="en-US" dirty="0">
                <a:solidFill>
                  <a:schemeClr val="accent2">
                    <a:lumMod val="75000"/>
                  </a:schemeClr>
                </a:solidFill>
              </a:rPr>
              <a:t> </a:t>
            </a:r>
            <a:r>
              <a:rPr lang="en-US" dirty="0" err="1">
                <a:solidFill>
                  <a:schemeClr val="accent2">
                    <a:lumMod val="75000"/>
                  </a:schemeClr>
                </a:solidFill>
              </a:rPr>
              <a:t>dan</a:t>
            </a:r>
            <a:r>
              <a:rPr lang="en-US" dirty="0">
                <a:solidFill>
                  <a:schemeClr val="accent2">
                    <a:lumMod val="75000"/>
                  </a:schemeClr>
                </a:solidFill>
              </a:rPr>
              <a:t> </a:t>
            </a:r>
            <a:r>
              <a:rPr lang="en-US" dirty="0" err="1">
                <a:solidFill>
                  <a:schemeClr val="accent2">
                    <a:lumMod val="75000"/>
                  </a:schemeClr>
                </a:solidFill>
              </a:rPr>
              <a:t>atau</a:t>
            </a:r>
            <a:r>
              <a:rPr lang="en-US" dirty="0">
                <a:solidFill>
                  <a:schemeClr val="accent2">
                    <a:lumMod val="75000"/>
                  </a:schemeClr>
                </a:solidFill>
              </a:rPr>
              <a:t> </a:t>
            </a:r>
            <a:r>
              <a:rPr lang="en-US" dirty="0" err="1">
                <a:solidFill>
                  <a:schemeClr val="accent2">
                    <a:lumMod val="75000"/>
                  </a:schemeClr>
                </a:solidFill>
              </a:rPr>
              <a:t>pihak</a:t>
            </a:r>
            <a:r>
              <a:rPr lang="en-US" dirty="0">
                <a:solidFill>
                  <a:schemeClr val="accent2">
                    <a:lumMod val="75000"/>
                  </a:schemeClr>
                </a:solidFill>
              </a:rPr>
              <a:t> lain, </a:t>
            </a:r>
            <a:r>
              <a:rPr lang="en-US" dirty="0" err="1">
                <a:solidFill>
                  <a:schemeClr val="accent2">
                    <a:lumMod val="75000"/>
                  </a:schemeClr>
                </a:solidFill>
              </a:rPr>
              <a:t>kecuali</a:t>
            </a:r>
            <a:r>
              <a:rPr lang="en-US" dirty="0">
                <a:solidFill>
                  <a:schemeClr val="accent2">
                    <a:lumMod val="75000"/>
                  </a:schemeClr>
                </a:solidFill>
              </a:rPr>
              <a:t> </a:t>
            </a:r>
            <a:r>
              <a:rPr lang="en-US" dirty="0" err="1">
                <a:solidFill>
                  <a:schemeClr val="accent2">
                    <a:lumMod val="75000"/>
                  </a:schemeClr>
                </a:solidFill>
              </a:rPr>
              <a:t>untuk</a:t>
            </a:r>
            <a:r>
              <a:rPr lang="en-US" dirty="0">
                <a:solidFill>
                  <a:schemeClr val="accent2">
                    <a:lumMod val="75000"/>
                  </a:schemeClr>
                </a:solidFill>
              </a:rPr>
              <a:t> </a:t>
            </a:r>
            <a:r>
              <a:rPr lang="en-US" dirty="0" err="1">
                <a:solidFill>
                  <a:schemeClr val="accent2">
                    <a:lumMod val="75000"/>
                  </a:schemeClr>
                </a:solidFill>
              </a:rPr>
              <a:t>hal-hal</a:t>
            </a:r>
            <a:r>
              <a:rPr lang="en-US" dirty="0">
                <a:solidFill>
                  <a:schemeClr val="accent2">
                    <a:lumMod val="75000"/>
                  </a:schemeClr>
                </a:solidFill>
              </a:rPr>
              <a:t> </a:t>
            </a:r>
            <a:r>
              <a:rPr lang="en-US" dirty="0" err="1">
                <a:solidFill>
                  <a:schemeClr val="accent2">
                    <a:lumMod val="75000"/>
                  </a:schemeClr>
                </a:solidFill>
              </a:rPr>
              <a:t>tertentu</a:t>
            </a:r>
            <a:r>
              <a:rPr lang="en-US" dirty="0">
                <a:solidFill>
                  <a:schemeClr val="accent2">
                    <a:lumMod val="75000"/>
                  </a:schemeClr>
                </a:solidFill>
              </a:rPr>
              <a:t> yang </a:t>
            </a:r>
            <a:r>
              <a:rPr lang="en-US" dirty="0" err="1">
                <a:solidFill>
                  <a:schemeClr val="accent2">
                    <a:lumMod val="75000"/>
                  </a:schemeClr>
                </a:solidFill>
              </a:rPr>
              <a:t>secara</a:t>
            </a:r>
            <a:r>
              <a:rPr lang="en-US" dirty="0">
                <a:solidFill>
                  <a:schemeClr val="accent2">
                    <a:lumMod val="75000"/>
                  </a:schemeClr>
                </a:solidFill>
              </a:rPr>
              <a:t> </a:t>
            </a:r>
            <a:r>
              <a:rPr lang="en-US" dirty="0" err="1">
                <a:solidFill>
                  <a:schemeClr val="accent2">
                    <a:lumMod val="75000"/>
                  </a:schemeClr>
                </a:solidFill>
              </a:rPr>
              <a:t>tegas</a:t>
            </a:r>
            <a:r>
              <a:rPr lang="en-US" dirty="0">
                <a:solidFill>
                  <a:schemeClr val="accent2">
                    <a:lumMod val="75000"/>
                  </a:schemeClr>
                </a:solidFill>
              </a:rPr>
              <a:t> </a:t>
            </a:r>
            <a:r>
              <a:rPr lang="en-US" dirty="0" err="1">
                <a:solidFill>
                  <a:schemeClr val="accent2">
                    <a:lumMod val="75000"/>
                  </a:schemeClr>
                </a:solidFill>
              </a:rPr>
              <a:t>diatur</a:t>
            </a:r>
            <a:r>
              <a:rPr lang="en-US" dirty="0">
                <a:solidFill>
                  <a:schemeClr val="accent2">
                    <a:lumMod val="75000"/>
                  </a:schemeClr>
                </a:solidFill>
              </a:rPr>
              <a:t> </a:t>
            </a:r>
            <a:r>
              <a:rPr lang="en-US" dirty="0" err="1">
                <a:solidFill>
                  <a:schemeClr val="accent2">
                    <a:lumMod val="75000"/>
                  </a:schemeClr>
                </a:solidFill>
              </a:rPr>
              <a:t>dalam</a:t>
            </a:r>
            <a:r>
              <a:rPr lang="en-US" dirty="0">
                <a:solidFill>
                  <a:schemeClr val="accent2">
                    <a:lumMod val="75000"/>
                  </a:schemeClr>
                </a:solidFill>
              </a:rPr>
              <a:t> </a:t>
            </a:r>
            <a:r>
              <a:rPr lang="en-US" dirty="0" err="1">
                <a:solidFill>
                  <a:schemeClr val="accent2">
                    <a:lumMod val="75000"/>
                  </a:schemeClr>
                </a:solidFill>
              </a:rPr>
              <a:t>undang-undang</a:t>
            </a:r>
            <a:endParaRPr lang="en-US" dirty="0">
              <a:solidFill>
                <a:schemeClr val="accent2">
                  <a:lumMod val="75000"/>
                </a:schemeClr>
              </a:solidFill>
            </a:endParaRPr>
          </a:p>
          <a:p>
            <a:pPr marL="349857" indent="-349857">
              <a:spcBef>
                <a:spcPct val="20000"/>
              </a:spcBef>
              <a:buFontTx/>
              <a:buChar char="•"/>
              <a:defRPr/>
            </a:pPr>
            <a:r>
              <a:rPr lang="en-US" dirty="0" err="1">
                <a:solidFill>
                  <a:schemeClr val="accent2">
                    <a:lumMod val="75000"/>
                  </a:schemeClr>
                </a:solidFill>
              </a:rPr>
              <a:t>Pemberian</a:t>
            </a:r>
            <a:r>
              <a:rPr lang="en-US" dirty="0">
                <a:solidFill>
                  <a:schemeClr val="accent2">
                    <a:lumMod val="75000"/>
                  </a:schemeClr>
                </a:solidFill>
              </a:rPr>
              <a:t> </a:t>
            </a:r>
            <a:r>
              <a:rPr lang="en-US" dirty="0" err="1">
                <a:solidFill>
                  <a:schemeClr val="accent2">
                    <a:lumMod val="75000"/>
                  </a:schemeClr>
                </a:solidFill>
              </a:rPr>
              <a:t>independensi</a:t>
            </a:r>
            <a:r>
              <a:rPr lang="en-US" dirty="0">
                <a:solidFill>
                  <a:schemeClr val="accent2">
                    <a:lumMod val="75000"/>
                  </a:schemeClr>
                </a:solidFill>
              </a:rPr>
              <a:t> </a:t>
            </a:r>
            <a:r>
              <a:rPr lang="en-US" dirty="0" err="1">
                <a:solidFill>
                  <a:schemeClr val="accent2">
                    <a:lumMod val="75000"/>
                  </a:schemeClr>
                </a:solidFill>
              </a:rPr>
              <a:t>diimbangi</a:t>
            </a:r>
            <a:r>
              <a:rPr lang="en-US" dirty="0">
                <a:solidFill>
                  <a:schemeClr val="accent2">
                    <a:lumMod val="75000"/>
                  </a:schemeClr>
                </a:solidFill>
              </a:rPr>
              <a:t> </a:t>
            </a:r>
            <a:r>
              <a:rPr lang="en-US" dirty="0" err="1">
                <a:solidFill>
                  <a:schemeClr val="accent2">
                    <a:lumMod val="75000"/>
                  </a:schemeClr>
                </a:solidFill>
              </a:rPr>
              <a:t>dengan</a:t>
            </a:r>
            <a:r>
              <a:rPr lang="en-US" dirty="0">
                <a:solidFill>
                  <a:schemeClr val="accent2">
                    <a:lumMod val="75000"/>
                  </a:schemeClr>
                </a:solidFill>
              </a:rPr>
              <a:t> </a:t>
            </a:r>
            <a:r>
              <a:rPr lang="en-US" dirty="0" err="1">
                <a:solidFill>
                  <a:schemeClr val="accent2">
                    <a:lumMod val="75000"/>
                  </a:schemeClr>
                </a:solidFill>
              </a:rPr>
              <a:t>pelaksanaan</a:t>
            </a:r>
            <a:r>
              <a:rPr lang="en-US" dirty="0">
                <a:solidFill>
                  <a:schemeClr val="accent2">
                    <a:lumMod val="75000"/>
                  </a:schemeClr>
                </a:solidFill>
              </a:rPr>
              <a:t> </a:t>
            </a:r>
            <a:r>
              <a:rPr lang="en-US" dirty="0" err="1">
                <a:solidFill>
                  <a:schemeClr val="accent2">
                    <a:lumMod val="75000"/>
                  </a:schemeClr>
                </a:solidFill>
              </a:rPr>
              <a:t>akuntabilitas</a:t>
            </a:r>
            <a:r>
              <a:rPr lang="en-US" dirty="0">
                <a:solidFill>
                  <a:schemeClr val="accent2">
                    <a:lumMod val="75000"/>
                  </a:schemeClr>
                </a:solidFill>
              </a:rPr>
              <a:t> </a:t>
            </a:r>
            <a:r>
              <a:rPr lang="en-US" dirty="0" err="1">
                <a:solidFill>
                  <a:schemeClr val="accent2">
                    <a:lumMod val="75000"/>
                  </a:schemeClr>
                </a:solidFill>
              </a:rPr>
              <a:t>dan</a:t>
            </a:r>
            <a:r>
              <a:rPr lang="en-US" dirty="0">
                <a:solidFill>
                  <a:schemeClr val="accent2">
                    <a:lumMod val="75000"/>
                  </a:schemeClr>
                </a:solidFill>
              </a:rPr>
              <a:t> </a:t>
            </a:r>
            <a:r>
              <a:rPr lang="en-US" dirty="0" err="1">
                <a:solidFill>
                  <a:schemeClr val="accent2">
                    <a:lumMod val="75000"/>
                  </a:schemeClr>
                </a:solidFill>
              </a:rPr>
              <a:t>transparansi</a:t>
            </a:r>
            <a:r>
              <a:rPr lang="en-US" dirty="0">
                <a:solidFill>
                  <a:schemeClr val="accent2">
                    <a:lumMod val="75000"/>
                  </a:schemeClr>
                </a:solidFill>
              </a:rPr>
              <a:t>.</a:t>
            </a:r>
          </a:p>
          <a:p>
            <a:pPr marL="172304" indent="-172304">
              <a:buFontTx/>
              <a:buChar char="-"/>
            </a:pPr>
            <a:endParaRPr lang="id-ID" dirty="0"/>
          </a:p>
        </p:txBody>
      </p:sp>
      <p:sp>
        <p:nvSpPr>
          <p:cNvPr id="4" name="Slide Number Placeholder 3"/>
          <p:cNvSpPr>
            <a:spLocks noGrp="1"/>
          </p:cNvSpPr>
          <p:nvPr>
            <p:ph type="sldNum" sz="quarter" idx="10"/>
          </p:nvPr>
        </p:nvSpPr>
        <p:spPr/>
        <p:txBody>
          <a:bodyPr/>
          <a:lstStyle/>
          <a:p>
            <a:fld id="{44F8EDEE-728A-4F6E-B71C-8086AF2EC7F3}" type="slidenum">
              <a:rPr lang="id-ID" smtClean="0"/>
              <a:t>8</a:t>
            </a:fld>
            <a:endParaRPr lang="id-ID"/>
          </a:p>
        </p:txBody>
      </p:sp>
    </p:spTree>
    <p:extLst>
      <p:ext uri="{BB962C8B-B14F-4D97-AF65-F5344CB8AC3E}">
        <p14:creationId xmlns:p14="http://schemas.microsoft.com/office/powerpoint/2010/main" val="37255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28" indent="-174928">
              <a:buFontTx/>
              <a:buChar char="-"/>
            </a:pPr>
            <a:r>
              <a:rPr lang="id-ID" dirty="0">
                <a:solidFill>
                  <a:schemeClr val="accent2">
                    <a:lumMod val="75000"/>
                  </a:schemeClr>
                </a:solidFill>
              </a:rPr>
              <a:t>Badan Supervisi : Membantu DPR dalam melaksanakan fungsi pengawasan di bidang anggaran terhadap BI</a:t>
            </a:r>
          </a:p>
          <a:p>
            <a:pPr marL="174928" indent="-174928">
              <a:buFontTx/>
              <a:buChar char="-"/>
            </a:pPr>
            <a:r>
              <a:rPr lang="id-ID" i="1" dirty="0">
                <a:solidFill>
                  <a:schemeClr val="accent2">
                    <a:lumMod val="75000"/>
                  </a:schemeClr>
                </a:solidFill>
                <a:latin typeface="Frutiger 55 Roman" pitchFamily="34" charset="0"/>
              </a:rPr>
              <a:t>Hubungan BI dengan Pemerintah:</a:t>
            </a:r>
          </a:p>
          <a:p>
            <a:pPr marL="174928" indent="-174928">
              <a:buFont typeface="Wingdings" panose="05000000000000000000" pitchFamily="2" charset="2"/>
              <a:buChar char="§"/>
            </a:pPr>
            <a:r>
              <a:rPr lang="en-US" i="1" dirty="0">
                <a:solidFill>
                  <a:schemeClr val="accent2">
                    <a:lumMod val="75000"/>
                  </a:schemeClr>
                </a:solidFill>
                <a:latin typeface="Frutiger 55 Roman" pitchFamily="34" charset="0"/>
              </a:rPr>
              <a:t>Counterpart</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pemerintah</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dalam</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menetapkan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sasaran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inflasi</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penerbitan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surat</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hutang</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pemerintah</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penetapan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asumsi-asumsi</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makro</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ekonomi</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dengan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penyusunan</a:t>
            </a:r>
            <a:r>
              <a:rPr lang="en-US" dirty="0">
                <a:solidFill>
                  <a:schemeClr val="accent2">
                    <a:lumMod val="75000"/>
                  </a:schemeClr>
                </a:solidFill>
                <a:latin typeface="Frutiger 55 Roman" pitchFamily="34" charset="0"/>
              </a:rPr>
              <a:t> APBN</a:t>
            </a:r>
            <a:endParaRPr lang="id-ID" dirty="0">
              <a:solidFill>
                <a:schemeClr val="accent2">
                  <a:lumMod val="75000"/>
                </a:schemeClr>
              </a:solidFill>
              <a:latin typeface="Frutiger 55 Roman" pitchFamily="34" charset="0"/>
            </a:endParaRPr>
          </a:p>
          <a:p>
            <a:pPr marL="174928" indent="-174928">
              <a:buFont typeface="Wingdings" panose="05000000000000000000" pitchFamily="2" charset="2"/>
              <a:buChar char="§"/>
            </a:pPr>
            <a:r>
              <a:rPr lang="en-US" dirty="0" err="1">
                <a:solidFill>
                  <a:schemeClr val="accent2">
                    <a:lumMod val="75000"/>
                  </a:schemeClr>
                </a:solidFill>
                <a:latin typeface="Frutiger 55 Roman" pitchFamily="34" charset="0"/>
              </a:rPr>
              <a:t>Sebagai</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pemegang</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kas</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pemerintah</a:t>
            </a:r>
            <a:endParaRPr lang="id-ID" dirty="0">
              <a:solidFill>
                <a:schemeClr val="accent2">
                  <a:lumMod val="75000"/>
                </a:schemeClr>
              </a:solidFill>
              <a:latin typeface="Frutiger 55 Roman" pitchFamily="34" charset="0"/>
            </a:endParaRPr>
          </a:p>
          <a:p>
            <a:pPr marL="174928" indent="-174928">
              <a:buFont typeface="Wingdings" panose="05000000000000000000" pitchFamily="2" charset="2"/>
              <a:buChar char="§"/>
            </a:pPr>
            <a:r>
              <a:rPr lang="en-US" dirty="0" err="1">
                <a:solidFill>
                  <a:schemeClr val="accent2">
                    <a:lumMod val="75000"/>
                  </a:schemeClr>
                </a:solidFill>
                <a:latin typeface="Frutiger 55 Roman" pitchFamily="34" charset="0"/>
              </a:rPr>
              <a:t>Dapat</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mewakili</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pemerintah</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dalam</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berhubungan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dengan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pihak</a:t>
            </a:r>
            <a:r>
              <a:rPr lang="en-US" dirty="0">
                <a:solidFill>
                  <a:schemeClr val="accent2">
                    <a:lumMod val="75000"/>
                  </a:schemeClr>
                </a:solidFill>
                <a:latin typeface="Frutiger 55 Roman" pitchFamily="34" charset="0"/>
              </a:rPr>
              <a:t> </a:t>
            </a:r>
            <a:r>
              <a:rPr lang="en-US" i="1" dirty="0">
                <a:solidFill>
                  <a:schemeClr val="accent2">
                    <a:lumMod val="75000"/>
                  </a:schemeClr>
                </a:solidFill>
                <a:latin typeface="Frutiger 55 Roman" pitchFamily="34" charset="0"/>
              </a:rPr>
              <a:t>creditor</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luar</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negeri</a:t>
            </a:r>
            <a:endParaRPr lang="id-ID" dirty="0">
              <a:solidFill>
                <a:schemeClr val="accent2">
                  <a:lumMod val="75000"/>
                </a:schemeClr>
              </a:solidFill>
              <a:latin typeface="Frutiger 55 Roman" pitchFamily="34" charset="0"/>
            </a:endParaRPr>
          </a:p>
          <a:p>
            <a:pPr marL="174928" indent="-174928">
              <a:buFont typeface="Wingdings" panose="05000000000000000000" pitchFamily="2" charset="2"/>
              <a:buChar char="§"/>
            </a:pPr>
            <a:r>
              <a:rPr lang="en-US" dirty="0" err="1">
                <a:solidFill>
                  <a:schemeClr val="accent2">
                    <a:lumMod val="75000"/>
                  </a:schemeClr>
                </a:solidFill>
                <a:latin typeface="Frutiger 55 Roman" pitchFamily="34" charset="0"/>
              </a:rPr>
              <a:t>Memberikan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masukan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kepada</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pemerintah</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pusat</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daerah</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dalam</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rangka</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memajukan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perekonomian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pembangunan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nasional</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dan</a:t>
            </a:r>
            <a:r>
              <a:rPr lang="en-US" dirty="0">
                <a:solidFill>
                  <a:schemeClr val="accent2">
                    <a:lumMod val="75000"/>
                  </a:schemeClr>
                </a:solidFill>
                <a:latin typeface="Frutiger 55 Roman" pitchFamily="34" charset="0"/>
              </a:rPr>
              <a:t> </a:t>
            </a:r>
            <a:r>
              <a:rPr lang="en-US" dirty="0" err="1">
                <a:solidFill>
                  <a:schemeClr val="accent2">
                    <a:lumMod val="75000"/>
                  </a:schemeClr>
                </a:solidFill>
                <a:latin typeface="Frutiger 55 Roman" pitchFamily="34" charset="0"/>
              </a:rPr>
              <a:t>daerah</a:t>
            </a:r>
            <a:r>
              <a:rPr lang="en-US" dirty="0">
                <a:solidFill>
                  <a:schemeClr val="accent2">
                    <a:lumMod val="75000"/>
                  </a:schemeClr>
                </a:solidFill>
                <a:latin typeface="Frutiger 55 Roman" pitchFamily="34" charset="0"/>
              </a:rPr>
              <a:t>)</a:t>
            </a:r>
          </a:p>
          <a:p>
            <a:pPr marL="174928" indent="-174928">
              <a:buFontTx/>
              <a:buChar char="-"/>
            </a:pPr>
            <a:endParaRPr lang="id-ID" dirty="0"/>
          </a:p>
        </p:txBody>
      </p:sp>
      <p:sp>
        <p:nvSpPr>
          <p:cNvPr id="4" name="Slide Number Placeholder 3"/>
          <p:cNvSpPr>
            <a:spLocks noGrp="1"/>
          </p:cNvSpPr>
          <p:nvPr>
            <p:ph type="sldNum" sz="quarter" idx="10"/>
          </p:nvPr>
        </p:nvSpPr>
        <p:spPr/>
        <p:txBody>
          <a:bodyPr/>
          <a:lstStyle/>
          <a:p>
            <a:fld id="{44F8EDEE-728A-4F6E-B71C-8086AF2EC7F3}" type="slidenum">
              <a:rPr lang="id-ID" smtClean="0"/>
              <a:t>9</a:t>
            </a:fld>
            <a:endParaRPr lang="id-ID"/>
          </a:p>
        </p:txBody>
      </p:sp>
    </p:spTree>
    <p:extLst>
      <p:ext uri="{BB962C8B-B14F-4D97-AF65-F5344CB8AC3E}">
        <p14:creationId xmlns:p14="http://schemas.microsoft.com/office/powerpoint/2010/main" val="191753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304" indent="-172304" defTabSz="918957">
              <a:buFontTx/>
              <a:buChar char="-"/>
              <a:defRPr/>
            </a:pPr>
            <a:r>
              <a:rPr lang="id-ID" dirty="0" smtClean="0">
                <a:effectLst/>
              </a:rPr>
              <a:t>Sebagai otoritas moneter, Bank Indonesia menetapkan dan melaksanakan kebijakan moneter untuk mencapai dan memelihara kestabilan nilai rupiah. Arah kebijakan didasarkan pada sasaran laju inflasi yang ingin dicapai dengan memperhatikan berbagai sasaran ekonomi makro lainnya, baik dalam jangka pendek, menengah, maupun panjang. Implementasi kebijakan moneter dilakukan dengan menetapkan suku bunga (BI Rate).</a:t>
            </a:r>
          </a:p>
          <a:p>
            <a:pPr marL="172304" indent="-172304" defTabSz="918957">
              <a:buFontTx/>
              <a:buChar char="-"/>
              <a:defRPr/>
            </a:pPr>
            <a:r>
              <a:rPr lang="id-ID" dirty="0" smtClean="0">
                <a:solidFill>
                  <a:srgbClr val="C00000"/>
                </a:solidFill>
              </a:rPr>
              <a:t>S</a:t>
            </a:r>
            <a:r>
              <a:rPr lang="en-US" dirty="0" err="1" smtClean="0">
                <a:solidFill>
                  <a:srgbClr val="C00000"/>
                </a:solidFill>
              </a:rPr>
              <a:t>ejak</a:t>
            </a:r>
            <a:r>
              <a:rPr lang="en-US" dirty="0" smtClean="0">
                <a:solidFill>
                  <a:srgbClr val="C00000"/>
                </a:solidFill>
              </a:rPr>
              <a:t> 31 </a:t>
            </a:r>
            <a:r>
              <a:rPr lang="en-US" dirty="0" err="1" smtClean="0">
                <a:solidFill>
                  <a:srgbClr val="C00000"/>
                </a:solidFill>
              </a:rPr>
              <a:t>Desember</a:t>
            </a:r>
            <a:r>
              <a:rPr lang="en-US" dirty="0" smtClean="0">
                <a:solidFill>
                  <a:srgbClr val="C00000"/>
                </a:solidFill>
              </a:rPr>
              <a:t> 2013 </a:t>
            </a:r>
            <a:r>
              <a:rPr lang="en-US" dirty="0" err="1" smtClean="0">
                <a:solidFill>
                  <a:srgbClr val="C00000"/>
                </a:solidFill>
              </a:rPr>
              <a:t>tugas</a:t>
            </a:r>
            <a:r>
              <a:rPr lang="en-US" dirty="0" smtClean="0">
                <a:solidFill>
                  <a:srgbClr val="C00000"/>
                </a:solidFill>
              </a:rPr>
              <a:t> </a:t>
            </a:r>
            <a:r>
              <a:rPr lang="en-US" dirty="0" err="1" smtClean="0">
                <a:solidFill>
                  <a:srgbClr val="C00000"/>
                </a:solidFill>
              </a:rPr>
              <a:t>mengatur</a:t>
            </a:r>
            <a:r>
              <a:rPr lang="en-US" dirty="0" smtClean="0">
                <a:solidFill>
                  <a:srgbClr val="C00000"/>
                </a:solidFill>
              </a:rPr>
              <a:t> </a:t>
            </a:r>
            <a:r>
              <a:rPr lang="en-US" dirty="0" err="1" smtClean="0">
                <a:solidFill>
                  <a:srgbClr val="C00000"/>
                </a:solidFill>
              </a:rPr>
              <a:t>dan</a:t>
            </a:r>
            <a:r>
              <a:rPr lang="en-US" dirty="0" smtClean="0">
                <a:solidFill>
                  <a:srgbClr val="C00000"/>
                </a:solidFill>
              </a:rPr>
              <a:t> </a:t>
            </a:r>
            <a:r>
              <a:rPr lang="en-US" dirty="0" err="1" smtClean="0">
                <a:solidFill>
                  <a:srgbClr val="C00000"/>
                </a:solidFill>
              </a:rPr>
              <a:t>mengawasi</a:t>
            </a:r>
            <a:r>
              <a:rPr lang="en-US" dirty="0" smtClean="0">
                <a:solidFill>
                  <a:srgbClr val="C00000"/>
                </a:solidFill>
              </a:rPr>
              <a:t> bank, </a:t>
            </a:r>
            <a:r>
              <a:rPr lang="en-US" dirty="0" err="1" smtClean="0">
                <a:solidFill>
                  <a:srgbClr val="C00000"/>
                </a:solidFill>
              </a:rPr>
              <a:t>sesuai</a:t>
            </a:r>
            <a:r>
              <a:rPr lang="en-US" dirty="0" smtClean="0">
                <a:solidFill>
                  <a:srgbClr val="C00000"/>
                </a:solidFill>
              </a:rPr>
              <a:t> </a:t>
            </a:r>
            <a:r>
              <a:rPr lang="en-US" dirty="0" err="1" smtClean="0">
                <a:solidFill>
                  <a:srgbClr val="C00000"/>
                </a:solidFill>
              </a:rPr>
              <a:t>dengan</a:t>
            </a:r>
            <a:r>
              <a:rPr lang="en-US" dirty="0" smtClean="0">
                <a:solidFill>
                  <a:srgbClr val="C00000"/>
                </a:solidFill>
              </a:rPr>
              <a:t> UU No 21 </a:t>
            </a:r>
            <a:r>
              <a:rPr lang="en-US" dirty="0" err="1" smtClean="0">
                <a:solidFill>
                  <a:srgbClr val="C00000"/>
                </a:solidFill>
              </a:rPr>
              <a:t>Tahun</a:t>
            </a:r>
            <a:r>
              <a:rPr lang="en-US" dirty="0" smtClean="0">
                <a:solidFill>
                  <a:srgbClr val="C00000"/>
                </a:solidFill>
              </a:rPr>
              <a:t> 2011 </a:t>
            </a:r>
            <a:r>
              <a:rPr lang="en-US" dirty="0" err="1" smtClean="0">
                <a:solidFill>
                  <a:srgbClr val="C00000"/>
                </a:solidFill>
              </a:rPr>
              <a:t>tentang</a:t>
            </a:r>
            <a:r>
              <a:rPr lang="en-US" dirty="0" smtClean="0">
                <a:solidFill>
                  <a:srgbClr val="C00000"/>
                </a:solidFill>
              </a:rPr>
              <a:t> </a:t>
            </a:r>
            <a:r>
              <a:rPr lang="en-US" dirty="0" err="1" smtClean="0">
                <a:solidFill>
                  <a:srgbClr val="C00000"/>
                </a:solidFill>
              </a:rPr>
              <a:t>Otoritas</a:t>
            </a:r>
            <a:r>
              <a:rPr lang="en-US" dirty="0" smtClean="0">
                <a:solidFill>
                  <a:srgbClr val="C00000"/>
                </a:solidFill>
              </a:rPr>
              <a:t> </a:t>
            </a:r>
            <a:r>
              <a:rPr lang="en-US" dirty="0" err="1" smtClean="0">
                <a:solidFill>
                  <a:srgbClr val="C00000"/>
                </a:solidFill>
              </a:rPr>
              <a:t>Jasa</a:t>
            </a:r>
            <a:r>
              <a:rPr lang="en-US" dirty="0" smtClean="0">
                <a:solidFill>
                  <a:srgbClr val="C00000"/>
                </a:solidFill>
              </a:rPr>
              <a:t> </a:t>
            </a:r>
            <a:r>
              <a:rPr lang="en-US" dirty="0" err="1" smtClean="0">
                <a:solidFill>
                  <a:srgbClr val="C00000"/>
                </a:solidFill>
              </a:rPr>
              <a:t>Keuangan</a:t>
            </a:r>
            <a:r>
              <a:rPr lang="en-US" dirty="0" smtClean="0">
                <a:solidFill>
                  <a:srgbClr val="C00000"/>
                </a:solidFill>
              </a:rPr>
              <a:t> (OJK), </a:t>
            </a:r>
            <a:r>
              <a:rPr lang="en-US" dirty="0" err="1" smtClean="0">
                <a:solidFill>
                  <a:srgbClr val="C00000"/>
                </a:solidFill>
              </a:rPr>
              <a:t>dialihkan</a:t>
            </a:r>
            <a:r>
              <a:rPr lang="en-US" dirty="0" smtClean="0">
                <a:solidFill>
                  <a:srgbClr val="C00000"/>
                </a:solidFill>
              </a:rPr>
              <a:t> </a:t>
            </a:r>
            <a:r>
              <a:rPr lang="en-US" dirty="0" err="1" smtClean="0">
                <a:solidFill>
                  <a:srgbClr val="C00000"/>
                </a:solidFill>
              </a:rPr>
              <a:t>dari</a:t>
            </a:r>
            <a:r>
              <a:rPr lang="en-US" dirty="0" smtClean="0">
                <a:solidFill>
                  <a:srgbClr val="C00000"/>
                </a:solidFill>
              </a:rPr>
              <a:t> Bank Indonesia </a:t>
            </a:r>
            <a:r>
              <a:rPr lang="en-US" dirty="0" err="1" smtClean="0">
                <a:solidFill>
                  <a:srgbClr val="C00000"/>
                </a:solidFill>
              </a:rPr>
              <a:t>ke</a:t>
            </a:r>
            <a:r>
              <a:rPr lang="en-US" dirty="0" smtClean="0">
                <a:solidFill>
                  <a:srgbClr val="C00000"/>
                </a:solidFill>
              </a:rPr>
              <a:t> OJK. Tugas </a:t>
            </a:r>
            <a:r>
              <a:rPr lang="en-US" dirty="0" err="1" smtClean="0">
                <a:solidFill>
                  <a:srgbClr val="C00000"/>
                </a:solidFill>
              </a:rPr>
              <a:t>tersebut</a:t>
            </a:r>
            <a:r>
              <a:rPr lang="en-US" dirty="0" smtClean="0">
                <a:solidFill>
                  <a:srgbClr val="C00000"/>
                </a:solidFill>
              </a:rPr>
              <a:t> </a:t>
            </a:r>
            <a:r>
              <a:rPr lang="en-US" dirty="0" err="1" smtClean="0">
                <a:solidFill>
                  <a:srgbClr val="C00000"/>
                </a:solidFill>
              </a:rPr>
              <a:t>digantikan</a:t>
            </a:r>
            <a:r>
              <a:rPr lang="en-US" dirty="0" smtClean="0">
                <a:solidFill>
                  <a:srgbClr val="C00000"/>
                </a:solidFill>
              </a:rPr>
              <a:t> </a:t>
            </a:r>
            <a:r>
              <a:rPr lang="en-US" dirty="0" err="1" smtClean="0">
                <a:solidFill>
                  <a:srgbClr val="C00000"/>
                </a:solidFill>
              </a:rPr>
              <a:t>dengan</a:t>
            </a:r>
            <a:r>
              <a:rPr lang="en-US" dirty="0" smtClean="0">
                <a:solidFill>
                  <a:srgbClr val="C00000"/>
                </a:solidFill>
              </a:rPr>
              <a:t> </a:t>
            </a:r>
            <a:r>
              <a:rPr lang="en-US" dirty="0" err="1" smtClean="0">
                <a:solidFill>
                  <a:srgbClr val="C00000"/>
                </a:solidFill>
              </a:rPr>
              <a:t>tugas</a:t>
            </a:r>
            <a:r>
              <a:rPr lang="en-US" dirty="0" smtClean="0">
                <a:solidFill>
                  <a:srgbClr val="C00000"/>
                </a:solidFill>
              </a:rPr>
              <a:t> Bank Indonesia </a:t>
            </a:r>
            <a:r>
              <a:rPr lang="en-US" dirty="0" err="1" smtClean="0">
                <a:solidFill>
                  <a:srgbClr val="C00000"/>
                </a:solidFill>
              </a:rPr>
              <a:t>untuk</a:t>
            </a:r>
            <a:r>
              <a:rPr lang="en-US" dirty="0" smtClean="0">
                <a:solidFill>
                  <a:srgbClr val="C00000"/>
                </a:solidFill>
              </a:rPr>
              <a:t> </a:t>
            </a:r>
            <a:r>
              <a:rPr lang="en-US" dirty="0" err="1" smtClean="0">
                <a:solidFill>
                  <a:srgbClr val="C00000"/>
                </a:solidFill>
              </a:rPr>
              <a:t>mencapai</a:t>
            </a:r>
            <a:r>
              <a:rPr lang="en-US" dirty="0" smtClean="0">
                <a:solidFill>
                  <a:srgbClr val="C00000"/>
                </a:solidFill>
              </a:rPr>
              <a:t> </a:t>
            </a:r>
            <a:r>
              <a:rPr lang="en-US" dirty="0" err="1" smtClean="0">
                <a:solidFill>
                  <a:srgbClr val="C00000"/>
                </a:solidFill>
              </a:rPr>
              <a:t>dan</a:t>
            </a:r>
            <a:r>
              <a:rPr lang="en-US" dirty="0" smtClean="0">
                <a:solidFill>
                  <a:srgbClr val="C00000"/>
                </a:solidFill>
              </a:rPr>
              <a:t> </a:t>
            </a:r>
            <a:r>
              <a:rPr lang="en-US" dirty="0" err="1" smtClean="0">
                <a:solidFill>
                  <a:srgbClr val="C00000"/>
                </a:solidFill>
              </a:rPr>
              <a:t>memelihara</a:t>
            </a:r>
            <a:r>
              <a:rPr lang="en-US" dirty="0" smtClean="0">
                <a:solidFill>
                  <a:srgbClr val="C00000"/>
                </a:solidFill>
              </a:rPr>
              <a:t> </a:t>
            </a:r>
            <a:r>
              <a:rPr lang="en-US" dirty="0" err="1" smtClean="0">
                <a:solidFill>
                  <a:srgbClr val="C00000"/>
                </a:solidFill>
              </a:rPr>
              <a:t>stabilitas</a:t>
            </a:r>
            <a:r>
              <a:rPr lang="en-US" dirty="0" smtClean="0">
                <a:solidFill>
                  <a:srgbClr val="C00000"/>
                </a:solidFill>
              </a:rPr>
              <a:t> </a:t>
            </a:r>
            <a:r>
              <a:rPr lang="en-US" dirty="0" err="1" smtClean="0">
                <a:solidFill>
                  <a:srgbClr val="C00000"/>
                </a:solidFill>
              </a:rPr>
              <a:t>sistem</a:t>
            </a:r>
            <a:r>
              <a:rPr lang="en-US" dirty="0" smtClean="0">
                <a:solidFill>
                  <a:srgbClr val="C00000"/>
                </a:solidFill>
              </a:rPr>
              <a:t> </a:t>
            </a:r>
            <a:r>
              <a:rPr lang="en-US" dirty="0" err="1" smtClean="0">
                <a:solidFill>
                  <a:srgbClr val="C00000"/>
                </a:solidFill>
              </a:rPr>
              <a:t>keuangan</a:t>
            </a:r>
            <a:r>
              <a:rPr lang="en-US" dirty="0" smtClean="0">
                <a:solidFill>
                  <a:srgbClr val="C00000"/>
                </a:solidFill>
              </a:rPr>
              <a:t> </a:t>
            </a:r>
            <a:endParaRPr lang="id-ID" dirty="0" smtClean="0">
              <a:solidFill>
                <a:srgbClr val="C00000"/>
              </a:solidFill>
            </a:endParaRPr>
          </a:p>
          <a:p>
            <a:pPr marL="172304" indent="-172304" defTabSz="918957">
              <a:buFontTx/>
              <a:buChar char="-"/>
              <a:defRPr/>
            </a:pPr>
            <a:r>
              <a:rPr lang="id-ID" dirty="0" smtClean="0">
                <a:solidFill>
                  <a:srgbClr val="C00000"/>
                </a:solidFill>
              </a:rPr>
              <a:t>Stabilitas sistem keuangan adalah</a:t>
            </a:r>
            <a:r>
              <a:rPr lang="id-ID" baseline="0" dirty="0" smtClean="0">
                <a:solidFill>
                  <a:srgbClr val="C00000"/>
                </a:solidFill>
              </a:rPr>
              <a:t> </a:t>
            </a:r>
            <a:r>
              <a:rPr lang="en-US" dirty="0" err="1" smtClean="0">
                <a:solidFill>
                  <a:srgbClr val="000000"/>
                </a:solidFill>
                <a:latin typeface="+mn-lt"/>
              </a:rPr>
              <a:t>suatu</a:t>
            </a:r>
            <a:r>
              <a:rPr lang="en-US" dirty="0" smtClean="0">
                <a:solidFill>
                  <a:srgbClr val="000000"/>
                </a:solidFill>
                <a:latin typeface="+mn-lt"/>
              </a:rPr>
              <a:t> </a:t>
            </a:r>
            <a:r>
              <a:rPr lang="en-US" dirty="0" err="1" smtClean="0">
                <a:solidFill>
                  <a:srgbClr val="000000"/>
                </a:solidFill>
                <a:latin typeface="+mn-lt"/>
              </a:rPr>
              <a:t>kondisi</a:t>
            </a:r>
            <a:r>
              <a:rPr lang="en-US" dirty="0" smtClean="0">
                <a:solidFill>
                  <a:srgbClr val="000000"/>
                </a:solidFill>
                <a:latin typeface="+mn-lt"/>
              </a:rPr>
              <a:t> yang </a:t>
            </a:r>
            <a:r>
              <a:rPr lang="en-US" dirty="0" err="1" smtClean="0">
                <a:solidFill>
                  <a:srgbClr val="000000"/>
                </a:solidFill>
                <a:latin typeface="+mn-lt"/>
              </a:rPr>
              <a:t>memungkinkan</a:t>
            </a:r>
            <a:r>
              <a:rPr lang="en-US" dirty="0" smtClean="0">
                <a:solidFill>
                  <a:srgbClr val="000000"/>
                </a:solidFill>
                <a:latin typeface="+mn-lt"/>
              </a:rPr>
              <a:t> </a:t>
            </a:r>
            <a:r>
              <a:rPr lang="en-US" dirty="0" err="1" smtClean="0">
                <a:solidFill>
                  <a:srgbClr val="000000"/>
                </a:solidFill>
                <a:latin typeface="+mn-lt"/>
              </a:rPr>
              <a:t>sistem</a:t>
            </a:r>
            <a:r>
              <a:rPr lang="en-US" dirty="0" smtClean="0">
                <a:solidFill>
                  <a:srgbClr val="000000"/>
                </a:solidFill>
                <a:latin typeface="+mn-lt"/>
              </a:rPr>
              <a:t> </a:t>
            </a:r>
            <a:r>
              <a:rPr lang="en-US" dirty="0" err="1" smtClean="0">
                <a:solidFill>
                  <a:srgbClr val="000000"/>
                </a:solidFill>
                <a:latin typeface="+mn-lt"/>
              </a:rPr>
              <a:t>keuangan</a:t>
            </a:r>
            <a:r>
              <a:rPr lang="en-US" dirty="0" smtClean="0">
                <a:solidFill>
                  <a:srgbClr val="000000"/>
                </a:solidFill>
                <a:latin typeface="+mn-lt"/>
              </a:rPr>
              <a:t> </a:t>
            </a:r>
            <a:r>
              <a:rPr lang="en-US" dirty="0" err="1" smtClean="0">
                <a:solidFill>
                  <a:srgbClr val="000000"/>
                </a:solidFill>
                <a:latin typeface="+mn-lt"/>
              </a:rPr>
              <a:t>nasional</a:t>
            </a:r>
            <a:r>
              <a:rPr lang="en-US" dirty="0" smtClean="0">
                <a:solidFill>
                  <a:srgbClr val="000000"/>
                </a:solidFill>
                <a:latin typeface="+mn-lt"/>
              </a:rPr>
              <a:t> </a:t>
            </a:r>
            <a:r>
              <a:rPr lang="en-US" dirty="0" err="1" smtClean="0">
                <a:solidFill>
                  <a:srgbClr val="000000"/>
                </a:solidFill>
                <a:latin typeface="+mn-lt"/>
              </a:rPr>
              <a:t>berfungsi</a:t>
            </a:r>
            <a:r>
              <a:rPr lang="en-US" dirty="0" smtClean="0">
                <a:solidFill>
                  <a:srgbClr val="000000"/>
                </a:solidFill>
                <a:latin typeface="+mn-lt"/>
              </a:rPr>
              <a:t> </a:t>
            </a:r>
            <a:r>
              <a:rPr lang="en-US" dirty="0" err="1" smtClean="0">
                <a:solidFill>
                  <a:srgbClr val="000000"/>
                </a:solidFill>
                <a:latin typeface="+mn-lt"/>
              </a:rPr>
              <a:t>secara</a:t>
            </a:r>
            <a:r>
              <a:rPr lang="en-US" dirty="0" smtClean="0">
                <a:solidFill>
                  <a:srgbClr val="000000"/>
                </a:solidFill>
                <a:latin typeface="+mn-lt"/>
              </a:rPr>
              <a:t> </a:t>
            </a:r>
            <a:r>
              <a:rPr lang="en-US" dirty="0" err="1" smtClean="0">
                <a:solidFill>
                  <a:srgbClr val="000000"/>
                </a:solidFill>
                <a:latin typeface="+mn-lt"/>
              </a:rPr>
              <a:t>efektif</a:t>
            </a:r>
            <a:r>
              <a:rPr lang="en-US" dirty="0" smtClean="0">
                <a:solidFill>
                  <a:srgbClr val="000000"/>
                </a:solidFill>
                <a:latin typeface="+mn-lt"/>
              </a:rPr>
              <a:t> </a:t>
            </a:r>
            <a:r>
              <a:rPr lang="en-US" dirty="0" err="1" smtClean="0">
                <a:solidFill>
                  <a:srgbClr val="000000"/>
                </a:solidFill>
                <a:latin typeface="+mn-lt"/>
              </a:rPr>
              <a:t>dan</a:t>
            </a:r>
            <a:r>
              <a:rPr lang="en-US" dirty="0" smtClean="0">
                <a:solidFill>
                  <a:srgbClr val="000000"/>
                </a:solidFill>
                <a:latin typeface="+mn-lt"/>
              </a:rPr>
              <a:t> </a:t>
            </a:r>
            <a:r>
              <a:rPr lang="en-US" dirty="0" err="1" smtClean="0">
                <a:solidFill>
                  <a:srgbClr val="000000"/>
                </a:solidFill>
                <a:latin typeface="+mn-lt"/>
              </a:rPr>
              <a:t>efisien</a:t>
            </a:r>
            <a:r>
              <a:rPr lang="en-US" dirty="0" smtClean="0">
                <a:solidFill>
                  <a:srgbClr val="000000"/>
                </a:solidFill>
                <a:latin typeface="+mn-lt"/>
              </a:rPr>
              <a:t> </a:t>
            </a:r>
            <a:r>
              <a:rPr lang="en-US" dirty="0" err="1" smtClean="0">
                <a:solidFill>
                  <a:srgbClr val="000000"/>
                </a:solidFill>
                <a:latin typeface="+mn-lt"/>
              </a:rPr>
              <a:t>serta</a:t>
            </a:r>
            <a:r>
              <a:rPr lang="en-US" dirty="0" smtClean="0">
                <a:solidFill>
                  <a:srgbClr val="000000"/>
                </a:solidFill>
                <a:latin typeface="+mn-lt"/>
              </a:rPr>
              <a:t> </a:t>
            </a:r>
            <a:r>
              <a:rPr lang="en-US" dirty="0" err="1" smtClean="0">
                <a:solidFill>
                  <a:srgbClr val="000000"/>
                </a:solidFill>
                <a:latin typeface="+mn-lt"/>
              </a:rPr>
              <a:t>mampu</a:t>
            </a:r>
            <a:r>
              <a:rPr lang="en-US" dirty="0" smtClean="0">
                <a:solidFill>
                  <a:srgbClr val="000000"/>
                </a:solidFill>
                <a:latin typeface="+mn-lt"/>
              </a:rPr>
              <a:t> </a:t>
            </a:r>
            <a:r>
              <a:rPr lang="en-US" dirty="0" err="1" smtClean="0">
                <a:solidFill>
                  <a:srgbClr val="000000"/>
                </a:solidFill>
                <a:latin typeface="+mn-lt"/>
              </a:rPr>
              <a:t>bertahan</a:t>
            </a:r>
            <a:r>
              <a:rPr lang="en-US" dirty="0" smtClean="0">
                <a:solidFill>
                  <a:srgbClr val="000000"/>
                </a:solidFill>
                <a:latin typeface="+mn-lt"/>
              </a:rPr>
              <a:t> </a:t>
            </a:r>
            <a:r>
              <a:rPr lang="en-US" dirty="0" err="1" smtClean="0">
                <a:solidFill>
                  <a:srgbClr val="000000"/>
                </a:solidFill>
                <a:latin typeface="+mn-lt"/>
              </a:rPr>
              <a:t>terhadap</a:t>
            </a:r>
            <a:r>
              <a:rPr lang="en-US" dirty="0" smtClean="0">
                <a:solidFill>
                  <a:srgbClr val="000000"/>
                </a:solidFill>
                <a:latin typeface="+mn-lt"/>
              </a:rPr>
              <a:t> </a:t>
            </a:r>
            <a:r>
              <a:rPr lang="en-US" dirty="0" err="1" smtClean="0">
                <a:solidFill>
                  <a:srgbClr val="000000"/>
                </a:solidFill>
                <a:latin typeface="+mn-lt"/>
              </a:rPr>
              <a:t>kerentanan</a:t>
            </a:r>
            <a:r>
              <a:rPr lang="en-US" dirty="0" smtClean="0">
                <a:solidFill>
                  <a:srgbClr val="000000"/>
                </a:solidFill>
                <a:latin typeface="+mn-lt"/>
              </a:rPr>
              <a:t> internal </a:t>
            </a:r>
            <a:r>
              <a:rPr lang="en-US" dirty="0" err="1" smtClean="0">
                <a:solidFill>
                  <a:srgbClr val="000000"/>
                </a:solidFill>
                <a:latin typeface="+mn-lt"/>
              </a:rPr>
              <a:t>dan</a:t>
            </a:r>
            <a:r>
              <a:rPr lang="en-US" dirty="0" smtClean="0">
                <a:solidFill>
                  <a:srgbClr val="000000"/>
                </a:solidFill>
                <a:latin typeface="+mn-lt"/>
              </a:rPr>
              <a:t> </a:t>
            </a:r>
            <a:r>
              <a:rPr lang="en-US" dirty="0" err="1" smtClean="0">
                <a:solidFill>
                  <a:srgbClr val="000000"/>
                </a:solidFill>
                <a:latin typeface="+mn-lt"/>
              </a:rPr>
              <a:t>eksternal</a:t>
            </a:r>
            <a:r>
              <a:rPr lang="en-US" dirty="0" smtClean="0">
                <a:solidFill>
                  <a:srgbClr val="000000"/>
                </a:solidFill>
                <a:latin typeface="+mn-lt"/>
              </a:rPr>
              <a:t> </a:t>
            </a:r>
            <a:r>
              <a:rPr lang="en-US" dirty="0" err="1" smtClean="0">
                <a:solidFill>
                  <a:srgbClr val="000000"/>
                </a:solidFill>
                <a:latin typeface="+mn-lt"/>
              </a:rPr>
              <a:t>sehingga</a:t>
            </a:r>
            <a:r>
              <a:rPr lang="en-US" dirty="0" smtClean="0">
                <a:solidFill>
                  <a:srgbClr val="000000"/>
                </a:solidFill>
                <a:latin typeface="+mn-lt"/>
              </a:rPr>
              <a:t> </a:t>
            </a:r>
            <a:r>
              <a:rPr lang="en-US" dirty="0" err="1" smtClean="0">
                <a:solidFill>
                  <a:srgbClr val="000000"/>
                </a:solidFill>
                <a:latin typeface="+mn-lt"/>
              </a:rPr>
              <a:t>alokasi</a:t>
            </a:r>
            <a:r>
              <a:rPr lang="en-US" dirty="0" smtClean="0">
                <a:solidFill>
                  <a:srgbClr val="000000"/>
                </a:solidFill>
                <a:latin typeface="+mn-lt"/>
              </a:rPr>
              <a:t> </a:t>
            </a:r>
            <a:r>
              <a:rPr lang="en-US" dirty="0" err="1" smtClean="0">
                <a:solidFill>
                  <a:srgbClr val="000000"/>
                </a:solidFill>
                <a:latin typeface="+mn-lt"/>
              </a:rPr>
              <a:t>sumber</a:t>
            </a:r>
            <a:r>
              <a:rPr lang="en-US" dirty="0" smtClean="0">
                <a:solidFill>
                  <a:srgbClr val="000000"/>
                </a:solidFill>
                <a:latin typeface="+mn-lt"/>
              </a:rPr>
              <a:t> </a:t>
            </a:r>
            <a:r>
              <a:rPr lang="en-US" dirty="0" err="1" smtClean="0">
                <a:solidFill>
                  <a:srgbClr val="000000"/>
                </a:solidFill>
                <a:latin typeface="+mn-lt"/>
              </a:rPr>
              <a:t>pendanaan</a:t>
            </a:r>
            <a:r>
              <a:rPr lang="en-US" dirty="0" smtClean="0">
                <a:solidFill>
                  <a:srgbClr val="000000"/>
                </a:solidFill>
                <a:latin typeface="+mn-lt"/>
              </a:rPr>
              <a:t> </a:t>
            </a:r>
            <a:r>
              <a:rPr lang="en-US" dirty="0" err="1" smtClean="0">
                <a:solidFill>
                  <a:srgbClr val="000000"/>
                </a:solidFill>
                <a:latin typeface="+mn-lt"/>
              </a:rPr>
              <a:t>atau</a:t>
            </a:r>
            <a:r>
              <a:rPr lang="en-US" dirty="0" smtClean="0">
                <a:solidFill>
                  <a:srgbClr val="000000"/>
                </a:solidFill>
                <a:latin typeface="+mn-lt"/>
              </a:rPr>
              <a:t> </a:t>
            </a:r>
            <a:r>
              <a:rPr lang="en-US" dirty="0" err="1" smtClean="0">
                <a:solidFill>
                  <a:srgbClr val="000000"/>
                </a:solidFill>
                <a:latin typeface="+mn-lt"/>
              </a:rPr>
              <a:t>pembiayaan</a:t>
            </a:r>
            <a:r>
              <a:rPr lang="en-US" dirty="0" smtClean="0">
                <a:solidFill>
                  <a:srgbClr val="000000"/>
                </a:solidFill>
                <a:latin typeface="+mn-lt"/>
              </a:rPr>
              <a:t> </a:t>
            </a:r>
            <a:r>
              <a:rPr lang="en-US" dirty="0" err="1" smtClean="0">
                <a:solidFill>
                  <a:srgbClr val="000000"/>
                </a:solidFill>
                <a:latin typeface="+mn-lt"/>
              </a:rPr>
              <a:t>dapat</a:t>
            </a:r>
            <a:r>
              <a:rPr lang="en-US" dirty="0" smtClean="0">
                <a:solidFill>
                  <a:srgbClr val="000000"/>
                </a:solidFill>
                <a:latin typeface="+mn-lt"/>
              </a:rPr>
              <a:t> </a:t>
            </a:r>
            <a:r>
              <a:rPr lang="en-US" dirty="0" err="1" smtClean="0">
                <a:solidFill>
                  <a:srgbClr val="000000"/>
                </a:solidFill>
                <a:latin typeface="+mn-lt"/>
              </a:rPr>
              <a:t>berkontribusi</a:t>
            </a:r>
            <a:r>
              <a:rPr lang="en-US" dirty="0" smtClean="0">
                <a:solidFill>
                  <a:srgbClr val="000000"/>
                </a:solidFill>
                <a:latin typeface="+mn-lt"/>
              </a:rPr>
              <a:t> </a:t>
            </a:r>
            <a:r>
              <a:rPr lang="en-US" dirty="0" err="1" smtClean="0">
                <a:solidFill>
                  <a:srgbClr val="000000"/>
                </a:solidFill>
                <a:latin typeface="+mn-lt"/>
              </a:rPr>
              <a:t>pada</a:t>
            </a:r>
            <a:r>
              <a:rPr lang="en-US" dirty="0" smtClean="0">
                <a:solidFill>
                  <a:srgbClr val="000000"/>
                </a:solidFill>
                <a:latin typeface="+mn-lt"/>
              </a:rPr>
              <a:t> </a:t>
            </a:r>
            <a:r>
              <a:rPr lang="en-US" dirty="0" err="1" smtClean="0">
                <a:solidFill>
                  <a:srgbClr val="000000"/>
                </a:solidFill>
                <a:latin typeface="+mn-lt"/>
              </a:rPr>
              <a:t>pertumbuhan</a:t>
            </a:r>
            <a:r>
              <a:rPr lang="en-US" dirty="0" smtClean="0">
                <a:solidFill>
                  <a:srgbClr val="000000"/>
                </a:solidFill>
                <a:latin typeface="+mn-lt"/>
              </a:rPr>
              <a:t> </a:t>
            </a:r>
            <a:r>
              <a:rPr lang="en-US" dirty="0" err="1" smtClean="0">
                <a:solidFill>
                  <a:srgbClr val="000000"/>
                </a:solidFill>
                <a:latin typeface="+mn-lt"/>
              </a:rPr>
              <a:t>dan</a:t>
            </a:r>
            <a:r>
              <a:rPr lang="en-US" dirty="0" smtClean="0">
                <a:solidFill>
                  <a:srgbClr val="000000"/>
                </a:solidFill>
                <a:latin typeface="+mn-lt"/>
              </a:rPr>
              <a:t> </a:t>
            </a:r>
            <a:r>
              <a:rPr lang="en-US" dirty="0" err="1" smtClean="0">
                <a:solidFill>
                  <a:srgbClr val="000000"/>
                </a:solidFill>
                <a:latin typeface="+mn-lt"/>
              </a:rPr>
              <a:t>stabilitas</a:t>
            </a:r>
            <a:r>
              <a:rPr lang="en-US" dirty="0" smtClean="0">
                <a:solidFill>
                  <a:srgbClr val="000000"/>
                </a:solidFill>
                <a:latin typeface="+mn-lt"/>
              </a:rPr>
              <a:t> </a:t>
            </a:r>
            <a:r>
              <a:rPr lang="en-US" dirty="0" err="1" smtClean="0">
                <a:solidFill>
                  <a:srgbClr val="000000"/>
                </a:solidFill>
                <a:latin typeface="+mn-lt"/>
              </a:rPr>
              <a:t>perekonomian</a:t>
            </a:r>
            <a:r>
              <a:rPr lang="en-US" dirty="0" smtClean="0">
                <a:solidFill>
                  <a:srgbClr val="000000"/>
                </a:solidFill>
                <a:latin typeface="+mn-lt"/>
              </a:rPr>
              <a:t> </a:t>
            </a:r>
            <a:r>
              <a:rPr lang="en-US" dirty="0" err="1" smtClean="0">
                <a:solidFill>
                  <a:srgbClr val="000000"/>
                </a:solidFill>
                <a:latin typeface="+mn-lt"/>
              </a:rPr>
              <a:t>nasional</a:t>
            </a:r>
            <a:endParaRPr lang="id-ID" dirty="0" smtClean="0">
              <a:solidFill>
                <a:srgbClr val="000000"/>
              </a:solidFill>
              <a:latin typeface="+mn-lt"/>
            </a:endParaRPr>
          </a:p>
          <a:p>
            <a:pPr marL="172304" indent="-172304" defTabSz="918957">
              <a:buFontTx/>
              <a:buChar char="-"/>
              <a:defRPr/>
            </a:pPr>
            <a:r>
              <a:rPr lang="id-ID" b="0" dirty="0" smtClean="0">
                <a:solidFill>
                  <a:srgbClr val="000000"/>
                </a:solidFill>
              </a:rPr>
              <a:t>Risiko sistemik</a:t>
            </a:r>
            <a:r>
              <a:rPr lang="id-ID" b="0" baseline="0" dirty="0" smtClean="0">
                <a:solidFill>
                  <a:srgbClr val="000000"/>
                </a:solidFill>
              </a:rPr>
              <a:t> adalah </a:t>
            </a:r>
            <a:r>
              <a:rPr lang="id-ID" dirty="0" smtClean="0"/>
              <a:t>suatu risiko yang menyebabkan kegagalan</a:t>
            </a:r>
            <a:r>
              <a:rPr lang="id-ID" baseline="0" dirty="0" smtClean="0"/>
              <a:t> </a:t>
            </a:r>
            <a:r>
              <a:rPr lang="id-ID" dirty="0" smtClean="0"/>
              <a:t>dari satu ataupun beberapa institusi keuangan sebagai hasil dari kejadian sistemik</a:t>
            </a:r>
          </a:p>
          <a:p>
            <a:pPr marL="172304" indent="-172304" defTabSz="918957">
              <a:buFontTx/>
              <a:buChar char="-"/>
              <a:defRPr/>
            </a:pPr>
            <a:r>
              <a:rPr lang="en-US" b="1" kern="0" dirty="0" err="1">
                <a:solidFill>
                  <a:srgbClr val="000066"/>
                </a:solidFill>
                <a:ea typeface="SimSun"/>
              </a:rPr>
              <a:t>Tujuan</a:t>
            </a:r>
            <a:r>
              <a:rPr lang="en-US" b="1" kern="0" dirty="0">
                <a:solidFill>
                  <a:srgbClr val="000066"/>
                </a:solidFill>
                <a:ea typeface="SimSun"/>
              </a:rPr>
              <a:t> BS: </a:t>
            </a:r>
            <a:r>
              <a:rPr lang="id-ID" b="1" kern="0" dirty="0">
                <a:solidFill>
                  <a:srgbClr val="000066"/>
                </a:solidFill>
                <a:ea typeface="SimSun"/>
              </a:rPr>
              <a:t>Menjaga inflasi yg rendah (saja) tidaklah cukup utk mencapai stabilitas makro ekonomi. Perlu </a:t>
            </a:r>
            <a:r>
              <a:rPr lang="en-US" b="1" kern="0" dirty="0">
                <a:solidFill>
                  <a:srgbClr val="000066"/>
                </a:solidFill>
                <a:ea typeface="SimSun"/>
              </a:rPr>
              <a:t>policy mix </a:t>
            </a:r>
            <a:r>
              <a:rPr lang="en-US" b="1" kern="0" dirty="0" err="1">
                <a:solidFill>
                  <a:srgbClr val="000066"/>
                </a:solidFill>
                <a:ea typeface="SimSun"/>
              </a:rPr>
              <a:t>untuk</a:t>
            </a:r>
            <a:r>
              <a:rPr lang="en-US" b="1" kern="0" dirty="0">
                <a:solidFill>
                  <a:srgbClr val="000066"/>
                </a:solidFill>
                <a:ea typeface="SimSun"/>
              </a:rPr>
              <a:t> </a:t>
            </a:r>
            <a:r>
              <a:rPr lang="id-ID" b="1" kern="0" dirty="0">
                <a:solidFill>
                  <a:srgbClr val="000066"/>
                </a:solidFill>
                <a:ea typeface="SimSun"/>
              </a:rPr>
              <a:t>menjaga </a:t>
            </a:r>
            <a:r>
              <a:rPr lang="en-US" b="1" kern="0" dirty="0">
                <a:solidFill>
                  <a:srgbClr val="000066"/>
                </a:solidFill>
                <a:ea typeface="SimSun"/>
              </a:rPr>
              <a:t>SM, </a:t>
            </a:r>
            <a:r>
              <a:rPr lang="id-ID" b="1" kern="0" dirty="0">
                <a:solidFill>
                  <a:srgbClr val="000066"/>
                </a:solidFill>
                <a:ea typeface="SimSun"/>
              </a:rPr>
              <a:t>SSK dan</a:t>
            </a:r>
            <a:r>
              <a:rPr lang="en-US" b="1" kern="0" dirty="0">
                <a:solidFill>
                  <a:srgbClr val="000066"/>
                </a:solidFill>
                <a:ea typeface="SimSun"/>
              </a:rPr>
              <a:t> SP</a:t>
            </a:r>
            <a:endParaRPr lang="en-US" b="1" dirty="0" smtClean="0">
              <a:solidFill>
                <a:srgbClr val="000000"/>
              </a:solidFill>
              <a:latin typeface="+mn-lt"/>
            </a:endParaRPr>
          </a:p>
          <a:p>
            <a:pPr marL="172304" indent="-172304" defTabSz="918957">
              <a:buFontTx/>
              <a:buChar char="-"/>
              <a:defRPr/>
            </a:pPr>
            <a:endParaRPr lang="en-US" b="1" dirty="0" smtClean="0">
              <a:solidFill>
                <a:srgbClr val="000000"/>
              </a:solidFill>
              <a:latin typeface="+mn-lt"/>
            </a:endParaRPr>
          </a:p>
          <a:p>
            <a:pPr defTabSz="918957">
              <a:defRPr/>
            </a:pPr>
            <a:endParaRPr lang="id-ID" dirty="0" smtClean="0">
              <a:solidFill>
                <a:srgbClr val="C00000"/>
              </a:solidFill>
            </a:endParaRPr>
          </a:p>
          <a:p>
            <a:pPr defTabSz="918957">
              <a:defRPr/>
            </a:pPr>
            <a:endParaRPr lang="id-ID" dirty="0" smtClean="0">
              <a:solidFill>
                <a:srgbClr val="C00000"/>
              </a:solidFill>
            </a:endParaRPr>
          </a:p>
        </p:txBody>
      </p:sp>
      <p:sp>
        <p:nvSpPr>
          <p:cNvPr id="4" name="Slide Number Placeholder 3"/>
          <p:cNvSpPr>
            <a:spLocks noGrp="1"/>
          </p:cNvSpPr>
          <p:nvPr>
            <p:ph type="sldNum" sz="quarter" idx="10"/>
          </p:nvPr>
        </p:nvSpPr>
        <p:spPr/>
        <p:txBody>
          <a:bodyPr/>
          <a:lstStyle/>
          <a:p>
            <a:fld id="{44F8EDEE-728A-4F6E-B71C-8086AF2EC7F3}" type="slidenum">
              <a:rPr lang="id-ID" smtClean="0"/>
              <a:t>11</a:t>
            </a:fld>
            <a:endParaRPr lang="id-ID"/>
          </a:p>
        </p:txBody>
      </p:sp>
    </p:spTree>
    <p:extLst>
      <p:ext uri="{BB962C8B-B14F-4D97-AF65-F5344CB8AC3E}">
        <p14:creationId xmlns:p14="http://schemas.microsoft.com/office/powerpoint/2010/main" val="266557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8EDEE-728A-4F6E-B71C-8086AF2EC7F3}" type="slidenum">
              <a:rPr lang="id-ID" smtClean="0"/>
              <a:t>12</a:t>
            </a:fld>
            <a:endParaRPr lang="id-ID"/>
          </a:p>
        </p:txBody>
      </p:sp>
    </p:spTree>
    <p:extLst>
      <p:ext uri="{BB962C8B-B14F-4D97-AF65-F5344CB8AC3E}">
        <p14:creationId xmlns:p14="http://schemas.microsoft.com/office/powerpoint/2010/main" val="332035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62" indent="-172462">
              <a:buFont typeface="Arial" panose="020B0604020202020204" pitchFamily="34" charset="0"/>
              <a:buChar char="•"/>
            </a:pPr>
            <a:r>
              <a:rPr lang="en-US" dirty="0" smtClean="0"/>
              <a:t>ITF </a:t>
            </a:r>
            <a:r>
              <a:rPr lang="en-US" dirty="0" err="1" smtClean="0"/>
              <a:t>adalah</a:t>
            </a:r>
            <a:r>
              <a:rPr lang="en-US" dirty="0" smtClean="0"/>
              <a:t> </a:t>
            </a:r>
            <a:r>
              <a:rPr lang="en-US" dirty="0" err="1" smtClean="0"/>
              <a:t>kerangka</a:t>
            </a:r>
            <a:r>
              <a:rPr lang="en-US" dirty="0" smtClean="0"/>
              <a:t> </a:t>
            </a:r>
            <a:r>
              <a:rPr lang="en-US" dirty="0" err="1" smtClean="0"/>
              <a:t>kebijakan</a:t>
            </a:r>
            <a:r>
              <a:rPr lang="en-US" dirty="0" smtClean="0"/>
              <a:t> </a:t>
            </a:r>
            <a:r>
              <a:rPr lang="en-US" dirty="0" err="1" smtClean="0"/>
              <a:t>kerja</a:t>
            </a:r>
            <a:r>
              <a:rPr lang="en-US" dirty="0" smtClean="0"/>
              <a:t> </a:t>
            </a:r>
            <a:r>
              <a:rPr lang="en-US" dirty="0" err="1" smtClean="0"/>
              <a:t>kebijakan</a:t>
            </a:r>
            <a:r>
              <a:rPr lang="en-US" dirty="0" smtClean="0"/>
              <a:t> </a:t>
            </a:r>
            <a:r>
              <a:rPr lang="en-US" dirty="0" err="1" smtClean="0"/>
              <a:t>moneter</a:t>
            </a:r>
            <a:r>
              <a:rPr lang="en-US" dirty="0" smtClean="0"/>
              <a:t> yang </a:t>
            </a:r>
            <a:r>
              <a:rPr lang="en-US" dirty="0" err="1" smtClean="0"/>
              <a:t>ditandai</a:t>
            </a:r>
            <a:r>
              <a:rPr lang="en-US" dirty="0" smtClean="0"/>
              <a:t> </a:t>
            </a:r>
            <a:r>
              <a:rPr lang="en-US" dirty="0" err="1" smtClean="0"/>
              <a:t>dengan</a:t>
            </a:r>
            <a:r>
              <a:rPr lang="en-US" dirty="0" smtClean="0"/>
              <a:t> </a:t>
            </a:r>
            <a:r>
              <a:rPr lang="en-US" dirty="0" err="1" smtClean="0"/>
              <a:t>adanya</a:t>
            </a:r>
            <a:r>
              <a:rPr lang="en-US" dirty="0" smtClean="0"/>
              <a:t> target </a:t>
            </a:r>
            <a:r>
              <a:rPr lang="en-US" dirty="0" err="1" smtClean="0"/>
              <a:t>inflasi</a:t>
            </a:r>
            <a:r>
              <a:rPr lang="en-US" dirty="0" smtClean="0"/>
              <a:t> yang </a:t>
            </a:r>
            <a:r>
              <a:rPr lang="en-US" dirty="0" err="1" smtClean="0"/>
              <a:t>ditetapkan</a:t>
            </a:r>
            <a:r>
              <a:rPr lang="en-US" dirty="0" smtClean="0"/>
              <a:t> </a:t>
            </a:r>
            <a:r>
              <a:rPr lang="en-US" dirty="0" err="1" smtClean="0"/>
              <a:t>dan</a:t>
            </a:r>
            <a:r>
              <a:rPr lang="en-US" dirty="0" smtClean="0"/>
              <a:t> </a:t>
            </a:r>
            <a:r>
              <a:rPr lang="en-US" dirty="0" err="1" smtClean="0"/>
              <a:t>diumumkan</a:t>
            </a:r>
            <a:r>
              <a:rPr lang="en-US" dirty="0" smtClean="0"/>
              <a:t>. </a:t>
            </a:r>
          </a:p>
          <a:p>
            <a:pPr marL="172462" indent="-172462">
              <a:buFont typeface="Arial" panose="020B0604020202020204" pitchFamily="34" charset="0"/>
              <a:buChar char="•"/>
            </a:pPr>
            <a:r>
              <a:rPr lang="en-US" dirty="0" err="1" smtClean="0"/>
              <a:t>Kerangka</a:t>
            </a:r>
            <a:r>
              <a:rPr lang="en-US" dirty="0" smtClean="0"/>
              <a:t> </a:t>
            </a:r>
            <a:r>
              <a:rPr lang="en-US" dirty="0" err="1" smtClean="0"/>
              <a:t>kerja</a:t>
            </a:r>
            <a:r>
              <a:rPr lang="en-US" dirty="0" smtClean="0"/>
              <a:t> </a:t>
            </a:r>
            <a:r>
              <a:rPr lang="en-US" dirty="0" err="1" smtClean="0"/>
              <a:t>ini</a:t>
            </a:r>
            <a:r>
              <a:rPr lang="en-US" dirty="0" smtClean="0"/>
              <a:t> </a:t>
            </a:r>
            <a:r>
              <a:rPr lang="en-US" dirty="0" err="1" smtClean="0"/>
              <a:t>diterapkan</a:t>
            </a:r>
            <a:r>
              <a:rPr lang="en-US" dirty="0" smtClean="0"/>
              <a:t> </a:t>
            </a:r>
            <a:r>
              <a:rPr lang="en-US" dirty="0" err="1" smtClean="0"/>
              <a:t>secara</a:t>
            </a:r>
            <a:r>
              <a:rPr lang="en-US" dirty="0" smtClean="0"/>
              <a:t> formal </a:t>
            </a:r>
            <a:r>
              <a:rPr lang="en-US" dirty="0" err="1" smtClean="0"/>
              <a:t>sejak</a:t>
            </a:r>
            <a:r>
              <a:rPr lang="en-US" dirty="0" smtClean="0"/>
              <a:t> </a:t>
            </a:r>
            <a:r>
              <a:rPr lang="en-US" dirty="0" err="1" smtClean="0"/>
              <a:t>Juli</a:t>
            </a:r>
            <a:r>
              <a:rPr lang="en-US" dirty="0" smtClean="0"/>
              <a:t> 2005, </a:t>
            </a:r>
            <a:r>
              <a:rPr lang="en-US" dirty="0" err="1" smtClean="0"/>
              <a:t>setelah</a:t>
            </a:r>
            <a:r>
              <a:rPr lang="en-US" dirty="0" smtClean="0"/>
              <a:t> </a:t>
            </a:r>
            <a:r>
              <a:rPr lang="en-US" dirty="0" err="1" smtClean="0"/>
              <a:t>sebelumnya</a:t>
            </a:r>
            <a:r>
              <a:rPr lang="en-US" dirty="0" smtClean="0"/>
              <a:t> </a:t>
            </a:r>
            <a:r>
              <a:rPr lang="en-US" dirty="0" err="1" smtClean="0"/>
              <a:t>menggunakan</a:t>
            </a:r>
            <a:r>
              <a:rPr lang="en-US" dirty="0" smtClean="0"/>
              <a:t> </a:t>
            </a:r>
            <a:r>
              <a:rPr lang="en-US" dirty="0" err="1" smtClean="0"/>
              <a:t>kebijakan</a:t>
            </a:r>
            <a:r>
              <a:rPr lang="en-US" dirty="0" smtClean="0"/>
              <a:t> </a:t>
            </a:r>
            <a:r>
              <a:rPr lang="en-US" dirty="0" err="1" smtClean="0"/>
              <a:t>moneter</a:t>
            </a:r>
            <a:r>
              <a:rPr lang="en-US" dirty="0" smtClean="0"/>
              <a:t> yang </a:t>
            </a:r>
            <a:r>
              <a:rPr lang="en-US" dirty="0" err="1" smtClean="0"/>
              <a:t>menerapkan</a:t>
            </a:r>
            <a:r>
              <a:rPr lang="en-US" dirty="0" smtClean="0"/>
              <a:t> </a:t>
            </a:r>
            <a:r>
              <a:rPr lang="en-US" dirty="0" err="1" smtClean="0"/>
              <a:t>uang</a:t>
            </a:r>
            <a:r>
              <a:rPr lang="en-US" dirty="0" smtClean="0"/>
              <a:t> primer (base money) </a:t>
            </a:r>
            <a:r>
              <a:rPr lang="en-US" dirty="0" err="1" smtClean="0"/>
              <a:t>sebagai</a:t>
            </a:r>
            <a:r>
              <a:rPr lang="en-US" dirty="0" smtClean="0"/>
              <a:t> </a:t>
            </a:r>
            <a:r>
              <a:rPr lang="en-US" dirty="0" err="1" smtClean="0"/>
              <a:t>sasaran</a:t>
            </a:r>
            <a:r>
              <a:rPr lang="en-US" dirty="0" smtClean="0"/>
              <a:t> </a:t>
            </a:r>
            <a:r>
              <a:rPr lang="en-US" dirty="0" err="1" smtClean="0"/>
              <a:t>kebijakan</a:t>
            </a:r>
            <a:r>
              <a:rPr lang="en-US" dirty="0" smtClean="0"/>
              <a:t> </a:t>
            </a:r>
            <a:r>
              <a:rPr lang="en-US" dirty="0" err="1" smtClean="0"/>
              <a:t>moneter</a:t>
            </a:r>
            <a:endParaRPr lang="en-US" dirty="0" smtClean="0"/>
          </a:p>
          <a:p>
            <a:pPr marL="172462" indent="-172462">
              <a:buFont typeface="Arial" panose="020B0604020202020204" pitchFamily="34" charset="0"/>
              <a:buChar char="•"/>
            </a:pPr>
            <a:r>
              <a:rPr lang="en-US" dirty="0" smtClean="0"/>
              <a:t>Inti </a:t>
            </a:r>
            <a:r>
              <a:rPr lang="en-US" dirty="0" err="1" smtClean="0"/>
              <a:t>dari</a:t>
            </a:r>
            <a:r>
              <a:rPr lang="en-US" dirty="0" smtClean="0"/>
              <a:t> ITF </a:t>
            </a:r>
            <a:r>
              <a:rPr lang="en-US" dirty="0" err="1" smtClean="0"/>
              <a:t>adalah</a:t>
            </a:r>
            <a:r>
              <a:rPr lang="en-US" dirty="0" smtClean="0"/>
              <a:t> </a:t>
            </a:r>
            <a:r>
              <a:rPr lang="en-US" dirty="0" err="1" smtClean="0"/>
              <a:t>adanya</a:t>
            </a:r>
            <a:r>
              <a:rPr lang="en-US" dirty="0" smtClean="0"/>
              <a:t> </a:t>
            </a:r>
            <a:r>
              <a:rPr lang="en-US" dirty="0" err="1" smtClean="0"/>
              <a:t>sasaran</a:t>
            </a:r>
            <a:r>
              <a:rPr lang="en-US" dirty="0" smtClean="0"/>
              <a:t> </a:t>
            </a:r>
            <a:r>
              <a:rPr lang="en-US" dirty="0" err="1" smtClean="0"/>
              <a:t>inflasi</a:t>
            </a:r>
            <a:r>
              <a:rPr lang="en-US" dirty="0" smtClean="0"/>
              <a:t> yang </a:t>
            </a:r>
            <a:r>
              <a:rPr lang="en-US" dirty="0" err="1" smtClean="0"/>
              <a:t>ditargetkan</a:t>
            </a:r>
            <a:r>
              <a:rPr lang="en-US" dirty="0" smtClean="0"/>
              <a:t> </a:t>
            </a:r>
            <a:r>
              <a:rPr lang="en-US" dirty="0" err="1" smtClean="0"/>
              <a:t>dan</a:t>
            </a:r>
            <a:r>
              <a:rPr lang="en-US" dirty="0" smtClean="0"/>
              <a:t> </a:t>
            </a:r>
            <a:r>
              <a:rPr lang="en-US" dirty="0" err="1" smtClean="0"/>
              <a:t>tuntutan</a:t>
            </a:r>
            <a:r>
              <a:rPr lang="en-US" dirty="0" smtClean="0"/>
              <a:t> </a:t>
            </a:r>
            <a:r>
              <a:rPr lang="en-US" dirty="0" err="1" smtClean="0"/>
              <a:t>untuk</a:t>
            </a:r>
            <a:r>
              <a:rPr lang="en-US" dirty="0" smtClean="0"/>
              <a:t> </a:t>
            </a:r>
            <a:r>
              <a:rPr lang="en-US" dirty="0" err="1" smtClean="0"/>
              <a:t>transparansi</a:t>
            </a:r>
            <a:r>
              <a:rPr lang="en-US" dirty="0" smtClean="0"/>
              <a:t> </a:t>
            </a:r>
            <a:r>
              <a:rPr lang="en-US" dirty="0" err="1" smtClean="0"/>
              <a:t>dan</a:t>
            </a:r>
            <a:r>
              <a:rPr lang="en-US" dirty="0" smtClean="0"/>
              <a:t> </a:t>
            </a:r>
            <a:r>
              <a:rPr lang="en-US" dirty="0" err="1" smtClean="0"/>
              <a:t>akuntabilitas</a:t>
            </a:r>
            <a:endParaRPr lang="en-US" dirty="0" smtClean="0"/>
          </a:p>
          <a:p>
            <a:pPr marL="172462" indent="-172462">
              <a:buFont typeface="Arial" panose="020B0604020202020204" pitchFamily="34" charset="0"/>
              <a:buChar char="•"/>
            </a:pPr>
            <a:r>
              <a:rPr lang="en-US" dirty="0" smtClean="0"/>
              <a:t>BI Rate </a:t>
            </a:r>
            <a:r>
              <a:rPr lang="en-US" dirty="0" err="1" smtClean="0"/>
              <a:t>adalah</a:t>
            </a:r>
            <a:r>
              <a:rPr lang="en-US" dirty="0" smtClean="0"/>
              <a:t> </a:t>
            </a:r>
            <a:r>
              <a:rPr lang="en-US" dirty="0" err="1" smtClean="0"/>
              <a:t>suku</a:t>
            </a:r>
            <a:r>
              <a:rPr lang="en-US" dirty="0" smtClean="0"/>
              <a:t> </a:t>
            </a:r>
            <a:r>
              <a:rPr lang="en-US" dirty="0" err="1" smtClean="0"/>
              <a:t>bunga</a:t>
            </a:r>
            <a:r>
              <a:rPr lang="en-US" dirty="0" smtClean="0"/>
              <a:t> </a:t>
            </a:r>
            <a:r>
              <a:rPr lang="en-US" dirty="0" err="1" smtClean="0"/>
              <a:t>kebijakan</a:t>
            </a:r>
            <a:r>
              <a:rPr lang="en-US" dirty="0" smtClean="0"/>
              <a:t> yang </a:t>
            </a:r>
            <a:r>
              <a:rPr lang="en-US" dirty="0" err="1" smtClean="0"/>
              <a:t>mencerminkan</a:t>
            </a:r>
            <a:r>
              <a:rPr lang="en-US" dirty="0" smtClean="0"/>
              <a:t> </a:t>
            </a:r>
            <a:r>
              <a:rPr lang="en-US" dirty="0" err="1" smtClean="0"/>
              <a:t>sikap</a:t>
            </a:r>
            <a:r>
              <a:rPr lang="en-US" dirty="0" smtClean="0"/>
              <a:t> </a:t>
            </a:r>
            <a:r>
              <a:rPr lang="en-US" dirty="0" err="1" smtClean="0"/>
              <a:t>atau</a:t>
            </a:r>
            <a:r>
              <a:rPr lang="en-US" dirty="0" smtClean="0"/>
              <a:t> stance </a:t>
            </a:r>
            <a:r>
              <a:rPr lang="en-US" dirty="0" err="1" smtClean="0"/>
              <a:t>kebijakan</a:t>
            </a:r>
            <a:r>
              <a:rPr lang="en-US" dirty="0" smtClean="0"/>
              <a:t> </a:t>
            </a:r>
            <a:r>
              <a:rPr lang="en-US" dirty="0" err="1" smtClean="0"/>
              <a:t>moneter</a:t>
            </a:r>
            <a:r>
              <a:rPr lang="en-US" dirty="0" smtClean="0"/>
              <a:t> yang </a:t>
            </a:r>
            <a:r>
              <a:rPr lang="en-US" dirty="0" err="1" smtClean="0"/>
              <a:t>ditetapkan</a:t>
            </a:r>
            <a:r>
              <a:rPr lang="en-US" dirty="0" smtClean="0"/>
              <a:t> </a:t>
            </a:r>
            <a:r>
              <a:rPr lang="en-US" dirty="0" err="1" smtClean="0"/>
              <a:t>oleh</a:t>
            </a:r>
            <a:r>
              <a:rPr lang="en-US" dirty="0" smtClean="0"/>
              <a:t> bank Indonesia </a:t>
            </a:r>
            <a:r>
              <a:rPr lang="en-US" dirty="0" err="1" smtClean="0"/>
              <a:t>dan</a:t>
            </a:r>
            <a:r>
              <a:rPr lang="en-US" dirty="0" smtClean="0"/>
              <a:t> </a:t>
            </a:r>
            <a:r>
              <a:rPr lang="en-US" dirty="0" err="1" smtClean="0"/>
              <a:t>diumumkan</a:t>
            </a:r>
            <a:r>
              <a:rPr lang="en-US" dirty="0" smtClean="0"/>
              <a:t> </a:t>
            </a:r>
            <a:r>
              <a:rPr lang="en-US" dirty="0" err="1" smtClean="0"/>
              <a:t>kepada</a:t>
            </a:r>
            <a:r>
              <a:rPr lang="en-US" dirty="0" smtClean="0"/>
              <a:t> </a:t>
            </a:r>
            <a:r>
              <a:rPr lang="en-US" dirty="0" err="1" smtClean="0"/>
              <a:t>publik</a:t>
            </a:r>
            <a:r>
              <a:rPr lang="en-US" dirty="0" smtClean="0"/>
              <a:t>. </a:t>
            </a:r>
          </a:p>
          <a:p>
            <a:pPr marL="172462" indent="-172462">
              <a:buFont typeface="Arial" panose="020B0604020202020204" pitchFamily="34" charset="0"/>
              <a:buChar char="•"/>
            </a:pPr>
            <a:r>
              <a:rPr lang="en-US" dirty="0" err="1" smtClean="0"/>
              <a:t>Dengan</a:t>
            </a:r>
            <a:r>
              <a:rPr lang="en-US" dirty="0" smtClean="0"/>
              <a:t> </a:t>
            </a:r>
            <a:r>
              <a:rPr lang="en-US" dirty="0" err="1" smtClean="0"/>
              <a:t>mempertimbangkan</a:t>
            </a:r>
            <a:r>
              <a:rPr lang="en-US" dirty="0" smtClean="0"/>
              <a:t> pula </a:t>
            </a:r>
            <a:r>
              <a:rPr lang="en-US" dirty="0" err="1" smtClean="0"/>
              <a:t>faktor-faktor</a:t>
            </a:r>
            <a:r>
              <a:rPr lang="en-US" dirty="0" smtClean="0"/>
              <a:t> lain </a:t>
            </a:r>
            <a:r>
              <a:rPr lang="en-US" dirty="0" err="1" smtClean="0"/>
              <a:t>dalam</a:t>
            </a:r>
            <a:r>
              <a:rPr lang="en-US" dirty="0" smtClean="0"/>
              <a:t> </a:t>
            </a:r>
            <a:r>
              <a:rPr lang="en-US" dirty="0" err="1" smtClean="0"/>
              <a:t>perekonomian</a:t>
            </a:r>
            <a:r>
              <a:rPr lang="en-US" dirty="0" smtClean="0"/>
              <a:t>, Bank Indonesia </a:t>
            </a:r>
            <a:r>
              <a:rPr lang="en-US" dirty="0" err="1" smtClean="0"/>
              <a:t>pada</a:t>
            </a:r>
            <a:r>
              <a:rPr lang="en-US" dirty="0" smtClean="0"/>
              <a:t> </a:t>
            </a:r>
            <a:r>
              <a:rPr lang="en-US" dirty="0" err="1" smtClean="0"/>
              <a:t>umumnya</a:t>
            </a:r>
            <a:r>
              <a:rPr lang="en-US" dirty="0" smtClean="0"/>
              <a:t> </a:t>
            </a:r>
            <a:r>
              <a:rPr lang="en-US" dirty="0" err="1" smtClean="0"/>
              <a:t>akan</a:t>
            </a:r>
            <a:r>
              <a:rPr lang="en-US" dirty="0" smtClean="0"/>
              <a:t> </a:t>
            </a:r>
            <a:r>
              <a:rPr lang="en-US" dirty="0" err="1" smtClean="0"/>
              <a:t>menaikkan</a:t>
            </a:r>
            <a:r>
              <a:rPr lang="en-US" dirty="0" smtClean="0"/>
              <a:t> BI Rate </a:t>
            </a:r>
            <a:r>
              <a:rPr lang="en-US" dirty="0" err="1" smtClean="0"/>
              <a:t>apabila</a:t>
            </a:r>
            <a:r>
              <a:rPr lang="en-US" dirty="0" smtClean="0"/>
              <a:t> </a:t>
            </a:r>
            <a:r>
              <a:rPr lang="en-US" dirty="0" err="1" smtClean="0"/>
              <a:t>inflasi</a:t>
            </a:r>
            <a:r>
              <a:rPr lang="en-US" dirty="0" smtClean="0"/>
              <a:t> </a:t>
            </a:r>
            <a:r>
              <a:rPr lang="en-US" dirty="0" err="1" smtClean="0"/>
              <a:t>ke</a:t>
            </a:r>
            <a:r>
              <a:rPr lang="en-US" dirty="0" smtClean="0"/>
              <a:t> </a:t>
            </a:r>
            <a:r>
              <a:rPr lang="en-US" dirty="0" err="1" smtClean="0"/>
              <a:t>depan</a:t>
            </a:r>
            <a:r>
              <a:rPr lang="en-US" dirty="0" smtClean="0"/>
              <a:t> </a:t>
            </a:r>
            <a:r>
              <a:rPr lang="en-US" dirty="0" err="1" smtClean="0"/>
              <a:t>diperkirakan</a:t>
            </a:r>
            <a:r>
              <a:rPr lang="en-US" dirty="0" smtClean="0"/>
              <a:t> </a:t>
            </a:r>
            <a:r>
              <a:rPr lang="en-US" dirty="0" err="1" smtClean="0"/>
              <a:t>melampaui</a:t>
            </a:r>
            <a:r>
              <a:rPr lang="en-US" dirty="0" smtClean="0"/>
              <a:t> </a:t>
            </a:r>
            <a:r>
              <a:rPr lang="en-US" dirty="0" err="1" smtClean="0"/>
              <a:t>sasaran</a:t>
            </a:r>
            <a:r>
              <a:rPr lang="en-US" dirty="0" smtClean="0"/>
              <a:t> yang </a:t>
            </a:r>
            <a:r>
              <a:rPr lang="en-US" dirty="0" err="1" smtClean="0"/>
              <a:t>telah</a:t>
            </a:r>
            <a:r>
              <a:rPr lang="en-US" dirty="0" smtClean="0"/>
              <a:t> </a:t>
            </a:r>
            <a:r>
              <a:rPr lang="en-US" dirty="0" err="1" smtClean="0"/>
              <a:t>ditetapkan</a:t>
            </a:r>
            <a:r>
              <a:rPr lang="en-US" dirty="0" smtClean="0"/>
              <a:t>, </a:t>
            </a:r>
            <a:r>
              <a:rPr lang="en-US" dirty="0" err="1" smtClean="0"/>
              <a:t>sebaliknya</a:t>
            </a:r>
            <a:r>
              <a:rPr lang="en-US" dirty="0" smtClean="0"/>
              <a:t> Bank Indonesia </a:t>
            </a:r>
            <a:r>
              <a:rPr lang="en-US" dirty="0" err="1" smtClean="0"/>
              <a:t>akan</a:t>
            </a:r>
            <a:r>
              <a:rPr lang="en-US" dirty="0" smtClean="0"/>
              <a:t> </a:t>
            </a:r>
            <a:r>
              <a:rPr lang="en-US" dirty="0" err="1" smtClean="0"/>
              <a:t>menurunkan</a:t>
            </a:r>
            <a:r>
              <a:rPr lang="en-US" dirty="0" smtClean="0"/>
              <a:t> BI Rate </a:t>
            </a:r>
            <a:r>
              <a:rPr lang="en-US" dirty="0" err="1" smtClean="0"/>
              <a:t>apabila</a:t>
            </a:r>
            <a:r>
              <a:rPr lang="en-US" dirty="0" smtClean="0"/>
              <a:t> </a:t>
            </a:r>
            <a:r>
              <a:rPr lang="en-US" dirty="0" err="1" smtClean="0"/>
              <a:t>inflasi</a:t>
            </a:r>
            <a:r>
              <a:rPr lang="en-US" dirty="0" smtClean="0"/>
              <a:t> </a:t>
            </a:r>
            <a:r>
              <a:rPr lang="en-US" dirty="0" err="1" smtClean="0"/>
              <a:t>ke</a:t>
            </a:r>
            <a:r>
              <a:rPr lang="en-US" dirty="0" smtClean="0"/>
              <a:t> </a:t>
            </a:r>
            <a:r>
              <a:rPr lang="en-US" dirty="0" err="1" smtClean="0"/>
              <a:t>depan</a:t>
            </a:r>
            <a:r>
              <a:rPr lang="en-US" dirty="0" smtClean="0"/>
              <a:t> </a:t>
            </a:r>
            <a:r>
              <a:rPr lang="en-US" dirty="0" err="1" smtClean="0"/>
              <a:t>diperkirakan</a:t>
            </a:r>
            <a:r>
              <a:rPr lang="en-US" dirty="0" smtClean="0"/>
              <a:t> </a:t>
            </a:r>
            <a:r>
              <a:rPr lang="en-US" dirty="0" err="1" smtClean="0"/>
              <a:t>berada</a:t>
            </a:r>
            <a:r>
              <a:rPr lang="en-US" dirty="0" smtClean="0"/>
              <a:t> di </a:t>
            </a:r>
            <a:r>
              <a:rPr lang="en-US" dirty="0" err="1" smtClean="0"/>
              <a:t>bawah</a:t>
            </a:r>
            <a:r>
              <a:rPr lang="en-US" dirty="0" smtClean="0"/>
              <a:t> </a:t>
            </a:r>
            <a:r>
              <a:rPr lang="en-US" dirty="0" err="1" smtClean="0"/>
              <a:t>sasaran</a:t>
            </a:r>
            <a:r>
              <a:rPr lang="en-US" dirty="0" smtClean="0"/>
              <a:t> yang </a:t>
            </a:r>
            <a:r>
              <a:rPr lang="en-US" dirty="0" err="1" smtClean="0"/>
              <a:t>telah</a:t>
            </a:r>
            <a:r>
              <a:rPr lang="en-US" dirty="0" smtClean="0"/>
              <a:t> </a:t>
            </a:r>
            <a:r>
              <a:rPr lang="en-US" dirty="0" err="1" smtClean="0"/>
              <a:t>ditetapkan</a:t>
            </a:r>
            <a:r>
              <a:rPr lang="en-US" dirty="0" smtClean="0"/>
              <a:t>.</a:t>
            </a:r>
          </a:p>
          <a:p>
            <a:pPr marL="172462" indent="-17246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4F8EDEE-728A-4F6E-B71C-8086AF2EC7F3}" type="slidenum">
              <a:rPr lang="id-ID" smtClean="0"/>
              <a:t>13</a:t>
            </a:fld>
            <a:endParaRPr lang="id-ID"/>
          </a:p>
        </p:txBody>
      </p:sp>
    </p:spTree>
    <p:extLst>
      <p:ext uri="{BB962C8B-B14F-4D97-AF65-F5344CB8AC3E}">
        <p14:creationId xmlns:p14="http://schemas.microsoft.com/office/powerpoint/2010/main" val="172026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0.xml"/><Relationship Id="rId1" Type="http://schemas.openxmlformats.org/officeDocument/2006/relationships/vmlDrawing" Target="../drawings/vmlDrawing2.vml"/><Relationship Id="rId4" Type="http://schemas.openxmlformats.org/officeDocument/2006/relationships/image" Target="../media/image1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1.xml"/><Relationship Id="rId4" Type="http://schemas.openxmlformats.org/officeDocument/2006/relationships/image" Target="../media/image1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25ADF20-BD27-4A6D-B95F-56EBD5EB150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cSld>
  <p:clrMapOvr>
    <a:masterClrMapping/>
  </p:clrMapOvr>
  <p:transition spd="med">
    <p:wheel spokes="8"/>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73075"/>
            <a:ext cx="21145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3075"/>
            <a:ext cx="6191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426A24-277D-4FD3-A379-7FBFD48A88E4}"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2420938"/>
          <a:ext cx="9144000" cy="3529012"/>
        </p:xfrm>
        <a:graphic>
          <a:graphicData uri="http://schemas.openxmlformats.org/presentationml/2006/ole">
            <mc:AlternateContent xmlns:mc="http://schemas.openxmlformats.org/markup-compatibility/2006">
              <mc:Choice xmlns:v="urn:schemas-microsoft-com:vml" Requires="v">
                <p:oleObj spid="_x0000_s3101" name="Image" r:id="rId3" imgW="10438095" imgH="5980952" progId="">
                  <p:embed/>
                </p:oleObj>
              </mc:Choice>
              <mc:Fallback>
                <p:oleObj name="Image" r:id="rId3" imgW="10438095" imgH="5980952" progId="">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b="15599"/>
                      <a:stretch>
                        <a:fillRect/>
                      </a:stretch>
                    </p:blipFill>
                    <p:spPr bwMode="ltGray">
                      <a:xfrm>
                        <a:off x="0" y="2420938"/>
                        <a:ext cx="914400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Rectangle 18"/>
          <p:cNvSpPr>
            <a:spLocks noChangeArrowheads="1"/>
          </p:cNvSpPr>
          <p:nvPr/>
        </p:nvSpPr>
        <p:spPr bwMode="gray">
          <a:xfrm>
            <a:off x="0" y="2420938"/>
            <a:ext cx="9144000" cy="73025"/>
          </a:xfrm>
          <a:prstGeom prst="rect">
            <a:avLst/>
          </a:prstGeom>
          <a:gradFill rotWithShape="1">
            <a:gsLst>
              <a:gs pos="0">
                <a:schemeClr val="accent2"/>
              </a:gs>
              <a:gs pos="50000">
                <a:schemeClr val="accent2">
                  <a:gamma/>
                  <a:tint val="34902"/>
                  <a:invGamma/>
                </a:schemeClr>
              </a:gs>
              <a:gs pos="100000">
                <a:schemeClr val="accent2"/>
              </a:gs>
            </a:gsLst>
            <a:lin ang="0" scaled="1"/>
          </a:gradFill>
          <a:ln w="9525">
            <a:noFill/>
            <a:miter lim="800000"/>
            <a:headEnd/>
            <a:tailEnd/>
          </a:ln>
          <a:effectLst/>
        </p:spPr>
        <p:txBody>
          <a:bodyPr wrap="none" anchor="ctr"/>
          <a:lstStyle/>
          <a:p>
            <a:endParaRPr lang="en-US"/>
          </a:p>
        </p:txBody>
      </p:sp>
      <p:sp>
        <p:nvSpPr>
          <p:cNvPr id="3091" name="Rectangle 19"/>
          <p:cNvSpPr>
            <a:spLocks noChangeArrowheads="1"/>
          </p:cNvSpPr>
          <p:nvPr/>
        </p:nvSpPr>
        <p:spPr bwMode="white">
          <a:xfrm>
            <a:off x="0" y="6021388"/>
            <a:ext cx="9144000" cy="836612"/>
          </a:xfrm>
          <a:prstGeom prst="rect">
            <a:avLst/>
          </a:prstGeom>
          <a:solidFill>
            <a:schemeClr val="hlink"/>
          </a:solid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bwMode="black">
          <a:xfrm>
            <a:off x="681038" y="6157913"/>
            <a:ext cx="7772400" cy="381000"/>
          </a:xfrm>
        </p:spPr>
        <p:txBody>
          <a:bodyPr/>
          <a:lstStyle>
            <a:lvl1pPr marL="0" indent="0" algn="ctr">
              <a:buFont typeface="Wingdings" pitchFamily="2" charset="2"/>
              <a:buNone/>
              <a:defRPr sz="1600">
                <a:solidFill>
                  <a:schemeClr val="bg1"/>
                </a:solidFill>
              </a:defRPr>
            </a:lvl1pPr>
          </a:lstStyle>
          <a:p>
            <a:r>
              <a:rPr lang="en-US" smtClean="0"/>
              <a:t>Click to edit Master subtitle style</a:t>
            </a:r>
            <a:endParaRPr lang="en-US"/>
          </a:p>
        </p:txBody>
      </p:sp>
      <p:sp>
        <p:nvSpPr>
          <p:cNvPr id="3086" name="Text Box 14"/>
          <p:cNvSpPr txBox="1">
            <a:spLocks noChangeArrowheads="1"/>
          </p:cNvSpPr>
          <p:nvPr/>
        </p:nvSpPr>
        <p:spPr bwMode="auto">
          <a:xfrm>
            <a:off x="228600" y="228600"/>
            <a:ext cx="1079500" cy="396875"/>
          </a:xfrm>
          <a:prstGeom prst="rect">
            <a:avLst/>
          </a:prstGeom>
          <a:noFill/>
          <a:ln w="9525">
            <a:noFill/>
            <a:miter lim="800000"/>
            <a:headEnd/>
            <a:tailEnd/>
          </a:ln>
          <a:effectLst/>
        </p:spPr>
        <p:txBody>
          <a:bodyPr>
            <a:spAutoFit/>
          </a:bodyPr>
          <a:lstStyle/>
          <a:p>
            <a:r>
              <a:rPr lang="en-US" sz="2000" b="1">
                <a:solidFill>
                  <a:schemeClr val="tx2"/>
                </a:solidFill>
                <a:latin typeface="Verdana" pitchFamily="34" charset="0"/>
              </a:rPr>
              <a:t>LOGO</a:t>
            </a:r>
          </a:p>
        </p:txBody>
      </p:sp>
      <p:sp>
        <p:nvSpPr>
          <p:cNvPr id="3092" name="Rectangle 20"/>
          <p:cNvSpPr>
            <a:spLocks noGrp="1" noChangeArrowheads="1"/>
          </p:cNvSpPr>
          <p:nvPr>
            <p:ph type="ctrTitle" sz="quarter"/>
          </p:nvPr>
        </p:nvSpPr>
        <p:spPr bwMode="black">
          <a:xfrm>
            <a:off x="900113" y="1135063"/>
            <a:ext cx="7416800" cy="1150937"/>
          </a:xfrm>
          <a:effectLst>
            <a:outerShdw dist="35921" dir="2700000" algn="ctr" rotWithShape="0">
              <a:schemeClr val="bg2">
                <a:alpha val="50000"/>
              </a:schemeClr>
            </a:outerShdw>
          </a:effectLst>
        </p:spPr>
        <p:txBody>
          <a:bodyPr/>
          <a:lstStyle>
            <a:lvl1pPr algn="ctr">
              <a:defRPr sz="4400">
                <a:solidFill>
                  <a:srgbClr val="467CE8"/>
                </a:solidFill>
              </a:defRPr>
            </a:lvl1pPr>
          </a:lstStyle>
          <a:p>
            <a:r>
              <a:rPr lang="en-US" altLang="ko-KR" smtClean="0"/>
              <a:t>Click to edit Master title style</a:t>
            </a:r>
            <a:endParaRPr lang="en-US" altLang="ko-KR"/>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6319B2-B3BC-4D71-9E60-2071E33E9A1F}"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E19E7E-2318-4A69-88BE-D0F6BFA262C8}"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85478C-8DF2-4EA9-AC9D-D3B56D58F6B6}"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EBAF78-D187-4EBF-8607-D4E224938F8F}"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3F67AF2-8A32-4872-9912-84C75BDF2B15}"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B89CB4-6C13-4ED6-BEFE-7D5570D170F7}"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148568-34E9-435E-8637-3D3E7ED436DE}"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DFF7B1-886E-48E3-A9FE-3115804B5C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cSld>
  <p:clrMapOvr>
    <a:masterClrMapping/>
  </p:clrMapOvr>
  <p:transition spd="med">
    <p:wheel spokes="8"/>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AB8E5E-904D-43B6-9296-95254ECF5058}"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445808-021B-48A4-A55D-9A37BFF483F8}"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33413" y="319088"/>
            <a:ext cx="7896225"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62063"/>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46838"/>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5753100" y="645795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3471863" y="6443663"/>
            <a:ext cx="2133600" cy="320675"/>
          </a:xfrm>
        </p:spPr>
        <p:txBody>
          <a:bodyPr/>
          <a:lstStyle>
            <a:lvl1pPr>
              <a:defRPr/>
            </a:lvl1pPr>
          </a:lstStyle>
          <a:p>
            <a:fld id="{D4E3C7C4-16E9-436C-A4BD-B971AF4381B0}" type="slidenum">
              <a:rPr lang="en-US" smtClean="0"/>
              <a:pPr/>
              <a:t>‹#›</a:t>
            </a:fld>
            <a:endParaRPr lang="en-US"/>
          </a:p>
        </p:txBody>
      </p:sp>
    </p:spTree>
  </p:cSld>
  <p:clrMapOvr>
    <a:masterClrMapping/>
  </p:clrMapOvr>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33413" y="319088"/>
            <a:ext cx="7896225"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62063"/>
            <a:ext cx="8229600" cy="5248275"/>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446838"/>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5753100" y="645795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3471863" y="6443663"/>
            <a:ext cx="2133600" cy="320675"/>
          </a:xfrm>
        </p:spPr>
        <p:txBody>
          <a:bodyPr/>
          <a:lstStyle>
            <a:lvl1pPr>
              <a:defRPr/>
            </a:lvl1pPr>
          </a:lstStyle>
          <a:p>
            <a:fld id="{F25ADF20-BD27-4A6D-B95F-56EBD5EB1508}" type="slidenum">
              <a:rPr lang="en-US" smtClean="0"/>
              <a:pPr/>
              <a:t>‹#›</a:t>
            </a:fld>
            <a:endParaRPr lang="en-US"/>
          </a:p>
        </p:txBody>
      </p:sp>
    </p:spTree>
  </p:cSld>
  <p:clrMapOvr>
    <a:masterClrMapping/>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31"/>
          <p:cNvGrpSpPr>
            <a:grpSpLocks/>
          </p:cNvGrpSpPr>
          <p:nvPr/>
        </p:nvGrpSpPr>
        <p:grpSpPr bwMode="auto">
          <a:xfrm flipH="1">
            <a:off x="12700" y="692150"/>
            <a:ext cx="9093200" cy="6165850"/>
            <a:chOff x="0" y="436"/>
            <a:chExt cx="5760" cy="3884"/>
          </a:xfrm>
        </p:grpSpPr>
        <p:sp>
          <p:nvSpPr>
            <p:cNvPr id="3204" name="Line 132"/>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05" name="Line 133"/>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06" name="Line 134"/>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07" name="Line 135"/>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08" name="Line 136"/>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09" name="Line 137"/>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0" name="Line 138"/>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1" name="Line 139"/>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2" name="Line 140"/>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3" name="Line 141"/>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4" name="Line 142"/>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5" name="Line 143"/>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6" name="Line 144"/>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7" name="Line 145"/>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8" name="Line 146"/>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19" name="Line 147"/>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0" name="Line 148"/>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1" name="Line 149"/>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2" name="Line 150"/>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3" name="Line 151"/>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4" name="Line 152"/>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5" name="Line 153"/>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6" name="Line 154"/>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7" name="Line 155"/>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8" name="Line 156"/>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29" name="Line 157"/>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30" name="Line 158"/>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31" name="Line 159"/>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32" name="Line 160"/>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33" name="Line 161"/>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34" name="Line 162"/>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35" name="Line 163"/>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36" name="Line 164"/>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p:spPr>
          <p:txBody>
            <a:bodyPr wrap="none" anchor="ctr"/>
            <a:lstStyle/>
            <a:p>
              <a:endParaRPr lang="en-US"/>
            </a:p>
          </p:txBody>
        </p:sp>
        <p:grpSp>
          <p:nvGrpSpPr>
            <p:cNvPr id="3" name="Group 165"/>
            <p:cNvGrpSpPr>
              <a:grpSpLocks/>
            </p:cNvGrpSpPr>
            <p:nvPr userDrawn="1"/>
          </p:nvGrpSpPr>
          <p:grpSpPr bwMode="auto">
            <a:xfrm>
              <a:off x="0" y="2063"/>
              <a:ext cx="5760" cy="1220"/>
              <a:chOff x="235" y="2750"/>
              <a:chExt cx="5241" cy="699"/>
            </a:xfrm>
          </p:grpSpPr>
          <p:sp>
            <p:nvSpPr>
              <p:cNvPr id="3238" name="Line 166"/>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39" name="Line 167"/>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40" name="Line 168"/>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41" name="Line 169"/>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p:spPr>
            <p:txBody>
              <a:bodyPr wrap="none" anchor="ctr"/>
              <a:lstStyle/>
              <a:p>
                <a:endParaRPr lang="en-US"/>
              </a:p>
            </p:txBody>
          </p:sp>
        </p:grpSp>
        <p:sp>
          <p:nvSpPr>
            <p:cNvPr id="3242" name="Line 170"/>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43" name="Line 171"/>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44" name="Line 172"/>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45" name="Line 173"/>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46" name="Line 174"/>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47" name="Line 175"/>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48" name="Line 176"/>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49" name="Line 177"/>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3250" name="Line 178"/>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p:spPr>
          <p:txBody>
            <a:bodyPr wrap="none" anchor="ctr"/>
            <a:lstStyle/>
            <a:p>
              <a:endParaRPr lang="en-US"/>
            </a:p>
          </p:txBody>
        </p:sp>
      </p:grpSp>
      <p:sp>
        <p:nvSpPr>
          <p:cNvPr id="3075" name="Rectangle 3"/>
          <p:cNvSpPr>
            <a:spLocks noGrp="1" noChangeArrowheads="1"/>
          </p:cNvSpPr>
          <p:nvPr>
            <p:ph type="subTitle" idx="1"/>
          </p:nvPr>
        </p:nvSpPr>
        <p:spPr bwMode="black">
          <a:xfrm>
            <a:off x="457200" y="5334000"/>
            <a:ext cx="7086600" cy="381000"/>
          </a:xfrm>
        </p:spPr>
        <p:txBody>
          <a:bodyPr/>
          <a:lstStyle>
            <a:lvl1pPr marL="0" indent="0">
              <a:buFont typeface="Wingdings" pitchFamily="2" charset="2"/>
              <a:buNone/>
              <a:defRPr sz="2400" b="1">
                <a:solidFill>
                  <a:schemeClr val="tx2"/>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68CE6256-A830-46B6-8297-ACE3D94A5DF4}" type="slidenum">
              <a:rPr lang="en-US"/>
              <a:pPr/>
              <a:t>‹#›</a:t>
            </a:fld>
            <a:endParaRPr lang="en-US"/>
          </a:p>
        </p:txBody>
      </p:sp>
      <p:grpSp>
        <p:nvGrpSpPr>
          <p:cNvPr id="4" name="Group 179"/>
          <p:cNvGrpSpPr>
            <a:grpSpLocks/>
          </p:cNvGrpSpPr>
          <p:nvPr/>
        </p:nvGrpSpPr>
        <p:grpSpPr bwMode="auto">
          <a:xfrm flipH="1">
            <a:off x="0" y="0"/>
            <a:ext cx="9144000" cy="2159000"/>
            <a:chOff x="-1" y="0"/>
            <a:chExt cx="5769" cy="1360"/>
          </a:xfrm>
        </p:grpSpPr>
        <p:sp>
          <p:nvSpPr>
            <p:cNvPr id="3252" name="Freeform 180"/>
            <p:cNvSpPr>
              <a:spLocks/>
            </p:cNvSpPr>
            <p:nvPr/>
          </p:nvSpPr>
          <p:spPr bwMode="gray">
            <a:xfrm>
              <a:off x="0" y="0"/>
              <a:ext cx="5768" cy="1360"/>
            </a:xfrm>
            <a:custGeom>
              <a:avLst/>
              <a:gdLst/>
              <a:ahLst/>
              <a:cxnLst>
                <a:cxn ang="0">
                  <a:pos x="0" y="0"/>
                </a:cxn>
                <a:cxn ang="0">
                  <a:pos x="0" y="616"/>
                </a:cxn>
                <a:cxn ang="0">
                  <a:pos x="1496" y="460"/>
                </a:cxn>
                <a:cxn ang="0">
                  <a:pos x="5768" y="1360"/>
                </a:cxn>
                <a:cxn ang="0">
                  <a:pos x="5768" y="0"/>
                </a:cxn>
                <a:cxn ang="0">
                  <a:pos x="0" y="0"/>
                </a:cxn>
              </a:cxnLst>
              <a:rect l="0" t="0" r="r" b="b"/>
              <a:pathLst>
                <a:path w="5768" h="1360">
                  <a:moveTo>
                    <a:pt x="0" y="0"/>
                  </a:moveTo>
                  <a:lnTo>
                    <a:pt x="0" y="616"/>
                  </a:lnTo>
                  <a:cubicBezTo>
                    <a:pt x="72" y="608"/>
                    <a:pt x="264" y="510"/>
                    <a:pt x="1496" y="460"/>
                  </a:cubicBezTo>
                  <a:cubicBezTo>
                    <a:pt x="2728" y="411"/>
                    <a:pt x="4632" y="672"/>
                    <a:pt x="5768" y="1360"/>
                  </a:cubicBezTo>
                  <a:lnTo>
                    <a:pt x="5768" y="0"/>
                  </a:lnTo>
                  <a:lnTo>
                    <a:pt x="0" y="0"/>
                  </a:lnTo>
                  <a:close/>
                </a:path>
              </a:pathLst>
            </a:custGeom>
            <a:gradFill rotWithShape="1">
              <a:gsLst>
                <a:gs pos="0">
                  <a:schemeClr val="hlink"/>
                </a:gs>
                <a:gs pos="100000">
                  <a:schemeClr val="hlink">
                    <a:gamma/>
                    <a:shade val="63529"/>
                    <a:invGamma/>
                  </a:schemeClr>
                </a:gs>
              </a:gsLst>
              <a:lin ang="0" scaled="1"/>
            </a:gradFill>
            <a:ln w="9525">
              <a:noFill/>
              <a:round/>
              <a:headEnd/>
              <a:tailEnd/>
            </a:ln>
            <a:effectLst/>
          </p:spPr>
          <p:txBody>
            <a:bodyPr/>
            <a:lstStyle/>
            <a:p>
              <a:endParaRPr lang="en-US"/>
            </a:p>
          </p:txBody>
        </p:sp>
        <p:sp>
          <p:nvSpPr>
            <p:cNvPr id="3253" name="Freeform 181"/>
            <p:cNvSpPr>
              <a:spLocks/>
            </p:cNvSpPr>
            <p:nvPr/>
          </p:nvSpPr>
          <p:spPr bwMode="gray">
            <a:xfrm>
              <a:off x="-1" y="0"/>
              <a:ext cx="5761" cy="1104"/>
            </a:xfrm>
            <a:custGeom>
              <a:avLst/>
              <a:gdLst/>
              <a:ahLst/>
              <a:cxnLst>
                <a:cxn ang="0">
                  <a:pos x="0" y="0"/>
                </a:cxn>
                <a:cxn ang="0">
                  <a:pos x="0" y="632"/>
                </a:cxn>
                <a:cxn ang="0">
                  <a:pos x="1521" y="448"/>
                </a:cxn>
                <a:cxn ang="0">
                  <a:pos x="5761" y="1104"/>
                </a:cxn>
                <a:cxn ang="0">
                  <a:pos x="5760" y="8"/>
                </a:cxn>
                <a:cxn ang="0">
                  <a:pos x="0" y="0"/>
                </a:cxn>
              </a:cxnLst>
              <a:rect l="0" t="0" r="r" b="b"/>
              <a:pathLst>
                <a:path w="5761" h="1104">
                  <a:moveTo>
                    <a:pt x="0" y="0"/>
                  </a:moveTo>
                  <a:lnTo>
                    <a:pt x="0" y="632"/>
                  </a:lnTo>
                  <a:cubicBezTo>
                    <a:pt x="72" y="625"/>
                    <a:pt x="401" y="504"/>
                    <a:pt x="1521" y="448"/>
                  </a:cubicBezTo>
                  <a:cubicBezTo>
                    <a:pt x="2641" y="392"/>
                    <a:pt x="4505" y="504"/>
                    <a:pt x="5761" y="1104"/>
                  </a:cubicBezTo>
                  <a:lnTo>
                    <a:pt x="5760" y="8"/>
                  </a:lnTo>
                  <a:lnTo>
                    <a:pt x="0" y="0"/>
                  </a:lnTo>
                  <a:close/>
                </a:path>
              </a:pathLst>
            </a:custGeom>
            <a:gradFill rotWithShape="1">
              <a:gsLst>
                <a:gs pos="0">
                  <a:schemeClr val="hlink">
                    <a:gamma/>
                    <a:shade val="63529"/>
                    <a:invGamma/>
                  </a:schemeClr>
                </a:gs>
                <a:gs pos="100000">
                  <a:schemeClr val="hlink"/>
                </a:gs>
              </a:gsLst>
              <a:lin ang="0" scaled="1"/>
            </a:gradFill>
            <a:ln w="9525">
              <a:noFill/>
              <a:round/>
              <a:headEnd/>
              <a:tailEnd/>
            </a:ln>
            <a:effectLst/>
          </p:spPr>
          <p:txBody>
            <a:bodyPr/>
            <a:lstStyle/>
            <a:p>
              <a:endParaRPr lang="en-US"/>
            </a:p>
          </p:txBody>
        </p:sp>
      </p:grpSp>
      <p:pic>
        <p:nvPicPr>
          <p:cNvPr id="3254" name="Picture 182" descr="figure07_b"/>
          <p:cNvPicPr>
            <a:picLocks noChangeAspect="1" noChangeArrowheads="1"/>
          </p:cNvPicPr>
          <p:nvPr/>
        </p:nvPicPr>
        <p:blipFill>
          <a:blip r:embed="rId2"/>
          <a:srcRect/>
          <a:stretch>
            <a:fillRect/>
          </a:stretch>
        </p:blipFill>
        <p:spPr bwMode="gray">
          <a:xfrm>
            <a:off x="5638800" y="3124200"/>
            <a:ext cx="2447925" cy="2044700"/>
          </a:xfrm>
          <a:prstGeom prst="rect">
            <a:avLst/>
          </a:prstGeom>
          <a:noFill/>
        </p:spPr>
      </p:pic>
      <p:pic>
        <p:nvPicPr>
          <p:cNvPr id="3255" name="Picture 183" descr="figure07_g"/>
          <p:cNvPicPr>
            <a:picLocks noChangeAspect="1" noChangeArrowheads="1"/>
          </p:cNvPicPr>
          <p:nvPr/>
        </p:nvPicPr>
        <p:blipFill>
          <a:blip r:embed="rId3"/>
          <a:srcRect/>
          <a:stretch>
            <a:fillRect/>
          </a:stretch>
        </p:blipFill>
        <p:spPr bwMode="gray">
          <a:xfrm>
            <a:off x="7019925" y="4005263"/>
            <a:ext cx="2124075" cy="1774825"/>
          </a:xfrm>
          <a:prstGeom prst="rect">
            <a:avLst/>
          </a:prstGeom>
          <a:noFill/>
        </p:spPr>
      </p:pic>
      <p:pic>
        <p:nvPicPr>
          <p:cNvPr id="3256" name="Picture 184" descr="figure07_o copy"/>
          <p:cNvPicPr>
            <a:picLocks noChangeAspect="1" noChangeArrowheads="1"/>
          </p:cNvPicPr>
          <p:nvPr/>
        </p:nvPicPr>
        <p:blipFill>
          <a:blip r:embed="rId4"/>
          <a:srcRect/>
          <a:stretch>
            <a:fillRect/>
          </a:stretch>
        </p:blipFill>
        <p:spPr bwMode="gray">
          <a:xfrm>
            <a:off x="6227763" y="4868863"/>
            <a:ext cx="1619250" cy="1352550"/>
          </a:xfrm>
          <a:prstGeom prst="rect">
            <a:avLst/>
          </a:prstGeom>
          <a:noFill/>
        </p:spPr>
      </p:pic>
      <p:sp>
        <p:nvSpPr>
          <p:cNvPr id="3258" name="Rectangle 186"/>
          <p:cNvSpPr>
            <a:spLocks noGrp="1" noChangeArrowheads="1"/>
          </p:cNvSpPr>
          <p:nvPr>
            <p:ph type="ctrTitle" sz="quarter"/>
          </p:nvPr>
        </p:nvSpPr>
        <p:spPr bwMode="gray">
          <a:xfrm>
            <a:off x="457200" y="4191000"/>
            <a:ext cx="5410200" cy="1219200"/>
          </a:xfrm>
          <a:effectLst>
            <a:outerShdw dist="35921" dir="2700000" algn="ctr" rotWithShape="0">
              <a:schemeClr val="bg2"/>
            </a:outerShdw>
          </a:effectLst>
        </p:spPr>
        <p:txBody>
          <a:bodyPr/>
          <a:lstStyle>
            <a:lvl1pPr algn="l">
              <a:defRPr sz="4000">
                <a:solidFill>
                  <a:schemeClr val="tx1"/>
                </a:solidFill>
              </a:defRPr>
            </a:lvl1pPr>
          </a:lstStyle>
          <a:p>
            <a:r>
              <a:rPr lang="en-US" altLang="ko-KR" smtClean="0"/>
              <a:t>Click to edit Master title style</a:t>
            </a:r>
            <a:endParaRPr lang="en-US" altLang="ko-KR"/>
          </a:p>
        </p:txBody>
      </p:sp>
      <p:sp>
        <p:nvSpPr>
          <p:cNvPr id="3086" name="Text Box 14"/>
          <p:cNvSpPr txBox="1">
            <a:spLocks noChangeArrowheads="1"/>
          </p:cNvSpPr>
          <p:nvPr/>
        </p:nvSpPr>
        <p:spPr bwMode="white">
          <a:xfrm>
            <a:off x="228600" y="304800"/>
            <a:ext cx="1524000" cy="579438"/>
          </a:xfrm>
          <a:prstGeom prst="rect">
            <a:avLst/>
          </a:prstGeom>
          <a:noFill/>
          <a:ln w="9525">
            <a:noFill/>
            <a:miter lim="800000"/>
            <a:headEnd/>
            <a:tailEnd/>
          </a:ln>
          <a:effectLst/>
        </p:spPr>
        <p:txBody>
          <a:bodyPr>
            <a:spAutoFit/>
          </a:bodyPr>
          <a:lstStyle/>
          <a:p>
            <a:r>
              <a:rPr lang="en-US" sz="3200" b="1">
                <a:solidFill>
                  <a:srgbClr val="FFFFFF"/>
                </a:solidFill>
                <a:latin typeface="Verdana" pitchFamily="34" charset="0"/>
              </a:rPr>
              <a:t>LOGO</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6319B2-B3BC-4D71-9E60-2071E33E9A1F}"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E19E7E-2318-4A69-88BE-D0F6BFA262C8}"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6288" y="1347788"/>
            <a:ext cx="3802062"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0750" y="1347788"/>
            <a:ext cx="38036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85478C-8DF2-4EA9-AC9D-D3B56D58F6B6}"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EBAF78-D187-4EBF-8607-D4E224938F8F}"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3F67AF2-8A32-4872-9912-84C75BDF2B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1727794-E165-4FB9-B123-3321CD246A93}"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B89CB4-6C13-4ED6-BEFE-7D5570D170F7}"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148568-34E9-435E-8637-3D3E7ED436DE}"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DFF7B1-886E-48E3-A9FE-3115804B5CB9}"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AB8E5E-904D-43B6-9296-95254ECF5058}"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209550"/>
            <a:ext cx="2024062" cy="6053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6288" y="209550"/>
            <a:ext cx="5924550" cy="6053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445808-021B-48A4-A55D-9A37BFF483F8}"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85900" y="209550"/>
            <a:ext cx="73914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6288" y="1347788"/>
            <a:ext cx="7758112" cy="49149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29375"/>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29375"/>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29375"/>
            <a:ext cx="2133600" cy="320675"/>
          </a:xfrm>
        </p:spPr>
        <p:txBody>
          <a:bodyPr/>
          <a:lstStyle>
            <a:lvl1pPr>
              <a:defRPr/>
            </a:lvl1pPr>
          </a:lstStyle>
          <a:p>
            <a:fld id="{D4E3C7C4-16E9-436C-A4BD-B971AF4381B0}" type="slidenum">
              <a:rPr lang="en-US" smtClean="0"/>
              <a:pPr/>
              <a:t>‹#›</a:t>
            </a:fld>
            <a:endParaRPr lang="en-US"/>
          </a:p>
        </p:txBody>
      </p:sp>
    </p:spTree>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lgn="ctr">
              <a:defRPr b="0">
                <a:solidFill>
                  <a:schemeClr val="tx1"/>
                </a:solidFill>
              </a:defRPr>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a:solidFill>
                  <a:schemeClr val="bg1"/>
                </a:solidFill>
              </a:defRPr>
            </a:lvl1pPr>
          </a:lstStyle>
          <a:p>
            <a:fld id="{F25ADF20-BD27-4A6D-B95F-56EBD5EB1508}" type="slidenum">
              <a:rPr lang="en-US" smtClean="0"/>
              <a:pPr/>
              <a:t>‹#›</a:t>
            </a:fld>
            <a:endParaRPr lang="en-US"/>
          </a:p>
        </p:txBody>
      </p:sp>
      <p:sp>
        <p:nvSpPr>
          <p:cNvPr id="3086" name="Text Box 14"/>
          <p:cNvSpPr txBox="1">
            <a:spLocks noChangeArrowheads="1"/>
          </p:cNvSpPr>
          <p:nvPr/>
        </p:nvSpPr>
        <p:spPr bwMode="gray">
          <a:xfrm>
            <a:off x="368300" y="395288"/>
            <a:ext cx="1384300" cy="519112"/>
          </a:xfrm>
          <a:prstGeom prst="rect">
            <a:avLst/>
          </a:prstGeom>
          <a:noFill/>
          <a:ln w="9525">
            <a:noFill/>
            <a:miter lim="800000"/>
            <a:headEnd/>
            <a:tailEnd/>
          </a:ln>
          <a:effectLst/>
        </p:spPr>
        <p:txBody>
          <a:bodyPr>
            <a:spAutoFit/>
          </a:bodyPr>
          <a:lstStyle/>
          <a:p>
            <a:r>
              <a:rPr lang="en-US" sz="2800" b="1" i="1">
                <a:solidFill>
                  <a:schemeClr val="accent2"/>
                </a:solidFill>
              </a:rPr>
              <a:t>LOGO</a:t>
            </a:r>
          </a:p>
        </p:txBody>
      </p:sp>
      <p:sp>
        <p:nvSpPr>
          <p:cNvPr id="3075" name="Rectangle 3"/>
          <p:cNvSpPr>
            <a:spLocks noGrp="1" noChangeArrowheads="1"/>
          </p:cNvSpPr>
          <p:nvPr>
            <p:ph type="subTitle" idx="1"/>
          </p:nvPr>
        </p:nvSpPr>
        <p:spPr bwMode="gray">
          <a:xfrm>
            <a:off x="3810000" y="5029200"/>
            <a:ext cx="4724400" cy="381000"/>
          </a:xfrm>
        </p:spPr>
        <p:txBody>
          <a:bodyPr/>
          <a:lstStyle>
            <a:lvl1pPr marL="0" indent="0">
              <a:buFont typeface="Wingdings" pitchFamily="2" charset="2"/>
              <a:buNone/>
              <a:defRPr sz="1800" b="1">
                <a:solidFill>
                  <a:schemeClr val="bg1"/>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228600" y="2057400"/>
            <a:ext cx="6096000" cy="682625"/>
          </a:xfrm>
        </p:spPr>
        <p:txBody>
          <a:bodyPr/>
          <a:lstStyle>
            <a:lvl1pPr algn="r">
              <a:defRPr sz="4000"/>
            </a:lvl1pPr>
          </a:lstStyle>
          <a:p>
            <a:r>
              <a:rPr lang="en-US" smtClean="0"/>
              <a:t>Click to edit Master title style</a:t>
            </a:r>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6319B2-B3BC-4D71-9E60-2071E33E9A1F}"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55638"/>
            <a:ext cx="2095500"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55638"/>
            <a:ext cx="61341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655638"/>
            <a:ext cx="49530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6482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304800" y="6400800"/>
            <a:ext cx="2133600" cy="228600"/>
          </a:xfrm>
        </p:spPr>
        <p:txBody>
          <a:bodyPr/>
          <a:lstStyle>
            <a:lvl1pPr>
              <a:defRPr/>
            </a:lvl1pPr>
          </a:lstStyle>
          <a:p>
            <a:endParaRPr lang="en-US"/>
          </a:p>
        </p:txBody>
      </p:sp>
      <p:sp>
        <p:nvSpPr>
          <p:cNvPr id="5" name="Footer Placeholder 4"/>
          <p:cNvSpPr>
            <a:spLocks noGrp="1"/>
          </p:cNvSpPr>
          <p:nvPr>
            <p:ph type="ftr" sz="quarter" idx="11"/>
          </p:nvPr>
        </p:nvSpPr>
        <p:spPr>
          <a:xfrm>
            <a:off x="6096000" y="6400800"/>
            <a:ext cx="28956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2971800" y="6400800"/>
            <a:ext cx="2133600" cy="228600"/>
          </a:xfrm>
        </p:spPr>
        <p:txBody>
          <a:bodyPr/>
          <a:lstStyle>
            <a:lvl1pPr>
              <a:defRPr/>
            </a:lvl1pPr>
          </a:lstStyle>
          <a:p>
            <a:fld id="{F25ADF20-BD27-4A6D-B95F-56EBD5EB1508}" type="slidenum">
              <a:rPr lang="en-US" smtClean="0"/>
              <a:pPr/>
              <a:t>‹#›</a:t>
            </a:fld>
            <a:endParaRPr lang="en-US"/>
          </a:p>
        </p:txBody>
      </p:sp>
    </p:spTree>
  </p:cSld>
  <p:clrMapOvr>
    <a:masterClrMapping/>
  </p:clrMapOvr>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655638"/>
            <a:ext cx="49530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648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 y="6400800"/>
            <a:ext cx="2133600" cy="228600"/>
          </a:xfrm>
        </p:spPr>
        <p:txBody>
          <a:bodyPr/>
          <a:lstStyle>
            <a:lvl1pPr>
              <a:defRPr/>
            </a:lvl1pPr>
          </a:lstStyle>
          <a:p>
            <a:endParaRPr lang="en-US"/>
          </a:p>
        </p:txBody>
      </p:sp>
      <p:sp>
        <p:nvSpPr>
          <p:cNvPr id="5" name="Footer Placeholder 4"/>
          <p:cNvSpPr>
            <a:spLocks noGrp="1"/>
          </p:cNvSpPr>
          <p:nvPr>
            <p:ph type="ftr" sz="quarter" idx="11"/>
          </p:nvPr>
        </p:nvSpPr>
        <p:spPr>
          <a:xfrm>
            <a:off x="6096000" y="6400800"/>
            <a:ext cx="28956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2971800" y="6400800"/>
            <a:ext cx="2133600" cy="228600"/>
          </a:xfrm>
        </p:spPr>
        <p:txBody>
          <a:bodyPr/>
          <a:lstStyle>
            <a:lvl1pPr>
              <a:defRPr/>
            </a:lvl1pPr>
          </a:lstStyle>
          <a:p>
            <a:fld id="{F25ADF20-BD27-4A6D-B95F-56EBD5EB1508}" type="slidenum">
              <a:rPr lang="en-US" smtClean="0"/>
              <a:pPr/>
              <a:t>‹#›</a:t>
            </a:fld>
            <a:endParaRPr lang="en-US"/>
          </a:p>
        </p:txBody>
      </p:sp>
    </p:spTree>
  </p:cSld>
  <p:clrMapOvr>
    <a:masterClrMapping/>
  </p:clrMapOvr>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E19E7E-2318-4A69-88BE-D0F6BFA262C8}"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533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533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ADF20-BD27-4A6D-B95F-56EBD5EB1508}" type="slidenum">
              <a:rPr lang="en-US" smtClean="0"/>
              <a:pPr/>
              <a:t>‹#›</a:t>
            </a:fld>
            <a:endParaRPr lang="en-US"/>
          </a:p>
        </p:txBody>
      </p:sp>
    </p:spTree>
  </p:cSld>
  <p:clrMapOvr>
    <a:masterClrMapping/>
  </p:clrMapOvr>
  <p:transition spd="med">
    <p:wheel spokes="8"/>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85478C-8DF2-4EA9-AC9D-D3B56D58F6B6}"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2957737408"/>
      </p:ext>
    </p:extLst>
  </p:cSld>
  <p:clrMapOvr>
    <a:masterClrMapping/>
  </p:clrMapOvr>
  <p:transition spd="med">
    <p:wheel spokes="8"/>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3526798819"/>
      </p:ext>
    </p:extLst>
  </p:cSld>
  <p:clrMapOvr>
    <a:masterClrMapping/>
  </p:clrMapOvr>
  <p:transition spd="med">
    <p:wheel spokes="8"/>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3490452625"/>
      </p:ext>
    </p:extLst>
  </p:cSld>
  <p:clrMapOvr>
    <a:masterClrMapping/>
  </p:clrMapOvr>
  <p:transition spd="med">
    <p:wheel spokes="8"/>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1039223135"/>
      </p:ext>
    </p:extLst>
  </p:cSld>
  <p:clrMapOvr>
    <a:masterClrMapping/>
  </p:clrMapOvr>
  <p:transition spd="med">
    <p:wheel spokes="8"/>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807514188"/>
      </p:ext>
    </p:extLst>
  </p:cSld>
  <p:clrMapOvr>
    <a:masterClrMapping/>
  </p:clrMapOvr>
  <p:transition spd="med">
    <p:wheel spokes="8"/>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3753681473"/>
      </p:ext>
    </p:extLst>
  </p:cSld>
  <p:clrMapOvr>
    <a:masterClrMapping/>
  </p:clrMapOvr>
  <p:transition spd="med">
    <p:wheel spokes="8"/>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4239049801"/>
      </p:ext>
    </p:extLst>
  </p:cSld>
  <p:clrMapOvr>
    <a:masterClrMapping/>
  </p:clrMapOvr>
  <p:transition spd="med">
    <p:wheel spokes="8"/>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3983787578"/>
      </p:ext>
    </p:extLst>
  </p:cSld>
  <p:clrMapOvr>
    <a:masterClrMapping/>
  </p:clrMapOvr>
  <p:transition spd="med">
    <p:wheel spokes="8"/>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3545507741"/>
      </p:ext>
    </p:extLst>
  </p:cSld>
  <p:clrMapOvr>
    <a:masterClrMapping/>
  </p:clrMapOvr>
  <p:transition spd="med">
    <p:wheel spokes="8"/>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1072892277"/>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3EBAF78-D187-4EBF-8607-D4E224938F8F}" type="slidenum">
              <a:rPr lang="en-US" smtClean="0"/>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1295028749"/>
      </p:ext>
    </p:extLst>
  </p:cSld>
  <p:clrMapOvr>
    <a:masterClrMapping/>
  </p:clrMapOvr>
  <p:timing>
    <p:tnLst>
      <p:par>
        <p:cTn id="1" dur="indefinite" restart="never" nodeType="tmRoot"/>
      </p:par>
    </p:tnLst>
  </p:timing>
  <p:hf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42523300"/>
      </p:ext>
    </p:extLst>
  </p:cSld>
  <p:clrMapOvr>
    <a:masterClrMapping/>
  </p:clrMapOvr>
  <p:timing>
    <p:tnLst>
      <p:par>
        <p:cTn id="1" dur="indefinite" restart="never" nodeType="tmRoot"/>
      </p:par>
    </p:tnLst>
  </p:timing>
  <p:hf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4223242138"/>
      </p:ext>
    </p:extLst>
  </p:cSld>
  <p:clrMapOvr>
    <a:masterClrMapping/>
  </p:clrMapOvr>
  <p:timing>
    <p:tnLst>
      <p:par>
        <p:cTn id="1" dur="indefinite" restart="never" nodeType="tmRoot"/>
      </p:par>
    </p:tnLst>
  </p:timing>
  <p:hf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107997982"/>
      </p:ext>
    </p:extLst>
  </p:cSld>
  <p:clrMapOvr>
    <a:masterClrMapping/>
  </p:clrMapOvr>
  <p:timing>
    <p:tnLst>
      <p:par>
        <p:cTn id="1" dur="indefinite" restart="never" nodeType="tmRoot"/>
      </p:par>
    </p:tnLst>
  </p:timing>
  <p:hf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1390291614"/>
      </p:ext>
    </p:extLst>
  </p:cSld>
  <p:clrMapOvr>
    <a:masterClrMapping/>
  </p:clrMapOvr>
  <p:timing>
    <p:tnLst>
      <p:par>
        <p:cTn id="1" dur="indefinite" restart="never" nodeType="tmRoot"/>
      </p:par>
    </p:tnLst>
  </p:timing>
  <p:hf hd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4145782893"/>
      </p:ext>
    </p:extLst>
  </p:cSld>
  <p:clrMapOvr>
    <a:masterClrMapping/>
  </p:clrMapOvr>
  <p:transition spd="med">
    <p:wheel spokes="8"/>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4267831919"/>
      </p:ext>
    </p:extLst>
  </p:cSld>
  <p:clrMapOvr>
    <a:masterClrMapping/>
  </p:clrMapOvr>
  <p:transition spd="med">
    <p:wheel spokes="8"/>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2005810652"/>
      </p:ext>
    </p:extLst>
  </p:cSld>
  <p:clrMapOvr>
    <a:masterClrMapping/>
  </p:clrMapOvr>
  <p:transition spd="med">
    <p:wheel spokes="8"/>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2073591165"/>
      </p:ext>
    </p:extLst>
  </p:cSld>
  <p:clrMapOvr>
    <a:masterClrMapping/>
  </p:clrMapOvr>
  <p:transition spd="med">
    <p:wheel spokes="8"/>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2614309639"/>
      </p:ext>
    </p:extLst>
  </p:cSld>
  <p:clrMapOvr>
    <a:masterClrMapping/>
  </p:clrMapOvr>
  <p:transition spd="med">
    <p:wheel spokes="8"/>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3F67AF2-8A32-4872-9912-84C75BDF2B15}" type="slidenum">
              <a:rPr lang="en-US" smtClean="0"/>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2384615425"/>
      </p:ext>
    </p:extLst>
  </p:cSld>
  <p:clrMapOvr>
    <a:masterClrMapping/>
  </p:clrMapOvr>
  <p:transition spd="med">
    <p:wheel spokes="8"/>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1753249757"/>
      </p:ext>
    </p:extLst>
  </p:cSld>
  <p:clrMapOvr>
    <a:masterClrMapping/>
  </p:clrMapOvr>
  <p:transition spd="med">
    <p:wheel spokes="8"/>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518755799"/>
      </p:ext>
    </p:extLst>
  </p:cSld>
  <p:clrMapOvr>
    <a:masterClrMapping/>
  </p:clrMapOvr>
  <p:transition spd="med">
    <p:wheel spokes="8"/>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3496257425"/>
      </p:ext>
    </p:extLst>
  </p:cSld>
  <p:clrMapOvr>
    <a:masterClrMapping/>
  </p:clrMapOvr>
  <p:transition spd="med">
    <p:wheel spokes="8"/>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2272143499"/>
      </p:ext>
    </p:extLst>
  </p:cSld>
  <p:clrMapOvr>
    <a:masterClrMapping/>
  </p:clrMapOvr>
  <p:transition spd="med">
    <p:wheel spokes="8"/>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1346575554"/>
      </p:ext>
    </p:extLst>
  </p:cSld>
  <p:clrMapOvr>
    <a:masterClrMapping/>
  </p:clrMapOvr>
  <p:transition spd="med">
    <p:wheel spokes="8"/>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3975426958"/>
      </p:ext>
    </p:extLst>
  </p:cSld>
  <p:clrMapOvr>
    <a:masterClrMapping/>
  </p:clrMapOvr>
  <p:timing>
    <p:tnLst>
      <p:par>
        <p:cTn id="1" dur="indefinite" restart="never" nodeType="tmRoot"/>
      </p:par>
    </p:tnLst>
  </p:timing>
  <p:hf hd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1242180163"/>
      </p:ext>
    </p:extLst>
  </p:cSld>
  <p:clrMapOvr>
    <a:masterClrMapping/>
  </p:clrMapOvr>
  <p:timing>
    <p:tnLst>
      <p:par>
        <p:cTn id="1" dur="indefinite" restart="never" nodeType="tmRoot"/>
      </p:par>
    </p:tnLst>
  </p:timing>
  <p:hf hd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421261392"/>
      </p:ext>
    </p:extLst>
  </p:cSld>
  <p:clrMapOvr>
    <a:masterClrMapping/>
  </p:clrMapOvr>
  <p:timing>
    <p:tnLst>
      <p:par>
        <p:cTn id="1" dur="indefinite" restart="never" nodeType="tmRoot"/>
      </p:par>
    </p:tnLst>
  </p:timing>
  <p:hf hd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490515509"/>
      </p:ext>
    </p:extLst>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EB89CB4-6C13-4ED6-BEFE-7D5570D170F7}" type="slidenum">
              <a:rPr lang="en-US" smtClean="0"/>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227142920"/>
      </p:ext>
    </p:extLst>
  </p:cSld>
  <p:clrMapOvr>
    <a:masterClrMapping/>
  </p:clrMapOvr>
  <p:timing>
    <p:tnLst>
      <p:par>
        <p:cTn id="1" dur="indefinite" restart="never" nodeType="tmRoot"/>
      </p:par>
    </p:tnLst>
  </p:timing>
  <p:hf hd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2729885512"/>
      </p:ext>
    </p:extLst>
  </p:cSld>
  <p:clrMapOvr>
    <a:masterClrMapping/>
  </p:clrMapOvr>
  <p:timing>
    <p:tnLst>
      <p:par>
        <p:cTn id="1" dur="indefinite" restart="never" nodeType="tmRoot"/>
      </p:par>
    </p:tnLst>
  </p:timing>
  <p:hf hdr="0" dt="0"/>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4194237772"/>
      </p:ext>
    </p:extLst>
  </p:cSld>
  <p:clrMapOvr>
    <a:masterClrMapping/>
  </p:clrMapOvr>
  <p:transition spd="med">
    <p:wheel spokes="8"/>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Tree>
    <p:extLst>
      <p:ext uri="{BB962C8B-B14F-4D97-AF65-F5344CB8AC3E}">
        <p14:creationId xmlns:p14="http://schemas.microsoft.com/office/powerpoint/2010/main" val="1411301235"/>
      </p:ext>
    </p:extLst>
  </p:cSld>
  <p:clrMapOvr>
    <a:masterClrMapping/>
  </p:clrMapOvr>
  <p:transition spd="med">
    <p:wheel spokes="8"/>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148568-34E9-435E-8637-3D3E7ED436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ADF20-BD27-4A6D-B95F-56EBD5EB150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DFF7B1-886E-48E3-A9FE-3115804B5CB9}"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AB8E5E-904D-43B6-9296-95254ECF505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445808-021B-48A4-A55D-9A37BFF483F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chemeClr val="bg1"/>
        </a:solidFill>
        <a:effectLst/>
      </p:bgPr>
    </p:bg>
    <p:spTree>
      <p:nvGrpSpPr>
        <p:cNvPr id="1" name=""/>
        <p:cNvGrpSpPr/>
        <p:nvPr/>
      </p:nvGrpSpPr>
      <p:grpSpPr>
        <a:xfrm>
          <a:off x="0" y="0"/>
          <a:ext cx="0" cy="0"/>
          <a:chOff x="0" y="0"/>
          <a:chExt cx="0" cy="0"/>
        </a:xfrm>
      </p:grpSpPr>
      <p:sp>
        <p:nvSpPr>
          <p:cNvPr id="3150" name="Rectangle 78"/>
          <p:cNvSpPr>
            <a:spLocks noChangeArrowheads="1"/>
          </p:cNvSpPr>
          <p:nvPr/>
        </p:nvSpPr>
        <p:spPr bwMode="gray">
          <a:xfrm rot="5400000">
            <a:off x="7904162" y="1163638"/>
            <a:ext cx="2098675" cy="381000"/>
          </a:xfrm>
          <a:prstGeom prst="rect">
            <a:avLst/>
          </a:prstGeom>
          <a:gradFill rotWithShape="1">
            <a:gsLst>
              <a:gs pos="0">
                <a:schemeClr val="bg2"/>
              </a:gs>
              <a:gs pos="100000">
                <a:schemeClr val="bg2">
                  <a:gamma/>
                  <a:tint val="54510"/>
                  <a:invGamma/>
                </a:schemeClr>
              </a:gs>
            </a:gsLst>
            <a:lin ang="0" scaled="1"/>
          </a:gra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a:xfrm>
            <a:off x="1752600" y="2057400"/>
            <a:ext cx="5791200" cy="1698625"/>
          </a:xfrm>
        </p:spPr>
        <p:txBody>
          <a:bodyPr/>
          <a:lstStyle>
            <a:lvl1pPr algn="ct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752600" y="3990975"/>
            <a:ext cx="5791200" cy="457200"/>
          </a:xfrm>
        </p:spPr>
        <p:txBody>
          <a:bodyPr/>
          <a:lstStyle>
            <a:lvl1pPr marL="0" indent="0" algn="ctr">
              <a:buFont typeface="Wingdings" pitchFamily="2" charset="2"/>
              <a:buNone/>
              <a:defRPr sz="1800" b="1"/>
            </a:lvl1pPr>
          </a:lstStyle>
          <a:p>
            <a:r>
              <a:rPr lang="en-US" smtClean="0"/>
              <a:t>Click to edit Master subtitle style</a:t>
            </a:r>
            <a:endParaRPr lang="en-US"/>
          </a:p>
        </p:txBody>
      </p:sp>
      <p:sp>
        <p:nvSpPr>
          <p:cNvPr id="3086" name="Text Box 14"/>
          <p:cNvSpPr txBox="1">
            <a:spLocks noChangeArrowheads="1"/>
          </p:cNvSpPr>
          <p:nvPr/>
        </p:nvSpPr>
        <p:spPr bwMode="gray">
          <a:xfrm>
            <a:off x="3886200" y="5715000"/>
            <a:ext cx="1612900" cy="519113"/>
          </a:xfrm>
          <a:prstGeom prst="rect">
            <a:avLst/>
          </a:prstGeom>
          <a:noFill/>
          <a:ln w="9525">
            <a:noFill/>
            <a:miter lim="800000"/>
            <a:headEnd/>
            <a:tailEnd/>
          </a:ln>
          <a:effectLst/>
        </p:spPr>
        <p:txBody>
          <a:bodyPr>
            <a:spAutoFit/>
          </a:bodyPr>
          <a:lstStyle/>
          <a:p>
            <a:pPr algn="ctr"/>
            <a:r>
              <a:rPr lang="en-US" sz="2800" b="1">
                <a:latin typeface="Verdana" pitchFamily="34" charset="0"/>
              </a:rPr>
              <a:t>LOGO</a:t>
            </a:r>
          </a:p>
        </p:txBody>
      </p:sp>
      <p:grpSp>
        <p:nvGrpSpPr>
          <p:cNvPr id="2" name="Group 31"/>
          <p:cNvGrpSpPr>
            <a:grpSpLocks/>
          </p:cNvGrpSpPr>
          <p:nvPr/>
        </p:nvGrpSpPr>
        <p:grpSpPr bwMode="auto">
          <a:xfrm rot="421294">
            <a:off x="971550" y="692150"/>
            <a:ext cx="1871663" cy="1944688"/>
            <a:chOff x="521" y="482"/>
            <a:chExt cx="1134" cy="1142"/>
          </a:xfrm>
        </p:grpSpPr>
        <p:sp>
          <p:nvSpPr>
            <p:cNvPr id="3104" name="Oval 32"/>
            <p:cNvSpPr>
              <a:spLocks noChangeArrowheads="1"/>
            </p:cNvSpPr>
            <p:nvPr userDrawn="1"/>
          </p:nvSpPr>
          <p:spPr bwMode="gray">
            <a:xfrm rot="-128649">
              <a:off x="851" y="811"/>
              <a:ext cx="479" cy="49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nvGrpSpPr>
            <p:cNvPr id="3" name="Group 33"/>
            <p:cNvGrpSpPr>
              <a:grpSpLocks/>
            </p:cNvGrpSpPr>
            <p:nvPr userDrawn="1"/>
          </p:nvGrpSpPr>
          <p:grpSpPr bwMode="auto">
            <a:xfrm rot="56277">
              <a:off x="1311" y="1224"/>
              <a:ext cx="266" cy="218"/>
              <a:chOff x="3452" y="878"/>
              <a:chExt cx="402" cy="342"/>
            </a:xfrm>
          </p:grpSpPr>
          <p:sp>
            <p:nvSpPr>
              <p:cNvPr id="3106" name="Oval 3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07" name="Oval 3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08" name="Oval 3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4" name="Group 37"/>
            <p:cNvGrpSpPr>
              <a:grpSpLocks/>
            </p:cNvGrpSpPr>
            <p:nvPr userDrawn="1"/>
          </p:nvGrpSpPr>
          <p:grpSpPr bwMode="auto">
            <a:xfrm rot="-23983151">
              <a:off x="1390" y="942"/>
              <a:ext cx="265" cy="219"/>
              <a:chOff x="3452" y="878"/>
              <a:chExt cx="402" cy="342"/>
            </a:xfrm>
          </p:grpSpPr>
          <p:sp>
            <p:nvSpPr>
              <p:cNvPr id="3110" name="Oval 3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11" name="Oval 3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12" name="Oval 4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5" name="Group 41"/>
            <p:cNvGrpSpPr>
              <a:grpSpLocks/>
            </p:cNvGrpSpPr>
            <p:nvPr userDrawn="1"/>
          </p:nvGrpSpPr>
          <p:grpSpPr bwMode="auto">
            <a:xfrm rot="-4925197">
              <a:off x="1293" y="630"/>
              <a:ext cx="257" cy="226"/>
              <a:chOff x="3452" y="878"/>
              <a:chExt cx="402" cy="342"/>
            </a:xfrm>
          </p:grpSpPr>
          <p:sp>
            <p:nvSpPr>
              <p:cNvPr id="3114" name="Oval 4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15" name="Oval 4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16" name="Oval 4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6" name="Group 45"/>
            <p:cNvGrpSpPr>
              <a:grpSpLocks/>
            </p:cNvGrpSpPr>
            <p:nvPr userDrawn="1"/>
          </p:nvGrpSpPr>
          <p:grpSpPr bwMode="auto">
            <a:xfrm rot="3149186">
              <a:off x="985" y="1383"/>
              <a:ext cx="257" cy="226"/>
              <a:chOff x="3452" y="878"/>
              <a:chExt cx="402" cy="342"/>
            </a:xfrm>
          </p:grpSpPr>
          <p:sp>
            <p:nvSpPr>
              <p:cNvPr id="3118" name="Oval 46"/>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19" name="Oval 47"/>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20" name="Oval 48"/>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7" name="Group 49"/>
            <p:cNvGrpSpPr>
              <a:grpSpLocks/>
            </p:cNvGrpSpPr>
            <p:nvPr userDrawn="1"/>
          </p:nvGrpSpPr>
          <p:grpSpPr bwMode="auto">
            <a:xfrm rot="-29276986">
              <a:off x="966" y="498"/>
              <a:ext cx="257" cy="226"/>
              <a:chOff x="3452" y="878"/>
              <a:chExt cx="402" cy="342"/>
            </a:xfrm>
          </p:grpSpPr>
          <p:sp>
            <p:nvSpPr>
              <p:cNvPr id="3122" name="Oval 50"/>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23" name="Oval 51"/>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24" name="Oval 52"/>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8" name="Group 53"/>
            <p:cNvGrpSpPr>
              <a:grpSpLocks/>
            </p:cNvGrpSpPr>
            <p:nvPr userDrawn="1"/>
          </p:nvGrpSpPr>
          <p:grpSpPr bwMode="auto">
            <a:xfrm rot="-10348150">
              <a:off x="628" y="649"/>
              <a:ext cx="266" cy="219"/>
              <a:chOff x="3452" y="878"/>
              <a:chExt cx="402" cy="342"/>
            </a:xfrm>
          </p:grpSpPr>
          <p:sp>
            <p:nvSpPr>
              <p:cNvPr id="3126" name="Oval 5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27" name="Oval 5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28" name="Oval 5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9" name="Group 57"/>
            <p:cNvGrpSpPr>
              <a:grpSpLocks/>
            </p:cNvGrpSpPr>
            <p:nvPr userDrawn="1"/>
          </p:nvGrpSpPr>
          <p:grpSpPr bwMode="auto">
            <a:xfrm rot="-34593241">
              <a:off x="521" y="973"/>
              <a:ext cx="265" cy="218"/>
              <a:chOff x="3452" y="878"/>
              <a:chExt cx="402" cy="342"/>
            </a:xfrm>
          </p:grpSpPr>
          <p:sp>
            <p:nvSpPr>
              <p:cNvPr id="3130" name="Oval 5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31" name="Oval 5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32" name="Oval 6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10" name="Group 61"/>
            <p:cNvGrpSpPr>
              <a:grpSpLocks/>
            </p:cNvGrpSpPr>
            <p:nvPr userDrawn="1"/>
          </p:nvGrpSpPr>
          <p:grpSpPr bwMode="auto">
            <a:xfrm rot="-15320246">
              <a:off x="654" y="1263"/>
              <a:ext cx="257" cy="226"/>
              <a:chOff x="3452" y="878"/>
              <a:chExt cx="402" cy="342"/>
            </a:xfrm>
          </p:grpSpPr>
          <p:sp>
            <p:nvSpPr>
              <p:cNvPr id="3134" name="Oval 6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35" name="Oval 6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3136" name="Oval 6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sp>
        <p:nvSpPr>
          <p:cNvPr id="3137" name="Rectangle 65"/>
          <p:cNvSpPr>
            <a:spLocks noChangeArrowheads="1"/>
          </p:cNvSpPr>
          <p:nvPr/>
        </p:nvSpPr>
        <p:spPr bwMode="gray">
          <a:xfrm>
            <a:off x="457200" y="0"/>
            <a:ext cx="7620000" cy="304800"/>
          </a:xfrm>
          <a:prstGeom prst="rect">
            <a:avLst/>
          </a:prstGeom>
          <a:gradFill rotWithShape="1">
            <a:gsLst>
              <a:gs pos="0">
                <a:schemeClr val="folHlink"/>
              </a:gs>
              <a:gs pos="100000">
                <a:schemeClr val="folHlink">
                  <a:gamma/>
                  <a:tint val="24314"/>
                  <a:invGamma/>
                </a:schemeClr>
              </a:gs>
            </a:gsLst>
            <a:lin ang="0" scaled="1"/>
          </a:gradFill>
          <a:ln w="9525">
            <a:noFill/>
            <a:miter lim="800000"/>
            <a:headEnd/>
            <a:tailEnd/>
          </a:ln>
          <a:effectLst/>
        </p:spPr>
        <p:txBody>
          <a:bodyPr wrap="none" anchor="ctr"/>
          <a:lstStyle/>
          <a:p>
            <a:endParaRPr lang="en-US"/>
          </a:p>
        </p:txBody>
      </p:sp>
      <p:sp>
        <p:nvSpPr>
          <p:cNvPr id="3138" name="Rectangle 66"/>
          <p:cNvSpPr>
            <a:spLocks noChangeArrowheads="1"/>
          </p:cNvSpPr>
          <p:nvPr/>
        </p:nvSpPr>
        <p:spPr bwMode="gray">
          <a:xfrm>
            <a:off x="6664325" y="-7938"/>
            <a:ext cx="2098675" cy="3127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endParaRPr lang="en-US"/>
          </a:p>
        </p:txBody>
      </p:sp>
      <p:sp>
        <p:nvSpPr>
          <p:cNvPr id="3140" name="Rectangle 68"/>
          <p:cNvSpPr>
            <a:spLocks noChangeArrowheads="1"/>
          </p:cNvSpPr>
          <p:nvPr/>
        </p:nvSpPr>
        <p:spPr bwMode="gray">
          <a:xfrm rot="10800000">
            <a:off x="2549525" y="6553200"/>
            <a:ext cx="6230938" cy="317500"/>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endParaRPr lang="en-US"/>
          </a:p>
        </p:txBody>
      </p:sp>
      <p:sp>
        <p:nvSpPr>
          <p:cNvPr id="3141" name="Rectangle 69"/>
          <p:cNvSpPr>
            <a:spLocks noChangeArrowheads="1"/>
          </p:cNvSpPr>
          <p:nvPr/>
        </p:nvSpPr>
        <p:spPr bwMode="gray">
          <a:xfrm>
            <a:off x="8763000" y="-7938"/>
            <a:ext cx="381000" cy="314326"/>
          </a:xfrm>
          <a:prstGeom prst="rect">
            <a:avLst/>
          </a:prstGeom>
          <a:gradFill rotWithShape="1">
            <a:gsLst>
              <a:gs pos="0">
                <a:schemeClr val="accent1"/>
              </a:gs>
              <a:gs pos="100000">
                <a:schemeClr val="accent1">
                  <a:gamma/>
                  <a:tint val="24314"/>
                  <a:invGamma/>
                </a:schemeClr>
              </a:gs>
            </a:gsLst>
            <a:lin ang="5400000" scaled="1"/>
          </a:gradFill>
          <a:ln w="9525">
            <a:noFill/>
            <a:miter lim="800000"/>
            <a:headEnd/>
            <a:tailEnd/>
          </a:ln>
          <a:effectLst/>
        </p:spPr>
        <p:txBody>
          <a:bodyPr wrap="none" anchor="ctr"/>
          <a:lstStyle/>
          <a:p>
            <a:endParaRPr lang="en-US"/>
          </a:p>
        </p:txBody>
      </p:sp>
      <p:sp>
        <p:nvSpPr>
          <p:cNvPr id="3142" name="Rectangle 70"/>
          <p:cNvSpPr>
            <a:spLocks noChangeArrowheads="1"/>
          </p:cNvSpPr>
          <p:nvPr/>
        </p:nvSpPr>
        <p:spPr bwMode="gray">
          <a:xfrm>
            <a:off x="457200" y="6554788"/>
            <a:ext cx="2098675" cy="317500"/>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endParaRPr lang="en-US"/>
          </a:p>
        </p:txBody>
      </p:sp>
      <p:sp>
        <p:nvSpPr>
          <p:cNvPr id="3143" name="Rectangle 71"/>
          <p:cNvSpPr>
            <a:spLocks noChangeArrowheads="1"/>
          </p:cNvSpPr>
          <p:nvPr/>
        </p:nvSpPr>
        <p:spPr bwMode="gray">
          <a:xfrm>
            <a:off x="0" y="6553200"/>
            <a:ext cx="457200" cy="319088"/>
          </a:xfrm>
          <a:prstGeom prst="rect">
            <a:avLst/>
          </a:prstGeom>
          <a:solidFill>
            <a:schemeClr val="bg2"/>
          </a:solidFill>
          <a:ln w="9525">
            <a:noFill/>
            <a:miter lim="800000"/>
            <a:headEnd/>
            <a:tailEnd/>
          </a:ln>
          <a:effectLst/>
        </p:spPr>
        <p:txBody>
          <a:bodyPr wrap="none" anchor="ctr"/>
          <a:lstStyle/>
          <a:p>
            <a:endParaRPr lang="en-US"/>
          </a:p>
        </p:txBody>
      </p:sp>
      <p:sp>
        <p:nvSpPr>
          <p:cNvPr id="3144" name="Rectangle 72"/>
          <p:cNvSpPr>
            <a:spLocks noChangeArrowheads="1"/>
          </p:cNvSpPr>
          <p:nvPr/>
        </p:nvSpPr>
        <p:spPr bwMode="gray">
          <a:xfrm>
            <a:off x="0" y="0"/>
            <a:ext cx="457200" cy="304800"/>
          </a:xfrm>
          <a:prstGeom prst="rect">
            <a:avLst/>
          </a:prstGeom>
          <a:solidFill>
            <a:schemeClr val="bg2"/>
          </a:solidFill>
          <a:ln w="9525">
            <a:noFill/>
            <a:miter lim="800000"/>
            <a:headEnd/>
            <a:tailEnd/>
          </a:ln>
          <a:effectLst/>
        </p:spPr>
        <p:txBody>
          <a:bodyPr wrap="none" anchor="ctr"/>
          <a:lstStyle/>
          <a:p>
            <a:endParaRPr lang="en-US"/>
          </a:p>
        </p:txBody>
      </p:sp>
      <p:sp>
        <p:nvSpPr>
          <p:cNvPr id="3145" name="Rectangle 73"/>
          <p:cNvSpPr>
            <a:spLocks noChangeArrowheads="1"/>
          </p:cNvSpPr>
          <p:nvPr/>
        </p:nvSpPr>
        <p:spPr bwMode="gray">
          <a:xfrm rot="5400000">
            <a:off x="-2213769" y="2510631"/>
            <a:ext cx="4876800" cy="4651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endParaRPr lang="en-US"/>
          </a:p>
        </p:txBody>
      </p:sp>
      <p:sp>
        <p:nvSpPr>
          <p:cNvPr id="3146" name="Rectangle 74"/>
          <p:cNvSpPr>
            <a:spLocks noChangeArrowheads="1"/>
          </p:cNvSpPr>
          <p:nvPr/>
        </p:nvSpPr>
        <p:spPr bwMode="gray">
          <a:xfrm rot="5400000">
            <a:off x="-575469" y="5520531"/>
            <a:ext cx="1600200" cy="465138"/>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endParaRPr lang="en-US"/>
          </a:p>
        </p:txBody>
      </p:sp>
      <p:sp>
        <p:nvSpPr>
          <p:cNvPr id="3147" name="Rectangle 75"/>
          <p:cNvSpPr>
            <a:spLocks noChangeArrowheads="1"/>
          </p:cNvSpPr>
          <p:nvPr/>
        </p:nvSpPr>
        <p:spPr bwMode="ltGray">
          <a:xfrm>
            <a:off x="8769350" y="6538913"/>
            <a:ext cx="374650" cy="327025"/>
          </a:xfrm>
          <a:prstGeom prst="rect">
            <a:avLst/>
          </a:prstGeom>
          <a:gradFill rotWithShape="1">
            <a:gsLst>
              <a:gs pos="0">
                <a:schemeClr val="bg1"/>
              </a:gs>
              <a:gs pos="100000">
                <a:schemeClr val="bg1">
                  <a:gamma/>
                  <a:shade val="78824"/>
                  <a:invGamma/>
                </a:schemeClr>
              </a:gs>
            </a:gsLst>
            <a:lin ang="5400000" scaled="1"/>
          </a:gradFill>
          <a:ln w="9525">
            <a:noFill/>
            <a:miter lim="800000"/>
            <a:headEnd/>
            <a:tailEnd/>
          </a:ln>
          <a:effectLst/>
        </p:spPr>
        <p:txBody>
          <a:bodyPr wrap="none" anchor="ctr"/>
          <a:lstStyle/>
          <a:p>
            <a:endParaRPr lang="en-US"/>
          </a:p>
        </p:txBody>
      </p:sp>
      <p:sp>
        <p:nvSpPr>
          <p:cNvPr id="3148" name="Rectangle 76"/>
          <p:cNvSpPr>
            <a:spLocks noChangeArrowheads="1"/>
          </p:cNvSpPr>
          <p:nvPr/>
        </p:nvSpPr>
        <p:spPr bwMode="gray">
          <a:xfrm rot="5400000">
            <a:off x="6557962" y="3967163"/>
            <a:ext cx="4791075" cy="381000"/>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endParaRPr lang="en-US"/>
          </a:p>
        </p:txBody>
      </p:sp>
      <p:sp>
        <p:nvSpPr>
          <p:cNvPr id="3149" name="Rectangle 77"/>
          <p:cNvSpPr>
            <a:spLocks noChangeArrowheads="1"/>
          </p:cNvSpPr>
          <p:nvPr/>
        </p:nvSpPr>
        <p:spPr bwMode="gray">
          <a:xfrm>
            <a:off x="8763000" y="1752600"/>
            <a:ext cx="381000" cy="152400"/>
          </a:xfrm>
          <a:prstGeom prst="rect">
            <a:avLst/>
          </a:prstGeom>
          <a:gradFill rotWithShape="1">
            <a:gsLst>
              <a:gs pos="0">
                <a:schemeClr val="folHlink"/>
              </a:gs>
              <a:gs pos="100000">
                <a:schemeClr val="folHlink">
                  <a:gamma/>
                  <a:tint val="72549"/>
                  <a:invGamma/>
                </a:schemeClr>
              </a:gs>
            </a:gsLst>
            <a:lin ang="5400000" scaled="1"/>
          </a:gradFill>
          <a:ln w="9525">
            <a:noFill/>
            <a:miter lim="800000"/>
            <a:headEnd/>
            <a:tailEnd/>
          </a:ln>
          <a:effectLst/>
        </p:spPr>
        <p:txBody>
          <a:bodyPr wrap="none" anchor="ctr"/>
          <a:lstStyle/>
          <a:p>
            <a:endParaRPr lang="en-US"/>
          </a:p>
        </p:txBody>
      </p:sp>
      <p:sp>
        <p:nvSpPr>
          <p:cNvPr id="3152" name="Line 80"/>
          <p:cNvSpPr>
            <a:spLocks noChangeShapeType="1"/>
          </p:cNvSpPr>
          <p:nvPr/>
        </p:nvSpPr>
        <p:spPr bwMode="auto">
          <a:xfrm>
            <a:off x="0" y="304800"/>
            <a:ext cx="9144000" cy="0"/>
          </a:xfrm>
          <a:prstGeom prst="line">
            <a:avLst/>
          </a:prstGeom>
          <a:noFill/>
          <a:ln w="9525">
            <a:solidFill>
              <a:schemeClr val="tx1"/>
            </a:solidFill>
            <a:round/>
            <a:headEnd/>
            <a:tailEnd/>
          </a:ln>
          <a:effectLst/>
        </p:spPr>
        <p:txBody>
          <a:bodyPr/>
          <a:lstStyle/>
          <a:p>
            <a:endParaRPr lang="en-US"/>
          </a:p>
        </p:txBody>
      </p:sp>
      <p:sp>
        <p:nvSpPr>
          <p:cNvPr id="3153" name="Line 81"/>
          <p:cNvSpPr>
            <a:spLocks noChangeShapeType="1"/>
          </p:cNvSpPr>
          <p:nvPr/>
        </p:nvSpPr>
        <p:spPr bwMode="auto">
          <a:xfrm>
            <a:off x="0" y="6553200"/>
            <a:ext cx="9144000" cy="0"/>
          </a:xfrm>
          <a:prstGeom prst="line">
            <a:avLst/>
          </a:prstGeom>
          <a:noFill/>
          <a:ln w="9525">
            <a:solidFill>
              <a:schemeClr val="tx1"/>
            </a:solidFill>
            <a:round/>
            <a:headEnd/>
            <a:tailEnd/>
          </a:ln>
          <a:effectLst/>
        </p:spPr>
        <p:txBody>
          <a:bodyPr/>
          <a:lstStyle/>
          <a:p>
            <a:endParaRPr lang="en-US"/>
          </a:p>
        </p:txBody>
      </p:sp>
      <p:sp>
        <p:nvSpPr>
          <p:cNvPr id="3154" name="Line 82"/>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endParaRPr lang="en-US"/>
          </a:p>
        </p:txBody>
      </p:sp>
      <p:sp>
        <p:nvSpPr>
          <p:cNvPr id="3155" name="Line 83"/>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endParaRPr lang="en-US"/>
          </a:p>
        </p:txBody>
      </p:sp>
      <p:sp>
        <p:nvSpPr>
          <p:cNvPr id="3156" name="Line 84"/>
          <p:cNvSpPr>
            <a:spLocks noChangeShapeType="1"/>
          </p:cNvSpPr>
          <p:nvPr/>
        </p:nvSpPr>
        <p:spPr bwMode="auto">
          <a:xfrm flipH="1">
            <a:off x="0" y="4953000"/>
            <a:ext cx="457200" cy="0"/>
          </a:xfrm>
          <a:prstGeom prst="line">
            <a:avLst/>
          </a:prstGeom>
          <a:noFill/>
          <a:ln w="9525">
            <a:solidFill>
              <a:schemeClr val="tx1"/>
            </a:solidFill>
            <a:round/>
            <a:headEnd/>
            <a:tailEnd/>
          </a:ln>
          <a:effectLst/>
        </p:spPr>
        <p:txBody>
          <a:bodyPr/>
          <a:lstStyle/>
          <a:p>
            <a:endParaRPr lang="en-US"/>
          </a:p>
        </p:txBody>
      </p:sp>
      <p:sp>
        <p:nvSpPr>
          <p:cNvPr id="3157" name="Line 85"/>
          <p:cNvSpPr>
            <a:spLocks noChangeShapeType="1"/>
          </p:cNvSpPr>
          <p:nvPr/>
        </p:nvSpPr>
        <p:spPr bwMode="auto">
          <a:xfrm>
            <a:off x="8763000" y="1752600"/>
            <a:ext cx="381000" cy="0"/>
          </a:xfrm>
          <a:prstGeom prst="line">
            <a:avLst/>
          </a:prstGeom>
          <a:noFill/>
          <a:ln w="9525">
            <a:solidFill>
              <a:schemeClr val="tx1"/>
            </a:solidFill>
            <a:round/>
            <a:headEnd/>
            <a:tailEnd/>
          </a:ln>
          <a:effectLst/>
        </p:spPr>
        <p:txBody>
          <a:bodyPr/>
          <a:lstStyle/>
          <a:p>
            <a:endParaRPr lang="en-US"/>
          </a:p>
        </p:txBody>
      </p:sp>
      <p:sp>
        <p:nvSpPr>
          <p:cNvPr id="3158" name="Line 86"/>
          <p:cNvSpPr>
            <a:spLocks noChangeShapeType="1"/>
          </p:cNvSpPr>
          <p:nvPr/>
        </p:nvSpPr>
        <p:spPr bwMode="auto">
          <a:xfrm>
            <a:off x="8763000" y="1905000"/>
            <a:ext cx="381000" cy="0"/>
          </a:xfrm>
          <a:prstGeom prst="line">
            <a:avLst/>
          </a:prstGeom>
          <a:noFill/>
          <a:ln w="9525">
            <a:solidFill>
              <a:schemeClr val="tx1"/>
            </a:solidFill>
            <a:round/>
            <a:headEnd/>
            <a:tailEnd/>
          </a:ln>
          <a:effectLst/>
        </p:spPr>
        <p:txBody>
          <a:bodyPr/>
          <a:lstStyle/>
          <a:p>
            <a:endParaRPr lang="en-US"/>
          </a:p>
        </p:txBody>
      </p:sp>
      <p:sp>
        <p:nvSpPr>
          <p:cNvPr id="3159" name="Line 87"/>
          <p:cNvSpPr>
            <a:spLocks noChangeShapeType="1"/>
          </p:cNvSpPr>
          <p:nvPr/>
        </p:nvSpPr>
        <p:spPr bwMode="auto">
          <a:xfrm>
            <a:off x="2543175" y="6553200"/>
            <a:ext cx="0" cy="304800"/>
          </a:xfrm>
          <a:prstGeom prst="line">
            <a:avLst/>
          </a:prstGeom>
          <a:noFill/>
          <a:ln w="9525">
            <a:solidFill>
              <a:schemeClr val="tx1"/>
            </a:solidFill>
            <a:round/>
            <a:headEnd/>
            <a:tailEnd/>
          </a:ln>
          <a:effectLst/>
        </p:spPr>
        <p:txBody>
          <a:bodyPr/>
          <a:lstStyle/>
          <a:p>
            <a:endParaRPr lang="en-US"/>
          </a:p>
        </p:txBody>
      </p:sp>
      <p:sp>
        <p:nvSpPr>
          <p:cNvPr id="3160" name="Line 88"/>
          <p:cNvSpPr>
            <a:spLocks noChangeShapeType="1"/>
          </p:cNvSpPr>
          <p:nvPr/>
        </p:nvSpPr>
        <p:spPr bwMode="auto">
          <a:xfrm flipV="1">
            <a:off x="6672263" y="0"/>
            <a:ext cx="0" cy="304800"/>
          </a:xfrm>
          <a:prstGeom prst="line">
            <a:avLst/>
          </a:prstGeom>
          <a:noFill/>
          <a:ln w="9525">
            <a:solidFill>
              <a:schemeClr val="tx1"/>
            </a:solidFill>
            <a:round/>
            <a:headEnd/>
            <a:tailEnd/>
          </a:ln>
          <a:effectLst/>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96319B2-B3BC-4D71-9E60-2071E33E9A1F}"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EE19E7E-2318-4A69-88BE-D0F6BFA262C8}"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28725"/>
            <a:ext cx="3935413"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228725"/>
            <a:ext cx="3935412"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085478C-8DF2-4EA9-AC9D-D3B56D58F6B6}"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63EBAF78-D187-4EBF-8607-D4E224938F8F}"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13F67AF2-8A32-4872-9912-84C75BDF2B15}"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1EB89CB4-6C13-4ED6-BEFE-7D5570D170F7}"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25ADF20-BD27-4A6D-B95F-56EBD5EB150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heel spokes="8"/>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148568-34E9-435E-8637-3D3E7ED436DE}"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ADFF7B1-886E-48E3-A9FE-3115804B5CB9}"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4AB8E5E-904D-43B6-9296-95254ECF5058}"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22238"/>
            <a:ext cx="2005012" cy="6027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22238"/>
            <a:ext cx="5865813" cy="6027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0445808-021B-48A4-A55D-9A37BFF483F8}"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22238"/>
            <a:ext cx="6705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28725"/>
            <a:ext cx="8023225" cy="492125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5791200" y="6248400"/>
            <a:ext cx="2895600" cy="334963"/>
          </a:xfrm>
        </p:spPr>
        <p:txBody>
          <a:bodyPr/>
          <a:lstStyle>
            <a:lvl1pPr>
              <a:defRPr/>
            </a:lvl1pPr>
          </a:lstStyle>
          <a:p>
            <a:endParaRPr lang="en-US"/>
          </a:p>
        </p:txBody>
      </p:sp>
      <p:sp>
        <p:nvSpPr>
          <p:cNvPr id="5" name="Slide Number Placeholder 4"/>
          <p:cNvSpPr>
            <a:spLocks noGrp="1"/>
          </p:cNvSpPr>
          <p:nvPr>
            <p:ph type="sldNum" sz="quarter" idx="11"/>
          </p:nvPr>
        </p:nvSpPr>
        <p:spPr>
          <a:xfrm>
            <a:off x="3429000" y="6338888"/>
            <a:ext cx="2133600" cy="244475"/>
          </a:xfrm>
        </p:spPr>
        <p:txBody>
          <a:bodyPr/>
          <a:lstStyle>
            <a:lvl1pPr>
              <a:defRPr/>
            </a:lvl1pPr>
          </a:lstStyle>
          <a:p>
            <a:fld id="{D4E3C7C4-16E9-436C-A4BD-B971AF4381B0}" type="slidenum">
              <a:rPr lang="en-US" smtClean="0"/>
              <a:pPr/>
              <a:t>‹#›</a:t>
            </a:fld>
            <a:endParaRPr lang="en-US"/>
          </a:p>
        </p:txBody>
      </p:sp>
      <p:sp>
        <p:nvSpPr>
          <p:cNvPr id="6" name="Date Placeholder 5"/>
          <p:cNvSpPr>
            <a:spLocks noGrp="1"/>
          </p:cNvSpPr>
          <p:nvPr>
            <p:ph type="dt" sz="half" idx="12"/>
          </p:nvPr>
        </p:nvSpPr>
        <p:spPr>
          <a:xfrm>
            <a:off x="457200" y="6324600"/>
            <a:ext cx="2133600" cy="244475"/>
          </a:xfrm>
        </p:spPr>
        <p:txBody>
          <a:bodyPr/>
          <a:lstStyle>
            <a:lvl1pPr>
              <a:defRPr/>
            </a:lvl1pPr>
          </a:lstStyle>
          <a:p>
            <a:endParaRPr lang="en-US"/>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1727794-E165-4FB9-B123-3321CD246A9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96319B2-B3BC-4D71-9E60-2071E33E9A1F}"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EE19E7E-2318-4A69-88BE-D0F6BFA262C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085478C-8DF2-4EA9-AC9D-D3B56D58F6B6}"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3EBAF78-D187-4EBF-8607-D4E224938F8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heel spokes="8"/>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67AF2-8A32-4872-9912-84C75BDF2B15}"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89CB4-6C13-4ED6-BEFE-7D5570D170F7}"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48568-34E9-435E-8637-3D3E7ED436D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ADFF7B1-886E-48E3-A9FE-3115804B5CB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B8E5E-904D-43B6-9296-95254ECF5058}"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5808-021B-48A4-A55D-9A37BFF483F8}"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727794-E165-4FB9-B123-3321CD246A93}"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6319B2-B3BC-4D71-9E60-2071E33E9A1F}"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E19E7E-2318-4A69-88BE-D0F6BFA262C8}"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85478C-8DF2-4EA9-AC9D-D3B56D58F6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ADF20-BD27-4A6D-B95F-56EBD5EB150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heel spokes="8"/>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EBAF78-D187-4EBF-8607-D4E224938F8F}"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3F67AF2-8A32-4872-9912-84C75BDF2B15}"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B89CB4-6C13-4ED6-BEFE-7D5570D170F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148568-34E9-435E-8637-3D3E7ED436DE}"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DFF7B1-886E-48E3-A9FE-3115804B5CB9}"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AB8E5E-904D-43B6-9296-95254ECF5058}"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445808-021B-48A4-A55D-9A37BFF483F8}"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3DA4E5-E9C1-4BE6-803D-19DF6B143382}"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CF5285-3AE1-47FF-BA4A-E690D5DB3510}"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BD37CE-AAAD-49C2-AB80-2BC6515B7EF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ADF20-BD27-4A6D-B95F-56EBD5EB1508}" type="slidenum">
              <a:rPr lang="en-US" smtClean="0"/>
              <a:pPr/>
              <a:t>‹#›</a:t>
            </a:fld>
            <a:endParaRPr lang="en-US"/>
          </a:p>
        </p:txBody>
      </p:sp>
    </p:spTree>
  </p:cSld>
  <p:clrMapOvr>
    <a:masterClrMapping/>
  </p:clrMapOvr>
  <p:transition spd="med">
    <p:wheel spokes="8"/>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46238"/>
            <a:ext cx="3581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46238"/>
            <a:ext cx="3581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B7A040-9792-4200-95B6-D1CD092C1C51}"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9DE6E28-88AC-4B31-9EBB-FC98BA7206F9}"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CC7934-7392-4EBB-92A9-7B4FE13FBB36}"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E4E249-1DAD-45F8-932D-69409D0B8AEB}"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665FDE-F031-4041-A683-D92F4508CFE2}"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6D804D-1E57-49E0-9BF7-E6F4A7B32CF8}"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1CDA97-AF53-4C85-8033-16392BB728F8}"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20675"/>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320675"/>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718A6C-BE51-448F-BC07-E0223F2CFB08}"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727794-E165-4FB9-B123-3321CD246A93}"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6319B2-B3BC-4D71-9E60-2071E33E9A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ADF20-BD27-4A6D-B95F-56EBD5EB1508}" type="slidenum">
              <a:rPr lang="en-US" smtClean="0"/>
              <a:pPr/>
              <a:t>‹#›</a:t>
            </a:fld>
            <a:endParaRPr lang="en-US"/>
          </a:p>
        </p:txBody>
      </p:sp>
    </p:spTree>
  </p:cSld>
  <p:clrMapOvr>
    <a:masterClrMapping/>
  </p:clrMapOvr>
  <p:transition spd="med">
    <p:wheel spokes="8"/>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E19E7E-2318-4A69-88BE-D0F6BFA262C8}"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85478C-8DF2-4EA9-AC9D-D3B56D58F6B6}"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EBAF78-D187-4EBF-8607-D4E224938F8F}"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3F67AF2-8A32-4872-9912-84C75BDF2B15}"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B89CB4-6C13-4ED6-BEFE-7D5570D170F7}"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148568-34E9-435E-8637-3D3E7ED436DE}"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DFF7B1-886E-48E3-A9FE-3115804B5CB9}"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AB8E5E-904D-43B6-9296-95254ECF5058}"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445808-021B-48A4-A55D-9A37BFF483F8}"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A74F72-A3B3-4611-B28A-6170203A14D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ADF20-BD27-4A6D-B95F-56EBD5EB150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heel spokes="8"/>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E40029-AD37-417B-BB46-6CFE9A193C3A}"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4EF073-1711-4691-BB82-CFEC05C4CB91}"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984BED-537B-4FAE-836F-14F84B2180B7}"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05AACE-EB6A-4B5B-B4F7-7186395CF2A3}"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EB9C60-547D-425A-9138-DEA950A457E9}"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879F5C-DDFC-4724-BFD2-1C6640B52F47}"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168FCC-F92D-4119-B0BE-DF1F3A523983}"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6DDCD4-9C95-4441-9DB6-9140A0ED69BB}"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B941EF-442E-4949-9AFD-A529ED599B5D}"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31F12A-AB43-4B0E-AC87-AF040574F63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25ADF20-BD27-4A6D-B95F-56EBD5EB150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med">
    <p:wheel spokes="8"/>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A54A4C-0DA8-4197-AA5B-DA979CFBFA9D}"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78D1E2-59B5-4D98-BD28-8A3AEB57CA0A}"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CA3222-E999-434A-BBBA-7920BB08C40E}"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4D9C02-5A82-4D8C-A6EC-6AD1366D597D}"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A88281-2605-4843-88DD-EBA87620C02E}"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2DCF3C-2BA2-4B62-870E-041223F9BFF2}"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406143-8A07-431A-BEA1-766EC06673E3}"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DBF035-6327-4231-AF87-5CD45AF2C566}"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101F1D-D194-43A0-95E5-0312F0B56576}"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ED194-F944-4362-A817-0409173B98C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image" Target="../media/image10.png"/><Relationship Id="rId2" Type="http://schemas.openxmlformats.org/officeDocument/2006/relationships/slideLayout" Target="../slideLayouts/slideLayout102.xml"/><Relationship Id="rId16" Type="http://schemas.openxmlformats.org/officeDocument/2006/relationships/oleObject" Target="../embeddings/oleObject1.bin"/><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vmlDrawing" Target="../drawings/vmlDrawing1.v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6" Type="http://schemas.openxmlformats.org/officeDocument/2006/relationships/image" Target="../media/image14.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13.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image" Target="../media/image16.jpeg"/><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18.jpe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theme" Target="../theme/theme15.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25ADF20-BD27-4A6D-B95F-56EBD5EB15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heel spokes="8"/>
  </p:transition>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981075"/>
            <a:ext cx="9144000" cy="144463"/>
          </a:xfrm>
          <a:prstGeom prst="rect">
            <a:avLst/>
          </a:prstGeom>
          <a:solidFill>
            <a:schemeClr val="accent1"/>
          </a:solidFill>
          <a:ln w="9525">
            <a:noFill/>
            <a:miter lim="800000"/>
            <a:headEnd/>
            <a:tailEnd/>
          </a:ln>
          <a:effectLst/>
        </p:spPr>
        <p:txBody>
          <a:bodyPr wrap="none" anchor="ctr"/>
          <a:lstStyle/>
          <a:p>
            <a:endParaRPr lang="en-US"/>
          </a:p>
        </p:txBody>
      </p:sp>
      <p:graphicFrame>
        <p:nvGraphicFramePr>
          <p:cNvPr id="1040" name="Object 16"/>
          <p:cNvGraphicFramePr>
            <a:graphicFrameLocks noChangeAspect="1"/>
          </p:cNvGraphicFramePr>
          <p:nvPr/>
        </p:nvGraphicFramePr>
        <p:xfrm>
          <a:off x="0" y="0"/>
          <a:ext cx="9144000" cy="981075"/>
        </p:xfrm>
        <a:graphic>
          <a:graphicData uri="http://schemas.openxmlformats.org/presentationml/2006/ole">
            <mc:AlternateContent xmlns:mc="http://schemas.openxmlformats.org/markup-compatibility/2006">
              <mc:Choice xmlns:v="urn:schemas-microsoft-com:vml" Requires="v">
                <p:oleObj spid="_x0000_s2077" name="Image" r:id="rId16" imgW="10387302" imgH="1205924" progId="">
                  <p:embed/>
                </p:oleObj>
              </mc:Choice>
              <mc:Fallback>
                <p:oleObj name="Image" r:id="rId16" imgW="10387302" imgH="1205924" progId="">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ffectLst/>
                      <a:extLst>
                        <a:ext uri="{909E8E84-426E-40DD-AFC4-6F175D3DCCD1}">
                          <a14:hiddenFill xmlns:a14="http://schemas.microsoft.com/office/drawing/2010/main">
                            <a:solidFill>
                              <a:srgbClr val="49CACD"/>
                            </a:solidFill>
                          </a14:hiddenFill>
                        </a:ext>
                        <a:ext uri="{91240B29-F687-4F45-9708-019B960494DF}">
                          <a14:hiddenLine xmlns:a14="http://schemas.microsoft.com/office/drawing/2010/main" w="9525">
                            <a:solidFill>
                              <a:srgbClr val="666699"/>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457200" y="1262063"/>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46838"/>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endParaRPr lang="en-US"/>
          </a:p>
        </p:txBody>
      </p:sp>
      <p:sp>
        <p:nvSpPr>
          <p:cNvPr id="1029" name="Rectangle 5"/>
          <p:cNvSpPr>
            <a:spLocks noGrp="1" noChangeArrowheads="1"/>
          </p:cNvSpPr>
          <p:nvPr>
            <p:ph type="ftr" sz="quarter" idx="3"/>
          </p:nvPr>
        </p:nvSpPr>
        <p:spPr bwMode="auto">
          <a:xfrm>
            <a:off x="5753100" y="645795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endParaRPr lang="en-US"/>
          </a:p>
        </p:txBody>
      </p:sp>
      <p:sp>
        <p:nvSpPr>
          <p:cNvPr id="1030" name="Rectangle 6"/>
          <p:cNvSpPr>
            <a:spLocks noGrp="1" noChangeArrowheads="1"/>
          </p:cNvSpPr>
          <p:nvPr>
            <p:ph type="sldNum" sz="quarter" idx="4"/>
          </p:nvPr>
        </p:nvSpPr>
        <p:spPr bwMode="auto">
          <a:xfrm>
            <a:off x="3471863" y="6443663"/>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F25ADF20-BD27-4A6D-B95F-56EBD5EB1508}" type="slidenum">
              <a:rPr lang="en-US" smtClean="0"/>
              <a:pPr/>
              <a:t>‹#›</a:t>
            </a:fld>
            <a:endParaRPr lang="en-US"/>
          </a:p>
        </p:txBody>
      </p:sp>
      <p:sp>
        <p:nvSpPr>
          <p:cNvPr id="1026" name="Rectangle 2"/>
          <p:cNvSpPr>
            <a:spLocks noGrp="1" noChangeArrowheads="1"/>
          </p:cNvSpPr>
          <p:nvPr>
            <p:ph type="title"/>
          </p:nvPr>
        </p:nvSpPr>
        <p:spPr bwMode="white">
          <a:xfrm>
            <a:off x="633413" y="319088"/>
            <a:ext cx="7896225"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iming>
    <p:tnLst>
      <p:par>
        <p:cTn id="1" dur="indefinite" restart="never" nodeType="tmRoot"/>
      </p:par>
    </p:tnLst>
  </p:timing>
  <p:hf hdr="0" dt="0"/>
  <p:txStyles>
    <p:titleStyle>
      <a:lvl1pPr algn="r" rtl="0" eaLnBrk="1" fontAlgn="base" hangingPunct="1">
        <a:spcBef>
          <a:spcPct val="0"/>
        </a:spcBef>
        <a:spcAft>
          <a:spcPct val="0"/>
        </a:spcAft>
        <a:defRPr sz="3200">
          <a:solidFill>
            <a:schemeClr val="bg1"/>
          </a:solidFill>
          <a:latin typeface="+mj-lt"/>
          <a:ea typeface="+mj-ea"/>
          <a:cs typeface="+mj-cs"/>
        </a:defRPr>
      </a:lvl1pPr>
      <a:lvl2pPr algn="r" rtl="0" eaLnBrk="1" fontAlgn="base" hangingPunct="1">
        <a:spcBef>
          <a:spcPct val="0"/>
        </a:spcBef>
        <a:spcAft>
          <a:spcPct val="0"/>
        </a:spcAft>
        <a:defRPr sz="3200">
          <a:solidFill>
            <a:schemeClr val="bg1"/>
          </a:solidFill>
          <a:latin typeface="Verdana" pitchFamily="34" charset="0"/>
        </a:defRPr>
      </a:lvl2pPr>
      <a:lvl3pPr algn="r" rtl="0" eaLnBrk="1" fontAlgn="base" hangingPunct="1">
        <a:spcBef>
          <a:spcPct val="0"/>
        </a:spcBef>
        <a:spcAft>
          <a:spcPct val="0"/>
        </a:spcAft>
        <a:defRPr sz="3200">
          <a:solidFill>
            <a:schemeClr val="bg1"/>
          </a:solidFill>
          <a:latin typeface="Verdana" pitchFamily="34" charset="0"/>
        </a:defRPr>
      </a:lvl3pPr>
      <a:lvl4pPr algn="r" rtl="0" eaLnBrk="1" fontAlgn="base" hangingPunct="1">
        <a:spcBef>
          <a:spcPct val="0"/>
        </a:spcBef>
        <a:spcAft>
          <a:spcPct val="0"/>
        </a:spcAft>
        <a:defRPr sz="3200">
          <a:solidFill>
            <a:schemeClr val="bg1"/>
          </a:solidFill>
          <a:latin typeface="Verdana" pitchFamily="34" charset="0"/>
        </a:defRPr>
      </a:lvl4pPr>
      <a:lvl5pPr algn="r" rtl="0" eaLnBrk="1" fontAlgn="base" hangingPunct="1">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2700000" scaled="1"/>
        </a:gradFill>
        <a:effectLst/>
      </p:bgPr>
    </p:bg>
    <p:spTree>
      <p:nvGrpSpPr>
        <p:cNvPr id="1" name=""/>
        <p:cNvGrpSpPr/>
        <p:nvPr/>
      </p:nvGrpSpPr>
      <p:grpSpPr>
        <a:xfrm>
          <a:off x="0" y="0"/>
          <a:ext cx="0" cy="0"/>
          <a:chOff x="0" y="0"/>
          <a:chExt cx="0" cy="0"/>
        </a:xfrm>
      </p:grpSpPr>
      <p:grpSp>
        <p:nvGrpSpPr>
          <p:cNvPr id="2" name="Group 15"/>
          <p:cNvGrpSpPr>
            <a:grpSpLocks/>
          </p:cNvGrpSpPr>
          <p:nvPr/>
        </p:nvGrpSpPr>
        <p:grpSpPr bwMode="auto">
          <a:xfrm>
            <a:off x="-12700" y="692150"/>
            <a:ext cx="9144000" cy="6165850"/>
            <a:chOff x="0" y="436"/>
            <a:chExt cx="5760" cy="3884"/>
          </a:xfrm>
        </p:grpSpPr>
        <p:sp>
          <p:nvSpPr>
            <p:cNvPr id="1040" name="Line 16"/>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41" name="Line 17"/>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42" name="Line 18"/>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43" name="Line 19"/>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44" name="Line 20"/>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45" name="Line 21"/>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46" name="Line 22"/>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47" name="Line 23"/>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48" name="Line 24"/>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49" name="Line 25"/>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0" name="Line 26"/>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1" name="Line 27"/>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2" name="Line 28"/>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3" name="Line 29"/>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4" name="Line 30"/>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5" name="Line 31"/>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6" name="Line 32"/>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7" name="Line 33"/>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8" name="Line 34"/>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59" name="Line 35"/>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0" name="Line 36"/>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1" name="Line 37"/>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2" name="Line 38"/>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3" name="Line 39"/>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4" name="Line 40"/>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5" name="Line 41"/>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6" name="Line 42"/>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7" name="Line 43"/>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8" name="Line 44"/>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69" name="Line 45"/>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70" name="Line 46"/>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71" name="Line 47"/>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72" name="Line 48"/>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p:spPr>
          <p:txBody>
            <a:bodyPr wrap="none" anchor="ctr"/>
            <a:lstStyle/>
            <a:p>
              <a:endParaRPr lang="en-US"/>
            </a:p>
          </p:txBody>
        </p:sp>
        <p:grpSp>
          <p:nvGrpSpPr>
            <p:cNvPr id="3" name="Group 49"/>
            <p:cNvGrpSpPr>
              <a:grpSpLocks/>
            </p:cNvGrpSpPr>
            <p:nvPr userDrawn="1"/>
          </p:nvGrpSpPr>
          <p:grpSpPr bwMode="auto">
            <a:xfrm>
              <a:off x="0" y="2063"/>
              <a:ext cx="5760" cy="1220"/>
              <a:chOff x="235" y="2750"/>
              <a:chExt cx="5241" cy="699"/>
            </a:xfrm>
          </p:grpSpPr>
          <p:sp>
            <p:nvSpPr>
              <p:cNvPr id="1074" name="Line 50"/>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75" name="Line 51"/>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76" name="Line 52"/>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77" name="Line 53"/>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p:spPr>
            <p:txBody>
              <a:bodyPr wrap="none" anchor="ctr"/>
              <a:lstStyle/>
              <a:p>
                <a:endParaRPr lang="en-US"/>
              </a:p>
            </p:txBody>
          </p:sp>
        </p:grpSp>
        <p:sp>
          <p:nvSpPr>
            <p:cNvPr id="1078" name="Line 54"/>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79" name="Line 55"/>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80" name="Line 56"/>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81" name="Line 57"/>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82" name="Line 58"/>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83" name="Line 59"/>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84" name="Line 60"/>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85" name="Line 61"/>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86" name="Line 62"/>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p:spPr>
          <p:txBody>
            <a:bodyPr wrap="none" anchor="ctr"/>
            <a:lstStyle/>
            <a:p>
              <a:endParaRPr lang="en-US"/>
            </a:p>
          </p:txBody>
        </p:sp>
      </p:grpSp>
      <p:sp>
        <p:nvSpPr>
          <p:cNvPr id="1087" name="Line 63"/>
          <p:cNvSpPr>
            <a:spLocks noChangeShapeType="1"/>
          </p:cNvSpPr>
          <p:nvPr/>
        </p:nvSpPr>
        <p:spPr bwMode="gray">
          <a:xfrm flipH="1">
            <a:off x="-12700" y="712788"/>
            <a:ext cx="2339975"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88" name="Line 64"/>
          <p:cNvSpPr>
            <a:spLocks noChangeShapeType="1"/>
          </p:cNvSpPr>
          <p:nvPr/>
        </p:nvSpPr>
        <p:spPr bwMode="gray">
          <a:xfrm flipH="1">
            <a:off x="-12700" y="712788"/>
            <a:ext cx="2339975" cy="34925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89" name="Line 65"/>
          <p:cNvSpPr>
            <a:spLocks noChangeShapeType="1"/>
          </p:cNvSpPr>
          <p:nvPr/>
        </p:nvSpPr>
        <p:spPr bwMode="gray">
          <a:xfrm flipH="1">
            <a:off x="-12700" y="692150"/>
            <a:ext cx="2339975" cy="19685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90" name="Line 66"/>
          <p:cNvSpPr>
            <a:spLocks noChangeShapeType="1"/>
          </p:cNvSpPr>
          <p:nvPr/>
        </p:nvSpPr>
        <p:spPr bwMode="gray">
          <a:xfrm>
            <a:off x="-12700" y="765175"/>
            <a:ext cx="9144000" cy="0"/>
          </a:xfrm>
          <a:prstGeom prst="line">
            <a:avLst/>
          </a:prstGeom>
          <a:noFill/>
          <a:ln w="3175">
            <a:solidFill>
              <a:srgbClr val="FFFFFF"/>
            </a:solidFill>
            <a:round/>
            <a:headEnd type="none" w="sm" len="sm"/>
            <a:tailEnd type="none" w="sm" len="sm"/>
          </a:ln>
          <a:effectLst/>
        </p:spPr>
        <p:txBody>
          <a:bodyPr wrap="none" anchor="ctr"/>
          <a:lstStyle/>
          <a:p>
            <a:endParaRPr lang="en-US"/>
          </a:p>
        </p:txBody>
      </p:sp>
      <p:sp>
        <p:nvSpPr>
          <p:cNvPr id="1091" name="Freeform 67"/>
          <p:cNvSpPr>
            <a:spLocks/>
          </p:cNvSpPr>
          <p:nvPr/>
        </p:nvSpPr>
        <p:spPr bwMode="gray">
          <a:xfrm>
            <a:off x="-12700" y="0"/>
            <a:ext cx="9156700" cy="1600200"/>
          </a:xfrm>
          <a:custGeom>
            <a:avLst/>
            <a:gdLst/>
            <a:ahLst/>
            <a:cxnLst>
              <a:cxn ang="0">
                <a:pos x="0" y="0"/>
              </a:cxn>
              <a:cxn ang="0">
                <a:pos x="0" y="688"/>
              </a:cxn>
              <a:cxn ang="0">
                <a:pos x="2008" y="492"/>
              </a:cxn>
              <a:cxn ang="0">
                <a:pos x="5768" y="1008"/>
              </a:cxn>
              <a:cxn ang="0">
                <a:pos x="5768" y="0"/>
              </a:cxn>
              <a:cxn ang="0">
                <a:pos x="0" y="0"/>
              </a:cxn>
            </a:cxnLst>
            <a:rect l="0" t="0" r="r" b="b"/>
            <a:pathLst>
              <a:path w="5768" h="1008">
                <a:moveTo>
                  <a:pt x="0" y="0"/>
                </a:moveTo>
                <a:lnTo>
                  <a:pt x="0" y="688"/>
                </a:lnTo>
                <a:cubicBezTo>
                  <a:pt x="72" y="682"/>
                  <a:pt x="776" y="535"/>
                  <a:pt x="2008" y="492"/>
                </a:cubicBezTo>
                <a:cubicBezTo>
                  <a:pt x="3240" y="449"/>
                  <a:pt x="4792" y="608"/>
                  <a:pt x="5768" y="1008"/>
                </a:cubicBezTo>
                <a:lnTo>
                  <a:pt x="5768" y="0"/>
                </a:lnTo>
                <a:lnTo>
                  <a:pt x="0" y="0"/>
                </a:lnTo>
                <a:close/>
              </a:path>
            </a:pathLst>
          </a:custGeom>
          <a:gradFill rotWithShape="1">
            <a:gsLst>
              <a:gs pos="0">
                <a:schemeClr val="hlink"/>
              </a:gs>
              <a:gs pos="100000">
                <a:schemeClr val="hlink">
                  <a:gamma/>
                  <a:shade val="63529"/>
                  <a:invGamma/>
                </a:schemeClr>
              </a:gs>
            </a:gsLst>
            <a:lin ang="0" scaled="1"/>
          </a:gradFill>
          <a:ln w="9525">
            <a:noFill/>
            <a:round/>
            <a:headEnd/>
            <a:tailEnd/>
          </a:ln>
          <a:effectLst/>
        </p:spPr>
        <p:txBody>
          <a:bodyPr/>
          <a:lstStyle/>
          <a:p>
            <a:endParaRPr lang="en-US"/>
          </a:p>
        </p:txBody>
      </p:sp>
      <p:sp>
        <p:nvSpPr>
          <p:cNvPr id="1092" name="Freeform 68"/>
          <p:cNvSpPr>
            <a:spLocks/>
          </p:cNvSpPr>
          <p:nvPr/>
        </p:nvSpPr>
        <p:spPr bwMode="gray">
          <a:xfrm>
            <a:off x="-12700" y="-12700"/>
            <a:ext cx="9156700" cy="1354138"/>
          </a:xfrm>
          <a:custGeom>
            <a:avLst/>
            <a:gdLst/>
            <a:ahLst/>
            <a:cxnLst>
              <a:cxn ang="0">
                <a:pos x="0" y="0"/>
              </a:cxn>
              <a:cxn ang="0">
                <a:pos x="0" y="767"/>
              </a:cxn>
              <a:cxn ang="0">
                <a:pos x="2104" y="448"/>
              </a:cxn>
              <a:cxn ang="0">
                <a:pos x="5768" y="848"/>
              </a:cxn>
              <a:cxn ang="0">
                <a:pos x="5760" y="8"/>
              </a:cxn>
              <a:cxn ang="0">
                <a:pos x="0" y="0"/>
              </a:cxn>
            </a:cxnLst>
            <a:rect l="0" t="0" r="r" b="b"/>
            <a:pathLst>
              <a:path w="5768" h="848">
                <a:moveTo>
                  <a:pt x="0" y="0"/>
                </a:moveTo>
                <a:lnTo>
                  <a:pt x="0" y="767"/>
                </a:lnTo>
                <a:cubicBezTo>
                  <a:pt x="72" y="760"/>
                  <a:pt x="879" y="496"/>
                  <a:pt x="2104" y="448"/>
                </a:cubicBezTo>
                <a:cubicBezTo>
                  <a:pt x="3330" y="401"/>
                  <a:pt x="4792" y="472"/>
                  <a:pt x="5768" y="848"/>
                </a:cubicBezTo>
                <a:lnTo>
                  <a:pt x="5760" y="8"/>
                </a:lnTo>
                <a:lnTo>
                  <a:pt x="0" y="0"/>
                </a:lnTo>
                <a:close/>
              </a:path>
            </a:pathLst>
          </a:custGeom>
          <a:gradFill rotWithShape="1">
            <a:gsLst>
              <a:gs pos="0">
                <a:schemeClr val="hlink">
                  <a:gamma/>
                  <a:shade val="63529"/>
                  <a:invGamma/>
                </a:schemeClr>
              </a:gs>
              <a:gs pos="100000">
                <a:schemeClr val="hlink"/>
              </a:gs>
            </a:gsLst>
            <a:lin ang="0" scaled="1"/>
          </a:gradFill>
          <a:ln w="9525">
            <a:noFill/>
            <a:round/>
            <a:headEnd/>
            <a:tailEnd/>
          </a:ln>
          <a:effectLst/>
        </p:spPr>
        <p:txBody>
          <a:bodyPr/>
          <a:lstStyle/>
          <a:p>
            <a:endParaRPr lang="en-US"/>
          </a:p>
        </p:txBody>
      </p:sp>
      <p:pic>
        <p:nvPicPr>
          <p:cNvPr id="1093" name="Picture 69" descr="figure07_o copy"/>
          <p:cNvPicPr>
            <a:picLocks noChangeAspect="1" noChangeArrowheads="1"/>
          </p:cNvPicPr>
          <p:nvPr/>
        </p:nvPicPr>
        <p:blipFill>
          <a:blip r:embed="rId14"/>
          <a:srcRect/>
          <a:stretch>
            <a:fillRect/>
          </a:stretch>
        </p:blipFill>
        <p:spPr bwMode="gray">
          <a:xfrm>
            <a:off x="600075" y="115888"/>
            <a:ext cx="1079500" cy="792162"/>
          </a:xfrm>
          <a:prstGeom prst="rect">
            <a:avLst/>
          </a:prstGeom>
          <a:noFill/>
        </p:spPr>
      </p:pic>
      <p:pic>
        <p:nvPicPr>
          <p:cNvPr id="1094" name="Picture 70" descr="figure07_b"/>
          <p:cNvPicPr>
            <a:picLocks noChangeAspect="1" noChangeArrowheads="1"/>
          </p:cNvPicPr>
          <p:nvPr/>
        </p:nvPicPr>
        <p:blipFill>
          <a:blip r:embed="rId15"/>
          <a:srcRect/>
          <a:stretch>
            <a:fillRect/>
          </a:stretch>
        </p:blipFill>
        <p:spPr bwMode="gray">
          <a:xfrm>
            <a:off x="-12700" y="333375"/>
            <a:ext cx="1439863" cy="1203325"/>
          </a:xfrm>
          <a:prstGeom prst="rect">
            <a:avLst/>
          </a:prstGeom>
          <a:noFill/>
        </p:spPr>
      </p:pic>
      <p:pic>
        <p:nvPicPr>
          <p:cNvPr id="1095" name="Picture 71" descr="figure07_g"/>
          <p:cNvPicPr>
            <a:picLocks noChangeAspect="1" noChangeArrowheads="1"/>
          </p:cNvPicPr>
          <p:nvPr/>
        </p:nvPicPr>
        <p:blipFill>
          <a:blip r:embed="rId16" cstate="print"/>
          <a:srcRect/>
          <a:stretch>
            <a:fillRect/>
          </a:stretch>
        </p:blipFill>
        <p:spPr bwMode="gray">
          <a:xfrm>
            <a:off x="1174750" y="404813"/>
            <a:ext cx="649288" cy="542925"/>
          </a:xfrm>
          <a:prstGeom prst="rect">
            <a:avLst/>
          </a:prstGeom>
          <a:noFill/>
        </p:spPr>
      </p:pic>
      <p:sp>
        <p:nvSpPr>
          <p:cNvPr id="1027" name="Rectangle 3"/>
          <p:cNvSpPr>
            <a:spLocks noGrp="1" noChangeArrowheads="1"/>
          </p:cNvSpPr>
          <p:nvPr>
            <p:ph type="body" idx="1"/>
          </p:nvPr>
        </p:nvSpPr>
        <p:spPr bwMode="auto">
          <a:xfrm>
            <a:off x="776288" y="1347788"/>
            <a:ext cx="7758112" cy="4914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2937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2937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2937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5ADF20-BD27-4A6D-B95F-56EBD5EB1508}" type="slidenum">
              <a:rPr lang="en-US" smtClean="0"/>
              <a:pPr/>
              <a:t>‹#›</a:t>
            </a:fld>
            <a:endParaRPr lang="en-US"/>
          </a:p>
        </p:txBody>
      </p:sp>
      <p:sp>
        <p:nvSpPr>
          <p:cNvPr id="1026" name="Rectangle 2"/>
          <p:cNvSpPr>
            <a:spLocks noGrp="1" noChangeArrowheads="1"/>
          </p:cNvSpPr>
          <p:nvPr>
            <p:ph type="title"/>
          </p:nvPr>
        </p:nvSpPr>
        <p:spPr bwMode="white">
          <a:xfrm>
            <a:off x="1485900" y="20955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dt="0"/>
  <p:txStyles>
    <p:titleStyle>
      <a:lvl1pPr algn="ctr" rtl="0" eaLnBrk="1" fontAlgn="base" hangingPunct="1">
        <a:spcBef>
          <a:spcPct val="0"/>
        </a:spcBef>
        <a:spcAft>
          <a:spcPct val="0"/>
        </a:spcAft>
        <a:defRPr sz="3200" b="1">
          <a:solidFill>
            <a:srgbClr val="FFFFFF"/>
          </a:solidFill>
          <a:latin typeface="+mj-lt"/>
          <a:ea typeface="+mj-ea"/>
          <a:cs typeface="+mj-cs"/>
        </a:defRPr>
      </a:lvl1pPr>
      <a:lvl2pPr algn="ctr" rtl="0" eaLnBrk="1" fontAlgn="base" hangingPunct="1">
        <a:spcBef>
          <a:spcPct val="0"/>
        </a:spcBef>
        <a:spcAft>
          <a:spcPct val="0"/>
        </a:spcAft>
        <a:defRPr sz="3200" b="1">
          <a:solidFill>
            <a:srgbClr val="FFFFFF"/>
          </a:solidFill>
          <a:latin typeface="Verdana" pitchFamily="34" charset="0"/>
        </a:defRPr>
      </a:lvl2pPr>
      <a:lvl3pPr algn="ctr" rtl="0" eaLnBrk="1" fontAlgn="base" hangingPunct="1">
        <a:spcBef>
          <a:spcPct val="0"/>
        </a:spcBef>
        <a:spcAft>
          <a:spcPct val="0"/>
        </a:spcAft>
        <a:defRPr sz="3200" b="1">
          <a:solidFill>
            <a:srgbClr val="FFFFFF"/>
          </a:solidFill>
          <a:latin typeface="Verdana" pitchFamily="34" charset="0"/>
        </a:defRPr>
      </a:lvl3pPr>
      <a:lvl4pPr algn="ctr" rtl="0" eaLnBrk="1" fontAlgn="base" hangingPunct="1">
        <a:spcBef>
          <a:spcPct val="0"/>
        </a:spcBef>
        <a:spcAft>
          <a:spcPct val="0"/>
        </a:spcAft>
        <a:defRPr sz="3200" b="1">
          <a:solidFill>
            <a:srgbClr val="FFFFFF"/>
          </a:solidFill>
          <a:latin typeface="Verdana" pitchFamily="34" charset="0"/>
        </a:defRPr>
      </a:lvl4pPr>
      <a:lvl5pPr algn="ctr" rtl="0" eaLnBrk="1" fontAlgn="base" hangingPunct="1">
        <a:spcBef>
          <a:spcPct val="0"/>
        </a:spcBef>
        <a:spcAft>
          <a:spcPct val="0"/>
        </a:spcAft>
        <a:defRPr sz="3200" b="1">
          <a:solidFill>
            <a:srgbClr val="FFFFFF"/>
          </a:solidFill>
          <a:latin typeface="Verdana" pitchFamily="34" charset="0"/>
        </a:defRPr>
      </a:lvl5pPr>
      <a:lvl6pPr marL="457200" algn="ctr" rtl="0" eaLnBrk="1" fontAlgn="base" hangingPunct="1">
        <a:spcBef>
          <a:spcPct val="0"/>
        </a:spcBef>
        <a:spcAft>
          <a:spcPct val="0"/>
        </a:spcAft>
        <a:defRPr sz="3200" b="1">
          <a:solidFill>
            <a:srgbClr val="FFFFFF"/>
          </a:solidFill>
          <a:latin typeface="Verdana" pitchFamily="34" charset="0"/>
        </a:defRPr>
      </a:lvl6pPr>
      <a:lvl7pPr marL="914400" algn="ctr" rtl="0" eaLnBrk="1" fontAlgn="base" hangingPunct="1">
        <a:spcBef>
          <a:spcPct val="0"/>
        </a:spcBef>
        <a:spcAft>
          <a:spcPct val="0"/>
        </a:spcAft>
        <a:defRPr sz="3200" b="1">
          <a:solidFill>
            <a:srgbClr val="FFFFFF"/>
          </a:solidFill>
          <a:latin typeface="Verdana" pitchFamily="34" charset="0"/>
        </a:defRPr>
      </a:lvl7pPr>
      <a:lvl8pPr marL="1371600" algn="ctr" rtl="0" eaLnBrk="1" fontAlgn="base" hangingPunct="1">
        <a:spcBef>
          <a:spcPct val="0"/>
        </a:spcBef>
        <a:spcAft>
          <a:spcPct val="0"/>
        </a:spcAft>
        <a:defRPr sz="3200" b="1">
          <a:solidFill>
            <a:srgbClr val="FFFFFF"/>
          </a:solidFill>
          <a:latin typeface="Verdana" pitchFamily="34" charset="0"/>
        </a:defRPr>
      </a:lvl8pPr>
      <a:lvl9pPr marL="1828800" algn="ctr" rtl="0" eaLnBrk="1" fontAlgn="base" hangingPunct="1">
        <a:spcBef>
          <a:spcPct val="0"/>
        </a:spcBef>
        <a:spcAft>
          <a:spcPct val="0"/>
        </a:spcAft>
        <a:defRPr sz="3200" b="1">
          <a:solidFill>
            <a:srgbClr val="FFFFF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6002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white">
          <a:xfrm>
            <a:off x="304800" y="64008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white">
          <a:xfrm>
            <a:off x="6096000" y="64008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endParaRPr lang="en-US"/>
          </a:p>
        </p:txBody>
      </p:sp>
      <p:sp>
        <p:nvSpPr>
          <p:cNvPr id="1030" name="Rectangle 6"/>
          <p:cNvSpPr>
            <a:spLocks noGrp="1" noChangeArrowheads="1"/>
          </p:cNvSpPr>
          <p:nvPr>
            <p:ph type="sldNum" sz="quarter" idx="4"/>
          </p:nvPr>
        </p:nvSpPr>
        <p:spPr bwMode="white">
          <a:xfrm>
            <a:off x="2971800" y="64008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25ADF20-BD27-4A6D-B95F-56EBD5EB1508}" type="slidenum">
              <a:rPr lang="en-US" smtClean="0"/>
              <a:pPr/>
              <a:t>‹#›</a:t>
            </a:fld>
            <a:endParaRPr lang="en-US"/>
          </a:p>
        </p:txBody>
      </p:sp>
      <p:sp>
        <p:nvSpPr>
          <p:cNvPr id="1026" name="Rectangle 2"/>
          <p:cNvSpPr>
            <a:spLocks noGrp="1" noChangeArrowheads="1"/>
          </p:cNvSpPr>
          <p:nvPr>
            <p:ph type="title"/>
          </p:nvPr>
        </p:nvSpPr>
        <p:spPr bwMode="gray">
          <a:xfrm>
            <a:off x="304800" y="655638"/>
            <a:ext cx="49530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transition spd="med">
    <p:wheel spokes="8"/>
  </p:transition>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0"/>
            <a:ext cx="6477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533400"/>
            <a:ext cx="77724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5ADF20-BD27-4A6D-B95F-56EBD5EB15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spd="med">
    <p:wheel spokes="8"/>
  </p:transition>
  <p:timing>
    <p:tnLst>
      <p:par>
        <p:cTn id="1" dur="indefinite" restart="never" nodeType="tmRoot"/>
      </p:par>
    </p:tnLst>
  </p:timing>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25ADF20-BD27-4A6D-B95F-56EBD5EB1508}" type="slidenum">
              <a:rPr lang="en-US" smtClean="0"/>
              <a:pPr/>
              <a:t>‹#›</a:t>
            </a:fld>
            <a:endParaRPr lang="en-US"/>
          </a:p>
        </p:txBody>
      </p:sp>
    </p:spTree>
    <p:extLst>
      <p:ext uri="{BB962C8B-B14F-4D97-AF65-F5344CB8AC3E}">
        <p14:creationId xmlns:p14="http://schemas.microsoft.com/office/powerpoint/2010/main" val="1601772587"/>
      </p:ext>
    </p:extLst>
  </p:cSld>
  <p:clrMap bg1="dk1" tx1="lt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Lst>
  <p:transition spd="med">
    <p:wheel spokes="8"/>
  </p:transition>
  <p:timing>
    <p:tnLst>
      <p:par>
        <p:cTn id="1" dur="indefinite" restart="never" nodeType="tmRoot"/>
      </p:par>
    </p:tnLst>
  </p:timing>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25ADF20-BD27-4A6D-B95F-56EBD5EB1508}" type="slidenum">
              <a:rPr lang="en-US" smtClean="0"/>
              <a:pPr/>
              <a:t>‹#›</a:t>
            </a:fld>
            <a:endParaRPr lang="en-US"/>
          </a:p>
        </p:txBody>
      </p:sp>
    </p:spTree>
    <p:extLst>
      <p:ext uri="{BB962C8B-B14F-4D97-AF65-F5344CB8AC3E}">
        <p14:creationId xmlns:p14="http://schemas.microsoft.com/office/powerpoint/2010/main" val="1419480253"/>
      </p:ext>
    </p:extLst>
  </p:cSld>
  <p:clrMap bg1="dk1" tx1="lt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Lst>
  <p:transition spd="med">
    <p:wheel spokes="8"/>
  </p:transition>
  <p:timing>
    <p:tnLst>
      <p:par>
        <p:cTn id="1" dur="indefinite" restart="never" nodeType="tmRoot"/>
      </p:par>
    </p:tnLst>
  </p:timing>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25ADF20-BD27-4A6D-B95F-56EBD5EB15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3" name="Rectangle 69"/>
          <p:cNvSpPr>
            <a:spLocks noChangeArrowheads="1"/>
          </p:cNvSpPr>
          <p:nvPr/>
        </p:nvSpPr>
        <p:spPr bwMode="gray">
          <a:xfrm>
            <a:off x="457200" y="0"/>
            <a:ext cx="8477250" cy="76835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gray">
          <a:xfrm>
            <a:off x="609600" y="1228725"/>
            <a:ext cx="8023225" cy="4921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5791200" y="6248400"/>
            <a:ext cx="2895600"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endParaRPr lang="en-US"/>
          </a:p>
        </p:txBody>
      </p:sp>
      <p:sp>
        <p:nvSpPr>
          <p:cNvPr id="1030" name="Rectangle 6"/>
          <p:cNvSpPr>
            <a:spLocks noGrp="1" noChangeArrowheads="1"/>
          </p:cNvSpPr>
          <p:nvPr>
            <p:ph type="sldNum" sz="quarter" idx="4"/>
          </p:nvPr>
        </p:nvSpPr>
        <p:spPr bwMode="gray">
          <a:xfrm>
            <a:off x="3429000" y="633888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5ADF20-BD27-4A6D-B95F-56EBD5EB1508}" type="slidenum">
              <a:rPr lang="en-US" smtClean="0"/>
              <a:pPr/>
              <a:t>‹#›</a:t>
            </a:fld>
            <a:endParaRPr lang="en-US"/>
          </a:p>
        </p:txBody>
      </p:sp>
      <p:sp>
        <p:nvSpPr>
          <p:cNvPr id="1052" name="Rectangle 28"/>
          <p:cNvSpPr>
            <a:spLocks noChangeArrowheads="1"/>
          </p:cNvSpPr>
          <p:nvPr/>
        </p:nvSpPr>
        <p:spPr bwMode="gray">
          <a:xfrm>
            <a:off x="0" y="0"/>
            <a:ext cx="457200" cy="768350"/>
          </a:xfrm>
          <a:prstGeom prst="rect">
            <a:avLst/>
          </a:prstGeom>
          <a:solidFill>
            <a:schemeClr val="hlink"/>
          </a:solidFill>
          <a:ln w="9525">
            <a:noFill/>
            <a:miter lim="800000"/>
            <a:headEnd/>
            <a:tailEnd/>
          </a:ln>
          <a:effectLst/>
        </p:spPr>
        <p:txBody>
          <a:bodyPr wrap="none" anchor="ctr"/>
          <a:lstStyle/>
          <a:p>
            <a:pPr algn="ctr"/>
            <a:endParaRPr lang="en-US"/>
          </a:p>
        </p:txBody>
      </p:sp>
      <p:sp>
        <p:nvSpPr>
          <p:cNvPr id="1054" name="Rectangle 30"/>
          <p:cNvSpPr>
            <a:spLocks noChangeArrowheads="1"/>
          </p:cNvSpPr>
          <p:nvPr/>
        </p:nvSpPr>
        <p:spPr bwMode="gray">
          <a:xfrm>
            <a:off x="0" y="762000"/>
            <a:ext cx="457200" cy="152400"/>
          </a:xfrm>
          <a:prstGeom prst="rect">
            <a:avLst/>
          </a:prstGeom>
          <a:solidFill>
            <a:schemeClr val="bg2"/>
          </a:solidFill>
          <a:ln w="9525">
            <a:noFill/>
            <a:miter lim="800000"/>
            <a:headEnd/>
            <a:tailEnd/>
          </a:ln>
          <a:effectLst/>
        </p:spPr>
        <p:txBody>
          <a:bodyPr wrap="none" anchor="ctr"/>
          <a:lstStyle/>
          <a:p>
            <a:pPr algn="ctr"/>
            <a:endParaRPr lang="en-US"/>
          </a:p>
        </p:txBody>
      </p:sp>
      <p:sp>
        <p:nvSpPr>
          <p:cNvPr id="1056" name="Rectangle 32"/>
          <p:cNvSpPr>
            <a:spLocks noChangeArrowheads="1"/>
          </p:cNvSpPr>
          <p:nvPr/>
        </p:nvSpPr>
        <p:spPr bwMode="gray">
          <a:xfrm>
            <a:off x="0" y="914400"/>
            <a:ext cx="457200" cy="4191000"/>
          </a:xfrm>
          <a:prstGeom prst="rect">
            <a:avLst/>
          </a:prstGeom>
          <a:gradFill rotWithShape="1">
            <a:gsLst>
              <a:gs pos="0">
                <a:schemeClr val="bg2"/>
              </a:gs>
              <a:gs pos="100000">
                <a:schemeClr val="bg2">
                  <a:gamma/>
                  <a:tint val="42353"/>
                  <a:invGamma/>
                </a:schemeClr>
              </a:gs>
            </a:gsLst>
            <a:lin ang="5400000" scaled="1"/>
          </a:gradFill>
          <a:ln w="9525">
            <a:noFill/>
            <a:miter lim="800000"/>
            <a:headEnd/>
            <a:tailEnd/>
          </a:ln>
          <a:effectLst/>
        </p:spPr>
        <p:txBody>
          <a:bodyPr wrap="none" anchor="ctr"/>
          <a:lstStyle/>
          <a:p>
            <a:pPr algn="ctr"/>
            <a:endParaRPr lang="en-US"/>
          </a:p>
        </p:txBody>
      </p:sp>
      <p:sp>
        <p:nvSpPr>
          <p:cNvPr id="1073" name="Rectangle 49"/>
          <p:cNvSpPr>
            <a:spLocks noChangeArrowheads="1"/>
          </p:cNvSpPr>
          <p:nvPr/>
        </p:nvSpPr>
        <p:spPr bwMode="gray">
          <a:xfrm>
            <a:off x="0" y="5105400"/>
            <a:ext cx="457200" cy="1544638"/>
          </a:xfrm>
          <a:prstGeom prst="rect">
            <a:avLst/>
          </a:prstGeom>
          <a:gradFill rotWithShape="1">
            <a:gsLst>
              <a:gs pos="0">
                <a:schemeClr val="accent2">
                  <a:gamma/>
                  <a:tint val="42353"/>
                  <a:invGamma/>
                </a:schemeClr>
              </a:gs>
              <a:gs pos="100000">
                <a:schemeClr val="accent2"/>
              </a:gs>
            </a:gsLst>
            <a:lin ang="5400000" scaled="1"/>
          </a:gradFill>
          <a:ln w="9525">
            <a:noFill/>
            <a:miter lim="800000"/>
            <a:headEnd/>
            <a:tailEnd/>
          </a:ln>
          <a:effectLst/>
        </p:spPr>
        <p:txBody>
          <a:bodyPr wrap="none" anchor="ctr"/>
          <a:lstStyle/>
          <a:p>
            <a:pPr algn="ctr"/>
            <a:endParaRPr lang="en-US"/>
          </a:p>
        </p:txBody>
      </p:sp>
      <p:sp>
        <p:nvSpPr>
          <p:cNvPr id="1079" name="Rectangle 55"/>
          <p:cNvSpPr>
            <a:spLocks noChangeArrowheads="1"/>
          </p:cNvSpPr>
          <p:nvPr/>
        </p:nvSpPr>
        <p:spPr bwMode="gray">
          <a:xfrm>
            <a:off x="0" y="6656388"/>
            <a:ext cx="457200" cy="209550"/>
          </a:xfrm>
          <a:prstGeom prst="rect">
            <a:avLst/>
          </a:prstGeom>
          <a:solidFill>
            <a:schemeClr val="bg2"/>
          </a:solidFill>
          <a:ln w="9525">
            <a:noFill/>
            <a:miter lim="800000"/>
            <a:headEnd/>
            <a:tailEnd/>
          </a:ln>
          <a:effectLst/>
        </p:spPr>
        <p:txBody>
          <a:bodyPr wrap="none" anchor="ctr"/>
          <a:lstStyle/>
          <a:p>
            <a:endParaRPr lang="en-US"/>
          </a:p>
        </p:txBody>
      </p:sp>
      <p:sp>
        <p:nvSpPr>
          <p:cNvPr id="1080" name="Rectangle 56"/>
          <p:cNvSpPr>
            <a:spLocks noChangeArrowheads="1"/>
          </p:cNvSpPr>
          <p:nvPr/>
        </p:nvSpPr>
        <p:spPr bwMode="gray">
          <a:xfrm>
            <a:off x="457200" y="6650038"/>
            <a:ext cx="1304925" cy="21590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endParaRPr lang="en-US"/>
          </a:p>
        </p:txBody>
      </p:sp>
      <p:sp>
        <p:nvSpPr>
          <p:cNvPr id="1084" name="Rectangle 60"/>
          <p:cNvSpPr>
            <a:spLocks noChangeArrowheads="1"/>
          </p:cNvSpPr>
          <p:nvPr/>
        </p:nvSpPr>
        <p:spPr bwMode="gray">
          <a:xfrm>
            <a:off x="1752600" y="6650038"/>
            <a:ext cx="7391400" cy="215900"/>
          </a:xfrm>
          <a:prstGeom prst="rect">
            <a:avLst/>
          </a:prstGeom>
          <a:gradFill rotWithShape="1">
            <a:gsLst>
              <a:gs pos="0">
                <a:schemeClr val="folHlink">
                  <a:gamma/>
                  <a:tint val="54510"/>
                  <a:invGamma/>
                </a:schemeClr>
              </a:gs>
              <a:gs pos="100000">
                <a:schemeClr val="folHlink"/>
              </a:gs>
            </a:gsLst>
            <a:lin ang="0" scaled="1"/>
          </a:gradFill>
          <a:ln w="9525">
            <a:noFill/>
            <a:miter lim="800000"/>
            <a:headEnd/>
            <a:tailEnd/>
          </a:ln>
          <a:effectLst/>
        </p:spPr>
        <p:txBody>
          <a:bodyPr wrap="none" anchor="ctr"/>
          <a:lstStyle/>
          <a:p>
            <a:endParaRPr lang="en-US"/>
          </a:p>
        </p:txBody>
      </p:sp>
      <p:sp>
        <p:nvSpPr>
          <p:cNvPr id="1085" name="Rectangle 61"/>
          <p:cNvSpPr>
            <a:spLocks noChangeArrowheads="1"/>
          </p:cNvSpPr>
          <p:nvPr/>
        </p:nvSpPr>
        <p:spPr bwMode="gray">
          <a:xfrm>
            <a:off x="8777288" y="6656388"/>
            <a:ext cx="366712" cy="209550"/>
          </a:xfrm>
          <a:prstGeom prst="rect">
            <a:avLst/>
          </a:prstGeom>
          <a:gradFill rotWithShape="1">
            <a:gsLst>
              <a:gs pos="0">
                <a:schemeClr val="bg1"/>
              </a:gs>
              <a:gs pos="100000">
                <a:schemeClr val="bg1">
                  <a:gamma/>
                  <a:shade val="84706"/>
                  <a:invGamma/>
                </a:schemeClr>
              </a:gs>
            </a:gsLst>
            <a:lin ang="5400000" scaled="1"/>
          </a:gradFill>
          <a:ln w="9525">
            <a:noFill/>
            <a:miter lim="800000"/>
            <a:headEnd/>
            <a:tailEnd/>
          </a:ln>
          <a:effectLst/>
        </p:spPr>
        <p:txBody>
          <a:bodyPr wrap="none" anchor="ctr"/>
          <a:lstStyle/>
          <a:p>
            <a:endParaRPr lang="en-US"/>
          </a:p>
        </p:txBody>
      </p:sp>
      <p:sp>
        <p:nvSpPr>
          <p:cNvPr id="1087" name="Rectangle 63"/>
          <p:cNvSpPr>
            <a:spLocks noChangeArrowheads="1"/>
          </p:cNvSpPr>
          <p:nvPr/>
        </p:nvSpPr>
        <p:spPr bwMode="gray">
          <a:xfrm>
            <a:off x="8769350" y="6019800"/>
            <a:ext cx="374650" cy="642938"/>
          </a:xfrm>
          <a:prstGeom prst="rect">
            <a:avLst/>
          </a:prstGeom>
          <a:solidFill>
            <a:schemeClr val="bg2"/>
          </a:solidFill>
          <a:ln w="9525">
            <a:noFill/>
            <a:miter lim="800000"/>
            <a:headEnd/>
            <a:tailEnd/>
          </a:ln>
          <a:effectLst/>
        </p:spPr>
        <p:txBody>
          <a:bodyPr wrap="none" anchor="ctr"/>
          <a:lstStyle/>
          <a:p>
            <a:endParaRPr lang="en-US"/>
          </a:p>
        </p:txBody>
      </p:sp>
      <p:sp>
        <p:nvSpPr>
          <p:cNvPr id="1089" name="Rectangle 65"/>
          <p:cNvSpPr>
            <a:spLocks noChangeArrowheads="1"/>
          </p:cNvSpPr>
          <p:nvPr/>
        </p:nvSpPr>
        <p:spPr bwMode="gray">
          <a:xfrm>
            <a:off x="8763000" y="914400"/>
            <a:ext cx="381000" cy="5105400"/>
          </a:xfrm>
          <a:prstGeom prst="rect">
            <a:avLst/>
          </a:prstGeom>
          <a:gradFill rotWithShape="1">
            <a:gsLst>
              <a:gs pos="0">
                <a:schemeClr val="hlink"/>
              </a:gs>
              <a:gs pos="100000">
                <a:schemeClr val="hlink">
                  <a:gamma/>
                  <a:tint val="51373"/>
                  <a:invGamma/>
                </a:schemeClr>
              </a:gs>
            </a:gsLst>
            <a:lin ang="5400000" scaled="1"/>
          </a:gradFill>
          <a:ln w="9525">
            <a:noFill/>
            <a:miter lim="800000"/>
            <a:headEnd/>
            <a:tailEnd/>
          </a:ln>
          <a:effectLst/>
        </p:spPr>
        <p:txBody>
          <a:bodyPr wrap="none" anchor="ctr"/>
          <a:lstStyle/>
          <a:p>
            <a:endParaRPr lang="en-US"/>
          </a:p>
        </p:txBody>
      </p:sp>
      <p:sp>
        <p:nvSpPr>
          <p:cNvPr id="1090" name="Rectangle 66"/>
          <p:cNvSpPr>
            <a:spLocks noChangeArrowheads="1"/>
          </p:cNvSpPr>
          <p:nvPr/>
        </p:nvSpPr>
        <p:spPr bwMode="gray">
          <a:xfrm>
            <a:off x="8763000" y="762000"/>
            <a:ext cx="381000" cy="152400"/>
          </a:xfrm>
          <a:prstGeom prst="rect">
            <a:avLst/>
          </a:prstGeom>
          <a:solidFill>
            <a:schemeClr val="folHlink"/>
          </a:solidFill>
          <a:ln w="9525">
            <a:noFill/>
            <a:miter lim="800000"/>
            <a:headEnd/>
            <a:tailEnd/>
          </a:ln>
          <a:effectLst/>
        </p:spPr>
        <p:txBody>
          <a:bodyPr wrap="none" anchor="ctr"/>
          <a:lstStyle/>
          <a:p>
            <a:pPr algn="ctr"/>
            <a:endParaRPr lang="en-US"/>
          </a:p>
        </p:txBody>
      </p:sp>
      <p:sp>
        <p:nvSpPr>
          <p:cNvPr id="1091" name="Rectangle 67"/>
          <p:cNvSpPr>
            <a:spLocks noChangeArrowheads="1"/>
          </p:cNvSpPr>
          <p:nvPr/>
        </p:nvSpPr>
        <p:spPr bwMode="gray">
          <a:xfrm>
            <a:off x="8770938" y="0"/>
            <a:ext cx="373062" cy="762000"/>
          </a:xfrm>
          <a:prstGeom prst="rect">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endParaRPr lang="en-US"/>
          </a:p>
        </p:txBody>
      </p:sp>
      <p:sp>
        <p:nvSpPr>
          <p:cNvPr id="1092" name="Rectangle 68"/>
          <p:cNvSpPr>
            <a:spLocks noChangeArrowheads="1"/>
          </p:cNvSpPr>
          <p:nvPr/>
        </p:nvSpPr>
        <p:spPr bwMode="gray">
          <a:xfrm>
            <a:off x="457200" y="762000"/>
            <a:ext cx="8315325" cy="152400"/>
          </a:xfrm>
          <a:prstGeom prst="rect">
            <a:avLst/>
          </a:prstGeom>
          <a:gradFill rotWithShape="1">
            <a:gsLst>
              <a:gs pos="0">
                <a:schemeClr val="accent1"/>
              </a:gs>
              <a:gs pos="100000">
                <a:schemeClr val="accent1">
                  <a:gamma/>
                  <a:tint val="33333"/>
                  <a:invGamma/>
                </a:schemeClr>
              </a:gs>
            </a:gsLst>
            <a:lin ang="0" scaled="1"/>
          </a:gradFill>
          <a:ln w="9525">
            <a:noFill/>
            <a:miter lim="800000"/>
            <a:headEnd/>
            <a:tailEnd/>
          </a:ln>
          <a:effectLst/>
        </p:spPr>
        <p:txBody>
          <a:bodyPr wrap="none" anchor="ctr"/>
          <a:lstStyle/>
          <a:p>
            <a:pPr algn="ctr"/>
            <a:endParaRPr lang="en-US"/>
          </a:p>
        </p:txBody>
      </p:sp>
      <p:sp>
        <p:nvSpPr>
          <p:cNvPr id="1026" name="Rectangle 2"/>
          <p:cNvSpPr>
            <a:spLocks noGrp="1" noChangeArrowheads="1"/>
          </p:cNvSpPr>
          <p:nvPr>
            <p:ph type="title"/>
          </p:nvPr>
        </p:nvSpPr>
        <p:spPr bwMode="gray">
          <a:xfrm>
            <a:off x="990600" y="122238"/>
            <a:ext cx="67056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2" name="Group 104"/>
          <p:cNvGrpSpPr>
            <a:grpSpLocks/>
          </p:cNvGrpSpPr>
          <p:nvPr/>
        </p:nvGrpSpPr>
        <p:grpSpPr bwMode="auto">
          <a:xfrm>
            <a:off x="8002588" y="69850"/>
            <a:ext cx="657225" cy="636588"/>
            <a:chOff x="5041" y="44"/>
            <a:chExt cx="414" cy="401"/>
          </a:xfrm>
        </p:grpSpPr>
        <p:sp>
          <p:nvSpPr>
            <p:cNvPr id="1129" name="Oval 105"/>
            <p:cNvSpPr>
              <a:spLocks noChangeArrowheads="1"/>
            </p:cNvSpPr>
            <p:nvPr userDrawn="1"/>
          </p:nvSpPr>
          <p:spPr bwMode="gray">
            <a:xfrm rot="149948">
              <a:off x="5161" y="161"/>
              <a:ext cx="175" cy="17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nvGrpSpPr>
            <p:cNvPr id="3" name="Group 106"/>
            <p:cNvGrpSpPr>
              <a:grpSpLocks/>
            </p:cNvGrpSpPr>
            <p:nvPr userDrawn="1"/>
          </p:nvGrpSpPr>
          <p:grpSpPr bwMode="auto">
            <a:xfrm rot="334874">
              <a:off x="5321" y="313"/>
              <a:ext cx="98" cy="75"/>
              <a:chOff x="3452" y="878"/>
              <a:chExt cx="402" cy="342"/>
            </a:xfrm>
          </p:grpSpPr>
          <p:sp>
            <p:nvSpPr>
              <p:cNvPr id="1131" name="Oval 10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32" name="Oval 10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33" name="Oval 10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4" name="Group 110"/>
            <p:cNvGrpSpPr>
              <a:grpSpLocks/>
            </p:cNvGrpSpPr>
            <p:nvPr userDrawn="1"/>
          </p:nvGrpSpPr>
          <p:grpSpPr bwMode="auto">
            <a:xfrm rot="-23704554">
              <a:off x="5358" y="218"/>
              <a:ext cx="97" cy="75"/>
              <a:chOff x="3452" y="878"/>
              <a:chExt cx="402" cy="342"/>
            </a:xfrm>
          </p:grpSpPr>
          <p:sp>
            <p:nvSpPr>
              <p:cNvPr id="1135" name="Oval 11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36" name="Oval 11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37" name="Oval 11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5" name="Group 114"/>
            <p:cNvGrpSpPr>
              <a:grpSpLocks/>
            </p:cNvGrpSpPr>
            <p:nvPr userDrawn="1"/>
          </p:nvGrpSpPr>
          <p:grpSpPr bwMode="auto">
            <a:xfrm rot="-4646600">
              <a:off x="5335" y="107"/>
              <a:ext cx="88" cy="82"/>
              <a:chOff x="3452" y="878"/>
              <a:chExt cx="402" cy="342"/>
            </a:xfrm>
          </p:grpSpPr>
          <p:sp>
            <p:nvSpPr>
              <p:cNvPr id="1139" name="Oval 11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40" name="Oval 11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41" name="Oval 11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6" name="Group 118"/>
            <p:cNvGrpSpPr>
              <a:grpSpLocks/>
            </p:cNvGrpSpPr>
            <p:nvPr userDrawn="1"/>
          </p:nvGrpSpPr>
          <p:grpSpPr bwMode="auto">
            <a:xfrm rot="2913403">
              <a:off x="5210" y="359"/>
              <a:ext cx="88" cy="83"/>
              <a:chOff x="3452" y="878"/>
              <a:chExt cx="402" cy="342"/>
            </a:xfrm>
          </p:grpSpPr>
          <p:sp>
            <p:nvSpPr>
              <p:cNvPr id="1143" name="Oval 119"/>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44" name="Oval 120"/>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45" name="Oval 121"/>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7" name="Group 122"/>
            <p:cNvGrpSpPr>
              <a:grpSpLocks/>
            </p:cNvGrpSpPr>
            <p:nvPr userDrawn="1"/>
          </p:nvGrpSpPr>
          <p:grpSpPr bwMode="auto">
            <a:xfrm rot="-29488389">
              <a:off x="5212" y="46"/>
              <a:ext cx="88" cy="83"/>
              <a:chOff x="3452" y="878"/>
              <a:chExt cx="402" cy="342"/>
            </a:xfrm>
          </p:grpSpPr>
          <p:sp>
            <p:nvSpPr>
              <p:cNvPr id="1147" name="Oval 123"/>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48" name="Oval 124"/>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49" name="Oval 125"/>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8" name="Group 126"/>
            <p:cNvGrpSpPr>
              <a:grpSpLocks/>
            </p:cNvGrpSpPr>
            <p:nvPr userDrawn="1"/>
          </p:nvGrpSpPr>
          <p:grpSpPr bwMode="auto">
            <a:xfrm rot="-10069553">
              <a:off x="5089" y="95"/>
              <a:ext cx="97" cy="76"/>
              <a:chOff x="3452" y="878"/>
              <a:chExt cx="402" cy="342"/>
            </a:xfrm>
          </p:grpSpPr>
          <p:sp>
            <p:nvSpPr>
              <p:cNvPr id="1151" name="Oval 12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52" name="Oval 12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53" name="Oval 12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9" name="Group 130"/>
            <p:cNvGrpSpPr>
              <a:grpSpLocks/>
            </p:cNvGrpSpPr>
            <p:nvPr userDrawn="1"/>
          </p:nvGrpSpPr>
          <p:grpSpPr bwMode="auto">
            <a:xfrm rot="-34314642">
              <a:off x="5041" y="204"/>
              <a:ext cx="97" cy="75"/>
              <a:chOff x="3452" y="878"/>
              <a:chExt cx="402" cy="342"/>
            </a:xfrm>
          </p:grpSpPr>
          <p:sp>
            <p:nvSpPr>
              <p:cNvPr id="1155" name="Oval 13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56" name="Oval 13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57" name="Oval 13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nvGrpSpPr>
            <p:cNvPr id="10" name="Group 134"/>
            <p:cNvGrpSpPr>
              <a:grpSpLocks/>
            </p:cNvGrpSpPr>
            <p:nvPr userDrawn="1"/>
          </p:nvGrpSpPr>
          <p:grpSpPr bwMode="auto">
            <a:xfrm rot="-15041649">
              <a:off x="5085" y="304"/>
              <a:ext cx="88" cy="82"/>
              <a:chOff x="3452" y="878"/>
              <a:chExt cx="402" cy="342"/>
            </a:xfrm>
          </p:grpSpPr>
          <p:sp>
            <p:nvSpPr>
              <p:cNvPr id="1159" name="Oval 13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60" name="Oval 13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sp>
            <p:nvSpPr>
              <p:cNvPr id="1161" name="Oval 13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en-US"/>
              </a:p>
            </p:txBody>
          </p:sp>
        </p:grpSp>
      </p:grpSp>
      <p:sp>
        <p:nvSpPr>
          <p:cNvPr id="1162" name="Rectangle 138"/>
          <p:cNvSpPr>
            <a:spLocks noGrp="1" noChangeArrowheads="1"/>
          </p:cNvSpPr>
          <p:nvPr>
            <p:ph type="dt" sz="half" idx="2"/>
          </p:nvPr>
        </p:nvSpPr>
        <p:spPr bwMode="gray">
          <a:xfrm>
            <a:off x="457200" y="63246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endParaRPr lang="en-US"/>
          </a:p>
        </p:txBody>
      </p:sp>
      <p:sp>
        <p:nvSpPr>
          <p:cNvPr id="1175" name="Line 151"/>
          <p:cNvSpPr>
            <a:spLocks noChangeShapeType="1"/>
          </p:cNvSpPr>
          <p:nvPr/>
        </p:nvSpPr>
        <p:spPr bwMode="auto">
          <a:xfrm>
            <a:off x="0" y="762000"/>
            <a:ext cx="9144000" cy="0"/>
          </a:xfrm>
          <a:prstGeom prst="line">
            <a:avLst/>
          </a:prstGeom>
          <a:noFill/>
          <a:ln w="9525">
            <a:solidFill>
              <a:schemeClr val="tx2"/>
            </a:solidFill>
            <a:round/>
            <a:headEnd/>
            <a:tailEnd/>
          </a:ln>
          <a:effectLst/>
        </p:spPr>
        <p:txBody>
          <a:bodyPr/>
          <a:lstStyle/>
          <a:p>
            <a:endParaRPr lang="en-US"/>
          </a:p>
        </p:txBody>
      </p:sp>
      <p:sp>
        <p:nvSpPr>
          <p:cNvPr id="1176" name="Line 152"/>
          <p:cNvSpPr>
            <a:spLocks noChangeShapeType="1"/>
          </p:cNvSpPr>
          <p:nvPr/>
        </p:nvSpPr>
        <p:spPr bwMode="auto">
          <a:xfrm>
            <a:off x="0" y="914400"/>
            <a:ext cx="9144000" cy="0"/>
          </a:xfrm>
          <a:prstGeom prst="line">
            <a:avLst/>
          </a:prstGeom>
          <a:noFill/>
          <a:ln w="9525">
            <a:solidFill>
              <a:schemeClr val="tx1"/>
            </a:solidFill>
            <a:round/>
            <a:headEnd/>
            <a:tailEnd/>
          </a:ln>
          <a:effectLst/>
        </p:spPr>
        <p:txBody>
          <a:bodyPr/>
          <a:lstStyle/>
          <a:p>
            <a:endParaRPr lang="en-US"/>
          </a:p>
        </p:txBody>
      </p:sp>
      <p:sp>
        <p:nvSpPr>
          <p:cNvPr id="1177" name="Line 153"/>
          <p:cNvSpPr>
            <a:spLocks noChangeShapeType="1"/>
          </p:cNvSpPr>
          <p:nvPr/>
        </p:nvSpPr>
        <p:spPr bwMode="auto">
          <a:xfrm>
            <a:off x="0" y="6648450"/>
            <a:ext cx="9144000" cy="0"/>
          </a:xfrm>
          <a:prstGeom prst="line">
            <a:avLst/>
          </a:prstGeom>
          <a:noFill/>
          <a:ln w="9525">
            <a:solidFill>
              <a:schemeClr val="tx1"/>
            </a:solidFill>
            <a:round/>
            <a:headEnd/>
            <a:tailEnd/>
          </a:ln>
          <a:effectLst/>
        </p:spPr>
        <p:txBody>
          <a:bodyPr/>
          <a:lstStyle/>
          <a:p>
            <a:endParaRPr lang="en-US"/>
          </a:p>
        </p:txBody>
      </p:sp>
      <p:sp>
        <p:nvSpPr>
          <p:cNvPr id="1178" name="Line 154"/>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endParaRPr lang="en-US"/>
          </a:p>
        </p:txBody>
      </p:sp>
      <p:sp>
        <p:nvSpPr>
          <p:cNvPr id="1179" name="Line 155"/>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endParaRPr lang="en-US"/>
          </a:p>
        </p:txBody>
      </p:sp>
      <p:sp>
        <p:nvSpPr>
          <p:cNvPr id="1181" name="Line 157"/>
          <p:cNvSpPr>
            <a:spLocks noChangeShapeType="1"/>
          </p:cNvSpPr>
          <p:nvPr/>
        </p:nvSpPr>
        <p:spPr bwMode="auto">
          <a:xfrm flipH="1">
            <a:off x="0" y="5105400"/>
            <a:ext cx="457200" cy="0"/>
          </a:xfrm>
          <a:prstGeom prst="line">
            <a:avLst/>
          </a:prstGeom>
          <a:noFill/>
          <a:ln w="9525">
            <a:solidFill>
              <a:schemeClr val="tx1"/>
            </a:solidFill>
            <a:round/>
            <a:headEnd/>
            <a:tailEnd/>
          </a:ln>
          <a:effectLst/>
        </p:spPr>
        <p:txBody>
          <a:bodyPr/>
          <a:lstStyle/>
          <a:p>
            <a:endParaRPr lang="en-US"/>
          </a:p>
        </p:txBody>
      </p:sp>
      <p:sp>
        <p:nvSpPr>
          <p:cNvPr id="1182" name="Line 158"/>
          <p:cNvSpPr>
            <a:spLocks noChangeShapeType="1"/>
          </p:cNvSpPr>
          <p:nvPr/>
        </p:nvSpPr>
        <p:spPr bwMode="auto">
          <a:xfrm>
            <a:off x="1752600" y="6648450"/>
            <a:ext cx="0" cy="209550"/>
          </a:xfrm>
          <a:prstGeom prst="line">
            <a:avLst/>
          </a:prstGeom>
          <a:noFill/>
          <a:ln w="9525">
            <a:solidFill>
              <a:schemeClr val="tx1"/>
            </a:solidFill>
            <a:round/>
            <a:headEnd/>
            <a:tailEnd/>
          </a:ln>
          <a:effectLst/>
        </p:spPr>
        <p:txBody>
          <a:bodyPr/>
          <a:lstStyle/>
          <a:p>
            <a:endParaRPr lang="en-US"/>
          </a:p>
        </p:txBody>
      </p:sp>
      <p:sp>
        <p:nvSpPr>
          <p:cNvPr id="1183" name="Line 159"/>
          <p:cNvSpPr>
            <a:spLocks noChangeShapeType="1"/>
          </p:cNvSpPr>
          <p:nvPr/>
        </p:nvSpPr>
        <p:spPr bwMode="auto">
          <a:xfrm>
            <a:off x="8763000" y="6019800"/>
            <a:ext cx="381000" cy="0"/>
          </a:xfrm>
          <a:prstGeom prst="line">
            <a:avLst/>
          </a:prstGeom>
          <a:noFill/>
          <a:ln w="9525">
            <a:solidFill>
              <a:schemeClr val="tx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dt="0"/>
  <p:txStyles>
    <p:titleStyle>
      <a:lvl1pPr algn="l" rtl="0" eaLnBrk="1" fontAlgn="base" hangingPunct="1">
        <a:spcBef>
          <a:spcPct val="0"/>
        </a:spcBef>
        <a:spcAft>
          <a:spcPct val="0"/>
        </a:spcAft>
        <a:defRPr sz="2800" b="1" i="1">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itchFamily="34" charset="0"/>
        </a:defRPr>
      </a:lvl2pPr>
      <a:lvl3pPr algn="l" rtl="0" eaLnBrk="1" fontAlgn="base" hangingPunct="1">
        <a:spcBef>
          <a:spcPct val="0"/>
        </a:spcBef>
        <a:spcAft>
          <a:spcPct val="0"/>
        </a:spcAft>
        <a:defRPr sz="2800" b="1" i="1">
          <a:solidFill>
            <a:schemeClr val="tx1"/>
          </a:solidFill>
          <a:latin typeface="Verdana" pitchFamily="34" charset="0"/>
        </a:defRPr>
      </a:lvl3pPr>
      <a:lvl4pPr algn="l" rtl="0" eaLnBrk="1" fontAlgn="base" hangingPunct="1">
        <a:spcBef>
          <a:spcPct val="0"/>
        </a:spcBef>
        <a:spcAft>
          <a:spcPct val="0"/>
        </a:spcAft>
        <a:defRPr sz="2800" b="1" i="1">
          <a:solidFill>
            <a:schemeClr val="tx1"/>
          </a:solidFill>
          <a:latin typeface="Verdana" pitchFamily="34" charset="0"/>
        </a:defRPr>
      </a:lvl4pPr>
      <a:lvl5pPr algn="l" rtl="0" eaLnBrk="1" fontAlgn="base" hangingPunct="1">
        <a:spcBef>
          <a:spcPct val="0"/>
        </a:spcBef>
        <a:spcAft>
          <a:spcPct val="0"/>
        </a:spcAft>
        <a:defRPr sz="2800" b="1" i="1">
          <a:solidFill>
            <a:schemeClr val="tx1"/>
          </a:solidFill>
          <a:latin typeface="Verdana" pitchFamily="34" charset="0"/>
        </a:defRPr>
      </a:lvl5pPr>
      <a:lvl6pPr marL="457200" algn="l" rtl="0" eaLnBrk="1" fontAlgn="base" hangingPunct="1">
        <a:spcBef>
          <a:spcPct val="0"/>
        </a:spcBef>
        <a:spcAft>
          <a:spcPct val="0"/>
        </a:spcAft>
        <a:defRPr sz="2800" b="1" i="1">
          <a:solidFill>
            <a:schemeClr val="tx1"/>
          </a:solidFill>
          <a:latin typeface="Verdana" pitchFamily="34" charset="0"/>
        </a:defRPr>
      </a:lvl6pPr>
      <a:lvl7pPr marL="914400" algn="l" rtl="0" eaLnBrk="1" fontAlgn="base" hangingPunct="1">
        <a:spcBef>
          <a:spcPct val="0"/>
        </a:spcBef>
        <a:spcAft>
          <a:spcPct val="0"/>
        </a:spcAft>
        <a:defRPr sz="2800" b="1" i="1">
          <a:solidFill>
            <a:schemeClr val="tx1"/>
          </a:solidFill>
          <a:latin typeface="Verdana" pitchFamily="34" charset="0"/>
        </a:defRPr>
      </a:lvl7pPr>
      <a:lvl8pPr marL="1371600" algn="l" rtl="0" eaLnBrk="1" fontAlgn="base" hangingPunct="1">
        <a:spcBef>
          <a:spcPct val="0"/>
        </a:spcBef>
        <a:spcAft>
          <a:spcPct val="0"/>
        </a:spcAft>
        <a:defRPr sz="2800" b="1" i="1">
          <a:solidFill>
            <a:schemeClr val="tx1"/>
          </a:solidFill>
          <a:latin typeface="Verdana" pitchFamily="34" charset="0"/>
        </a:defRPr>
      </a:lvl8pPr>
      <a:lvl9pPr marL="1828800" algn="l"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25ADF20-BD27-4A6D-B95F-56EBD5EB150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5ADF20-BD27-4A6D-B95F-56EBD5EB15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447800" y="320675"/>
            <a:ext cx="7315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447800" y="1646238"/>
            <a:ext cx="73152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ADD032-FAE2-4F2E-BCDB-88CD82C4CB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5ADF20-BD27-4A6D-B95F-56EBD5EB15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5350E5-EBC8-4724-A195-CC8916BAAC0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bwMode="auto">
          <a:xfrm>
            <a:off x="457200" y="4730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4" name="Rectangle 8"/>
          <p:cNvSpPr>
            <a:spLocks noGrp="1" noChangeArrowheads="1"/>
          </p:cNvSpPr>
          <p:nvPr>
            <p:ph type="body" idx="1"/>
          </p:nvPr>
        </p:nvSpPr>
        <p:spPr bwMode="auto">
          <a:xfrm>
            <a:off x="685800" y="17986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5" name="Rectangle 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6" name="Rectangle 1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7" name="Rectangle 1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CC7EE4E-2D92-495E-A5BB-61379538D8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119.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hyperlink" Target="http://www.google.co.id/url?url=http://www.toons4biz.com/Cartoon-Pillar-Clipart-s/156.htm&amp;rct=j&amp;frm=1&amp;q=&amp;esrc=s&amp;sa=U&amp;ved=0CDkQwW4wEWoVChMI0vOlxbyRxwIVCHGOCh3GbQ8D&amp;sig2=ES63xai0R3JTS6HEDZxPRg&amp;usg=AFQjCNFmlWIWihhUxg99RwzOZ_YvczclD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5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slideLayout" Target="../slideLayouts/slideLayout18.xml"/><Relationship Id="rId1" Type="http://schemas.openxmlformats.org/officeDocument/2006/relationships/audio" Target="file:///C:\Documents%20and%20Settings\Acer\My%20Documents\My%20Music\Pinkan%20Mambo%20-%2002%20Dirimu%20Dirinya.WAV" TargetMode="Externa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3" Type="http://schemas.openxmlformats.org/officeDocument/2006/relationships/hyperlink" Target="http://indoprogress.com/2015/03/evolusi-dan-revolusi-teori-darwin-dalam-pemikiran-politik-marxis/?sa=X&amp;ved=0CCsQ9QEwCzhQahUKEwj3lLSRtPrGAhWHHI4KHQU5Cbk" TargetMode="External"/><Relationship Id="rId2" Type="http://schemas.openxmlformats.org/officeDocument/2006/relationships/notesSlide" Target="../notesSlides/notesSlide3.xml"/><Relationship Id="rId1" Type="http://schemas.openxmlformats.org/officeDocument/2006/relationships/slideLayout" Target="../slideLayouts/slideLayout10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id/url?url=http://www.themoscowtimes.com/business/article/the-building-blocks-of-bank-sector-reform/248868.html&amp;rct=j&amp;frm=1&amp;q=&amp;esrc=s&amp;sa=U&amp;ved=0CBcQwW4wAWoVChMI4bHu7O6PxwIVyhiOCh0QNAet&amp;sig2=c6tRP2bWcZgCZyZFRofXEQ&amp;usg=AFQjCNH8s-AsVhoW2uFWGNM3VVaalNVil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id/url?url=http://www.reallycoolpicsart.com/2013/01/pictures-of-cute-cartoon-teamwork.html&amp;rct=j&amp;frm=1&amp;q=&amp;esrc=s&amp;sa=U&amp;ved=0CCsQwW4wC2oVChMIuPPtop-axwIV1HOOCh2ongJg&amp;sig2=gL7vId3Qci1pFmDnHV8jvw&amp;usg=AFQjCNFpGPxjnc6eoEODSUKsfQETG20AQA"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25.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05930"/>
            <a:ext cx="8229600" cy="1491022"/>
          </a:xfrm>
        </p:spPr>
        <p:txBody>
          <a:bodyPr>
            <a:normAutofit fontScale="90000"/>
          </a:bodyPr>
          <a:lstStyle/>
          <a:p>
            <a:r>
              <a:rPr sz="4400" b="1" dirty="0" smtClean="0">
                <a:solidFill>
                  <a:schemeClr val="tx1"/>
                </a:solidFill>
                <a:latin typeface="Baskerville Old Face" pitchFamily="18" charset="0"/>
              </a:rPr>
              <a:t>BANK </a:t>
            </a:r>
            <a:r>
              <a:rPr sz="4400" b="1" dirty="0" smtClean="0">
                <a:solidFill>
                  <a:schemeClr val="tx1"/>
                </a:solidFill>
                <a:latin typeface="Baskerville Old Face" pitchFamily="18" charset="0"/>
              </a:rPr>
              <a:t>INDONESIA </a:t>
            </a:r>
            <a:r>
              <a:rPr sz="4400" b="1" dirty="0" err="1" smtClean="0">
                <a:solidFill>
                  <a:schemeClr val="tx1"/>
                </a:solidFill>
                <a:latin typeface="Baskerville Old Face" pitchFamily="18" charset="0"/>
              </a:rPr>
              <a:t>dan</a:t>
            </a:r>
            <a:r>
              <a:rPr sz="4400" b="1" dirty="0" smtClean="0">
                <a:solidFill>
                  <a:schemeClr val="tx1"/>
                </a:solidFill>
                <a:latin typeface="Baskerville Old Face" pitchFamily="18" charset="0"/>
              </a:rPr>
              <a:t> </a:t>
            </a:r>
            <a:r>
              <a:rPr sz="4400" b="1" dirty="0" smtClean="0">
                <a:solidFill>
                  <a:schemeClr val="tx1"/>
                </a:solidFill>
                <a:latin typeface="Baskerville Old Face" pitchFamily="18" charset="0"/>
              </a:rPr>
              <a:t/>
            </a:r>
            <a:br>
              <a:rPr sz="4400" b="1" dirty="0" smtClean="0">
                <a:solidFill>
                  <a:schemeClr val="tx1"/>
                </a:solidFill>
                <a:latin typeface="Baskerville Old Face" pitchFamily="18" charset="0"/>
              </a:rPr>
            </a:br>
            <a:r>
              <a:rPr sz="4400" b="1" dirty="0" smtClean="0">
                <a:solidFill>
                  <a:schemeClr val="tx1"/>
                </a:solidFill>
                <a:latin typeface="Baskerville Old Face" pitchFamily="18" charset="0"/>
              </a:rPr>
              <a:t>OJK</a:t>
            </a:r>
            <a:br>
              <a:rPr sz="4400" b="1" dirty="0" smtClean="0">
                <a:solidFill>
                  <a:schemeClr val="tx1"/>
                </a:solidFill>
                <a:latin typeface="Baskerville Old Face" pitchFamily="18" charset="0"/>
              </a:rPr>
            </a:br>
            <a:r>
              <a:rPr lang="en-US" sz="2000" b="1" dirty="0" smtClean="0">
                <a:solidFill>
                  <a:schemeClr val="tx1"/>
                </a:solidFill>
                <a:latin typeface="Baskerville Old Face" pitchFamily="18" charset="0"/>
              </a:rPr>
              <a:t>BDR, </a:t>
            </a:r>
            <a:r>
              <a:rPr lang="en-US" sz="2000" b="1" dirty="0" err="1" smtClean="0">
                <a:solidFill>
                  <a:schemeClr val="tx1"/>
                </a:solidFill>
                <a:latin typeface="Baskerville Old Face" pitchFamily="18" charset="0"/>
              </a:rPr>
              <a:t>Tanggal</a:t>
            </a:r>
            <a:r>
              <a:rPr lang="en-US" sz="2000" b="1" dirty="0" smtClean="0">
                <a:solidFill>
                  <a:schemeClr val="tx1"/>
                </a:solidFill>
                <a:latin typeface="Baskerville Old Face" pitchFamily="18" charset="0"/>
              </a:rPr>
              <a:t> 22 </a:t>
            </a:r>
            <a:r>
              <a:rPr lang="en-US" sz="2000" b="1" dirty="0" err="1" smtClean="0">
                <a:solidFill>
                  <a:schemeClr val="tx1"/>
                </a:solidFill>
                <a:latin typeface="Baskerville Old Face" pitchFamily="18" charset="0"/>
              </a:rPr>
              <a:t>Oktober</a:t>
            </a:r>
            <a:r>
              <a:rPr lang="en-US" sz="2000" b="1" dirty="0" smtClean="0">
                <a:solidFill>
                  <a:schemeClr val="tx1"/>
                </a:solidFill>
                <a:latin typeface="Baskerville Old Face" pitchFamily="18" charset="0"/>
              </a:rPr>
              <a:t> 2020</a:t>
            </a:r>
            <a:endParaRPr lang="en-US" sz="2000" b="1" dirty="0">
              <a:solidFill>
                <a:schemeClr val="tx1"/>
              </a:solidFill>
              <a:latin typeface="Baskerville Old Face" pitchFamily="18" charset="0"/>
            </a:endParaRPr>
          </a:p>
        </p:txBody>
      </p:sp>
      <p:sp>
        <p:nvSpPr>
          <p:cNvPr id="5" name="Slide Number Placeholder 4"/>
          <p:cNvSpPr>
            <a:spLocks noGrp="1"/>
          </p:cNvSpPr>
          <p:nvPr>
            <p:ph type="sldNum" sz="quarter" idx="12"/>
          </p:nvPr>
        </p:nvSpPr>
        <p:spPr/>
        <p:txBody>
          <a:bodyPr/>
          <a:lstStyle/>
          <a:p>
            <a:fld id="{F25ADF20-BD27-4A6D-B95F-56EBD5EB1508}" type="slidenum">
              <a:rPr lang="en-US" smtClean="0"/>
              <a:pPr/>
              <a:t>1</a:t>
            </a:fld>
            <a:endParaRPr lang="en-US"/>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TUJUAN BANK INDONESIA</a:t>
            </a:r>
            <a:endParaRPr lang="en-US" dirty="0"/>
          </a:p>
        </p:txBody>
      </p:sp>
      <p:sp>
        <p:nvSpPr>
          <p:cNvPr id="3" name="Content Placeholder 2"/>
          <p:cNvSpPr>
            <a:spLocks noGrp="1"/>
          </p:cNvSpPr>
          <p:nvPr>
            <p:ph idx="1"/>
          </p:nvPr>
        </p:nvSpPr>
        <p:spPr>
          <a:xfrm>
            <a:off x="609600" y="1071546"/>
            <a:ext cx="8023225" cy="5078429"/>
          </a:xfrm>
        </p:spPr>
        <p:txBody>
          <a:bodyPr/>
          <a:lstStyle/>
          <a:p>
            <a:r>
              <a:rPr lang="en-US" sz="2400" dirty="0" err="1" smtClean="0"/>
              <a:t>Menurut</a:t>
            </a:r>
            <a:r>
              <a:rPr lang="en-US" sz="2400" dirty="0" smtClean="0"/>
              <a:t> UU No. 23 </a:t>
            </a:r>
            <a:r>
              <a:rPr lang="en-US" sz="2400" dirty="0" err="1" smtClean="0"/>
              <a:t>Tahun</a:t>
            </a:r>
            <a:r>
              <a:rPr lang="en-US" sz="2400" dirty="0" smtClean="0"/>
              <a:t> 1999 </a:t>
            </a:r>
            <a:r>
              <a:rPr lang="en-US" sz="2400" dirty="0" err="1" smtClean="0"/>
              <a:t>Bab</a:t>
            </a:r>
            <a:r>
              <a:rPr lang="en-US" sz="2400" dirty="0" smtClean="0"/>
              <a:t> III </a:t>
            </a:r>
            <a:r>
              <a:rPr lang="en-US" sz="2400" dirty="0" err="1" smtClean="0"/>
              <a:t>Pasal</a:t>
            </a:r>
            <a:r>
              <a:rPr lang="en-US" sz="2400" dirty="0" smtClean="0"/>
              <a:t> 7 </a:t>
            </a:r>
            <a:r>
              <a:rPr lang="en-US" sz="2400" dirty="0" err="1" smtClean="0"/>
              <a:t>bahwa</a:t>
            </a:r>
            <a:r>
              <a:rPr lang="en-US" sz="2400" dirty="0" smtClean="0"/>
              <a:t> </a:t>
            </a:r>
            <a:r>
              <a:rPr lang="en-US" sz="2400" dirty="0" err="1" smtClean="0"/>
              <a:t>tujuan</a:t>
            </a:r>
            <a:r>
              <a:rPr lang="en-US" sz="2400" dirty="0" smtClean="0"/>
              <a:t> Bank Indonesia </a:t>
            </a:r>
            <a:r>
              <a:rPr lang="en-US" sz="2400" dirty="0" err="1" smtClean="0"/>
              <a:t>adalah</a:t>
            </a:r>
            <a:r>
              <a:rPr lang="en-US" sz="2400" dirty="0" smtClean="0"/>
              <a:t> : </a:t>
            </a:r>
          </a:p>
          <a:p>
            <a:pPr marL="804863" indent="0">
              <a:buNone/>
            </a:pPr>
            <a:r>
              <a:rPr lang="en-US" sz="2400" i="1" dirty="0" smtClean="0"/>
              <a:t>“ </a:t>
            </a:r>
            <a:r>
              <a:rPr lang="en-US" sz="2400" b="1" i="1" dirty="0" err="1" smtClean="0"/>
              <a:t>mencapai</a:t>
            </a:r>
            <a:r>
              <a:rPr lang="en-US" sz="2400" b="1" i="1" dirty="0" smtClean="0"/>
              <a:t>	</a:t>
            </a:r>
            <a:r>
              <a:rPr lang="en-US" sz="2400" b="1" i="1" dirty="0" err="1" smtClean="0"/>
              <a:t>dan</a:t>
            </a:r>
            <a:r>
              <a:rPr lang="en-US" sz="2400" b="1" i="1" dirty="0" smtClean="0"/>
              <a:t>	</a:t>
            </a:r>
            <a:r>
              <a:rPr lang="en-US" sz="2400" b="1" i="1" dirty="0" err="1" smtClean="0"/>
              <a:t>memelihara</a:t>
            </a:r>
            <a:r>
              <a:rPr lang="en-US" sz="2400" b="1" i="1" dirty="0" smtClean="0"/>
              <a:t> </a:t>
            </a:r>
            <a:r>
              <a:rPr lang="en-US" sz="2400" b="1" i="1" dirty="0" err="1" smtClean="0"/>
              <a:t>kestabilan</a:t>
            </a:r>
            <a:r>
              <a:rPr lang="en-US" sz="2400" b="1" i="1" dirty="0" smtClean="0"/>
              <a:t>	</a:t>
            </a:r>
            <a:r>
              <a:rPr lang="en-US" sz="2400" b="1" i="1" dirty="0" err="1" smtClean="0"/>
              <a:t>nilai</a:t>
            </a:r>
            <a:r>
              <a:rPr lang="en-US" sz="2400" b="1" i="1" dirty="0" smtClean="0"/>
              <a:t>	rupiah</a:t>
            </a:r>
            <a:r>
              <a:rPr lang="en-US" sz="2400" i="1" dirty="0" smtClean="0"/>
              <a:t>”</a:t>
            </a:r>
            <a:endParaRPr lang="en-US" sz="2400" dirty="0" smtClean="0"/>
          </a:p>
          <a:p>
            <a:endParaRPr lang="en-US" sz="2400" dirty="0" smtClean="0"/>
          </a:p>
          <a:p>
            <a:r>
              <a:rPr lang="en-US" sz="2400" dirty="0" smtClean="0"/>
              <a:t> yang </a:t>
            </a:r>
            <a:r>
              <a:rPr lang="en-US" sz="2400" dirty="0" err="1" smtClean="0"/>
              <a:t>dimaksud</a:t>
            </a:r>
            <a:r>
              <a:rPr lang="en-US" sz="2400" dirty="0" smtClean="0"/>
              <a:t> </a:t>
            </a:r>
            <a:r>
              <a:rPr lang="en-US" sz="2400" dirty="0" err="1" smtClean="0"/>
              <a:t>adalah</a:t>
            </a:r>
            <a:r>
              <a:rPr lang="en-US" sz="2400" dirty="0" smtClean="0"/>
              <a:t> </a:t>
            </a:r>
            <a:r>
              <a:rPr lang="en-US" sz="2400" dirty="0" err="1" smtClean="0"/>
              <a:t>kestabilan</a:t>
            </a:r>
            <a:r>
              <a:rPr lang="en-US" sz="2400" dirty="0" smtClean="0"/>
              <a:t> </a:t>
            </a:r>
            <a:r>
              <a:rPr lang="en-US" sz="2400" dirty="0" err="1" smtClean="0"/>
              <a:t>nilai</a:t>
            </a:r>
            <a:r>
              <a:rPr lang="en-US" sz="2400" dirty="0" smtClean="0"/>
              <a:t> rupiah </a:t>
            </a:r>
            <a:r>
              <a:rPr lang="en-US" sz="2400" dirty="0" err="1" smtClean="0"/>
              <a:t>terhadap</a:t>
            </a:r>
            <a:r>
              <a:rPr lang="en-US" sz="2400" dirty="0" smtClean="0"/>
              <a:t> </a:t>
            </a:r>
            <a:r>
              <a:rPr lang="en-US" sz="2400" dirty="0" err="1" smtClean="0"/>
              <a:t>barang</a:t>
            </a:r>
            <a:r>
              <a:rPr lang="en-US" sz="2400" dirty="0" smtClean="0"/>
              <a:t> </a:t>
            </a:r>
            <a:r>
              <a:rPr lang="en-US" sz="2400" dirty="0" err="1" smtClean="0"/>
              <a:t>dan</a:t>
            </a:r>
            <a:r>
              <a:rPr lang="en-US" sz="2400" dirty="0" smtClean="0"/>
              <a:t> </a:t>
            </a:r>
            <a:r>
              <a:rPr lang="en-US" sz="2400" dirty="0" err="1" smtClean="0"/>
              <a:t>jasa</a:t>
            </a:r>
            <a:r>
              <a:rPr lang="en-US" sz="2400" dirty="0" smtClean="0"/>
              <a:t> yang </a:t>
            </a:r>
            <a:r>
              <a:rPr lang="en-US" sz="2400" dirty="0" err="1" smtClean="0"/>
              <a:t>tercermin</a:t>
            </a:r>
            <a:r>
              <a:rPr lang="en-US" sz="2400" dirty="0" smtClean="0"/>
              <a:t> </a:t>
            </a:r>
            <a:r>
              <a:rPr lang="en-US" sz="2400" dirty="0" err="1" smtClean="0"/>
              <a:t>dari</a:t>
            </a:r>
            <a:r>
              <a:rPr lang="en-US" sz="2400" dirty="0" smtClean="0"/>
              <a:t> </a:t>
            </a:r>
            <a:r>
              <a:rPr lang="en-US" sz="2400" dirty="0" err="1" smtClean="0"/>
              <a:t>perkembangan</a:t>
            </a:r>
            <a:r>
              <a:rPr lang="en-US" sz="2400" dirty="0" smtClean="0"/>
              <a:t> </a:t>
            </a:r>
            <a:r>
              <a:rPr lang="en-US" sz="2400" b="1" dirty="0" err="1" smtClean="0"/>
              <a:t>laju</a:t>
            </a:r>
            <a:r>
              <a:rPr lang="en-US" sz="2400" b="1" dirty="0" smtClean="0"/>
              <a:t> </a:t>
            </a:r>
            <a:r>
              <a:rPr lang="en-US" sz="2400" b="1" dirty="0" err="1" smtClean="0"/>
              <a:t>inflasi</a:t>
            </a:r>
            <a:r>
              <a:rPr lang="en-US" sz="2400" b="1" dirty="0" smtClean="0"/>
              <a:t> </a:t>
            </a:r>
            <a:r>
              <a:rPr lang="en-US" sz="2400" dirty="0" err="1" smtClean="0"/>
              <a:t>serta</a:t>
            </a:r>
            <a:r>
              <a:rPr lang="en-US" sz="2400" dirty="0" smtClean="0"/>
              <a:t> </a:t>
            </a:r>
            <a:r>
              <a:rPr lang="en-US" sz="2400" dirty="0" err="1" smtClean="0"/>
              <a:t>kestabilan</a:t>
            </a:r>
            <a:r>
              <a:rPr lang="en-US" sz="2400" dirty="0" smtClean="0"/>
              <a:t> </a:t>
            </a:r>
            <a:r>
              <a:rPr lang="en-US" sz="2400" dirty="0" err="1" smtClean="0"/>
              <a:t>terhadap</a:t>
            </a:r>
            <a:r>
              <a:rPr lang="en-US" sz="2400" dirty="0" smtClean="0"/>
              <a:t> </a:t>
            </a:r>
            <a:r>
              <a:rPr lang="en-US" sz="2400" dirty="0" err="1" smtClean="0"/>
              <a:t>mata</a:t>
            </a:r>
            <a:r>
              <a:rPr lang="en-US" sz="2400" dirty="0" smtClean="0"/>
              <a:t> </a:t>
            </a:r>
            <a:r>
              <a:rPr lang="en-US" sz="2400" dirty="0" err="1" smtClean="0"/>
              <a:t>uang</a:t>
            </a:r>
            <a:r>
              <a:rPr lang="en-US" sz="2400" dirty="0" smtClean="0"/>
              <a:t> </a:t>
            </a:r>
            <a:r>
              <a:rPr lang="en-US" sz="2400" dirty="0" err="1" smtClean="0"/>
              <a:t>negara</a:t>
            </a:r>
            <a:r>
              <a:rPr lang="en-US" sz="2400" dirty="0" smtClean="0"/>
              <a:t> lain yang </a:t>
            </a:r>
            <a:r>
              <a:rPr lang="en-US" sz="2400" dirty="0" err="1" smtClean="0"/>
              <a:t>tercermin</a:t>
            </a:r>
            <a:r>
              <a:rPr lang="en-US" sz="2400" dirty="0" smtClean="0"/>
              <a:t> </a:t>
            </a:r>
            <a:r>
              <a:rPr lang="en-US" sz="2400" dirty="0" err="1" smtClean="0"/>
              <a:t>pada</a:t>
            </a:r>
            <a:r>
              <a:rPr lang="en-US" sz="2400" dirty="0" smtClean="0"/>
              <a:t> </a:t>
            </a:r>
            <a:r>
              <a:rPr lang="en-US" sz="2400" b="1" dirty="0" err="1" smtClean="0"/>
              <a:t>perkembangan</a:t>
            </a:r>
            <a:r>
              <a:rPr lang="en-US" sz="2400" b="1" dirty="0" smtClean="0"/>
              <a:t> </a:t>
            </a:r>
            <a:r>
              <a:rPr lang="en-US" sz="2400" b="1" dirty="0" err="1" smtClean="0"/>
              <a:t>nilai</a:t>
            </a:r>
            <a:r>
              <a:rPr lang="en-US" sz="2400" b="1" dirty="0" smtClean="0"/>
              <a:t> </a:t>
            </a:r>
            <a:r>
              <a:rPr lang="en-US" sz="2400" b="1" dirty="0" err="1" smtClean="0"/>
              <a:t>tukar</a:t>
            </a:r>
            <a:r>
              <a:rPr lang="en-US" sz="2400" b="1" dirty="0" smtClean="0"/>
              <a:t> rupiah</a:t>
            </a:r>
          </a:p>
          <a:p>
            <a:pPr>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6319B2-B3BC-4D71-9E60-2071E33E9A1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8" y="3147456"/>
            <a:ext cx="4728145" cy="3551301"/>
          </a:xfrm>
          <a:prstGeom prst="rect">
            <a:avLst/>
          </a:prstGeom>
        </p:spPr>
      </p:pic>
      <p:sp>
        <p:nvSpPr>
          <p:cNvPr id="3" name="Slide Number Placeholder 2"/>
          <p:cNvSpPr>
            <a:spLocks noGrp="1"/>
          </p:cNvSpPr>
          <p:nvPr>
            <p:ph type="sldNum" sz="quarter" idx="12"/>
          </p:nvPr>
        </p:nvSpPr>
        <p:spPr>
          <a:xfrm rot="16200000">
            <a:off x="8227377" y="6388061"/>
            <a:ext cx="1315721" cy="365125"/>
          </a:xfrm>
        </p:spPr>
        <p:txBody>
          <a:bodyPr/>
          <a:lstStyle/>
          <a:p>
            <a:fld id="{645964D2-1BCD-46CE-820D-23E0DFA8A6B9}" type="slidenum">
              <a:rPr lang="id-ID" smtClean="0"/>
              <a:t>11</a:t>
            </a:fld>
            <a:endParaRPr lang="id-ID"/>
          </a:p>
        </p:txBody>
      </p:sp>
      <p:pic>
        <p:nvPicPr>
          <p:cNvPr id="1028" name="Picture 4" descr="https://encrypted-tbn3.gstatic.com/images?q=tbn:ANd9GcSqkqHeJ3LS3WhdIG4AYJkNmjk7NPA1KCbFxULKNf4Yx21tWzXP7B6KxD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22" y="219704"/>
            <a:ext cx="1215134" cy="1440160"/>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4"/>
          <p:cNvSpPr/>
          <p:nvPr/>
        </p:nvSpPr>
        <p:spPr>
          <a:xfrm>
            <a:off x="553227" y="1916832"/>
            <a:ext cx="2339281" cy="1446951"/>
          </a:xfrm>
          <a:prstGeom prst="rect">
            <a:avLst/>
          </a:prstGeom>
          <a:noFill/>
          <a:ln>
            <a:noFill/>
          </a:ln>
          <a:effectLst/>
        </p:spPr>
        <p:txBody>
          <a:bodyPr lIns="114300" tIns="57150" rIns="114300" bIns="57150" spcCol="1270"/>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sng" strike="noStrike" kern="0" cap="none" spc="0" normalizeH="0" baseline="0" noProof="0" dirty="0">
              <a:ln>
                <a:noFill/>
              </a:ln>
              <a:effectLst/>
              <a:uLnTx/>
              <a:uFillTx/>
            </a:endParaRPr>
          </a:p>
        </p:txBody>
      </p:sp>
      <p:grpSp>
        <p:nvGrpSpPr>
          <p:cNvPr id="61" name="Group 60"/>
          <p:cNvGrpSpPr/>
          <p:nvPr/>
        </p:nvGrpSpPr>
        <p:grpSpPr>
          <a:xfrm>
            <a:off x="2799849" y="1456748"/>
            <a:ext cx="5902826" cy="2376702"/>
            <a:chOff x="2799849" y="1456748"/>
            <a:chExt cx="5902826" cy="2376702"/>
          </a:xfrm>
        </p:grpSpPr>
        <p:sp>
          <p:nvSpPr>
            <p:cNvPr id="48" name="Rounded Rectangle 47"/>
            <p:cNvSpPr/>
            <p:nvPr/>
          </p:nvSpPr>
          <p:spPr>
            <a:xfrm>
              <a:off x="3966155" y="1456748"/>
              <a:ext cx="4736520" cy="2053941"/>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6091" y="1550001"/>
              <a:ext cx="1878999" cy="1878999"/>
            </a:xfrm>
            <a:prstGeom prst="rect">
              <a:avLst/>
            </a:prstGeom>
          </p:spPr>
        </p:pic>
        <p:sp>
          <p:nvSpPr>
            <p:cNvPr id="31" name="Rectangle 30"/>
            <p:cNvSpPr/>
            <p:nvPr/>
          </p:nvSpPr>
          <p:spPr>
            <a:xfrm>
              <a:off x="7572800" y="2247255"/>
              <a:ext cx="1072730" cy="461665"/>
            </a:xfrm>
            <a:prstGeom prst="rect">
              <a:avLst/>
            </a:prstGeom>
          </p:spPr>
          <p:txBody>
            <a:bodyPr wrap="none">
              <a:spAutoFit/>
            </a:bodyPr>
            <a:lstStyle/>
            <a:p>
              <a:r>
                <a:rPr lang="en-US" sz="2400" b="1" dirty="0" err="1">
                  <a:effectLst>
                    <a:glow rad="101600">
                      <a:schemeClr val="bg1">
                        <a:alpha val="60000"/>
                      </a:schemeClr>
                    </a:glow>
                  </a:effectLst>
                </a:rPr>
                <a:t>Inflasi</a:t>
              </a:r>
              <a:endParaRPr lang="en-US" sz="2400" b="1" dirty="0">
                <a:effectLst>
                  <a:glow rad="101600">
                    <a:schemeClr val="bg1">
                      <a:alpha val="60000"/>
                    </a:schemeClr>
                  </a:glow>
                </a:effectLst>
              </a:endParaRPr>
            </a:p>
          </p:txBody>
        </p:sp>
        <p:sp>
          <p:nvSpPr>
            <p:cNvPr id="45" name="Rounded Rectangle 44"/>
            <p:cNvSpPr/>
            <p:nvPr/>
          </p:nvSpPr>
          <p:spPr>
            <a:xfrm>
              <a:off x="4067944" y="1649556"/>
              <a:ext cx="1645920" cy="1645920"/>
            </a:xfrm>
            <a:prstGeom prst="roundRect">
              <a:avLst>
                <a:gd name="adj" fmla="val 50000"/>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25500" h="800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lnSpc>
                  <a:spcPct val="90000"/>
                </a:lnSpc>
                <a:defRPr/>
              </a:pPr>
              <a:r>
                <a:rPr lang="en-US" sz="2000" kern="0" dirty="0" err="1" smtClean="0">
                  <a:ln>
                    <a:solidFill>
                      <a:schemeClr val="bg1"/>
                    </a:solidFill>
                  </a:ln>
                  <a:effectLst>
                    <a:outerShdw blurRad="50800" dist="38100" dir="2700000" algn="tl" rotWithShape="0">
                      <a:prstClr val="black">
                        <a:alpha val="40000"/>
                      </a:prstClr>
                    </a:outerShdw>
                  </a:effectLst>
                </a:rPr>
                <a:t>Barang</a:t>
              </a:r>
              <a:r>
                <a:rPr lang="en-US" sz="2000" kern="0" dirty="0" smtClean="0">
                  <a:ln>
                    <a:solidFill>
                      <a:schemeClr val="bg1"/>
                    </a:solidFill>
                  </a:ln>
                  <a:effectLst>
                    <a:outerShdw blurRad="50800" dist="38100" dir="2700000" algn="tl" rotWithShape="0">
                      <a:prstClr val="black">
                        <a:alpha val="40000"/>
                      </a:prstClr>
                    </a:outerShdw>
                  </a:effectLst>
                </a:rPr>
                <a:t> &amp; </a:t>
              </a:r>
              <a:r>
                <a:rPr lang="en-US" sz="2000" kern="0" dirty="0" err="1" smtClean="0">
                  <a:ln>
                    <a:solidFill>
                      <a:schemeClr val="bg1"/>
                    </a:solidFill>
                  </a:ln>
                  <a:effectLst>
                    <a:outerShdw blurRad="50800" dist="38100" dir="2700000" algn="tl" rotWithShape="0">
                      <a:prstClr val="black">
                        <a:alpha val="40000"/>
                      </a:prstClr>
                    </a:outerShdw>
                  </a:effectLst>
                </a:rPr>
                <a:t>Jasa</a:t>
              </a:r>
              <a:endParaRPr lang="en-US" sz="2000" b="1" u="sng" kern="0" dirty="0">
                <a:ln>
                  <a:solidFill>
                    <a:schemeClr val="bg1"/>
                  </a:solidFill>
                </a:ln>
                <a:effectLst>
                  <a:outerShdw blurRad="50800" dist="38100" dir="2700000" algn="tl" rotWithShape="0">
                    <a:prstClr val="black">
                      <a:alpha val="40000"/>
                    </a:prstClr>
                  </a:outerShdw>
                </a:effectLst>
              </a:endParaRPr>
            </a:p>
          </p:txBody>
        </p:sp>
        <p:cxnSp>
          <p:nvCxnSpPr>
            <p:cNvPr id="51" name="Curved Connector 50"/>
            <p:cNvCxnSpPr>
              <a:stCxn id="33" idx="3"/>
              <a:endCxn id="48" idx="1"/>
            </p:cNvCxnSpPr>
            <p:nvPr/>
          </p:nvCxnSpPr>
          <p:spPr>
            <a:xfrm flipV="1">
              <a:off x="2799849" y="2483719"/>
              <a:ext cx="1166306" cy="1349731"/>
            </a:xfrm>
            <a:prstGeom prst="curvedConnector3">
              <a:avLst/>
            </a:prstGeom>
            <a:ln w="38100">
              <a:solidFill>
                <a:schemeClr val="tx1"/>
              </a:solidFill>
              <a:headEnd type="none" w="med" len="med"/>
              <a:tailEnd type="arrow" w="med" len="med"/>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799849" y="3833450"/>
            <a:ext cx="5902826" cy="2475870"/>
            <a:chOff x="2799849" y="3323803"/>
            <a:chExt cx="5902826" cy="2475870"/>
          </a:xfrm>
        </p:grpSpPr>
        <p:sp>
          <p:nvSpPr>
            <p:cNvPr id="63" name="Rounded Rectangle 62"/>
            <p:cNvSpPr/>
            <p:nvPr/>
          </p:nvSpPr>
          <p:spPr>
            <a:xfrm>
              <a:off x="3966155" y="3745732"/>
              <a:ext cx="4736520" cy="2053941"/>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621737" y="3839904"/>
              <a:ext cx="1907706" cy="1878998"/>
            </a:xfrm>
            <a:prstGeom prst="rect">
              <a:avLst/>
            </a:prstGeom>
          </p:spPr>
        </p:pic>
        <p:cxnSp>
          <p:nvCxnSpPr>
            <p:cNvPr id="59" name="Curved Connector 58"/>
            <p:cNvCxnSpPr>
              <a:stCxn id="33" idx="3"/>
              <a:endCxn id="63" idx="1"/>
            </p:cNvCxnSpPr>
            <p:nvPr/>
          </p:nvCxnSpPr>
          <p:spPr>
            <a:xfrm>
              <a:off x="2799849" y="3323803"/>
              <a:ext cx="1166306" cy="1448900"/>
            </a:xfrm>
            <a:prstGeom prst="curvedConnector3">
              <a:avLst>
                <a:gd name="adj1" fmla="val 50000"/>
              </a:avLst>
            </a:prstGeom>
            <a:ln w="38100">
              <a:solidFill>
                <a:schemeClr val="tx1"/>
              </a:solidFill>
              <a:headEnd type="none" w="med" len="med"/>
              <a:tailEnd type="arrow" w="med" len="med"/>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7596336" y="4149080"/>
              <a:ext cx="1091966" cy="1200329"/>
            </a:xfrm>
            <a:prstGeom prst="rect">
              <a:avLst/>
            </a:prstGeom>
          </p:spPr>
          <p:txBody>
            <a:bodyPr wrap="none">
              <a:spAutoFit/>
            </a:bodyPr>
            <a:lstStyle/>
            <a:p>
              <a:pPr algn="ctr"/>
              <a:r>
                <a:rPr lang="en-US" sz="2400" b="1" dirty="0" err="1" smtClean="0">
                  <a:effectLst>
                    <a:glow rad="101600">
                      <a:schemeClr val="bg1">
                        <a:alpha val="60000"/>
                      </a:schemeClr>
                    </a:glow>
                  </a:effectLst>
                </a:rPr>
                <a:t>Nilai</a:t>
              </a:r>
              <a:r>
                <a:rPr lang="en-US" sz="2400" b="1" dirty="0" smtClean="0">
                  <a:effectLst>
                    <a:glow rad="101600">
                      <a:schemeClr val="bg1">
                        <a:alpha val="60000"/>
                      </a:schemeClr>
                    </a:glow>
                  </a:effectLst>
                </a:rPr>
                <a:t> </a:t>
              </a:r>
            </a:p>
            <a:p>
              <a:pPr algn="ctr"/>
              <a:r>
                <a:rPr lang="en-US" sz="2400" b="1" dirty="0" err="1" smtClean="0">
                  <a:effectLst>
                    <a:glow rad="101600">
                      <a:schemeClr val="bg1">
                        <a:alpha val="60000"/>
                      </a:schemeClr>
                    </a:glow>
                  </a:effectLst>
                </a:rPr>
                <a:t>Tukar</a:t>
              </a:r>
              <a:r>
                <a:rPr lang="en-US" sz="2400" b="1" dirty="0" smtClean="0">
                  <a:effectLst>
                    <a:glow rad="101600">
                      <a:schemeClr val="bg1">
                        <a:alpha val="60000"/>
                      </a:schemeClr>
                    </a:glow>
                  </a:effectLst>
                </a:rPr>
                <a:t> </a:t>
              </a:r>
            </a:p>
            <a:p>
              <a:pPr algn="ctr"/>
              <a:r>
                <a:rPr lang="en-US" sz="2400" b="1" dirty="0" smtClean="0">
                  <a:effectLst>
                    <a:glow rad="101600">
                      <a:schemeClr val="bg1">
                        <a:alpha val="60000"/>
                      </a:schemeClr>
                    </a:glow>
                  </a:effectLst>
                </a:rPr>
                <a:t>(</a:t>
              </a:r>
              <a:r>
                <a:rPr lang="en-US" sz="2400" b="1" dirty="0" err="1" smtClean="0">
                  <a:effectLst>
                    <a:glow rad="101600">
                      <a:schemeClr val="bg1">
                        <a:alpha val="60000"/>
                      </a:schemeClr>
                    </a:glow>
                  </a:effectLst>
                </a:rPr>
                <a:t>Kurs</a:t>
              </a:r>
              <a:r>
                <a:rPr lang="en-US" sz="2400" b="1" dirty="0" smtClean="0">
                  <a:effectLst>
                    <a:glow rad="101600">
                      <a:schemeClr val="bg1">
                        <a:alpha val="60000"/>
                      </a:schemeClr>
                    </a:glow>
                  </a:effectLst>
                </a:rPr>
                <a:t>)</a:t>
              </a:r>
              <a:endParaRPr lang="en-US" sz="2400" b="1" dirty="0">
                <a:effectLst>
                  <a:glow rad="101600">
                    <a:schemeClr val="bg1">
                      <a:alpha val="60000"/>
                    </a:schemeClr>
                  </a:glow>
                </a:effectLst>
              </a:endParaRPr>
            </a:p>
          </p:txBody>
        </p:sp>
        <p:sp>
          <p:nvSpPr>
            <p:cNvPr id="46" name="Rounded Rectangle 45"/>
            <p:cNvSpPr/>
            <p:nvPr/>
          </p:nvSpPr>
          <p:spPr>
            <a:xfrm>
              <a:off x="4041440" y="3959560"/>
              <a:ext cx="1645920" cy="1645920"/>
            </a:xfrm>
            <a:prstGeom prst="roundRect">
              <a:avLst>
                <a:gd name="adj" fmla="val 50000"/>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25500" h="800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lnSpc>
                  <a:spcPct val="90000"/>
                </a:lnSpc>
                <a:defRPr/>
              </a:pPr>
              <a:r>
                <a:rPr lang="en-US" sz="2000" kern="0" dirty="0" smtClean="0">
                  <a:ln>
                    <a:solidFill>
                      <a:schemeClr val="bg1"/>
                    </a:solidFill>
                  </a:ln>
                  <a:effectLst>
                    <a:outerShdw blurRad="50800" dist="38100" dir="2700000" algn="tl" rotWithShape="0">
                      <a:prstClr val="black">
                        <a:alpha val="40000"/>
                      </a:prstClr>
                    </a:outerShdw>
                  </a:effectLst>
                </a:rPr>
                <a:t>Mata </a:t>
              </a:r>
              <a:r>
                <a:rPr lang="en-US" sz="2000" kern="0" dirty="0" err="1" smtClean="0">
                  <a:ln>
                    <a:solidFill>
                      <a:schemeClr val="bg1"/>
                    </a:solidFill>
                  </a:ln>
                  <a:effectLst>
                    <a:outerShdw blurRad="50800" dist="38100" dir="2700000" algn="tl" rotWithShape="0">
                      <a:prstClr val="black">
                        <a:alpha val="40000"/>
                      </a:prstClr>
                    </a:outerShdw>
                  </a:effectLst>
                </a:rPr>
                <a:t>Uang</a:t>
              </a:r>
              <a:r>
                <a:rPr lang="en-US" sz="2000" kern="0" dirty="0" smtClean="0">
                  <a:ln>
                    <a:solidFill>
                      <a:schemeClr val="bg1"/>
                    </a:solidFill>
                  </a:ln>
                  <a:effectLst>
                    <a:outerShdw blurRad="50800" dist="38100" dir="2700000" algn="tl" rotWithShape="0">
                      <a:prstClr val="black">
                        <a:alpha val="40000"/>
                      </a:prstClr>
                    </a:outerShdw>
                  </a:effectLst>
                </a:rPr>
                <a:t> Negara Lain</a:t>
              </a:r>
              <a:endParaRPr lang="en-US" sz="2000" b="1" u="sng" kern="0" dirty="0">
                <a:ln>
                  <a:solidFill>
                    <a:schemeClr val="bg1"/>
                  </a:solidFill>
                </a:ln>
                <a:effectLst>
                  <a:outerShdw blurRad="50800" dist="38100" dir="2700000" algn="tl" rotWithShape="0">
                    <a:prstClr val="black">
                      <a:alpha val="40000"/>
                    </a:prstClr>
                  </a:outerShdw>
                </a:effectLst>
              </a:endParaRPr>
            </a:p>
          </p:txBody>
        </p:sp>
      </p:grpSp>
      <p:sp>
        <p:nvSpPr>
          <p:cNvPr id="33" name="Rounded Rectangle 32"/>
          <p:cNvSpPr/>
          <p:nvPr/>
        </p:nvSpPr>
        <p:spPr>
          <a:xfrm>
            <a:off x="166392" y="2612409"/>
            <a:ext cx="2633457" cy="2442082"/>
          </a:xfrm>
          <a:prstGeom prst="roundRect">
            <a:avLst>
              <a:gd name="adj" fmla="val 50000"/>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defRPr/>
            </a:pPr>
            <a:r>
              <a:rPr lang="en-US" sz="2000" kern="0" dirty="0" err="1" smtClean="0">
                <a:ln>
                  <a:solidFill>
                    <a:schemeClr val="bg1"/>
                  </a:solidFill>
                </a:ln>
                <a:effectLst>
                  <a:outerShdw blurRad="50800" dist="38100" dir="2700000" algn="tl" rotWithShape="0">
                    <a:prstClr val="black">
                      <a:alpha val="40000"/>
                    </a:prstClr>
                  </a:outerShdw>
                </a:effectLst>
              </a:rPr>
              <a:t>Mencapai</a:t>
            </a:r>
            <a:r>
              <a:rPr lang="en-US" sz="2000" kern="0" dirty="0" smtClean="0">
                <a:ln>
                  <a:solidFill>
                    <a:schemeClr val="bg1"/>
                  </a:solidFill>
                </a:ln>
                <a:effectLst>
                  <a:outerShdw blurRad="50800" dist="38100" dir="2700000" algn="tl" rotWithShape="0">
                    <a:prstClr val="black">
                      <a:alpha val="40000"/>
                    </a:prstClr>
                  </a:outerShdw>
                </a:effectLst>
              </a:rPr>
              <a:t> &amp; </a:t>
            </a:r>
            <a:r>
              <a:rPr lang="en-US" sz="2000" kern="0" dirty="0" err="1" smtClean="0">
                <a:ln>
                  <a:solidFill>
                    <a:schemeClr val="bg1"/>
                  </a:solidFill>
                </a:ln>
                <a:effectLst>
                  <a:outerShdw blurRad="50800" dist="38100" dir="2700000" algn="tl" rotWithShape="0">
                    <a:prstClr val="black">
                      <a:alpha val="40000"/>
                    </a:prstClr>
                  </a:outerShdw>
                </a:effectLst>
              </a:rPr>
              <a:t>Memelihara</a:t>
            </a:r>
            <a:r>
              <a:rPr lang="en-US" sz="2000" kern="0" dirty="0" smtClean="0">
                <a:ln>
                  <a:solidFill>
                    <a:schemeClr val="bg1"/>
                  </a:solidFill>
                </a:ln>
                <a:effectLst>
                  <a:outerShdw blurRad="50800" dist="38100" dir="2700000" algn="tl" rotWithShape="0">
                    <a:prstClr val="black">
                      <a:alpha val="40000"/>
                    </a:prstClr>
                  </a:outerShdw>
                </a:effectLst>
              </a:rPr>
              <a:t> </a:t>
            </a:r>
          </a:p>
          <a:p>
            <a:pPr lvl="0" algn="ctr" eaLnBrk="0" hangingPunct="0">
              <a:defRPr/>
            </a:pPr>
            <a:r>
              <a:rPr lang="en-US" sz="2000" u="sng" kern="0" dirty="0" err="1" smtClean="0">
                <a:ln>
                  <a:solidFill>
                    <a:schemeClr val="bg1"/>
                  </a:solidFill>
                </a:ln>
                <a:effectLst>
                  <a:outerShdw blurRad="50800" dist="38100" dir="2700000" algn="tl" rotWithShape="0">
                    <a:prstClr val="black">
                      <a:alpha val="40000"/>
                    </a:prstClr>
                  </a:outerShdw>
                </a:effectLst>
              </a:rPr>
              <a:t>Kestabilan</a:t>
            </a:r>
            <a:r>
              <a:rPr lang="en-US" sz="2000" u="sng" kern="0" dirty="0" smtClean="0">
                <a:ln>
                  <a:solidFill>
                    <a:schemeClr val="bg1"/>
                  </a:solidFill>
                </a:ln>
                <a:effectLst>
                  <a:outerShdw blurRad="50800" dist="38100" dir="2700000" algn="tl" rotWithShape="0">
                    <a:prstClr val="black">
                      <a:alpha val="40000"/>
                    </a:prstClr>
                  </a:outerShdw>
                </a:effectLst>
              </a:rPr>
              <a:t> </a:t>
            </a:r>
          </a:p>
          <a:p>
            <a:pPr lvl="0" algn="ctr" eaLnBrk="0" hangingPunct="0">
              <a:defRPr/>
            </a:pPr>
            <a:r>
              <a:rPr lang="en-US" sz="2000" u="sng" kern="0" dirty="0" err="1" smtClean="0">
                <a:ln>
                  <a:solidFill>
                    <a:schemeClr val="bg1"/>
                  </a:solidFill>
                </a:ln>
                <a:effectLst>
                  <a:outerShdw blurRad="50800" dist="38100" dir="2700000" algn="tl" rotWithShape="0">
                    <a:prstClr val="black">
                      <a:alpha val="40000"/>
                    </a:prstClr>
                  </a:outerShdw>
                </a:effectLst>
              </a:rPr>
              <a:t>Nilai</a:t>
            </a:r>
            <a:r>
              <a:rPr lang="en-US" sz="2000" u="sng" kern="0" dirty="0" smtClean="0">
                <a:ln>
                  <a:solidFill>
                    <a:schemeClr val="bg1"/>
                  </a:solidFill>
                </a:ln>
                <a:effectLst>
                  <a:outerShdw blurRad="50800" dist="38100" dir="2700000" algn="tl" rotWithShape="0">
                    <a:prstClr val="black">
                      <a:alpha val="40000"/>
                    </a:prstClr>
                  </a:outerShdw>
                </a:effectLst>
              </a:rPr>
              <a:t> Rupiah</a:t>
            </a:r>
            <a:endParaRPr lang="en-US" sz="2000" u="sng" kern="0" dirty="0">
              <a:ln>
                <a:solidFill>
                  <a:schemeClr val="bg1"/>
                </a:solidFill>
              </a:ln>
              <a:effectLst>
                <a:outerShdw blurRad="50800" dist="38100" dir="2700000" algn="tl" rotWithShape="0">
                  <a:prstClr val="black">
                    <a:alpha val="40000"/>
                  </a:prstClr>
                </a:outerShdw>
              </a:effectLst>
            </a:endParaRPr>
          </a:p>
        </p:txBody>
      </p:sp>
      <p:sp>
        <p:nvSpPr>
          <p:cNvPr id="66" name="Down Arrow 65"/>
          <p:cNvSpPr/>
          <p:nvPr/>
        </p:nvSpPr>
        <p:spPr>
          <a:xfrm flipV="1">
            <a:off x="6043824" y="3590506"/>
            <a:ext cx="988453" cy="550598"/>
          </a:xfrm>
          <a:prstGeom prst="down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827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randombar(horizontal)">
                                      <p:cBhvr>
                                        <p:cTn id="12" dur="500"/>
                                        <p:tgtEl>
                                          <p:spTgt spid="6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randombar(horizontal)">
                                      <p:cBhvr>
                                        <p:cTn id="1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22243" y="1804861"/>
            <a:ext cx="5153228" cy="832051"/>
          </a:xfrm>
          <a:prstGeom prst="roundRect">
            <a:avLst>
              <a:gd name="adj" fmla="val 50000"/>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defRPr/>
            </a:pPr>
            <a:r>
              <a:rPr lang="en-US" sz="2000" kern="0" dirty="0" smtClean="0">
                <a:ln>
                  <a:solidFill>
                    <a:schemeClr val="bg1"/>
                  </a:solidFill>
                </a:ln>
                <a:effectLst>
                  <a:outerShdw blurRad="50800" dist="38100" dir="2700000" algn="tl" rotWithShape="0">
                    <a:prstClr val="black">
                      <a:alpha val="40000"/>
                    </a:prstClr>
                  </a:outerShdw>
                </a:effectLst>
              </a:rPr>
              <a:t>MENCAPAI &amp; MEMELIHARA </a:t>
            </a:r>
          </a:p>
          <a:p>
            <a:pPr lvl="0" algn="ctr" eaLnBrk="0" hangingPunct="0">
              <a:defRPr/>
            </a:pPr>
            <a:r>
              <a:rPr lang="en-US" sz="2000" u="sng" kern="0" dirty="0" smtClean="0">
                <a:ln>
                  <a:solidFill>
                    <a:schemeClr val="bg1"/>
                  </a:solidFill>
                </a:ln>
                <a:effectLst>
                  <a:outerShdw blurRad="50800" dist="38100" dir="2700000" algn="tl" rotWithShape="0">
                    <a:prstClr val="black">
                      <a:alpha val="40000"/>
                    </a:prstClr>
                  </a:outerShdw>
                </a:effectLst>
              </a:rPr>
              <a:t>KESTABILAN NILAI RUPIAH</a:t>
            </a:r>
            <a:endParaRPr lang="en-US" sz="2000" u="sng" kern="0" dirty="0">
              <a:ln>
                <a:solidFill>
                  <a:schemeClr val="bg1"/>
                </a:solidFill>
              </a:ln>
              <a:effectLst>
                <a:outerShdw blurRad="50800" dist="38100" dir="2700000" algn="tl" rotWithShape="0">
                  <a:prstClr val="black">
                    <a:alpha val="40000"/>
                  </a:prstClr>
                </a:outerShdw>
              </a:effectLst>
            </a:endParaRPr>
          </a:p>
        </p:txBody>
      </p:sp>
      <p:sp>
        <p:nvSpPr>
          <p:cNvPr id="9" name="Rectangle 8"/>
          <p:cNvSpPr/>
          <p:nvPr/>
        </p:nvSpPr>
        <p:spPr>
          <a:xfrm>
            <a:off x="1547664" y="5626223"/>
            <a:ext cx="5976664" cy="408945"/>
          </a:xfrm>
          <a:prstGeom prst="rect">
            <a:avLst/>
          </a:prstGeom>
          <a:solidFill>
            <a:srgbClr val="0070C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2175405" y="1196752"/>
            <a:ext cx="4824536" cy="549842"/>
          </a:xfrm>
          <a:prstGeom prst="triangle">
            <a:avLst>
              <a:gd name="adj" fmla="val 4971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22243" y="2639344"/>
            <a:ext cx="1440160" cy="3087237"/>
            <a:chOff x="2022243" y="2423320"/>
            <a:chExt cx="1440160" cy="3087237"/>
          </a:xfrm>
        </p:grpSpPr>
        <p:sp>
          <p:nvSpPr>
            <p:cNvPr id="2" name="Trapezoid 1"/>
            <p:cNvSpPr/>
            <p:nvPr/>
          </p:nvSpPr>
          <p:spPr>
            <a:xfrm>
              <a:off x="2022243" y="2423320"/>
              <a:ext cx="1440160" cy="2845295"/>
            </a:xfrm>
            <a:prstGeom prst="trapezoid">
              <a:avLst/>
            </a:prstGeom>
            <a:solidFill>
              <a:srgbClr val="C000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80000"/>
                </a:lnSpc>
              </a:pPr>
              <a:r>
                <a:rPr lang="en-US" b="1" dirty="0" err="1" smtClean="0"/>
                <a:t>Menetapkan</a:t>
              </a:r>
              <a:r>
                <a:rPr lang="en-US" b="1" dirty="0" smtClean="0"/>
                <a:t> </a:t>
              </a:r>
              <a:r>
                <a:rPr lang="en-US" b="1" dirty="0" err="1" smtClean="0"/>
                <a:t>dan</a:t>
              </a:r>
              <a:r>
                <a:rPr lang="en-US" b="1" dirty="0" smtClean="0"/>
                <a:t> </a:t>
              </a:r>
              <a:r>
                <a:rPr lang="en-US" b="1" dirty="0" err="1" smtClean="0"/>
                <a:t>Melaksanakan</a:t>
              </a:r>
              <a:r>
                <a:rPr lang="en-US" b="1" dirty="0" smtClean="0"/>
                <a:t> </a:t>
              </a:r>
              <a:r>
                <a:rPr lang="en-US" b="1" dirty="0" err="1" smtClean="0"/>
                <a:t>Kebijakan</a:t>
              </a:r>
              <a:r>
                <a:rPr lang="en-US" b="1" dirty="0" smtClean="0"/>
                <a:t> </a:t>
              </a:r>
              <a:r>
                <a:rPr lang="en-US" b="1" dirty="0" err="1" smtClean="0"/>
                <a:t>Moneter</a:t>
              </a:r>
              <a:endParaRPr lang="en-US" b="1" dirty="0"/>
            </a:p>
          </p:txBody>
        </p:sp>
        <p:sp>
          <p:nvSpPr>
            <p:cNvPr id="12" name="Flowchart: Delay 11"/>
            <p:cNvSpPr/>
            <p:nvPr/>
          </p:nvSpPr>
          <p:spPr>
            <a:xfrm rot="5400000">
              <a:off x="2621353" y="4669507"/>
              <a:ext cx="241940" cy="1440160"/>
            </a:xfrm>
            <a:prstGeom prst="flowChartDelay">
              <a:avLst/>
            </a:prstGeom>
            <a:solidFill>
              <a:srgbClr val="C00000"/>
            </a:solidFill>
            <a:ln>
              <a:noFill/>
            </a:ln>
            <a:effectLst>
              <a:outerShdw blurRad="190500" dist="228600" dir="1848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815916" y="2639344"/>
            <a:ext cx="1440160" cy="3087237"/>
            <a:chOff x="2022243" y="2423320"/>
            <a:chExt cx="1440160" cy="3087237"/>
          </a:xfrm>
        </p:grpSpPr>
        <p:sp>
          <p:nvSpPr>
            <p:cNvPr id="15" name="Trapezoid 14"/>
            <p:cNvSpPr/>
            <p:nvPr/>
          </p:nvSpPr>
          <p:spPr>
            <a:xfrm>
              <a:off x="2022243" y="2423320"/>
              <a:ext cx="1440160" cy="2845295"/>
            </a:xfrm>
            <a:prstGeom prst="trapezoid">
              <a:avLst/>
            </a:prstGeom>
            <a:solidFill>
              <a:srgbClr val="C000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80000"/>
                </a:lnSpc>
              </a:pPr>
              <a:r>
                <a:rPr lang="en-US" b="1" dirty="0" err="1" smtClean="0"/>
                <a:t>Mengatur</a:t>
              </a:r>
              <a:r>
                <a:rPr lang="en-US" b="1" dirty="0" smtClean="0"/>
                <a:t> </a:t>
              </a:r>
              <a:r>
                <a:rPr lang="en-US" b="1" dirty="0" err="1" smtClean="0"/>
                <a:t>dan</a:t>
              </a:r>
              <a:r>
                <a:rPr lang="en-US" b="1" dirty="0" smtClean="0"/>
                <a:t> </a:t>
              </a:r>
              <a:r>
                <a:rPr lang="en-US" b="1" dirty="0" err="1" smtClean="0"/>
                <a:t>Menjaga</a:t>
              </a:r>
              <a:r>
                <a:rPr lang="en-US" b="1" dirty="0" smtClean="0"/>
                <a:t> </a:t>
              </a:r>
              <a:r>
                <a:rPr lang="en-US" b="1" dirty="0" err="1" smtClean="0"/>
                <a:t>Kelancaran</a:t>
              </a:r>
              <a:r>
                <a:rPr lang="en-US" b="1" dirty="0" smtClean="0"/>
                <a:t> </a:t>
              </a:r>
              <a:r>
                <a:rPr lang="en-US" b="1" dirty="0" err="1" smtClean="0"/>
                <a:t>Sistem</a:t>
              </a:r>
              <a:r>
                <a:rPr lang="en-US" b="1" dirty="0" smtClean="0"/>
                <a:t> </a:t>
              </a:r>
              <a:r>
                <a:rPr lang="en-US" b="1" dirty="0" err="1" smtClean="0"/>
                <a:t>Pembayaran</a:t>
              </a:r>
              <a:endParaRPr lang="en-US" b="1" dirty="0"/>
            </a:p>
          </p:txBody>
        </p:sp>
        <p:sp>
          <p:nvSpPr>
            <p:cNvPr id="16" name="Flowchart: Delay 15"/>
            <p:cNvSpPr/>
            <p:nvPr/>
          </p:nvSpPr>
          <p:spPr>
            <a:xfrm rot="5400000">
              <a:off x="2621353" y="4669507"/>
              <a:ext cx="241940" cy="1440160"/>
            </a:xfrm>
            <a:prstGeom prst="flowChartDelay">
              <a:avLst/>
            </a:prstGeom>
            <a:solidFill>
              <a:srgbClr val="C00000"/>
            </a:solidFill>
            <a:ln>
              <a:noFill/>
            </a:ln>
            <a:effectLst>
              <a:outerShdw blurRad="190500" dist="228600" dir="1848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679179" y="2636912"/>
            <a:ext cx="1440160" cy="3087237"/>
            <a:chOff x="2022243" y="2423320"/>
            <a:chExt cx="1440160" cy="3087237"/>
          </a:xfrm>
        </p:grpSpPr>
        <p:sp>
          <p:nvSpPr>
            <p:cNvPr id="18" name="Trapezoid 17"/>
            <p:cNvSpPr/>
            <p:nvPr/>
          </p:nvSpPr>
          <p:spPr>
            <a:xfrm>
              <a:off x="2022243" y="2423320"/>
              <a:ext cx="1440160" cy="2845295"/>
            </a:xfrm>
            <a:prstGeom prst="trapezoid">
              <a:avLst/>
            </a:prstGeom>
            <a:solidFill>
              <a:srgbClr val="C000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80000"/>
                </a:lnSpc>
              </a:pPr>
              <a:r>
                <a:rPr lang="en-US" b="1" dirty="0" err="1" smtClean="0"/>
                <a:t>Stabilitas</a:t>
              </a:r>
              <a:r>
                <a:rPr lang="en-US" b="1" dirty="0" smtClean="0"/>
                <a:t> </a:t>
              </a:r>
              <a:r>
                <a:rPr lang="en-US" b="1" dirty="0" err="1" smtClean="0"/>
                <a:t>Sistem</a:t>
              </a:r>
              <a:r>
                <a:rPr lang="en-US" b="1" dirty="0" smtClean="0"/>
                <a:t> </a:t>
              </a:r>
              <a:r>
                <a:rPr lang="en-US" b="1" dirty="0" err="1" smtClean="0"/>
                <a:t>Keuangan</a:t>
              </a:r>
              <a:endParaRPr lang="en-US" b="1" dirty="0"/>
            </a:p>
          </p:txBody>
        </p:sp>
        <p:sp>
          <p:nvSpPr>
            <p:cNvPr id="19" name="Flowchart: Delay 18"/>
            <p:cNvSpPr/>
            <p:nvPr/>
          </p:nvSpPr>
          <p:spPr>
            <a:xfrm rot="5400000">
              <a:off x="2621353" y="4669507"/>
              <a:ext cx="241940" cy="1440160"/>
            </a:xfrm>
            <a:prstGeom prst="flowChartDelay">
              <a:avLst/>
            </a:prstGeom>
            <a:solidFill>
              <a:srgbClr val="C00000"/>
            </a:solidFill>
            <a:ln>
              <a:noFill/>
            </a:ln>
            <a:effectLst>
              <a:outerShdw blurRad="190500" dist="228600" dir="1848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1202452" y="6085078"/>
            <a:ext cx="6609908" cy="512274"/>
          </a:xfrm>
          <a:prstGeom prst="rect">
            <a:avLst/>
          </a:prstGeom>
          <a:solidFill>
            <a:srgbClr val="0070C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a:spLocks noGrp="1"/>
          </p:cNvSpPr>
          <p:nvPr>
            <p:ph type="title"/>
          </p:nvPr>
        </p:nvSpPr>
        <p:spPr>
          <a:xfrm>
            <a:off x="0" y="246302"/>
            <a:ext cx="9067800" cy="734426"/>
          </a:xfrm>
        </p:spPr>
        <p:txBody>
          <a:bodyPr>
            <a:noAutofit/>
          </a:bodyPr>
          <a:lstStyle/>
          <a:p>
            <a:pPr algn="ctr"/>
            <a:r>
              <a:rPr lang="en-US" sz="2400" dirty="0" err="1" smtClean="0">
                <a:solidFill>
                  <a:schemeClr val="tx2">
                    <a:lumMod val="50000"/>
                  </a:schemeClr>
                </a:solidFill>
              </a:rPr>
              <a:t>Tiga</a:t>
            </a:r>
            <a:r>
              <a:rPr lang="en-US" sz="2400" dirty="0" smtClean="0">
                <a:solidFill>
                  <a:schemeClr val="tx2">
                    <a:lumMod val="50000"/>
                  </a:schemeClr>
                </a:solidFill>
              </a:rPr>
              <a:t> </a:t>
            </a:r>
            <a:r>
              <a:rPr lang="en-US" sz="2400" dirty="0" err="1" smtClean="0">
                <a:solidFill>
                  <a:schemeClr val="tx2">
                    <a:lumMod val="50000"/>
                  </a:schemeClr>
                </a:solidFill>
              </a:rPr>
              <a:t>pilar</a:t>
            </a:r>
            <a:r>
              <a:rPr lang="en-US" sz="2400" dirty="0" smtClean="0">
                <a:solidFill>
                  <a:schemeClr val="tx2">
                    <a:lumMod val="50000"/>
                  </a:schemeClr>
                </a:solidFill>
              </a:rPr>
              <a:t> </a:t>
            </a:r>
            <a:r>
              <a:rPr lang="en-US" sz="2400" dirty="0" err="1" smtClean="0">
                <a:solidFill>
                  <a:schemeClr val="tx2">
                    <a:lumMod val="50000"/>
                  </a:schemeClr>
                </a:solidFill>
              </a:rPr>
              <a:t>utama</a:t>
            </a:r>
            <a:r>
              <a:rPr lang="en-US" sz="2400" dirty="0" smtClean="0">
                <a:solidFill>
                  <a:schemeClr val="tx2">
                    <a:lumMod val="50000"/>
                  </a:schemeClr>
                </a:solidFill>
              </a:rPr>
              <a:t> </a:t>
            </a:r>
            <a:r>
              <a:rPr lang="en-US" sz="2400" dirty="0" err="1" smtClean="0">
                <a:solidFill>
                  <a:schemeClr val="tx2">
                    <a:lumMod val="50000"/>
                  </a:schemeClr>
                </a:solidFill>
              </a:rPr>
              <a:t>untuk</a:t>
            </a:r>
            <a:r>
              <a:rPr lang="en-US" sz="2400" dirty="0" smtClean="0">
                <a:solidFill>
                  <a:schemeClr val="tx2">
                    <a:lumMod val="50000"/>
                  </a:schemeClr>
                </a:solidFill>
              </a:rPr>
              <a:t> </a:t>
            </a:r>
            <a:br>
              <a:rPr lang="en-US" sz="2400" dirty="0" smtClean="0">
                <a:solidFill>
                  <a:schemeClr val="tx2">
                    <a:lumMod val="50000"/>
                  </a:schemeClr>
                </a:solidFill>
              </a:rPr>
            </a:br>
            <a:r>
              <a:rPr lang="en-US" sz="2400" dirty="0" err="1" smtClean="0">
                <a:solidFill>
                  <a:schemeClr val="tx2">
                    <a:lumMod val="50000"/>
                  </a:schemeClr>
                </a:solidFill>
              </a:rPr>
              <a:t>mencapai</a:t>
            </a:r>
            <a:r>
              <a:rPr lang="en-US" sz="2400" dirty="0" smtClean="0">
                <a:solidFill>
                  <a:schemeClr val="tx2">
                    <a:lumMod val="50000"/>
                  </a:schemeClr>
                </a:solidFill>
              </a:rPr>
              <a:t> </a:t>
            </a:r>
            <a:r>
              <a:rPr lang="id-ID" sz="2400" dirty="0" smtClean="0">
                <a:solidFill>
                  <a:schemeClr val="tx2">
                    <a:lumMod val="50000"/>
                  </a:schemeClr>
                </a:solidFill>
              </a:rPr>
              <a:t>Tujuan bank indonesia</a:t>
            </a:r>
            <a:endParaRPr lang="id-ID" sz="2400" dirty="0">
              <a:solidFill>
                <a:schemeClr val="tx2">
                  <a:lumMod val="50000"/>
                </a:schemeClr>
              </a:solidFill>
            </a:endParaRPr>
          </a:p>
        </p:txBody>
      </p:sp>
      <p:sp>
        <p:nvSpPr>
          <p:cNvPr id="22" name="Slide Number Placeholder 21"/>
          <p:cNvSpPr>
            <a:spLocks noGrp="1"/>
          </p:cNvSpPr>
          <p:nvPr>
            <p:ph type="sldNum" sz="quarter" idx="12"/>
          </p:nvPr>
        </p:nvSpPr>
        <p:spPr/>
        <p:txBody>
          <a:bodyPr/>
          <a:lstStyle/>
          <a:p>
            <a:fld id="{645964D2-1BCD-46CE-820D-23E0DFA8A6B9}" type="slidenum">
              <a:rPr lang="id-ID" smtClean="0"/>
              <a:t>12</a:t>
            </a:fld>
            <a:endParaRPr lang="id-ID"/>
          </a:p>
        </p:txBody>
      </p:sp>
    </p:spTree>
    <p:extLst>
      <p:ext uri="{BB962C8B-B14F-4D97-AF65-F5344CB8AC3E}">
        <p14:creationId xmlns:p14="http://schemas.microsoft.com/office/powerpoint/2010/main" val="272691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6" y="4633416"/>
            <a:ext cx="2251968" cy="2251968"/>
          </a:xfrm>
          <a:prstGeom prst="rect">
            <a:avLst/>
          </a:prstGeom>
        </p:spPr>
      </p:pic>
      <p:sp>
        <p:nvSpPr>
          <p:cNvPr id="7" name="Right Arrow 6"/>
          <p:cNvSpPr/>
          <p:nvPr/>
        </p:nvSpPr>
        <p:spPr>
          <a:xfrm>
            <a:off x="2195736" y="1014169"/>
            <a:ext cx="2376264" cy="1344390"/>
          </a:xfrm>
          <a:prstGeom prst="rightArrow">
            <a:avLst>
              <a:gd name="adj1" fmla="val 50000"/>
              <a:gd name="adj2" fmla="val 307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effectLst>
                  <a:outerShdw blurRad="38100" dist="38100" dir="2700000" algn="tl">
                    <a:srgbClr val="000000">
                      <a:alpha val="43137"/>
                    </a:srgbClr>
                  </a:outerShdw>
                </a:effectLst>
              </a:rPr>
              <a:t>Pengendalian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Inflasi</a:t>
            </a:r>
            <a:endParaRPr lang="en-US"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179512" y="320857"/>
            <a:ext cx="5791200" cy="543590"/>
          </a:xfrm>
        </p:spPr>
        <p:txBody>
          <a:bodyPr>
            <a:normAutofit/>
          </a:bodyPr>
          <a:lstStyle/>
          <a:p>
            <a:r>
              <a:rPr lang="en-US" sz="2400" i="1" dirty="0" smtClean="0"/>
              <a:t>KEBIJAKAN MONETER</a:t>
            </a:r>
            <a:endParaRPr lang="en-US" sz="2400" i="1" dirty="0"/>
          </a:p>
        </p:txBody>
      </p:sp>
      <p:sp>
        <p:nvSpPr>
          <p:cNvPr id="4" name="Rectangle 3"/>
          <p:cNvSpPr/>
          <p:nvPr/>
        </p:nvSpPr>
        <p:spPr>
          <a:xfrm>
            <a:off x="4414875" y="1196752"/>
            <a:ext cx="4346698" cy="4755148"/>
          </a:xfrm>
          <a:prstGeom prst="rect">
            <a:avLst/>
          </a:prstGeom>
        </p:spPr>
        <p:txBody>
          <a:bodyPr wrap="square">
            <a:spAutoFit/>
          </a:bodyPr>
          <a:lstStyle/>
          <a:p>
            <a:pPr marL="573088" lvl="1" indent="-285750">
              <a:buFont typeface="Wingdings" panose="05000000000000000000" pitchFamily="2" charset="2"/>
              <a:buChar char="§"/>
            </a:pPr>
            <a:r>
              <a:rPr lang="en-US" dirty="0" err="1" smtClean="0"/>
              <a:t>Menetapkan</a:t>
            </a:r>
            <a:r>
              <a:rPr lang="en-US" dirty="0" smtClean="0"/>
              <a:t> </a:t>
            </a:r>
            <a:r>
              <a:rPr lang="en-US" dirty="0" err="1" smtClean="0"/>
              <a:t>suku</a:t>
            </a:r>
            <a:r>
              <a:rPr lang="en-US" dirty="0" smtClean="0"/>
              <a:t> </a:t>
            </a:r>
            <a:r>
              <a:rPr lang="en-US" dirty="0" err="1" smtClean="0"/>
              <a:t>bunga</a:t>
            </a:r>
            <a:r>
              <a:rPr lang="en-US" dirty="0" smtClean="0"/>
              <a:t> </a:t>
            </a:r>
            <a:r>
              <a:rPr lang="en-US" dirty="0" err="1" smtClean="0"/>
              <a:t>acuan</a:t>
            </a:r>
            <a:r>
              <a:rPr lang="en-US" dirty="0" smtClean="0"/>
              <a:t> Bank Indonesia (</a:t>
            </a:r>
            <a:r>
              <a:rPr lang="en-US" i="1" dirty="0" smtClean="0"/>
              <a:t>BI Rate</a:t>
            </a:r>
            <a:r>
              <a:rPr lang="en-US" dirty="0" smtClean="0"/>
              <a:t>).</a:t>
            </a:r>
          </a:p>
          <a:p>
            <a:pPr marL="573088" lvl="1" indent="-285750">
              <a:buFont typeface="Wingdings" panose="05000000000000000000" pitchFamily="2" charset="2"/>
              <a:buChar char="§"/>
            </a:pPr>
            <a:r>
              <a:rPr lang="en-US" dirty="0" err="1" smtClean="0"/>
              <a:t>Menggunakan</a:t>
            </a:r>
            <a:r>
              <a:rPr lang="en-US" dirty="0" smtClean="0"/>
              <a:t> </a:t>
            </a:r>
            <a:r>
              <a:rPr lang="en-US" dirty="0" err="1" smtClean="0"/>
              <a:t>piranti</a:t>
            </a:r>
            <a:r>
              <a:rPr lang="en-US" dirty="0" smtClean="0"/>
              <a:t> </a:t>
            </a:r>
            <a:r>
              <a:rPr lang="en-US" dirty="0" err="1" smtClean="0"/>
              <a:t>moneter</a:t>
            </a:r>
            <a:r>
              <a:rPr lang="en-US" dirty="0" smtClean="0"/>
              <a:t> </a:t>
            </a:r>
            <a:r>
              <a:rPr lang="en-US" dirty="0" err="1"/>
              <a:t>tidak</a:t>
            </a:r>
            <a:r>
              <a:rPr lang="en-US" dirty="0"/>
              <a:t> </a:t>
            </a:r>
            <a:r>
              <a:rPr lang="en-US" dirty="0" err="1" smtClean="0"/>
              <a:t>langsung</a:t>
            </a:r>
            <a:r>
              <a:rPr lang="en-US" dirty="0" smtClean="0"/>
              <a:t>, </a:t>
            </a:r>
            <a:r>
              <a:rPr lang="en-US" dirty="0" err="1" smtClean="0"/>
              <a:t>antara</a:t>
            </a:r>
            <a:r>
              <a:rPr lang="en-US" dirty="0" smtClean="0"/>
              <a:t> lain:</a:t>
            </a:r>
            <a:endParaRPr lang="en-US" b="1" dirty="0" smtClean="0"/>
          </a:p>
          <a:p>
            <a:pPr marL="742950" lvl="1" indent="-285750">
              <a:spcBef>
                <a:spcPts val="600"/>
              </a:spcBef>
              <a:buFont typeface="Wingdings" panose="05000000000000000000" pitchFamily="2" charset="2"/>
              <a:buChar char="ü"/>
            </a:pPr>
            <a:r>
              <a:rPr lang="en-US" b="1" dirty="0" err="1" smtClean="0">
                <a:solidFill>
                  <a:srgbClr val="003399"/>
                </a:solidFill>
              </a:rPr>
              <a:t>Operasi</a:t>
            </a:r>
            <a:r>
              <a:rPr lang="en-US" b="1" dirty="0" smtClean="0">
                <a:solidFill>
                  <a:srgbClr val="003399"/>
                </a:solidFill>
              </a:rPr>
              <a:t> </a:t>
            </a:r>
            <a:r>
              <a:rPr lang="en-US" b="1" dirty="0" err="1">
                <a:solidFill>
                  <a:srgbClr val="003399"/>
                </a:solidFill>
              </a:rPr>
              <a:t>Pasar</a:t>
            </a:r>
            <a:r>
              <a:rPr lang="en-US" b="1" dirty="0">
                <a:solidFill>
                  <a:srgbClr val="003399"/>
                </a:solidFill>
              </a:rPr>
              <a:t> Terbuka </a:t>
            </a:r>
            <a:r>
              <a:rPr lang="en-US" b="1" dirty="0"/>
              <a:t/>
            </a:r>
            <a:br>
              <a:rPr lang="en-US" b="1" dirty="0"/>
            </a:br>
            <a:r>
              <a:rPr lang="en-US" dirty="0" err="1"/>
              <a:t>D</a:t>
            </a:r>
            <a:r>
              <a:rPr lang="en-US" dirty="0" err="1" smtClean="0"/>
              <a:t>ilaksanakan</a:t>
            </a:r>
            <a:r>
              <a:rPr lang="en-US" dirty="0" smtClean="0"/>
              <a:t> </a:t>
            </a:r>
            <a:r>
              <a:rPr lang="en-US" dirty="0" err="1"/>
              <a:t>untuk</a:t>
            </a:r>
            <a:r>
              <a:rPr lang="en-US" dirty="0"/>
              <a:t> </a:t>
            </a:r>
            <a:r>
              <a:rPr lang="en-US" dirty="0" err="1"/>
              <a:t>mempengaruhi</a:t>
            </a:r>
            <a:r>
              <a:rPr lang="en-US" dirty="0"/>
              <a:t> </a:t>
            </a:r>
            <a:r>
              <a:rPr lang="en-US" dirty="0" err="1"/>
              <a:t>likuiditas</a:t>
            </a:r>
            <a:r>
              <a:rPr lang="en-US" dirty="0"/>
              <a:t> rupiah di </a:t>
            </a:r>
            <a:r>
              <a:rPr lang="en-US" dirty="0" err="1"/>
              <a:t>pasar</a:t>
            </a:r>
            <a:r>
              <a:rPr lang="en-US" dirty="0"/>
              <a:t> </a:t>
            </a:r>
            <a:r>
              <a:rPr lang="en-US" dirty="0" err="1"/>
              <a:t>uang</a:t>
            </a:r>
            <a:r>
              <a:rPr lang="en-US" dirty="0" smtClean="0"/>
              <a:t>, </a:t>
            </a:r>
            <a:r>
              <a:rPr lang="en-US" dirty="0" err="1" smtClean="0"/>
              <a:t>melalui</a:t>
            </a:r>
            <a:r>
              <a:rPr lang="en-US" dirty="0" smtClean="0"/>
              <a:t> </a:t>
            </a:r>
            <a:r>
              <a:rPr lang="en-US" dirty="0" err="1"/>
              <a:t>penjualan</a:t>
            </a:r>
            <a:r>
              <a:rPr lang="en-US" dirty="0"/>
              <a:t> </a:t>
            </a:r>
            <a:r>
              <a:rPr lang="en-US" dirty="0" err="1"/>
              <a:t>Sertifikat</a:t>
            </a:r>
            <a:r>
              <a:rPr lang="en-US" dirty="0"/>
              <a:t> Bank Indonesia (SBI) </a:t>
            </a:r>
            <a:r>
              <a:rPr lang="en-US" dirty="0" err="1"/>
              <a:t>dan</a:t>
            </a:r>
            <a:r>
              <a:rPr lang="en-US" dirty="0"/>
              <a:t> </a:t>
            </a:r>
            <a:r>
              <a:rPr lang="en-US" dirty="0" err="1"/>
              <a:t>Intervensi</a:t>
            </a:r>
            <a:r>
              <a:rPr lang="en-US" dirty="0"/>
              <a:t> Rupiah. </a:t>
            </a:r>
          </a:p>
          <a:p>
            <a:pPr marL="742950" lvl="1" indent="-285750">
              <a:spcBef>
                <a:spcPts val="600"/>
              </a:spcBef>
              <a:buFont typeface="Wingdings" panose="05000000000000000000" pitchFamily="2" charset="2"/>
              <a:buChar char="ü"/>
            </a:pPr>
            <a:r>
              <a:rPr lang="en-US" b="1" dirty="0" err="1" smtClean="0">
                <a:solidFill>
                  <a:srgbClr val="003399"/>
                </a:solidFill>
              </a:rPr>
              <a:t>Penetapan</a:t>
            </a:r>
            <a:r>
              <a:rPr lang="en-US" b="1" dirty="0" smtClean="0">
                <a:solidFill>
                  <a:srgbClr val="003399"/>
                </a:solidFill>
              </a:rPr>
              <a:t> Giro </a:t>
            </a:r>
            <a:r>
              <a:rPr lang="en-US" b="1" dirty="0" err="1" smtClean="0">
                <a:solidFill>
                  <a:srgbClr val="003399"/>
                </a:solidFill>
              </a:rPr>
              <a:t>Wajib</a:t>
            </a:r>
            <a:r>
              <a:rPr lang="en-US" b="1" dirty="0" smtClean="0">
                <a:solidFill>
                  <a:srgbClr val="003399"/>
                </a:solidFill>
              </a:rPr>
              <a:t> </a:t>
            </a:r>
            <a:r>
              <a:rPr lang="en-US" b="1" dirty="0">
                <a:solidFill>
                  <a:srgbClr val="003399"/>
                </a:solidFill>
              </a:rPr>
              <a:t>Minimum</a:t>
            </a:r>
            <a:r>
              <a:rPr lang="en-US" dirty="0">
                <a:solidFill>
                  <a:srgbClr val="003399"/>
                </a:solidFill>
              </a:rPr>
              <a:t> </a:t>
            </a:r>
          </a:p>
          <a:p>
            <a:pPr marL="736600">
              <a:spcBef>
                <a:spcPts val="600"/>
              </a:spcBef>
            </a:pPr>
            <a:r>
              <a:rPr lang="en-US" dirty="0" err="1"/>
              <a:t>M</a:t>
            </a:r>
            <a:r>
              <a:rPr lang="en-US" dirty="0" err="1" smtClean="0"/>
              <a:t>ewajibkan</a:t>
            </a:r>
            <a:r>
              <a:rPr lang="en-US" dirty="0" smtClean="0"/>
              <a:t> </a:t>
            </a:r>
            <a:r>
              <a:rPr lang="en-US" dirty="0" err="1"/>
              <a:t>setiap</a:t>
            </a:r>
            <a:r>
              <a:rPr lang="en-US" dirty="0"/>
              <a:t> bank </a:t>
            </a:r>
            <a:r>
              <a:rPr lang="en-US" dirty="0" err="1" smtClean="0"/>
              <a:t>menyimpan</a:t>
            </a:r>
            <a:r>
              <a:rPr lang="en-US" dirty="0" smtClean="0"/>
              <a:t> dana di BI  yang </a:t>
            </a:r>
            <a:r>
              <a:rPr lang="en-US" dirty="0" err="1"/>
              <a:t>besarnya</a:t>
            </a:r>
            <a:r>
              <a:rPr lang="en-US" dirty="0"/>
              <a:t> </a:t>
            </a:r>
            <a:r>
              <a:rPr lang="en-US" dirty="0" err="1"/>
              <a:t>adalah</a:t>
            </a:r>
            <a:r>
              <a:rPr lang="en-US" dirty="0"/>
              <a:t> </a:t>
            </a:r>
            <a:r>
              <a:rPr lang="en-US" dirty="0" err="1"/>
              <a:t>persentasi</a:t>
            </a:r>
            <a:r>
              <a:rPr lang="en-US" dirty="0"/>
              <a:t> </a:t>
            </a:r>
            <a:r>
              <a:rPr lang="en-US" dirty="0" err="1"/>
              <a:t>tertentu</a:t>
            </a:r>
            <a:r>
              <a:rPr lang="en-US" dirty="0"/>
              <a:t> </a:t>
            </a:r>
            <a:r>
              <a:rPr lang="en-US" dirty="0" err="1"/>
              <a:t>dari</a:t>
            </a:r>
            <a:r>
              <a:rPr lang="en-US" dirty="0"/>
              <a:t> </a:t>
            </a:r>
            <a:r>
              <a:rPr lang="en-US" dirty="0" smtClean="0"/>
              <a:t>Dana </a:t>
            </a:r>
            <a:r>
              <a:rPr lang="en-US" dirty="0" err="1" smtClean="0"/>
              <a:t>Pihak</a:t>
            </a:r>
            <a:r>
              <a:rPr lang="en-US" dirty="0" smtClean="0"/>
              <a:t> </a:t>
            </a:r>
            <a:r>
              <a:rPr lang="en-US" dirty="0" err="1" smtClean="0"/>
              <a:t>Ketiga</a:t>
            </a:r>
            <a:r>
              <a:rPr lang="en-US" dirty="0" smtClean="0"/>
              <a:t>.</a:t>
            </a:r>
          </a:p>
        </p:txBody>
      </p:sp>
      <p:sp>
        <p:nvSpPr>
          <p:cNvPr id="6" name="Oval 5"/>
          <p:cNvSpPr/>
          <p:nvPr/>
        </p:nvSpPr>
        <p:spPr>
          <a:xfrm>
            <a:off x="179512" y="980728"/>
            <a:ext cx="2448272" cy="2525796"/>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Menetapkan</a:t>
            </a:r>
            <a:endParaRPr lang="en-US" sz="2000" b="1" dirty="0" smtClean="0"/>
          </a:p>
          <a:p>
            <a:pPr algn="ctr"/>
            <a:r>
              <a:rPr lang="en-US" sz="2000" b="1" dirty="0" err="1" smtClean="0"/>
              <a:t>Sasaran</a:t>
            </a:r>
            <a:r>
              <a:rPr lang="en-US" sz="2000" b="1" dirty="0" smtClean="0"/>
              <a:t>/ Target </a:t>
            </a:r>
            <a:r>
              <a:rPr lang="en-US" sz="2000" b="1" dirty="0" err="1"/>
              <a:t>inflasi</a:t>
            </a:r>
            <a:r>
              <a:rPr lang="en-US" sz="2000" b="1" dirty="0"/>
              <a:t> </a:t>
            </a:r>
            <a:endParaRPr lang="en-US" sz="2000" b="1" dirty="0" smtClean="0"/>
          </a:p>
          <a:p>
            <a:pPr algn="ctr"/>
            <a:r>
              <a:rPr lang="en-US" sz="2000" b="1" dirty="0" smtClean="0"/>
              <a:t>(3-5 </a:t>
            </a:r>
            <a:r>
              <a:rPr lang="en-US" sz="2000" b="1" dirty="0" err="1" smtClean="0"/>
              <a:t>thn</a:t>
            </a:r>
            <a:r>
              <a:rPr lang="en-US" sz="2000" b="1" dirty="0" smtClean="0"/>
              <a:t> </a:t>
            </a:r>
            <a:r>
              <a:rPr lang="en-US" sz="2000" b="1" dirty="0" err="1"/>
              <a:t>ke</a:t>
            </a:r>
            <a:r>
              <a:rPr lang="en-US" sz="2000" b="1" dirty="0"/>
              <a:t> </a:t>
            </a:r>
            <a:r>
              <a:rPr lang="en-US" sz="2000" b="1" dirty="0" err="1"/>
              <a:t>depan</a:t>
            </a:r>
            <a:r>
              <a:rPr lang="en-US" sz="2000" b="1" dirty="0"/>
              <a:t>)</a:t>
            </a:r>
          </a:p>
        </p:txBody>
      </p:sp>
      <p:sp>
        <p:nvSpPr>
          <p:cNvPr id="11" name="Rectangle 10"/>
          <p:cNvSpPr/>
          <p:nvPr/>
        </p:nvSpPr>
        <p:spPr>
          <a:xfrm>
            <a:off x="1017389" y="3501008"/>
            <a:ext cx="4274691" cy="1323439"/>
          </a:xfrm>
          <a:prstGeom prst="rect">
            <a:avLst/>
          </a:prstGeom>
        </p:spPr>
        <p:txBody>
          <a:bodyPr wrap="square">
            <a:spAutoFit/>
          </a:bodyPr>
          <a:lstStyle/>
          <a:p>
            <a:pPr marL="573088" lvl="1" indent="-285750">
              <a:buFont typeface="Wingdings" panose="05000000000000000000" pitchFamily="2" charset="2"/>
              <a:buChar char="§"/>
            </a:pPr>
            <a:r>
              <a:rPr lang="en-US" sz="2000" dirty="0" smtClean="0"/>
              <a:t>2015  4+/-1%</a:t>
            </a:r>
          </a:p>
          <a:p>
            <a:pPr marL="573088" lvl="1" indent="-285750">
              <a:buFont typeface="Wingdings" panose="05000000000000000000" pitchFamily="2" charset="2"/>
              <a:buChar char="§"/>
            </a:pPr>
            <a:r>
              <a:rPr lang="en-US" sz="2000" dirty="0" smtClean="0"/>
              <a:t>2016  4+/-1%</a:t>
            </a:r>
          </a:p>
          <a:p>
            <a:pPr marL="573088" lvl="1" indent="-285750">
              <a:buFont typeface="Wingdings" panose="05000000000000000000" pitchFamily="2" charset="2"/>
              <a:buChar char="§"/>
            </a:pPr>
            <a:r>
              <a:rPr lang="en-US" sz="2000" dirty="0" smtClean="0"/>
              <a:t>2017  4+/-1%</a:t>
            </a:r>
          </a:p>
          <a:p>
            <a:pPr marL="573088" lvl="1" indent="-285750">
              <a:buFont typeface="Wingdings" panose="05000000000000000000" pitchFamily="2" charset="2"/>
              <a:buChar char="§"/>
            </a:pPr>
            <a:r>
              <a:rPr lang="en-US" sz="2000" dirty="0" smtClean="0"/>
              <a:t>2018  3,5+/-1%</a:t>
            </a:r>
          </a:p>
        </p:txBody>
      </p:sp>
      <p:sp>
        <p:nvSpPr>
          <p:cNvPr id="14" name="Slide Number Placeholder 13"/>
          <p:cNvSpPr>
            <a:spLocks noGrp="1"/>
          </p:cNvSpPr>
          <p:nvPr>
            <p:ph type="sldNum" sz="quarter" idx="12"/>
          </p:nvPr>
        </p:nvSpPr>
        <p:spPr/>
        <p:txBody>
          <a:bodyPr/>
          <a:lstStyle/>
          <a:p>
            <a:fld id="{645964D2-1BCD-46CE-820D-23E0DFA8A6B9}" type="slidenum">
              <a:rPr lang="id-ID" smtClean="0"/>
              <a:t>13</a:t>
            </a:fld>
            <a:endParaRPr lang="id-ID"/>
          </a:p>
        </p:txBody>
      </p:sp>
    </p:spTree>
    <p:extLst>
      <p:ext uri="{BB962C8B-B14F-4D97-AF65-F5344CB8AC3E}">
        <p14:creationId xmlns:p14="http://schemas.microsoft.com/office/powerpoint/2010/main" val="373323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HUBUNGAN DENGAN PEMERINTAH</a:t>
            </a:r>
            <a:endParaRPr lang="en-US" dirty="0"/>
          </a:p>
        </p:txBody>
      </p:sp>
      <p:graphicFrame>
        <p:nvGraphicFramePr>
          <p:cNvPr id="6" name="Content Placeholder 5"/>
          <p:cNvGraphicFramePr>
            <a:graphicFrameLocks noGrp="1"/>
          </p:cNvGraphicFramePr>
          <p:nvPr>
            <p:ph idx="1"/>
          </p:nvPr>
        </p:nvGraphicFramePr>
        <p:xfrm>
          <a:off x="381000" y="1600200"/>
          <a:ext cx="8305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ADF20-BD27-4A6D-B95F-56EBD5EB1508}" type="slidenum">
              <a:rPr lang="en-US" smtClean="0"/>
              <a:pPr/>
              <a:t>14</a:t>
            </a:fld>
            <a:endParaRPr lang="en-US"/>
          </a:p>
        </p:txBody>
      </p:sp>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928670"/>
          <a:ext cx="7772400" cy="509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ADF20-BD27-4A6D-B95F-56EBD5EB1508}" type="slidenum">
              <a:rPr lang="en-US" smtClean="0"/>
              <a:pPr/>
              <a:t>15</a:t>
            </a:fld>
            <a:endParaRPr lang="en-US"/>
          </a:p>
        </p:txBody>
      </p:sp>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solidFill>
                  <a:srgbClr val="FF0000"/>
                </a:solidFill>
              </a:rPr>
              <a:t>HUBUNGAN DG DUNIA INTERNASIONAL</a:t>
            </a:r>
            <a:endParaRPr lang="en-US" b="1" dirty="0">
              <a:solidFill>
                <a:srgbClr val="FF0000"/>
              </a:solidFill>
            </a:endParaRPr>
          </a:p>
        </p:txBody>
      </p:sp>
      <p:graphicFrame>
        <p:nvGraphicFramePr>
          <p:cNvPr id="7" name="Content Placeholder 6"/>
          <p:cNvGraphicFramePr>
            <a:graphicFrameLocks noGrp="1"/>
          </p:cNvGraphicFramePr>
          <p:nvPr>
            <p:ph idx="1"/>
          </p:nvPr>
        </p:nvGraphicFramePr>
        <p:xfrm>
          <a:off x="685800" y="533400"/>
          <a:ext cx="77724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ADF20-BD27-4A6D-B95F-56EBD5EB1508}" type="slidenum">
              <a:rPr lang="en-US" smtClean="0"/>
              <a:pPr/>
              <a:t>16</a:t>
            </a:fld>
            <a:endParaRPr lang="en-US"/>
          </a:p>
        </p:txBody>
      </p:sp>
    </p:spTree>
  </p:cSld>
  <p:clrMapOvr>
    <a:masterClrMapping/>
  </p:clrMapOvr>
  <p:transition spd="med">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6443" y="2861734"/>
            <a:ext cx="7089933" cy="1915647"/>
          </a:xfrm>
        </p:spPr>
        <p:txBody>
          <a:bodyPr/>
          <a:lstStyle/>
          <a:p>
            <a:endParaRPr lang="en-US" b="1" dirty="0"/>
          </a:p>
        </p:txBody>
      </p:sp>
      <p:sp>
        <p:nvSpPr>
          <p:cNvPr id="7" name="Text Placeholder 6"/>
          <p:cNvSpPr>
            <a:spLocks noGrp="1"/>
          </p:cNvSpPr>
          <p:nvPr>
            <p:ph type="body" idx="1"/>
          </p:nvPr>
        </p:nvSpPr>
        <p:spPr/>
        <p:txBody>
          <a:bodyPr/>
          <a:lstStyle/>
          <a:p>
            <a:pPr algn="ctr"/>
            <a:endParaRPr lang="en-US" b="1"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17</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42" y="1196752"/>
            <a:ext cx="6899989" cy="4248472"/>
          </a:xfrm>
          <a:prstGeom prst="rect">
            <a:avLst/>
          </a:prstGeom>
        </p:spPr>
      </p:pic>
    </p:spTree>
    <p:extLst>
      <p:ext uri="{BB962C8B-B14F-4D97-AF65-F5344CB8AC3E}">
        <p14:creationId xmlns:p14="http://schemas.microsoft.com/office/powerpoint/2010/main" val="3102502510"/>
      </p:ext>
    </p:extLst>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TUJUAN</a:t>
            </a:r>
            <a:endParaRPr lang="en-US"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18</a:t>
            </a:fld>
            <a:endParaRPr lang="en-US"/>
          </a:p>
        </p:txBody>
      </p:sp>
      <p:graphicFrame>
        <p:nvGraphicFramePr>
          <p:cNvPr id="9" name="Diagram 8"/>
          <p:cNvGraphicFramePr/>
          <p:nvPr>
            <p:extLst>
              <p:ext uri="{D42A27DB-BD31-4B8C-83A1-F6EECF244321}">
                <p14:modId xmlns:p14="http://schemas.microsoft.com/office/powerpoint/2010/main" val="2358794900"/>
              </p:ext>
            </p:extLst>
          </p:nvPr>
        </p:nvGraphicFramePr>
        <p:xfrm>
          <a:off x="611560" y="1412776"/>
          <a:ext cx="77836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091288"/>
      </p:ext>
    </p:extLst>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b="1" dirty="0" smtClean="0"/>
              <a:t>TUGAS DAN FUNGSI</a:t>
            </a:r>
            <a:endParaRPr lang="en-US" b="1" dirty="0"/>
          </a:p>
        </p:txBody>
      </p:sp>
      <p:sp>
        <p:nvSpPr>
          <p:cNvPr id="11" name="Content Placeholder 10"/>
          <p:cNvSpPr>
            <a:spLocks noGrp="1"/>
          </p:cNvSpPr>
          <p:nvPr>
            <p:ph sz="half" idx="1"/>
          </p:nvPr>
        </p:nvSpPr>
        <p:spPr>
          <a:solidFill>
            <a:srgbClr val="FF0000"/>
          </a:solidFill>
          <a:scene3d>
            <a:camera prst="isometricOffAxis1Right">
              <a:rot lat="1080000" lon="20039998" rev="300000"/>
            </a:camera>
            <a:lightRig rig="flood" dir="t"/>
          </a:scene3d>
          <a:sp3d prstMaterial="dkEdge">
            <a:bevelT w="114300" prst="artDeco"/>
          </a:sp3d>
        </p:spPr>
        <p:txBody>
          <a:bodyPr>
            <a:normAutofit/>
          </a:bodyPr>
          <a:lstStyle/>
          <a:p>
            <a:pPr marL="0" indent="0" algn="ctr">
              <a:buNone/>
            </a:pPr>
            <a:r>
              <a:rPr lang="en-US" sz="2000" b="1" u="sng" dirty="0" smtClean="0"/>
              <a:t>F U N G S I</a:t>
            </a:r>
          </a:p>
          <a:p>
            <a:pPr marL="0" indent="0" algn="ctr">
              <a:buNone/>
            </a:pPr>
            <a:r>
              <a:rPr lang="en-US" sz="2000" dirty="0" err="1" smtClean="0"/>
              <a:t>Menyelenggarakan</a:t>
            </a:r>
            <a:r>
              <a:rPr lang="en-US" sz="2000" dirty="0" smtClean="0"/>
              <a:t> </a:t>
            </a:r>
            <a:r>
              <a:rPr lang="en-US" sz="2000" dirty="0" err="1"/>
              <a:t>sistem</a:t>
            </a:r>
            <a:r>
              <a:rPr lang="en-US" sz="2000" dirty="0"/>
              <a:t> </a:t>
            </a:r>
            <a:r>
              <a:rPr lang="en-US" sz="2000" dirty="0" err="1"/>
              <a:t>pengaturan</a:t>
            </a:r>
            <a:r>
              <a:rPr lang="en-US" sz="2000" dirty="0"/>
              <a:t> </a:t>
            </a:r>
            <a:r>
              <a:rPr lang="en-US" sz="2000" dirty="0" err="1"/>
              <a:t>dan</a:t>
            </a:r>
            <a:r>
              <a:rPr lang="en-US" sz="2000" dirty="0"/>
              <a:t> </a:t>
            </a:r>
            <a:r>
              <a:rPr lang="en-US" sz="2000" dirty="0" err="1"/>
              <a:t>pengawasan</a:t>
            </a:r>
            <a:r>
              <a:rPr lang="en-US" sz="2000" dirty="0"/>
              <a:t> yang </a:t>
            </a:r>
            <a:r>
              <a:rPr lang="en-US" sz="2000" dirty="0" err="1"/>
              <a:t>terintegrasi</a:t>
            </a:r>
            <a:r>
              <a:rPr lang="en-US" sz="2000" dirty="0"/>
              <a:t> </a:t>
            </a:r>
            <a:r>
              <a:rPr lang="en-US" sz="2000" dirty="0" err="1"/>
              <a:t>terhadap</a:t>
            </a:r>
            <a:r>
              <a:rPr lang="en-US" sz="2000" dirty="0"/>
              <a:t> </a:t>
            </a:r>
            <a:r>
              <a:rPr lang="en-US" sz="2000" dirty="0" err="1"/>
              <a:t>keseluruhan</a:t>
            </a:r>
            <a:r>
              <a:rPr lang="en-US" sz="2000" dirty="0"/>
              <a:t> </a:t>
            </a:r>
            <a:r>
              <a:rPr lang="en-US" sz="2000" dirty="0" err="1"/>
              <a:t>kegiatan</a:t>
            </a:r>
            <a:r>
              <a:rPr lang="en-US" sz="2000" dirty="0"/>
              <a:t> di </a:t>
            </a:r>
            <a:r>
              <a:rPr lang="en-US" sz="2000" dirty="0" err="1"/>
              <a:t>sektor</a:t>
            </a:r>
            <a:r>
              <a:rPr lang="en-US" sz="2000" dirty="0"/>
              <a:t> </a:t>
            </a:r>
            <a:r>
              <a:rPr lang="en-US" sz="2000" dirty="0" err="1"/>
              <a:t>jasa</a:t>
            </a:r>
            <a:r>
              <a:rPr lang="en-US" sz="2000" dirty="0"/>
              <a:t> </a:t>
            </a:r>
            <a:r>
              <a:rPr lang="en-US" sz="2000" dirty="0" err="1" smtClean="0"/>
              <a:t>keuangan</a:t>
            </a:r>
            <a:endParaRPr lang="en-US" sz="2000" dirty="0"/>
          </a:p>
        </p:txBody>
      </p:sp>
      <p:sp>
        <p:nvSpPr>
          <p:cNvPr id="12" name="Content Placeholder 11"/>
          <p:cNvSpPr>
            <a:spLocks noGrp="1"/>
          </p:cNvSpPr>
          <p:nvPr>
            <p:ph sz="half" idx="2"/>
          </p:nvPr>
        </p:nvSpPr>
        <p:spPr>
          <a:solidFill>
            <a:srgbClr val="006600"/>
          </a:solidFill>
          <a:scene3d>
            <a:camera prst="orthographicFront">
              <a:rot lat="21299999" lon="20999989" rev="20999999"/>
            </a:camera>
            <a:lightRig rig="twoPt" dir="t"/>
          </a:scene3d>
          <a:sp3d>
            <a:bevelT prst="relaxedInset"/>
            <a:bevelB prst="angle"/>
          </a:sp3d>
        </p:spPr>
        <p:txBody>
          <a:bodyPr>
            <a:normAutofit/>
          </a:bodyPr>
          <a:lstStyle/>
          <a:p>
            <a:pPr marL="0" indent="0" algn="ctr">
              <a:buNone/>
            </a:pPr>
            <a:r>
              <a:rPr lang="en-US" sz="2000" b="1" u="sng" dirty="0" smtClean="0"/>
              <a:t>T U G A S</a:t>
            </a:r>
          </a:p>
          <a:p>
            <a:pPr marL="0" indent="0" algn="ctr">
              <a:buNone/>
            </a:pPr>
            <a:r>
              <a:rPr lang="en-US" sz="2000" dirty="0" err="1" smtClean="0"/>
              <a:t>Melakukan</a:t>
            </a:r>
            <a:r>
              <a:rPr lang="en-US" sz="2000" dirty="0" smtClean="0"/>
              <a:t> </a:t>
            </a:r>
            <a:r>
              <a:rPr lang="en-US" sz="2000" dirty="0" err="1"/>
              <a:t>pengaturan</a:t>
            </a:r>
            <a:r>
              <a:rPr lang="en-US" sz="2000" dirty="0"/>
              <a:t> </a:t>
            </a:r>
            <a:r>
              <a:rPr lang="en-US" sz="2000" dirty="0" err="1"/>
              <a:t>dan</a:t>
            </a:r>
            <a:r>
              <a:rPr lang="en-US" sz="2000" dirty="0"/>
              <a:t> </a:t>
            </a:r>
            <a:r>
              <a:rPr lang="en-US" sz="2000" dirty="0" err="1"/>
              <a:t>pengawasan</a:t>
            </a:r>
            <a:r>
              <a:rPr lang="en-US" sz="2000" dirty="0"/>
              <a:t> </a:t>
            </a:r>
            <a:r>
              <a:rPr lang="en-US" sz="2000" dirty="0" err="1"/>
              <a:t>terhadap</a:t>
            </a:r>
            <a:r>
              <a:rPr lang="en-US" sz="2000" dirty="0"/>
              <a:t> </a:t>
            </a:r>
            <a:r>
              <a:rPr lang="en-US" sz="2000" dirty="0" err="1"/>
              <a:t>kegiatan</a:t>
            </a:r>
            <a:r>
              <a:rPr lang="en-US" sz="2000" dirty="0"/>
              <a:t> </a:t>
            </a:r>
            <a:r>
              <a:rPr lang="en-US" sz="2000" dirty="0" err="1"/>
              <a:t>jasa</a:t>
            </a:r>
            <a:r>
              <a:rPr lang="en-US" sz="2000" dirty="0"/>
              <a:t> </a:t>
            </a:r>
            <a:r>
              <a:rPr lang="en-US" sz="2000" dirty="0" err="1"/>
              <a:t>keuangan</a:t>
            </a:r>
            <a:r>
              <a:rPr lang="en-US" sz="2000" dirty="0"/>
              <a:t> di </a:t>
            </a:r>
            <a:r>
              <a:rPr lang="en-US" sz="2000" dirty="0" err="1"/>
              <a:t>sektor</a:t>
            </a:r>
            <a:r>
              <a:rPr lang="en-US" sz="2000" dirty="0"/>
              <a:t> </a:t>
            </a:r>
            <a:r>
              <a:rPr lang="en-US" sz="2000" dirty="0" err="1"/>
              <a:t>Perbankan</a:t>
            </a:r>
            <a:r>
              <a:rPr lang="en-US" sz="2000" dirty="0"/>
              <a:t>, </a:t>
            </a:r>
            <a:r>
              <a:rPr lang="en-US" sz="2000" dirty="0" err="1"/>
              <a:t>sektor</a:t>
            </a:r>
            <a:r>
              <a:rPr lang="en-US" sz="2000" dirty="0"/>
              <a:t> </a:t>
            </a:r>
            <a:r>
              <a:rPr lang="en-US" sz="2000" dirty="0" err="1"/>
              <a:t>Pasar</a:t>
            </a:r>
            <a:r>
              <a:rPr lang="en-US" sz="2000" dirty="0"/>
              <a:t> Modal, </a:t>
            </a:r>
            <a:r>
              <a:rPr lang="en-US" sz="2000" dirty="0" err="1"/>
              <a:t>dan</a:t>
            </a:r>
            <a:r>
              <a:rPr lang="en-US" sz="2000" dirty="0"/>
              <a:t> </a:t>
            </a:r>
            <a:r>
              <a:rPr lang="en-US" sz="2000" dirty="0" err="1"/>
              <a:t>sektor</a:t>
            </a:r>
            <a:r>
              <a:rPr lang="en-US" sz="2000" dirty="0"/>
              <a:t> </a:t>
            </a:r>
            <a:r>
              <a:rPr lang="en-US" sz="2000" dirty="0" err="1" smtClean="0"/>
              <a:t>Industri</a:t>
            </a:r>
            <a:r>
              <a:rPr lang="en-US" sz="2000" dirty="0" smtClean="0"/>
              <a:t> </a:t>
            </a:r>
            <a:r>
              <a:rPr lang="en-US" sz="2000" dirty="0" err="1" smtClean="0"/>
              <a:t>Keuangan</a:t>
            </a:r>
            <a:r>
              <a:rPr lang="en-US" sz="2000" dirty="0" smtClean="0"/>
              <a:t> non-Bank (IKNB)</a:t>
            </a:r>
            <a:endParaRPr lang="en-US" sz="2000" b="1"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19</a:t>
            </a:fld>
            <a:endParaRPr lang="en-US"/>
          </a:p>
        </p:txBody>
      </p:sp>
    </p:spTree>
    <p:extLst>
      <p:ext uri="{BB962C8B-B14F-4D97-AF65-F5344CB8AC3E}">
        <p14:creationId xmlns:p14="http://schemas.microsoft.com/office/powerpoint/2010/main" val="1203269838"/>
      </p:ext>
    </p:extLst>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6828"/>
          <a:stretch/>
        </p:blipFill>
        <p:spPr>
          <a:xfrm>
            <a:off x="7003538" y="44624"/>
            <a:ext cx="1528902" cy="1872208"/>
          </a:xfrm>
          <a:prstGeom prst="rect">
            <a:avLst/>
          </a:prstGeom>
        </p:spPr>
      </p:pic>
      <p:sp>
        <p:nvSpPr>
          <p:cNvPr id="10" name="Rounded Rectangle 9"/>
          <p:cNvSpPr/>
          <p:nvPr/>
        </p:nvSpPr>
        <p:spPr>
          <a:xfrm>
            <a:off x="1475656" y="1651950"/>
            <a:ext cx="7227019" cy="1777050"/>
          </a:xfrm>
          <a:prstGeom prst="roundRect">
            <a:avLst>
              <a:gd name="adj" fmla="val 50000"/>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6875"/>
            <a:r>
              <a:rPr lang="id-ID" b="1" dirty="0" smtClean="0">
                <a:solidFill>
                  <a:schemeClr val="dk1"/>
                </a:solidFill>
              </a:rPr>
              <a:t>B</a:t>
            </a:r>
            <a:r>
              <a:rPr lang="en-US" b="1" dirty="0" err="1">
                <a:solidFill>
                  <a:schemeClr val="dk1"/>
                </a:solidFill>
              </a:rPr>
              <a:t>ank</a:t>
            </a:r>
            <a:r>
              <a:rPr lang="en-US" b="1" dirty="0">
                <a:solidFill>
                  <a:schemeClr val="dk1"/>
                </a:solidFill>
              </a:rPr>
              <a:t> </a:t>
            </a:r>
            <a:r>
              <a:rPr lang="en-US" b="1" dirty="0" err="1">
                <a:solidFill>
                  <a:schemeClr val="dk1"/>
                </a:solidFill>
              </a:rPr>
              <a:t>sentral</a:t>
            </a:r>
            <a:r>
              <a:rPr lang="en-US" b="1" dirty="0">
                <a:solidFill>
                  <a:schemeClr val="dk1"/>
                </a:solidFill>
              </a:rPr>
              <a:t> </a:t>
            </a:r>
            <a:r>
              <a:rPr lang="en-US" b="1" dirty="0" err="1">
                <a:solidFill>
                  <a:schemeClr val="dk1"/>
                </a:solidFill>
              </a:rPr>
              <a:t>adalah</a:t>
            </a:r>
            <a:r>
              <a:rPr lang="en-US" b="1" dirty="0">
                <a:solidFill>
                  <a:schemeClr val="dk1"/>
                </a:solidFill>
              </a:rPr>
              <a:t> bank yang </a:t>
            </a:r>
            <a:r>
              <a:rPr lang="en-US" b="1" dirty="0" err="1">
                <a:solidFill>
                  <a:schemeClr val="dk1"/>
                </a:solidFill>
              </a:rPr>
              <a:t>memegang</a:t>
            </a:r>
            <a:r>
              <a:rPr lang="en-US" b="1" dirty="0">
                <a:solidFill>
                  <a:schemeClr val="dk1"/>
                </a:solidFill>
              </a:rPr>
              <a:t> </a:t>
            </a:r>
            <a:r>
              <a:rPr lang="en-US" b="1" dirty="0" err="1">
                <a:solidFill>
                  <a:schemeClr val="dk1"/>
                </a:solidFill>
              </a:rPr>
              <a:t>simpanan</a:t>
            </a:r>
            <a:r>
              <a:rPr lang="en-US" b="1" dirty="0">
                <a:solidFill>
                  <a:schemeClr val="dk1"/>
                </a:solidFill>
              </a:rPr>
              <a:t> bank lain </a:t>
            </a:r>
            <a:r>
              <a:rPr lang="en-US" b="1" dirty="0" err="1">
                <a:solidFill>
                  <a:schemeClr val="dk1"/>
                </a:solidFill>
              </a:rPr>
              <a:t>dan</a:t>
            </a:r>
            <a:r>
              <a:rPr lang="en-US" b="1" dirty="0">
                <a:solidFill>
                  <a:schemeClr val="dk1"/>
                </a:solidFill>
              </a:rPr>
              <a:t> </a:t>
            </a:r>
            <a:r>
              <a:rPr lang="en-US" b="1" dirty="0" err="1">
                <a:solidFill>
                  <a:schemeClr val="dk1"/>
                </a:solidFill>
              </a:rPr>
              <a:t>menggunakannya</a:t>
            </a:r>
            <a:r>
              <a:rPr lang="en-US" b="1" dirty="0">
                <a:solidFill>
                  <a:schemeClr val="dk1"/>
                </a:solidFill>
              </a:rPr>
              <a:t> </a:t>
            </a:r>
            <a:r>
              <a:rPr lang="en-US" b="1" dirty="0" err="1">
                <a:solidFill>
                  <a:schemeClr val="dk1"/>
                </a:solidFill>
              </a:rPr>
              <a:t>untuk</a:t>
            </a:r>
            <a:r>
              <a:rPr lang="en-US" b="1" dirty="0">
                <a:solidFill>
                  <a:schemeClr val="dk1"/>
                </a:solidFill>
              </a:rPr>
              <a:t> </a:t>
            </a:r>
            <a:r>
              <a:rPr lang="en-US" b="1" i="1" dirty="0">
                <a:solidFill>
                  <a:schemeClr val="dk1"/>
                </a:solidFill>
              </a:rPr>
              <a:t>settlement</a:t>
            </a:r>
            <a:r>
              <a:rPr lang="en-US" b="1" dirty="0">
                <a:solidFill>
                  <a:schemeClr val="dk1"/>
                </a:solidFill>
              </a:rPr>
              <a:t> </a:t>
            </a:r>
            <a:r>
              <a:rPr lang="en-US" b="1" dirty="0" smtClean="0">
                <a:solidFill>
                  <a:schemeClr val="dk1"/>
                </a:solidFill>
              </a:rPr>
              <a:t> (</a:t>
            </a:r>
            <a:r>
              <a:rPr lang="en-US" b="1" dirty="0" err="1" smtClean="0">
                <a:solidFill>
                  <a:schemeClr val="dk1"/>
                </a:solidFill>
              </a:rPr>
              <a:t>penyelesaian</a:t>
            </a:r>
            <a:r>
              <a:rPr lang="en-US" b="1" dirty="0" smtClean="0">
                <a:solidFill>
                  <a:schemeClr val="dk1"/>
                </a:solidFill>
              </a:rPr>
              <a:t>) </a:t>
            </a:r>
            <a:r>
              <a:rPr lang="en-US" b="1" dirty="0" err="1" smtClean="0">
                <a:solidFill>
                  <a:schemeClr val="dk1"/>
                </a:solidFill>
              </a:rPr>
              <a:t>pembayaran</a:t>
            </a:r>
            <a:r>
              <a:rPr lang="en-US" b="1" dirty="0" smtClean="0">
                <a:solidFill>
                  <a:schemeClr val="dk1"/>
                </a:solidFill>
              </a:rPr>
              <a:t> </a:t>
            </a:r>
            <a:r>
              <a:rPr lang="en-US" b="1" dirty="0" err="1">
                <a:solidFill>
                  <a:schemeClr val="dk1"/>
                </a:solidFill>
              </a:rPr>
              <a:t>antar</a:t>
            </a:r>
            <a:r>
              <a:rPr lang="en-US" b="1" dirty="0">
                <a:solidFill>
                  <a:schemeClr val="dk1"/>
                </a:solidFill>
              </a:rPr>
              <a:t> bank </a:t>
            </a:r>
            <a:r>
              <a:rPr lang="en-US" b="1" dirty="0" smtClean="0">
                <a:solidFill>
                  <a:schemeClr val="dk1"/>
                </a:solidFill>
              </a:rPr>
              <a:t>(</a:t>
            </a:r>
            <a:r>
              <a:rPr lang="en-US" b="1" dirty="0">
                <a:solidFill>
                  <a:schemeClr val="dk1"/>
                </a:solidFill>
              </a:rPr>
              <a:t>Singleton, 2011</a:t>
            </a:r>
            <a:r>
              <a:rPr lang="en-US" b="1" dirty="0" smtClean="0">
                <a:solidFill>
                  <a:schemeClr val="dk1"/>
                </a:solidFill>
              </a:rPr>
              <a:t>)</a:t>
            </a:r>
            <a:endParaRPr lang="en-US" b="1" dirty="0">
              <a:solidFill>
                <a:schemeClr val="dk1"/>
              </a:solidFill>
            </a:endParaRPr>
          </a:p>
        </p:txBody>
      </p:sp>
      <p:sp>
        <p:nvSpPr>
          <p:cNvPr id="2" name="Title 1"/>
          <p:cNvSpPr>
            <a:spLocks noGrp="1"/>
          </p:cNvSpPr>
          <p:nvPr>
            <p:ph type="title"/>
          </p:nvPr>
        </p:nvSpPr>
        <p:spPr>
          <a:xfrm>
            <a:off x="405800" y="188640"/>
            <a:ext cx="7205518" cy="895203"/>
          </a:xfrm>
        </p:spPr>
        <p:txBody>
          <a:bodyPr>
            <a:noAutofit/>
          </a:bodyPr>
          <a:lstStyle/>
          <a:p>
            <a:r>
              <a:rPr lang="id-ID" dirty="0" smtClean="0"/>
              <a:t>Apa itu bank sentral</a:t>
            </a:r>
            <a:endParaRPr lang="id-ID" dirty="0"/>
          </a:p>
        </p:txBody>
      </p:sp>
      <p:sp>
        <p:nvSpPr>
          <p:cNvPr id="6" name="Oval 5"/>
          <p:cNvSpPr/>
          <p:nvPr/>
        </p:nvSpPr>
        <p:spPr>
          <a:xfrm>
            <a:off x="405800" y="1687919"/>
            <a:ext cx="1645920" cy="1645920"/>
          </a:xfrm>
          <a:prstGeom prst="ellipse">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effectLst>
                  <a:outerShdw blurRad="50800" dist="38100" dir="2700000" algn="tl" rotWithShape="0">
                    <a:prstClr val="black">
                      <a:alpha val="40000"/>
                    </a:prstClr>
                  </a:outerShdw>
                </a:effectLst>
              </a:rPr>
              <a:t>Definisi Bank Sentral</a:t>
            </a:r>
            <a:endParaRPr lang="id-ID" b="1" dirty="0">
              <a:effectLst>
                <a:outerShdw blurRad="50800" dist="38100" dir="2700000" algn="tl" rotWithShape="0">
                  <a:prstClr val="black">
                    <a:alpha val="40000"/>
                  </a:prstClr>
                </a:outerShdw>
              </a:effectLst>
            </a:endParaRPr>
          </a:p>
        </p:txBody>
      </p:sp>
      <p:sp>
        <p:nvSpPr>
          <p:cNvPr id="8" name="Slide Number Placeholder 7"/>
          <p:cNvSpPr>
            <a:spLocks noGrp="1"/>
          </p:cNvSpPr>
          <p:nvPr>
            <p:ph type="sldNum" sz="quarter" idx="12"/>
          </p:nvPr>
        </p:nvSpPr>
        <p:spPr/>
        <p:txBody>
          <a:bodyPr/>
          <a:lstStyle/>
          <a:p>
            <a:fld id="{645964D2-1BCD-46CE-820D-23E0DFA8A6B9}" type="slidenum">
              <a:rPr lang="id-ID" smtClean="0"/>
              <a:t>2</a:t>
            </a:fld>
            <a:endParaRPr lang="id-ID"/>
          </a:p>
        </p:txBody>
      </p:sp>
    </p:spTree>
    <p:extLst>
      <p:ext uri="{BB962C8B-B14F-4D97-AF65-F5344CB8AC3E}">
        <p14:creationId xmlns:p14="http://schemas.microsoft.com/office/powerpoint/2010/main" val="3592382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88050"/>
          </a:xfrm>
        </p:spPr>
        <p:txBody>
          <a:bodyPr/>
          <a:lstStyle/>
          <a:p>
            <a:r>
              <a:rPr lang="en-US" sz="3600" dirty="0" smtClean="0"/>
              <a:t>LATAR BELAKANG PENDIRIAN</a:t>
            </a:r>
            <a:endParaRPr lang="en-US" sz="3600" dirty="0"/>
          </a:p>
        </p:txBody>
      </p:sp>
      <p:sp>
        <p:nvSpPr>
          <p:cNvPr id="7" name="Content Placeholder 6"/>
          <p:cNvSpPr>
            <a:spLocks noGrp="1"/>
          </p:cNvSpPr>
          <p:nvPr>
            <p:ph idx="1"/>
          </p:nvPr>
        </p:nvSpPr>
        <p:spPr>
          <a:xfrm>
            <a:off x="683568" y="1340769"/>
            <a:ext cx="7848872" cy="4907638"/>
          </a:xfrm>
        </p:spPr>
        <p:txBody>
          <a:bodyPr>
            <a:normAutofit fontScale="85000" lnSpcReduction="10000"/>
          </a:bodyPr>
          <a:lstStyle/>
          <a:p>
            <a:pPr marL="457200" indent="-457200">
              <a:buClr>
                <a:schemeClr val="tx1"/>
              </a:buClr>
              <a:buFont typeface="+mj-lt"/>
              <a:buAutoNum type="arabicPeriod"/>
            </a:pPr>
            <a:r>
              <a:rPr lang="en-US" b="1" i="1" dirty="0" smtClean="0"/>
              <a:t>Rationale</a:t>
            </a:r>
            <a:r>
              <a:rPr lang="en-US" b="1" dirty="0" smtClean="0"/>
              <a:t> </a:t>
            </a:r>
            <a:r>
              <a:rPr lang="en-US" b="1" dirty="0" err="1"/>
              <a:t>pendirian</a:t>
            </a:r>
            <a:r>
              <a:rPr lang="en-US" b="1" dirty="0"/>
              <a:t> OJK </a:t>
            </a:r>
            <a:r>
              <a:rPr lang="en-US" dirty="0"/>
              <a:t>(</a:t>
            </a:r>
            <a:r>
              <a:rPr lang="en-US" dirty="0" err="1"/>
              <a:t>dulu</a:t>
            </a:r>
            <a:r>
              <a:rPr lang="en-US" dirty="0"/>
              <a:t> </a:t>
            </a:r>
            <a:r>
              <a:rPr lang="en-US" dirty="0" err="1"/>
              <a:t>Lembaga</a:t>
            </a:r>
            <a:r>
              <a:rPr lang="en-US" dirty="0"/>
              <a:t> </a:t>
            </a:r>
            <a:r>
              <a:rPr lang="en-US" dirty="0" err="1"/>
              <a:t>Pengawas</a:t>
            </a:r>
            <a:r>
              <a:rPr lang="en-US" dirty="0"/>
              <a:t> </a:t>
            </a:r>
            <a:r>
              <a:rPr lang="en-US" dirty="0" err="1"/>
              <a:t>Jasa</a:t>
            </a:r>
            <a:r>
              <a:rPr lang="en-US" dirty="0"/>
              <a:t> </a:t>
            </a:r>
            <a:r>
              <a:rPr lang="en-US" dirty="0" err="1"/>
              <a:t>Keuangan</a:t>
            </a:r>
            <a:r>
              <a:rPr lang="en-US" dirty="0"/>
              <a:t> – LPJK vide UU BI 23/99):</a:t>
            </a:r>
          </a:p>
          <a:p>
            <a:pPr lvl="1">
              <a:spcAft>
                <a:spcPts val="1200"/>
              </a:spcAft>
              <a:buClr>
                <a:schemeClr val="tx1"/>
              </a:buClr>
              <a:buFont typeface="Wingdings" panose="05000000000000000000" pitchFamily="2" charset="2"/>
              <a:buChar char="q"/>
            </a:pPr>
            <a:r>
              <a:rPr lang="en-US" sz="2000" dirty="0" err="1" smtClean="0"/>
              <a:t>Sebelumnya</a:t>
            </a:r>
            <a:r>
              <a:rPr lang="en-US" sz="2000" dirty="0" smtClean="0"/>
              <a:t> </a:t>
            </a:r>
            <a:r>
              <a:rPr lang="en-US" sz="2000" dirty="0"/>
              <a:t>(pre crisis 1997-1998) </a:t>
            </a:r>
            <a:r>
              <a:rPr lang="en-US" sz="2000" dirty="0" err="1"/>
              <a:t>pengawasan</a:t>
            </a:r>
            <a:r>
              <a:rPr lang="en-US" sz="2000" dirty="0"/>
              <a:t> bank </a:t>
            </a:r>
            <a:r>
              <a:rPr lang="en-US" sz="2000" dirty="0" err="1"/>
              <a:t>oleh</a:t>
            </a:r>
            <a:r>
              <a:rPr lang="en-US" sz="2000" dirty="0"/>
              <a:t> Bank Indonesia </a:t>
            </a:r>
            <a:r>
              <a:rPr lang="en-US" sz="2000" dirty="0" err="1"/>
              <a:t>dipandang</a:t>
            </a:r>
            <a:r>
              <a:rPr lang="en-US" sz="2000" dirty="0"/>
              <a:t> </a:t>
            </a:r>
            <a:r>
              <a:rPr lang="en-US" sz="2000" dirty="0" err="1"/>
              <a:t>gagal</a:t>
            </a:r>
            <a:r>
              <a:rPr lang="en-US" sz="2000" dirty="0"/>
              <a:t>; </a:t>
            </a:r>
          </a:p>
          <a:p>
            <a:pPr lvl="1">
              <a:spcAft>
                <a:spcPts val="1200"/>
              </a:spcAft>
              <a:buClr>
                <a:schemeClr val="tx1"/>
              </a:buClr>
              <a:buFont typeface="Wingdings" panose="05000000000000000000" pitchFamily="2" charset="2"/>
              <a:buChar char="q"/>
            </a:pPr>
            <a:r>
              <a:rPr lang="en-US" sz="2000" dirty="0" err="1" smtClean="0"/>
              <a:t>Keinginan</a:t>
            </a:r>
            <a:r>
              <a:rPr lang="en-US" sz="2000" dirty="0" smtClean="0"/>
              <a:t> </a:t>
            </a:r>
            <a:r>
              <a:rPr lang="en-US" sz="2000" dirty="0" err="1"/>
              <a:t>untuk</a:t>
            </a:r>
            <a:r>
              <a:rPr lang="en-US" sz="2000" dirty="0"/>
              <a:t> </a:t>
            </a:r>
            <a:r>
              <a:rPr lang="en-US" sz="2000" dirty="0" err="1"/>
              <a:t>integrasi</a:t>
            </a:r>
            <a:r>
              <a:rPr lang="en-US" sz="2000" dirty="0"/>
              <a:t> </a:t>
            </a:r>
            <a:r>
              <a:rPr lang="en-US" sz="2000" dirty="0" err="1"/>
              <a:t>pengawasan</a:t>
            </a:r>
            <a:r>
              <a:rPr lang="en-US" sz="2000" dirty="0"/>
              <a:t> </a:t>
            </a:r>
            <a:r>
              <a:rPr lang="en-US" sz="2000" dirty="0" err="1"/>
              <a:t>sektor</a:t>
            </a:r>
            <a:r>
              <a:rPr lang="en-US" sz="2000" dirty="0"/>
              <a:t> </a:t>
            </a:r>
            <a:r>
              <a:rPr lang="en-US" sz="2000" dirty="0" err="1"/>
              <a:t>keuangan</a:t>
            </a:r>
            <a:r>
              <a:rPr lang="en-US" sz="2000" dirty="0"/>
              <a:t> </a:t>
            </a:r>
            <a:r>
              <a:rPr lang="en-US" sz="2000" dirty="0" err="1"/>
              <a:t>dalam</a:t>
            </a:r>
            <a:r>
              <a:rPr lang="en-US" sz="2000" dirty="0"/>
              <a:t> </a:t>
            </a:r>
            <a:r>
              <a:rPr lang="en-US" sz="2000" dirty="0" err="1"/>
              <a:t>satu</a:t>
            </a:r>
            <a:r>
              <a:rPr lang="en-US" sz="2000" dirty="0"/>
              <a:t> </a:t>
            </a:r>
            <a:r>
              <a:rPr lang="en-US" sz="2000" dirty="0" err="1"/>
              <a:t>atap</a:t>
            </a:r>
            <a:r>
              <a:rPr lang="en-US" sz="2000" dirty="0"/>
              <a:t> </a:t>
            </a:r>
            <a:r>
              <a:rPr lang="en-US" sz="2000" dirty="0" err="1"/>
              <a:t>karena</a:t>
            </a:r>
            <a:r>
              <a:rPr lang="en-US" sz="2000" dirty="0"/>
              <a:t> </a:t>
            </a:r>
            <a:r>
              <a:rPr lang="en-US" sz="2000" dirty="0" err="1"/>
              <a:t>meningkatnya</a:t>
            </a:r>
            <a:r>
              <a:rPr lang="en-US" sz="2000" dirty="0"/>
              <a:t> financial conglomeration di Indonesia  </a:t>
            </a:r>
          </a:p>
          <a:p>
            <a:pPr marL="457200" indent="-457200">
              <a:spcAft>
                <a:spcPts val="1200"/>
              </a:spcAft>
              <a:buClr>
                <a:schemeClr val="tx1"/>
              </a:buClr>
              <a:buFont typeface="+mj-lt"/>
              <a:buAutoNum type="arabicPeriod" startAt="2"/>
            </a:pPr>
            <a:r>
              <a:rPr lang="en-US" b="1" dirty="0" err="1" smtClean="0"/>
              <a:t>Keinginan</a:t>
            </a:r>
            <a:r>
              <a:rPr lang="en-US" b="1" dirty="0" smtClean="0"/>
              <a:t> </a:t>
            </a:r>
            <a:r>
              <a:rPr lang="en-US" b="1" dirty="0" err="1"/>
              <a:t>untuk</a:t>
            </a:r>
            <a:r>
              <a:rPr lang="en-US" b="1" dirty="0"/>
              <a:t> </a:t>
            </a:r>
            <a:r>
              <a:rPr lang="en-US" b="1" dirty="0" err="1"/>
              <a:t>memurnikan</a:t>
            </a:r>
            <a:r>
              <a:rPr lang="en-US" b="1" dirty="0"/>
              <a:t> </a:t>
            </a:r>
            <a:r>
              <a:rPr lang="en-US" b="1" dirty="0" err="1"/>
              <a:t>fungsi</a:t>
            </a:r>
            <a:r>
              <a:rPr lang="en-US" b="1" dirty="0"/>
              <a:t> </a:t>
            </a:r>
            <a:r>
              <a:rPr lang="en-US" b="1" dirty="0" err="1"/>
              <a:t>kebanksentralan</a:t>
            </a:r>
            <a:r>
              <a:rPr lang="en-US" dirty="0"/>
              <a:t>: BI “</a:t>
            </a:r>
            <a:r>
              <a:rPr lang="en-US" dirty="0" err="1"/>
              <a:t>murni</a:t>
            </a:r>
            <a:r>
              <a:rPr lang="en-US" dirty="0"/>
              <a:t>” </a:t>
            </a:r>
            <a:r>
              <a:rPr lang="en-US" dirty="0" err="1"/>
              <a:t>sebagai</a:t>
            </a:r>
            <a:r>
              <a:rPr lang="en-US" dirty="0"/>
              <a:t> </a:t>
            </a:r>
            <a:r>
              <a:rPr lang="en-US" dirty="0" err="1"/>
              <a:t>penjaga</a:t>
            </a:r>
            <a:r>
              <a:rPr lang="en-US" dirty="0"/>
              <a:t> </a:t>
            </a:r>
            <a:r>
              <a:rPr lang="en-US" dirty="0" err="1"/>
              <a:t>stabilitas</a:t>
            </a:r>
            <a:r>
              <a:rPr lang="en-US" dirty="0"/>
              <a:t> </a:t>
            </a:r>
            <a:r>
              <a:rPr lang="en-US" dirty="0" err="1"/>
              <a:t>moneter</a:t>
            </a:r>
            <a:r>
              <a:rPr lang="en-US" dirty="0"/>
              <a:t>. </a:t>
            </a:r>
            <a:r>
              <a:rPr lang="en-US" dirty="0" err="1"/>
              <a:t>Dulu</a:t>
            </a:r>
            <a:r>
              <a:rPr lang="en-US" dirty="0"/>
              <a:t>, </a:t>
            </a:r>
            <a:r>
              <a:rPr lang="en-US" dirty="0" err="1"/>
              <a:t>fungsi</a:t>
            </a:r>
            <a:r>
              <a:rPr lang="en-US" dirty="0"/>
              <a:t> </a:t>
            </a:r>
            <a:r>
              <a:rPr lang="en-US" dirty="0" err="1"/>
              <a:t>pengawasan</a:t>
            </a:r>
            <a:r>
              <a:rPr lang="en-US" dirty="0"/>
              <a:t> bank </a:t>
            </a:r>
            <a:r>
              <a:rPr lang="en-US" dirty="0" err="1"/>
              <a:t>dan</a:t>
            </a:r>
            <a:r>
              <a:rPr lang="en-US" dirty="0"/>
              <a:t> </a:t>
            </a:r>
            <a:r>
              <a:rPr lang="en-US" dirty="0" err="1"/>
              <a:t>moneter</a:t>
            </a:r>
            <a:r>
              <a:rPr lang="en-US" dirty="0"/>
              <a:t> yang </a:t>
            </a:r>
            <a:r>
              <a:rPr lang="en-US" dirty="0" err="1"/>
              <a:t>bersatu</a:t>
            </a:r>
            <a:r>
              <a:rPr lang="en-US" dirty="0"/>
              <a:t> di </a:t>
            </a:r>
            <a:r>
              <a:rPr lang="en-US" dirty="0" err="1"/>
              <a:t>bawah</a:t>
            </a:r>
            <a:r>
              <a:rPr lang="en-US" dirty="0"/>
              <a:t> bank </a:t>
            </a:r>
            <a:r>
              <a:rPr lang="en-US" dirty="0" err="1"/>
              <a:t>sentral</a:t>
            </a:r>
            <a:r>
              <a:rPr lang="en-US" dirty="0"/>
              <a:t> </a:t>
            </a:r>
            <a:r>
              <a:rPr lang="en-US" dirty="0" err="1"/>
              <a:t>dianggap</a:t>
            </a:r>
            <a:r>
              <a:rPr lang="en-US" dirty="0"/>
              <a:t> “</a:t>
            </a:r>
            <a:r>
              <a:rPr lang="en-US" dirty="0" err="1"/>
              <a:t>Bertentangan</a:t>
            </a:r>
            <a:r>
              <a:rPr lang="en-US" dirty="0"/>
              <a:t> (</a:t>
            </a:r>
            <a:r>
              <a:rPr lang="en-US" i="1" dirty="0"/>
              <a:t>conflicting</a:t>
            </a:r>
            <a:r>
              <a:rPr lang="en-US" dirty="0" smtClean="0"/>
              <a:t>)”</a:t>
            </a:r>
          </a:p>
          <a:p>
            <a:pPr marL="457200" indent="-457200">
              <a:spcAft>
                <a:spcPts val="1200"/>
              </a:spcAft>
              <a:buClr>
                <a:schemeClr val="tx1"/>
              </a:buClr>
              <a:buFont typeface="+mj-lt"/>
              <a:buAutoNum type="arabicPeriod" startAt="2"/>
            </a:pPr>
            <a:r>
              <a:rPr lang="en-US" b="1" dirty="0" err="1" smtClean="0"/>
              <a:t>Integrasi</a:t>
            </a:r>
            <a:r>
              <a:rPr lang="en-US" b="1" dirty="0" smtClean="0"/>
              <a:t> </a:t>
            </a:r>
            <a:r>
              <a:rPr lang="en-US" b="1" dirty="0" err="1" smtClean="0"/>
              <a:t>Produk</a:t>
            </a:r>
            <a:r>
              <a:rPr lang="en-US" b="1" dirty="0" smtClean="0"/>
              <a:t> &amp; </a:t>
            </a:r>
            <a:r>
              <a:rPr lang="en-US" b="1" dirty="0" err="1" smtClean="0"/>
              <a:t>jasa</a:t>
            </a:r>
            <a:r>
              <a:rPr lang="en-US" b="1" dirty="0" smtClean="0"/>
              <a:t> </a:t>
            </a:r>
            <a:r>
              <a:rPr lang="en-US" b="1" dirty="0" err="1" smtClean="0"/>
              <a:t>keuangan</a:t>
            </a:r>
            <a:endParaRPr lang="en-US" b="1" dirty="0" smtClean="0"/>
          </a:p>
          <a:p>
            <a:pPr marL="400050" indent="0">
              <a:spcAft>
                <a:spcPts val="1200"/>
              </a:spcAft>
              <a:buClr>
                <a:schemeClr val="tx1"/>
              </a:buClr>
              <a:buNone/>
            </a:pPr>
            <a:r>
              <a:rPr lang="id-ID" dirty="0"/>
              <a:t>Terjadi </a:t>
            </a:r>
            <a:r>
              <a:rPr lang="id-ID" i="1" dirty="0"/>
              <a:t>cross selling </a:t>
            </a:r>
            <a:r>
              <a:rPr lang="id-ID" dirty="0"/>
              <a:t>produk dan jasa keuangan di</a:t>
            </a:r>
            <a:r>
              <a:rPr lang="en-US" dirty="0"/>
              <a:t> </a:t>
            </a:r>
            <a:r>
              <a:rPr lang="id-ID" dirty="0"/>
              <a:t>antara lembaga jasa keuangan yang berbeda, </a:t>
            </a:r>
            <a:r>
              <a:rPr lang="en-US" dirty="0" err="1"/>
              <a:t>disertai</a:t>
            </a:r>
            <a:r>
              <a:rPr lang="en-US" dirty="0"/>
              <a:t> </a:t>
            </a:r>
            <a:r>
              <a:rPr lang="id-ID" dirty="0"/>
              <a:t>perpindahan risiko</a:t>
            </a:r>
            <a:r>
              <a:rPr lang="en-US" dirty="0" err="1"/>
              <a:t>nya</a:t>
            </a:r>
            <a:r>
              <a:rPr lang="en-US" dirty="0" smtClean="0"/>
              <a:t> </a:t>
            </a:r>
          </a:p>
          <a:p>
            <a:pPr marL="233363" indent="-233363">
              <a:spcAft>
                <a:spcPts val="1200"/>
              </a:spcAft>
            </a:pPr>
            <a:endParaRPr lang="en-US" dirty="0"/>
          </a:p>
          <a:p>
            <a:pPr marL="0" indent="0">
              <a:spcAft>
                <a:spcPts val="1200"/>
              </a:spcAft>
              <a:buNone/>
            </a:pPr>
            <a:endParaRPr lang="en-US" dirty="0"/>
          </a:p>
        </p:txBody>
      </p:sp>
      <p:sp>
        <p:nvSpPr>
          <p:cNvPr id="6" name="Slide Number Placeholder 5"/>
          <p:cNvSpPr>
            <a:spLocks noGrp="1"/>
          </p:cNvSpPr>
          <p:nvPr>
            <p:ph type="sldNum" sz="quarter" idx="12"/>
          </p:nvPr>
        </p:nvSpPr>
        <p:spPr/>
        <p:txBody>
          <a:bodyPr/>
          <a:lstStyle/>
          <a:p>
            <a:fld id="{F25ADF20-BD27-4A6D-B95F-56EBD5EB1508}" type="slidenum">
              <a:rPr lang="en-US" smtClean="0"/>
              <a:pPr/>
              <a:t>20</a:t>
            </a:fld>
            <a:endParaRPr lang="en-US"/>
          </a:p>
        </p:txBody>
      </p:sp>
    </p:spTree>
    <p:extLst>
      <p:ext uri="{BB962C8B-B14F-4D97-AF65-F5344CB8AC3E}">
        <p14:creationId xmlns:p14="http://schemas.microsoft.com/office/powerpoint/2010/main" val="2999559449"/>
      </p:ext>
    </p:extLst>
  </p:cSld>
  <p:clrMapOvr>
    <a:masterClrMapping/>
  </p:clrMapOvr>
  <p:transition spd="med">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7431734" cy="4907638"/>
          </a:xfrm>
        </p:spPr>
        <p:txBody>
          <a:bodyPr>
            <a:normAutofit lnSpcReduction="10000"/>
          </a:bodyPr>
          <a:lstStyle/>
          <a:p>
            <a:pPr marL="457200" indent="-457200">
              <a:buClr>
                <a:schemeClr val="tx1"/>
              </a:buClr>
              <a:buFont typeface="+mj-lt"/>
              <a:buAutoNum type="arabicPeriod" startAt="4"/>
            </a:pPr>
            <a:r>
              <a:rPr lang="en-US" b="1" dirty="0" err="1" smtClean="0"/>
              <a:t>Arbitrase</a:t>
            </a:r>
            <a:r>
              <a:rPr lang="en-US" b="1" dirty="0" smtClean="0"/>
              <a:t> </a:t>
            </a:r>
            <a:r>
              <a:rPr lang="en-US" b="1" dirty="0" err="1" smtClean="0"/>
              <a:t>Peraturan</a:t>
            </a:r>
            <a:endParaRPr lang="en-US" b="1" dirty="0" smtClean="0"/>
          </a:p>
          <a:p>
            <a:pPr marL="400050" indent="0">
              <a:buClr>
                <a:schemeClr val="tx1"/>
              </a:buClr>
              <a:buNone/>
            </a:pPr>
            <a:r>
              <a:rPr lang="en-US" dirty="0" err="1" smtClean="0"/>
              <a:t>Pengawasan</a:t>
            </a:r>
            <a:r>
              <a:rPr lang="en-US" dirty="0" smtClean="0"/>
              <a:t> </a:t>
            </a:r>
            <a:r>
              <a:rPr lang="en-US" dirty="0" err="1" smtClean="0"/>
              <a:t>oleh</a:t>
            </a:r>
            <a:r>
              <a:rPr lang="en-US" dirty="0" smtClean="0"/>
              <a:t> 2 </a:t>
            </a:r>
            <a:r>
              <a:rPr lang="en-US" dirty="0" err="1" smtClean="0"/>
              <a:t>otoritas</a:t>
            </a:r>
            <a:r>
              <a:rPr lang="en-US" dirty="0" smtClean="0"/>
              <a:t> yang </a:t>
            </a:r>
            <a:r>
              <a:rPr lang="en-US" dirty="0" err="1" smtClean="0"/>
              <a:t>berbeda</a:t>
            </a:r>
            <a:r>
              <a:rPr lang="en-US" dirty="0" smtClean="0"/>
              <a:t> yang </a:t>
            </a:r>
            <a:r>
              <a:rPr lang="en-US" dirty="0" err="1" smtClean="0"/>
              <a:t>mengakibatkan</a:t>
            </a:r>
            <a:r>
              <a:rPr lang="en-US" dirty="0" smtClean="0"/>
              <a:t> :</a:t>
            </a:r>
          </a:p>
          <a:p>
            <a:pPr marL="742950">
              <a:buClr>
                <a:schemeClr val="tx1"/>
              </a:buClr>
            </a:pPr>
            <a:r>
              <a:rPr lang="id-ID" dirty="0"/>
              <a:t>Berpotensi memunculkan arbitrary ketentuan</a:t>
            </a:r>
          </a:p>
          <a:p>
            <a:pPr marL="742950">
              <a:buClr>
                <a:schemeClr val="tx1"/>
              </a:buClr>
            </a:pPr>
            <a:r>
              <a:rPr lang="id-ID" dirty="0"/>
              <a:t>Kebijakan dan pengaturan berbeda/ tolak belakang</a:t>
            </a:r>
          </a:p>
          <a:p>
            <a:pPr marL="400050" indent="0">
              <a:buClr>
                <a:schemeClr val="tx1"/>
              </a:buClr>
              <a:buNone/>
            </a:pPr>
            <a:r>
              <a:rPr lang="en-US" dirty="0" err="1" smtClean="0"/>
              <a:t>Contoh</a:t>
            </a:r>
            <a:r>
              <a:rPr lang="en-US" dirty="0" smtClean="0"/>
              <a:t>  :</a:t>
            </a:r>
          </a:p>
          <a:p>
            <a:pPr marL="400050" indent="0">
              <a:buClr>
                <a:schemeClr val="tx1"/>
              </a:buClr>
              <a:buNone/>
            </a:pPr>
            <a:r>
              <a:rPr lang="en-US" dirty="0" smtClean="0"/>
              <a:t>Bank </a:t>
            </a:r>
            <a:r>
              <a:rPr lang="en-US" dirty="0" err="1" smtClean="0"/>
              <a:t>dalam</a:t>
            </a:r>
            <a:r>
              <a:rPr lang="en-US" dirty="0" smtClean="0"/>
              <a:t> </a:t>
            </a:r>
            <a:r>
              <a:rPr lang="en-US" dirty="0" err="1" smtClean="0"/>
              <a:t>bentuk</a:t>
            </a:r>
            <a:r>
              <a:rPr lang="en-US" dirty="0" smtClean="0"/>
              <a:t> </a:t>
            </a:r>
            <a:r>
              <a:rPr lang="en-US" dirty="0" err="1" smtClean="0"/>
              <a:t>perusahaan</a:t>
            </a:r>
            <a:r>
              <a:rPr lang="en-US" dirty="0" smtClean="0"/>
              <a:t> public </a:t>
            </a:r>
            <a:r>
              <a:rPr lang="en-US" dirty="0" err="1" smtClean="0"/>
              <a:t>maka</a:t>
            </a:r>
            <a:r>
              <a:rPr lang="en-US" dirty="0" smtClean="0"/>
              <a:t> </a:t>
            </a:r>
            <a:r>
              <a:rPr lang="en-US" dirty="0" err="1" smtClean="0"/>
              <a:t>wajib</a:t>
            </a:r>
            <a:r>
              <a:rPr lang="en-US" dirty="0" smtClean="0"/>
              <a:t> </a:t>
            </a:r>
            <a:r>
              <a:rPr lang="en-US" dirty="0" err="1" smtClean="0"/>
              <a:t>terdaftar</a:t>
            </a:r>
            <a:r>
              <a:rPr lang="en-US" dirty="0" smtClean="0"/>
              <a:t> di bursa </a:t>
            </a:r>
            <a:r>
              <a:rPr lang="en-US" dirty="0" err="1" smtClean="0"/>
              <a:t>efek</a:t>
            </a:r>
            <a:r>
              <a:rPr lang="en-US" dirty="0" smtClean="0"/>
              <a:t> (</a:t>
            </a:r>
            <a:r>
              <a:rPr lang="en-US" dirty="0" err="1" smtClean="0"/>
              <a:t>dibawah</a:t>
            </a:r>
            <a:r>
              <a:rPr lang="en-US" dirty="0" smtClean="0"/>
              <a:t> </a:t>
            </a:r>
            <a:r>
              <a:rPr lang="en-US" b="1" dirty="0" err="1" smtClean="0"/>
              <a:t>Otoritas</a:t>
            </a:r>
            <a:r>
              <a:rPr lang="en-US" b="1" dirty="0" smtClean="0"/>
              <a:t> bursa </a:t>
            </a:r>
            <a:r>
              <a:rPr lang="en-US" b="1" dirty="0" err="1" smtClean="0"/>
              <a:t>efek</a:t>
            </a:r>
            <a:r>
              <a:rPr lang="en-US" dirty="0" smtClean="0"/>
              <a:t>) </a:t>
            </a:r>
            <a:r>
              <a:rPr lang="en-US" dirty="0" err="1" smtClean="0"/>
              <a:t>dan</a:t>
            </a:r>
            <a:r>
              <a:rPr lang="en-US" dirty="0" smtClean="0"/>
              <a:t> bank </a:t>
            </a:r>
            <a:r>
              <a:rPr lang="en-US" dirty="0" err="1" smtClean="0"/>
              <a:t>sebagai</a:t>
            </a:r>
            <a:r>
              <a:rPr lang="en-US" dirty="0" smtClean="0"/>
              <a:t> </a:t>
            </a:r>
            <a:r>
              <a:rPr lang="en-US" dirty="0" err="1" smtClean="0"/>
              <a:t>lembaga</a:t>
            </a:r>
            <a:r>
              <a:rPr lang="en-US" dirty="0" smtClean="0"/>
              <a:t> </a:t>
            </a:r>
            <a:r>
              <a:rPr lang="en-US" dirty="0" err="1" smtClean="0"/>
              <a:t>perbankan</a:t>
            </a:r>
            <a:r>
              <a:rPr lang="en-US" dirty="0" smtClean="0"/>
              <a:t> (</a:t>
            </a:r>
            <a:r>
              <a:rPr lang="en-US" dirty="0" err="1" smtClean="0"/>
              <a:t>dibawah</a:t>
            </a:r>
            <a:r>
              <a:rPr lang="en-US" dirty="0" smtClean="0"/>
              <a:t> </a:t>
            </a:r>
            <a:r>
              <a:rPr lang="en-US" b="1" dirty="0" err="1" smtClean="0"/>
              <a:t>otoritas</a:t>
            </a:r>
            <a:r>
              <a:rPr lang="en-US" b="1" dirty="0" smtClean="0"/>
              <a:t> </a:t>
            </a:r>
            <a:r>
              <a:rPr lang="en-US" b="1" dirty="0" err="1" smtClean="0"/>
              <a:t>pengawas</a:t>
            </a:r>
            <a:r>
              <a:rPr lang="en-US" b="1" dirty="0" smtClean="0"/>
              <a:t> bank</a:t>
            </a:r>
            <a:r>
              <a:rPr lang="en-US" dirty="0" smtClean="0"/>
              <a:t>)</a:t>
            </a:r>
          </a:p>
          <a:p>
            <a:pPr marL="457200" indent="-457200">
              <a:buClr>
                <a:schemeClr val="tx1"/>
              </a:buClr>
              <a:buFont typeface="+mj-lt"/>
              <a:buAutoNum type="arabicPeriod" startAt="5"/>
            </a:pPr>
            <a:r>
              <a:rPr lang="en-US" b="1" dirty="0" smtClean="0"/>
              <a:t>Hybrid Product</a:t>
            </a:r>
            <a:r>
              <a:rPr lang="en-US" dirty="0" smtClean="0"/>
              <a:t>, </a:t>
            </a:r>
            <a:r>
              <a:rPr lang="en-US" dirty="0" err="1" smtClean="0"/>
              <a:t>muncul</a:t>
            </a:r>
            <a:r>
              <a:rPr lang="en-US" dirty="0" smtClean="0"/>
              <a:t> </a:t>
            </a:r>
            <a:r>
              <a:rPr lang="en-US" dirty="0" err="1" smtClean="0"/>
              <a:t>produk</a:t>
            </a:r>
            <a:r>
              <a:rPr lang="en-US" dirty="0" smtClean="0"/>
              <a:t> </a:t>
            </a:r>
            <a:r>
              <a:rPr lang="en-US" dirty="0" err="1" smtClean="0"/>
              <a:t>barus</a:t>
            </a:r>
            <a:r>
              <a:rPr lang="en-US" dirty="0" smtClean="0"/>
              <a:t> </a:t>
            </a:r>
            <a:r>
              <a:rPr lang="en-US" dirty="0" err="1" smtClean="0"/>
              <a:t>berbasis</a:t>
            </a:r>
            <a:r>
              <a:rPr lang="en-US" dirty="0" smtClean="0"/>
              <a:t> </a:t>
            </a:r>
            <a:r>
              <a:rPr lang="en-US" dirty="0" err="1" smtClean="0"/>
              <a:t>globalisasi</a:t>
            </a:r>
            <a:r>
              <a:rPr lang="en-US" dirty="0" smtClean="0"/>
              <a:t> system </a:t>
            </a:r>
            <a:r>
              <a:rPr lang="en-US" dirty="0" err="1" smtClean="0"/>
              <a:t>keuangan</a:t>
            </a:r>
            <a:r>
              <a:rPr lang="en-US" dirty="0" smtClean="0"/>
              <a:t>, </a:t>
            </a:r>
            <a:r>
              <a:rPr lang="en-US" dirty="0" err="1" smtClean="0"/>
              <a:t>kemajuan</a:t>
            </a:r>
            <a:r>
              <a:rPr lang="en-US" dirty="0" smtClean="0"/>
              <a:t> </a:t>
            </a:r>
            <a:r>
              <a:rPr lang="en-US" dirty="0" err="1" smtClean="0"/>
              <a:t>teknologi</a:t>
            </a:r>
            <a:r>
              <a:rPr lang="en-US" dirty="0" smtClean="0"/>
              <a:t> </a:t>
            </a:r>
            <a:r>
              <a:rPr lang="en-US" dirty="0" err="1" smtClean="0"/>
              <a:t>informasi</a:t>
            </a:r>
            <a:r>
              <a:rPr lang="en-US" dirty="0" smtClean="0"/>
              <a:t> </a:t>
            </a:r>
            <a:r>
              <a:rPr lang="en-US" dirty="0" err="1" smtClean="0"/>
              <a:t>dan</a:t>
            </a:r>
            <a:r>
              <a:rPr lang="en-US" dirty="0" smtClean="0"/>
              <a:t> </a:t>
            </a:r>
            <a:r>
              <a:rPr lang="en-US" dirty="0" err="1" smtClean="0"/>
              <a:t>inovasi</a:t>
            </a:r>
            <a:r>
              <a:rPr lang="en-US" dirty="0" smtClean="0"/>
              <a:t> </a:t>
            </a:r>
            <a:r>
              <a:rPr lang="en-US" dirty="0" err="1" smtClean="0"/>
              <a:t>keuangan</a:t>
            </a:r>
            <a:endParaRPr lang="en-US"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21</a:t>
            </a:fld>
            <a:endParaRPr lang="en-US"/>
          </a:p>
        </p:txBody>
      </p:sp>
    </p:spTree>
    <p:extLst>
      <p:ext uri="{BB962C8B-B14F-4D97-AF65-F5344CB8AC3E}">
        <p14:creationId xmlns:p14="http://schemas.microsoft.com/office/powerpoint/2010/main" val="1248277266"/>
      </p:ext>
    </p:extLst>
  </p:cSld>
  <p:clrMapOvr>
    <a:masterClrMapping/>
  </p:clrMapOvr>
  <p:transition spd="med">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136904" cy="4907638"/>
          </a:xfrm>
        </p:spPr>
        <p:txBody>
          <a:bodyPr>
            <a:normAutofit lnSpcReduction="10000"/>
          </a:bodyPr>
          <a:lstStyle/>
          <a:p>
            <a:pPr marL="457200" indent="-457200">
              <a:buClr>
                <a:schemeClr val="tx1"/>
              </a:buClr>
              <a:buFont typeface="+mj-lt"/>
              <a:buAutoNum type="arabicPeriod" startAt="6"/>
            </a:pPr>
            <a:r>
              <a:rPr lang="en-US" b="1" dirty="0" err="1" smtClean="0"/>
              <a:t>Koordinasi</a:t>
            </a:r>
            <a:r>
              <a:rPr lang="en-US" b="1" dirty="0" smtClean="0"/>
              <a:t> </a:t>
            </a:r>
            <a:r>
              <a:rPr lang="en-US" b="1" dirty="0" err="1" smtClean="0"/>
              <a:t>Lintas</a:t>
            </a:r>
            <a:r>
              <a:rPr lang="en-US" b="1" dirty="0" smtClean="0"/>
              <a:t> </a:t>
            </a:r>
            <a:r>
              <a:rPr lang="en-US" b="1" dirty="0" err="1" smtClean="0"/>
              <a:t>sektoral</a:t>
            </a:r>
            <a:r>
              <a:rPr lang="en-US" b="1" dirty="0" smtClean="0"/>
              <a:t> </a:t>
            </a:r>
            <a:r>
              <a:rPr lang="en-US" b="1" dirty="0" err="1" smtClean="0"/>
              <a:t>dengan</a:t>
            </a:r>
            <a:r>
              <a:rPr lang="en-US" b="1" dirty="0" smtClean="0"/>
              <a:t> </a:t>
            </a:r>
            <a:r>
              <a:rPr lang="en-US" b="1" dirty="0" err="1" smtClean="0"/>
              <a:t>lembaga</a:t>
            </a:r>
            <a:r>
              <a:rPr lang="en-US" b="1" dirty="0" smtClean="0"/>
              <a:t> </a:t>
            </a:r>
            <a:r>
              <a:rPr lang="en-US" b="1" dirty="0" err="1" smtClean="0"/>
              <a:t>otoritas</a:t>
            </a:r>
            <a:r>
              <a:rPr lang="en-US" b="1" dirty="0" smtClean="0"/>
              <a:t> </a:t>
            </a:r>
            <a:r>
              <a:rPr lang="en-US" b="1" dirty="0" err="1" smtClean="0"/>
              <a:t>keuangan</a:t>
            </a:r>
            <a:r>
              <a:rPr lang="en-US" b="1" dirty="0" smtClean="0"/>
              <a:t> </a:t>
            </a:r>
            <a:r>
              <a:rPr lang="en-US" b="1" dirty="0" err="1" smtClean="0"/>
              <a:t>lainnya</a:t>
            </a:r>
            <a:r>
              <a:rPr lang="en-US" b="1" dirty="0" smtClean="0"/>
              <a:t> </a:t>
            </a:r>
            <a:r>
              <a:rPr lang="en-US" b="1" dirty="0" err="1" smtClean="0"/>
              <a:t>yaitu</a:t>
            </a:r>
            <a:r>
              <a:rPr lang="en-US" b="1" dirty="0" smtClean="0"/>
              <a:t> BI, LPS, </a:t>
            </a:r>
            <a:r>
              <a:rPr lang="en-US" b="1" dirty="0" err="1" smtClean="0"/>
              <a:t>Kementerian</a:t>
            </a:r>
            <a:r>
              <a:rPr lang="en-US" b="1" dirty="0" smtClean="0"/>
              <a:t> </a:t>
            </a:r>
            <a:r>
              <a:rPr lang="en-US" b="1" dirty="0" err="1" smtClean="0"/>
              <a:t>keuangan</a:t>
            </a:r>
            <a:endParaRPr lang="en-US" b="1" dirty="0" smtClean="0"/>
          </a:p>
          <a:p>
            <a:pPr marL="1712913" indent="0">
              <a:buClr>
                <a:schemeClr val="tx1"/>
              </a:buClr>
              <a:buNone/>
            </a:pPr>
            <a:r>
              <a:rPr lang="id-ID" dirty="0"/>
              <a:t>Koordinasi lintas sektoral yang baik diharapkan akan mendorong harmonisasi kebijakan di bidang fiskal, moneter, dan sektor jasa keuangan yang semakin terpadu, saling mendukung, dan </a:t>
            </a:r>
            <a:r>
              <a:rPr lang="it-IT" dirty="0"/>
              <a:t>menjaga kestabilan sistem jasa keuangan di Indonesia</a:t>
            </a:r>
            <a:endParaRPr lang="id-ID" dirty="0"/>
          </a:p>
          <a:p>
            <a:pPr marL="457200" indent="-457200">
              <a:buClr>
                <a:schemeClr val="tx1"/>
              </a:buClr>
              <a:buFont typeface="+mj-lt"/>
              <a:buAutoNum type="arabicPeriod" startAt="6"/>
            </a:pPr>
            <a:endParaRPr lang="en-US" dirty="0"/>
          </a:p>
          <a:p>
            <a:pPr marL="457200" indent="-457200">
              <a:buClr>
                <a:schemeClr val="tx1"/>
              </a:buClr>
              <a:buFont typeface="+mj-lt"/>
              <a:buAutoNum type="arabicPeriod" startAt="7"/>
            </a:pPr>
            <a:r>
              <a:rPr lang="en-US" b="1" dirty="0" err="1" smtClean="0"/>
              <a:t>Perlindungan</a:t>
            </a:r>
            <a:r>
              <a:rPr lang="en-US" b="1" dirty="0" smtClean="0"/>
              <a:t> </a:t>
            </a:r>
            <a:r>
              <a:rPr lang="en-US" b="1" dirty="0" err="1" smtClean="0"/>
              <a:t>Konsumen</a:t>
            </a:r>
            <a:endParaRPr lang="en-US" b="1" dirty="0" smtClean="0"/>
          </a:p>
          <a:p>
            <a:pPr marL="465138" indent="0">
              <a:buNone/>
              <a:tabLst>
                <a:tab pos="176213" algn="l"/>
              </a:tabLst>
            </a:pPr>
            <a:r>
              <a:rPr lang="id-ID" dirty="0"/>
              <a:t>Aspek perlindungan konsumen bagi masyarakat maupun pengguna produk dan jasa keuangan belum diatur secara spesifik, konkret, dan terintegrasi dalam </a:t>
            </a:r>
            <a:r>
              <a:rPr lang="en-US" dirty="0"/>
              <a:t>per</a:t>
            </a:r>
            <a:r>
              <a:rPr lang="id-ID" dirty="0"/>
              <a:t>undang-undang</a:t>
            </a:r>
            <a:r>
              <a:rPr lang="en-US" dirty="0"/>
              <a:t>an</a:t>
            </a:r>
            <a:r>
              <a:rPr lang="id-ID" dirty="0"/>
              <a:t> keuangan dan pengawasan jasa keuangan baik yang bersifat sektoral </a:t>
            </a:r>
            <a:r>
              <a:rPr lang="id-ID" dirty="0" smtClean="0"/>
              <a:t>maupun</a:t>
            </a:r>
            <a:r>
              <a:rPr lang="en-US" dirty="0" smtClean="0"/>
              <a:t> </a:t>
            </a:r>
            <a:r>
              <a:rPr lang="id-ID" dirty="0" smtClean="0"/>
              <a:t>kelembagaan</a:t>
            </a:r>
            <a:endParaRPr lang="en-US" dirty="0" smtClean="0"/>
          </a:p>
          <a:p>
            <a:pPr marL="457200" indent="-457200">
              <a:buClr>
                <a:schemeClr val="tx1"/>
              </a:buClr>
              <a:buFont typeface="+mj-lt"/>
              <a:buAutoNum type="arabicPeriod" startAt="7"/>
            </a:pPr>
            <a:endParaRPr lang="en-US"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22</a:t>
            </a:fld>
            <a:endParaRPr lang="en-US"/>
          </a:p>
        </p:txBody>
      </p:sp>
      <p:pic>
        <p:nvPicPr>
          <p:cNvPr id="4" name="Picture 6" descr="D:\Users\Pcs.Enriche.Putera\Downloads\email-at-symbol--psdgraphics-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56" t="7572" r="14209" b="8247"/>
          <a:stretch/>
        </p:blipFill>
        <p:spPr bwMode="auto">
          <a:xfrm>
            <a:off x="942715" y="2204864"/>
            <a:ext cx="1181013" cy="103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88164"/>
      </p:ext>
    </p:extLst>
  </p:cSld>
  <p:clrMapOvr>
    <a:masterClrMapping/>
  </p:clrMapOvr>
  <p:transition spd="med">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16042"/>
          </a:xfrm>
        </p:spPr>
        <p:txBody>
          <a:bodyPr/>
          <a:lstStyle/>
          <a:p>
            <a:r>
              <a:rPr lang="en-US" sz="3600" dirty="0" smtClean="0"/>
              <a:t>KEWENANGAN PENGATURAN</a:t>
            </a:r>
            <a:endParaRPr lang="en-US" sz="3600" dirty="0"/>
          </a:p>
        </p:txBody>
      </p:sp>
      <p:sp>
        <p:nvSpPr>
          <p:cNvPr id="3" name="Content Placeholder 2"/>
          <p:cNvSpPr>
            <a:spLocks noGrp="1"/>
          </p:cNvSpPr>
          <p:nvPr>
            <p:ph idx="1"/>
          </p:nvPr>
        </p:nvSpPr>
        <p:spPr>
          <a:xfrm>
            <a:off x="683568" y="1340769"/>
            <a:ext cx="7992888" cy="4907638"/>
          </a:xfrm>
        </p:spPr>
        <p:txBody>
          <a:bodyPr>
            <a:normAutofit fontScale="62500" lnSpcReduction="20000"/>
          </a:bodyPr>
          <a:lstStyle/>
          <a:p>
            <a:pPr>
              <a:lnSpc>
                <a:spcPct val="120000"/>
              </a:lnSpc>
              <a:spcAft>
                <a:spcPts val="600"/>
              </a:spcAft>
              <a:buClr>
                <a:schemeClr val="tx1"/>
              </a:buClr>
              <a:buAutoNum type="alphaLcPeriod"/>
              <a:defRPr/>
            </a:pPr>
            <a:r>
              <a:rPr lang="en-US" sz="2600" kern="0" dirty="0" err="1">
                <a:latin typeface="Calibri" pitchFamily="34" charset="0"/>
                <a:cs typeface="Calibri" pitchFamily="34" charset="0"/>
              </a:rPr>
              <a:t>Peraturan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pelaksanaaan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Undang-undang</a:t>
            </a:r>
            <a:r>
              <a:rPr lang="en-US" sz="2600" kern="0" dirty="0">
                <a:latin typeface="Calibri" pitchFamily="34" charset="0"/>
                <a:cs typeface="Calibri" pitchFamily="34" charset="0"/>
              </a:rPr>
              <a:t> OJK;</a:t>
            </a:r>
          </a:p>
          <a:p>
            <a:pPr>
              <a:lnSpc>
                <a:spcPct val="120000"/>
              </a:lnSpc>
              <a:spcAft>
                <a:spcPts val="600"/>
              </a:spcAft>
              <a:buClr>
                <a:schemeClr val="tx1"/>
              </a:buClr>
              <a:buAutoNum type="alphaLcPeriod"/>
              <a:defRPr/>
            </a:pPr>
            <a:r>
              <a:rPr lang="en-US" sz="2600" kern="0" dirty="0" err="1">
                <a:latin typeface="Calibri" pitchFamily="34" charset="0"/>
                <a:cs typeface="Calibri" pitchFamily="34" charset="0"/>
              </a:rPr>
              <a:t>Peraturan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perundang-undangan</a:t>
            </a:r>
            <a:r>
              <a:rPr lang="en-US" sz="2600" kern="0" dirty="0">
                <a:latin typeface="Calibri" pitchFamily="34" charset="0"/>
                <a:cs typeface="Calibri" pitchFamily="34" charset="0"/>
              </a:rPr>
              <a:t> di </a:t>
            </a:r>
            <a:r>
              <a:rPr lang="en-US" sz="2600" kern="0" dirty="0" err="1">
                <a:latin typeface="Calibri" pitchFamily="34" charset="0"/>
                <a:cs typeface="Calibri" pitchFamily="34" charset="0"/>
              </a:rPr>
              <a:t>sektor</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jasa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keuangan</a:t>
            </a:r>
            <a:r>
              <a:rPr lang="en-US" sz="2600"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sz="2600" kern="0" dirty="0" err="1">
                <a:latin typeface="Calibri" pitchFamily="34" charset="0"/>
                <a:cs typeface="Calibri" pitchFamily="34" charset="0"/>
              </a:rPr>
              <a:t>Peraturan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dan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keputusan</a:t>
            </a:r>
            <a:r>
              <a:rPr lang="en-US" sz="2600" kern="0" dirty="0">
                <a:latin typeface="Calibri" pitchFamily="34" charset="0"/>
                <a:cs typeface="Calibri" pitchFamily="34" charset="0"/>
              </a:rPr>
              <a:t> OJK;</a:t>
            </a:r>
          </a:p>
          <a:p>
            <a:pPr>
              <a:lnSpc>
                <a:spcPct val="120000"/>
              </a:lnSpc>
              <a:spcAft>
                <a:spcPts val="600"/>
              </a:spcAft>
              <a:buClr>
                <a:schemeClr val="tx1"/>
              </a:buClr>
              <a:buAutoNum type="alphaLcPeriod"/>
              <a:defRPr/>
            </a:pPr>
            <a:r>
              <a:rPr lang="en-US" sz="2600" kern="0" dirty="0" err="1">
                <a:latin typeface="Calibri" pitchFamily="34" charset="0"/>
                <a:cs typeface="Calibri" pitchFamily="34" charset="0"/>
              </a:rPr>
              <a:t>Peraturan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mengenai</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pengawasan</a:t>
            </a:r>
            <a:r>
              <a:rPr lang="en-US" sz="2600" kern="0" dirty="0">
                <a:latin typeface="Calibri" pitchFamily="34" charset="0"/>
                <a:cs typeface="Calibri" pitchFamily="34" charset="0"/>
              </a:rPr>
              <a:t> di </a:t>
            </a:r>
            <a:r>
              <a:rPr lang="en-US" sz="2600" kern="0" dirty="0" err="1">
                <a:latin typeface="Calibri" pitchFamily="34" charset="0"/>
                <a:cs typeface="Calibri" pitchFamily="34" charset="0"/>
              </a:rPr>
              <a:t>sektor</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jasa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keuangan</a:t>
            </a:r>
            <a:r>
              <a:rPr lang="en-US" sz="2600"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sz="2600" kern="0" dirty="0" err="1">
                <a:latin typeface="Calibri" pitchFamily="34" charset="0"/>
                <a:cs typeface="Calibri" pitchFamily="34" charset="0"/>
              </a:rPr>
              <a:t>Kebijakan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mengenai</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Pelaksanaan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tugas</a:t>
            </a:r>
            <a:r>
              <a:rPr lang="en-US" sz="2600" kern="0" dirty="0">
                <a:latin typeface="Calibri" pitchFamily="34" charset="0"/>
                <a:cs typeface="Calibri" pitchFamily="34" charset="0"/>
              </a:rPr>
              <a:t> OJK;</a:t>
            </a:r>
          </a:p>
          <a:p>
            <a:pPr>
              <a:lnSpc>
                <a:spcPct val="120000"/>
              </a:lnSpc>
              <a:spcAft>
                <a:spcPts val="600"/>
              </a:spcAft>
              <a:buClr>
                <a:schemeClr val="tx1"/>
              </a:buClr>
              <a:buAutoNum type="alphaLcPeriod"/>
              <a:defRPr/>
            </a:pPr>
            <a:r>
              <a:rPr lang="en-US" sz="2600" kern="0" dirty="0" err="1">
                <a:latin typeface="Calibri" pitchFamily="34" charset="0"/>
                <a:cs typeface="Calibri" pitchFamily="34" charset="0"/>
              </a:rPr>
              <a:t>Peraturan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mengenai</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tata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cara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penetapan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perintah</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tertulis</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terhadap</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Lembaga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Jasa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Keuangan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dan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pihak</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tertentu</a:t>
            </a:r>
            <a:r>
              <a:rPr lang="en-US" sz="2600"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sz="2600" kern="0" dirty="0" err="1">
                <a:latin typeface="Calibri" pitchFamily="34" charset="0"/>
                <a:cs typeface="Calibri" pitchFamily="34" charset="0"/>
              </a:rPr>
              <a:t>Peraturan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mengenai</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tata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cara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penetapan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pengelola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statuter</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pada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Lembaga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Jasa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Keuangan</a:t>
            </a:r>
            <a:r>
              <a:rPr lang="en-US" sz="2600"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sz="2600" kern="0" dirty="0" err="1">
                <a:latin typeface="Calibri" pitchFamily="34" charset="0"/>
                <a:cs typeface="Calibri" pitchFamily="34" charset="0"/>
              </a:rPr>
              <a:t>Struktur</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organisasi</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dan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infrastruktur</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serta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mengelola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memelihara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dan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menatausahakan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kekayaan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dan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kewajiban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dan</a:t>
            </a:r>
            <a:endParaRPr lang="en-US" sz="2600" kern="0" dirty="0">
              <a:latin typeface="Calibri" pitchFamily="34" charset="0"/>
              <a:cs typeface="Calibri" pitchFamily="34" charset="0"/>
            </a:endParaRPr>
          </a:p>
          <a:p>
            <a:pPr>
              <a:lnSpc>
                <a:spcPct val="120000"/>
              </a:lnSpc>
              <a:spcAft>
                <a:spcPts val="600"/>
              </a:spcAft>
              <a:buClr>
                <a:schemeClr val="tx1"/>
              </a:buClr>
              <a:buAutoNum type="alphaLcPeriod"/>
              <a:defRPr/>
            </a:pPr>
            <a:r>
              <a:rPr lang="en-US" sz="2600" kern="0" dirty="0" err="1">
                <a:latin typeface="Calibri" pitchFamily="34" charset="0"/>
                <a:cs typeface="Calibri" pitchFamily="34" charset="0"/>
              </a:rPr>
              <a:t>Peraturan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mengenai</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tata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cara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pengenaan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sanksi</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sesuai</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dengan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ketentuan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peraturan</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perundang-undangan</a:t>
            </a:r>
            <a:r>
              <a:rPr lang="en-US" sz="2600" kern="0" dirty="0">
                <a:latin typeface="Calibri" pitchFamily="34" charset="0"/>
                <a:cs typeface="Calibri" pitchFamily="34" charset="0"/>
              </a:rPr>
              <a:t> di </a:t>
            </a:r>
            <a:r>
              <a:rPr lang="en-US" sz="2600" kern="0" dirty="0" err="1">
                <a:latin typeface="Calibri" pitchFamily="34" charset="0"/>
                <a:cs typeface="Calibri" pitchFamily="34" charset="0"/>
              </a:rPr>
              <a:t>sektor</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jasa</a:t>
            </a:r>
            <a:r>
              <a:rPr lang="en-US" sz="2600" kern="0" dirty="0">
                <a:latin typeface="Calibri" pitchFamily="34" charset="0"/>
                <a:cs typeface="Calibri" pitchFamily="34" charset="0"/>
              </a:rPr>
              <a:t> </a:t>
            </a:r>
            <a:r>
              <a:rPr lang="en-US" sz="2600" kern="0" dirty="0" err="1">
                <a:latin typeface="Calibri" pitchFamily="34" charset="0"/>
                <a:cs typeface="Calibri" pitchFamily="34" charset="0"/>
              </a:rPr>
              <a:t>keuangan</a:t>
            </a:r>
            <a:r>
              <a:rPr lang="en-US" sz="2600" kern="0" dirty="0" smtClean="0">
                <a:latin typeface="Calibri" pitchFamily="34" charset="0"/>
                <a:cs typeface="Calibri" pitchFamily="34" charset="0"/>
              </a:rPr>
              <a:t>.</a:t>
            </a:r>
            <a:endParaRPr lang="en-US" sz="2300" kern="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F25ADF20-BD27-4A6D-B95F-56EBD5EB1508}" type="slidenum">
              <a:rPr lang="en-US" smtClean="0"/>
              <a:pPr/>
              <a:t>23</a:t>
            </a:fld>
            <a:endParaRPr lang="en-US"/>
          </a:p>
        </p:txBody>
      </p:sp>
    </p:spTree>
    <p:extLst>
      <p:ext uri="{BB962C8B-B14F-4D97-AF65-F5344CB8AC3E}">
        <p14:creationId xmlns:p14="http://schemas.microsoft.com/office/powerpoint/2010/main" val="4129013109"/>
      </p:ext>
    </p:extLst>
  </p:cSld>
  <p:clrMapOvr>
    <a:masterClrMapping/>
  </p:clrMapOvr>
  <p:transition spd="med">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44034"/>
          </a:xfrm>
        </p:spPr>
        <p:txBody>
          <a:bodyPr/>
          <a:lstStyle/>
          <a:p>
            <a:r>
              <a:rPr lang="en-US" sz="3600" dirty="0"/>
              <a:t>KEWENANGAN </a:t>
            </a:r>
            <a:r>
              <a:rPr lang="en-US" sz="3600" dirty="0" smtClean="0"/>
              <a:t>PENGAWASAN</a:t>
            </a:r>
            <a:endParaRPr lang="en-US" dirty="0"/>
          </a:p>
        </p:txBody>
      </p:sp>
      <p:sp>
        <p:nvSpPr>
          <p:cNvPr id="3" name="Content Placeholder 2"/>
          <p:cNvSpPr>
            <a:spLocks noGrp="1"/>
          </p:cNvSpPr>
          <p:nvPr>
            <p:ph idx="1"/>
          </p:nvPr>
        </p:nvSpPr>
        <p:spPr>
          <a:xfrm>
            <a:off x="484710" y="1196753"/>
            <a:ext cx="8191746" cy="5051654"/>
          </a:xfrm>
        </p:spPr>
        <p:txBody>
          <a:bodyPr>
            <a:normAutofit fontScale="85000" lnSpcReduction="10000"/>
          </a:bodyPr>
          <a:lstStyle/>
          <a:p>
            <a:pPr>
              <a:lnSpc>
                <a:spcPct val="120000"/>
              </a:lnSpc>
              <a:spcAft>
                <a:spcPts val="600"/>
              </a:spcAft>
              <a:buClr>
                <a:schemeClr val="tx1"/>
              </a:buClr>
              <a:buAutoNum type="alphaLcPeriod"/>
              <a:defRPr/>
            </a:pPr>
            <a:r>
              <a:rPr lang="en-US" kern="0" dirty="0" err="1">
                <a:latin typeface="Calibri" pitchFamily="34" charset="0"/>
                <a:cs typeface="Calibri" pitchFamily="34" charset="0"/>
              </a:rPr>
              <a:t>Menetapkan</a:t>
            </a:r>
            <a:r>
              <a:rPr lang="en-US" kern="0" dirty="0">
                <a:latin typeface="Calibri" pitchFamily="34" charset="0"/>
                <a:cs typeface="Calibri" pitchFamily="34" charset="0"/>
              </a:rPr>
              <a:t> </a:t>
            </a:r>
            <a:r>
              <a:rPr lang="en-US" kern="0" dirty="0" err="1">
                <a:latin typeface="Calibri" pitchFamily="34" charset="0"/>
                <a:cs typeface="Calibri" pitchFamily="34" charset="0"/>
              </a:rPr>
              <a:t>kebijakan</a:t>
            </a:r>
            <a:r>
              <a:rPr lang="en-US" kern="0" dirty="0">
                <a:latin typeface="Calibri" pitchFamily="34" charset="0"/>
                <a:cs typeface="Calibri" pitchFamily="34" charset="0"/>
              </a:rPr>
              <a:t> </a:t>
            </a:r>
            <a:r>
              <a:rPr lang="en-US" kern="0" dirty="0" err="1">
                <a:latin typeface="Calibri" pitchFamily="34" charset="0"/>
                <a:cs typeface="Calibri" pitchFamily="34" charset="0"/>
              </a:rPr>
              <a:t>operasional</a:t>
            </a:r>
            <a:r>
              <a:rPr lang="en-US" kern="0" dirty="0">
                <a:latin typeface="Calibri" pitchFamily="34" charset="0"/>
                <a:cs typeface="Calibri" pitchFamily="34" charset="0"/>
              </a:rPr>
              <a:t> </a:t>
            </a:r>
            <a:r>
              <a:rPr lang="en-US" kern="0" dirty="0" err="1">
                <a:latin typeface="Calibri" pitchFamily="34" charset="0"/>
                <a:cs typeface="Calibri" pitchFamily="34" charset="0"/>
              </a:rPr>
              <a:t>pengawasan</a:t>
            </a:r>
            <a:r>
              <a:rPr lang="en-US" kern="0" dirty="0">
                <a:latin typeface="Calibri" pitchFamily="34" charset="0"/>
                <a:cs typeface="Calibri" pitchFamily="34" charset="0"/>
              </a:rPr>
              <a:t> </a:t>
            </a:r>
            <a:r>
              <a:rPr lang="en-US" kern="0" dirty="0" err="1">
                <a:latin typeface="Calibri" pitchFamily="34" charset="0"/>
                <a:cs typeface="Calibri" pitchFamily="34" charset="0"/>
              </a:rPr>
              <a:t>terhadap</a:t>
            </a:r>
            <a:r>
              <a:rPr lang="en-US" kern="0" dirty="0">
                <a:latin typeface="Calibri" pitchFamily="34" charset="0"/>
                <a:cs typeface="Calibri" pitchFamily="34" charset="0"/>
              </a:rPr>
              <a:t> </a:t>
            </a:r>
            <a:r>
              <a:rPr lang="en-US" kern="0" dirty="0" err="1">
                <a:latin typeface="Calibri" pitchFamily="34" charset="0"/>
                <a:cs typeface="Calibri" pitchFamily="34" charset="0"/>
              </a:rPr>
              <a:t>kegiatan</a:t>
            </a:r>
            <a:r>
              <a:rPr lang="en-US" kern="0" dirty="0">
                <a:latin typeface="Calibri" pitchFamily="34" charset="0"/>
                <a:cs typeface="Calibri" pitchFamily="34" charset="0"/>
              </a:rPr>
              <a:t> </a:t>
            </a:r>
            <a:r>
              <a:rPr lang="en-US" kern="0" dirty="0" err="1">
                <a:latin typeface="Calibri" pitchFamily="34" charset="0"/>
                <a:cs typeface="Calibri" pitchFamily="34" charset="0"/>
              </a:rPr>
              <a:t>jasa</a:t>
            </a:r>
            <a:r>
              <a:rPr lang="en-US" kern="0" dirty="0">
                <a:latin typeface="Calibri" pitchFamily="34" charset="0"/>
                <a:cs typeface="Calibri" pitchFamily="34" charset="0"/>
              </a:rPr>
              <a:t> </a:t>
            </a:r>
            <a:r>
              <a:rPr lang="en-US" kern="0" dirty="0" err="1">
                <a:latin typeface="Calibri" pitchFamily="34" charset="0"/>
                <a:cs typeface="Calibri" pitchFamily="34" charset="0"/>
              </a:rPr>
              <a:t>keuangan</a:t>
            </a:r>
            <a:r>
              <a:rPr lang="en-US"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kern="0" dirty="0" err="1">
                <a:latin typeface="Calibri" pitchFamily="34" charset="0"/>
                <a:cs typeface="Calibri" pitchFamily="34" charset="0"/>
              </a:rPr>
              <a:t>Mengawasi</a:t>
            </a:r>
            <a:r>
              <a:rPr lang="en-US" kern="0" dirty="0">
                <a:latin typeface="Calibri" pitchFamily="34" charset="0"/>
                <a:cs typeface="Calibri" pitchFamily="34" charset="0"/>
              </a:rPr>
              <a:t> </a:t>
            </a:r>
            <a:r>
              <a:rPr lang="en-US" kern="0" dirty="0" err="1">
                <a:latin typeface="Calibri" pitchFamily="34" charset="0"/>
                <a:cs typeface="Calibri" pitchFamily="34" charset="0"/>
              </a:rPr>
              <a:t>pelaksaan</a:t>
            </a:r>
            <a:r>
              <a:rPr lang="en-US" kern="0" dirty="0">
                <a:latin typeface="Calibri" pitchFamily="34" charset="0"/>
                <a:cs typeface="Calibri" pitchFamily="34" charset="0"/>
              </a:rPr>
              <a:t> </a:t>
            </a:r>
            <a:r>
              <a:rPr lang="en-US" kern="0" dirty="0" err="1">
                <a:latin typeface="Calibri" pitchFamily="34" charset="0"/>
                <a:cs typeface="Calibri" pitchFamily="34" charset="0"/>
              </a:rPr>
              <a:t>tugas</a:t>
            </a:r>
            <a:r>
              <a:rPr lang="en-US" kern="0" dirty="0">
                <a:latin typeface="Calibri" pitchFamily="34" charset="0"/>
                <a:cs typeface="Calibri" pitchFamily="34" charset="0"/>
              </a:rPr>
              <a:t> </a:t>
            </a:r>
            <a:r>
              <a:rPr lang="en-US" kern="0" dirty="0" err="1">
                <a:latin typeface="Calibri" pitchFamily="34" charset="0"/>
                <a:cs typeface="Calibri" pitchFamily="34" charset="0"/>
              </a:rPr>
              <a:t>pengawasan</a:t>
            </a:r>
            <a:r>
              <a:rPr lang="en-US" kern="0" dirty="0">
                <a:latin typeface="Calibri" pitchFamily="34" charset="0"/>
                <a:cs typeface="Calibri" pitchFamily="34" charset="0"/>
              </a:rPr>
              <a:t> yang </a:t>
            </a:r>
            <a:r>
              <a:rPr lang="en-US" kern="0" dirty="0" err="1">
                <a:latin typeface="Calibri" pitchFamily="34" charset="0"/>
                <a:cs typeface="Calibri" pitchFamily="34" charset="0"/>
              </a:rPr>
              <a:t>dilaksanakan</a:t>
            </a:r>
            <a:r>
              <a:rPr lang="en-US" kern="0" dirty="0">
                <a:latin typeface="Calibri" pitchFamily="34" charset="0"/>
                <a:cs typeface="Calibri" pitchFamily="34" charset="0"/>
              </a:rPr>
              <a:t> </a:t>
            </a:r>
            <a:r>
              <a:rPr lang="en-US" kern="0" dirty="0" err="1">
                <a:latin typeface="Calibri" pitchFamily="34" charset="0"/>
                <a:cs typeface="Calibri" pitchFamily="34" charset="0"/>
              </a:rPr>
              <a:t>oleh</a:t>
            </a:r>
            <a:r>
              <a:rPr lang="en-US" kern="0" dirty="0">
                <a:latin typeface="Calibri" pitchFamily="34" charset="0"/>
                <a:cs typeface="Calibri" pitchFamily="34" charset="0"/>
              </a:rPr>
              <a:t> </a:t>
            </a:r>
            <a:r>
              <a:rPr lang="en-US" kern="0" dirty="0" err="1">
                <a:latin typeface="Calibri" pitchFamily="34" charset="0"/>
                <a:cs typeface="Calibri" pitchFamily="34" charset="0"/>
              </a:rPr>
              <a:t>Kepala</a:t>
            </a:r>
            <a:r>
              <a:rPr lang="en-US" kern="0" dirty="0">
                <a:latin typeface="Calibri" pitchFamily="34" charset="0"/>
                <a:cs typeface="Calibri" pitchFamily="34" charset="0"/>
              </a:rPr>
              <a:t> </a:t>
            </a:r>
            <a:r>
              <a:rPr lang="en-US" kern="0" dirty="0" err="1">
                <a:latin typeface="Calibri" pitchFamily="34" charset="0"/>
                <a:cs typeface="Calibri" pitchFamily="34" charset="0"/>
              </a:rPr>
              <a:t>Eksekutif</a:t>
            </a:r>
            <a:r>
              <a:rPr lang="en-US"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kern="0" dirty="0" err="1">
                <a:latin typeface="Calibri" pitchFamily="34" charset="0"/>
                <a:cs typeface="Calibri" pitchFamily="34" charset="0"/>
              </a:rPr>
              <a:t>Melakukan</a:t>
            </a:r>
            <a:r>
              <a:rPr lang="en-US" kern="0" dirty="0">
                <a:latin typeface="Calibri" pitchFamily="34" charset="0"/>
                <a:cs typeface="Calibri" pitchFamily="34" charset="0"/>
              </a:rPr>
              <a:t> </a:t>
            </a:r>
            <a:r>
              <a:rPr lang="en-US" kern="0" dirty="0" err="1">
                <a:latin typeface="Calibri" pitchFamily="34" charset="0"/>
                <a:cs typeface="Calibri" pitchFamily="34" charset="0"/>
              </a:rPr>
              <a:t>pengawasan</a:t>
            </a:r>
            <a:r>
              <a:rPr lang="en-US" kern="0" dirty="0">
                <a:latin typeface="Calibri" pitchFamily="34" charset="0"/>
                <a:cs typeface="Calibri" pitchFamily="34" charset="0"/>
              </a:rPr>
              <a:t>, </a:t>
            </a:r>
            <a:r>
              <a:rPr lang="en-US" kern="0" dirty="0" err="1">
                <a:latin typeface="Calibri" pitchFamily="34" charset="0"/>
                <a:cs typeface="Calibri" pitchFamily="34" charset="0"/>
              </a:rPr>
              <a:t>pemeriksaan</a:t>
            </a:r>
            <a:r>
              <a:rPr lang="en-US" kern="0" dirty="0">
                <a:latin typeface="Calibri" pitchFamily="34" charset="0"/>
                <a:cs typeface="Calibri" pitchFamily="34" charset="0"/>
              </a:rPr>
              <a:t>, </a:t>
            </a:r>
            <a:r>
              <a:rPr lang="en-US" kern="0" dirty="0" err="1">
                <a:latin typeface="Calibri" pitchFamily="34" charset="0"/>
                <a:cs typeface="Calibri" pitchFamily="34" charset="0"/>
              </a:rPr>
              <a:t>penyidikan</a:t>
            </a:r>
            <a:r>
              <a:rPr lang="en-US" kern="0" dirty="0">
                <a:latin typeface="Calibri" pitchFamily="34" charset="0"/>
                <a:cs typeface="Calibri" pitchFamily="34" charset="0"/>
              </a:rPr>
              <a:t>, </a:t>
            </a:r>
            <a:r>
              <a:rPr lang="en-US" kern="0" dirty="0" err="1">
                <a:latin typeface="Calibri" pitchFamily="34" charset="0"/>
                <a:cs typeface="Calibri" pitchFamily="34" charset="0"/>
              </a:rPr>
              <a:t>perlindungan</a:t>
            </a:r>
            <a:r>
              <a:rPr lang="en-US" kern="0" dirty="0">
                <a:latin typeface="Calibri" pitchFamily="34" charset="0"/>
                <a:cs typeface="Calibri" pitchFamily="34" charset="0"/>
              </a:rPr>
              <a:t> </a:t>
            </a:r>
            <a:r>
              <a:rPr lang="en-US" kern="0" dirty="0" err="1">
                <a:latin typeface="Calibri" pitchFamily="34" charset="0"/>
                <a:cs typeface="Calibri" pitchFamily="34" charset="0"/>
              </a:rPr>
              <a:t>konsumen</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r>
              <a:rPr lang="en-US" kern="0" dirty="0">
                <a:latin typeface="Calibri" pitchFamily="34" charset="0"/>
                <a:cs typeface="Calibri" pitchFamily="34" charset="0"/>
              </a:rPr>
              <a:t> </a:t>
            </a:r>
            <a:r>
              <a:rPr lang="en-US" kern="0" dirty="0" err="1">
                <a:latin typeface="Calibri" pitchFamily="34" charset="0"/>
                <a:cs typeface="Calibri" pitchFamily="34" charset="0"/>
              </a:rPr>
              <a:t>tindakan</a:t>
            </a:r>
            <a:r>
              <a:rPr lang="en-US" kern="0" dirty="0">
                <a:latin typeface="Calibri" pitchFamily="34" charset="0"/>
                <a:cs typeface="Calibri" pitchFamily="34" charset="0"/>
              </a:rPr>
              <a:t> lain </a:t>
            </a:r>
            <a:r>
              <a:rPr lang="en-US" kern="0" dirty="0" err="1">
                <a:latin typeface="Calibri" pitchFamily="34" charset="0"/>
                <a:cs typeface="Calibri" pitchFamily="34" charset="0"/>
              </a:rPr>
              <a:t>terhadap</a:t>
            </a:r>
            <a:r>
              <a:rPr lang="en-US" kern="0" dirty="0">
                <a:latin typeface="Calibri" pitchFamily="34" charset="0"/>
                <a:cs typeface="Calibri" pitchFamily="34" charset="0"/>
              </a:rPr>
              <a:t> </a:t>
            </a:r>
            <a:r>
              <a:rPr lang="en-US" kern="0" dirty="0" err="1">
                <a:latin typeface="Calibri" pitchFamily="34" charset="0"/>
                <a:cs typeface="Calibri" pitchFamily="34" charset="0"/>
              </a:rPr>
              <a:t>Lembaga</a:t>
            </a:r>
            <a:r>
              <a:rPr lang="en-US" kern="0" dirty="0">
                <a:latin typeface="Calibri" pitchFamily="34" charset="0"/>
                <a:cs typeface="Calibri" pitchFamily="34" charset="0"/>
              </a:rPr>
              <a:t> </a:t>
            </a:r>
            <a:r>
              <a:rPr lang="en-US" kern="0" dirty="0" err="1">
                <a:latin typeface="Calibri" pitchFamily="34" charset="0"/>
                <a:cs typeface="Calibri" pitchFamily="34" charset="0"/>
              </a:rPr>
              <a:t>Jasa</a:t>
            </a:r>
            <a:r>
              <a:rPr lang="en-US" kern="0" dirty="0">
                <a:latin typeface="Calibri" pitchFamily="34" charset="0"/>
                <a:cs typeface="Calibri" pitchFamily="34" charset="0"/>
              </a:rPr>
              <a:t> </a:t>
            </a:r>
            <a:r>
              <a:rPr lang="en-US" kern="0" dirty="0" err="1">
                <a:latin typeface="Calibri" pitchFamily="34" charset="0"/>
                <a:cs typeface="Calibri" pitchFamily="34" charset="0"/>
              </a:rPr>
              <a:t>Keuangan</a:t>
            </a:r>
            <a:r>
              <a:rPr lang="en-US" kern="0" dirty="0">
                <a:latin typeface="Calibri" pitchFamily="34" charset="0"/>
                <a:cs typeface="Calibri" pitchFamily="34" charset="0"/>
              </a:rPr>
              <a:t>, </a:t>
            </a:r>
            <a:r>
              <a:rPr lang="en-US" kern="0" dirty="0" err="1">
                <a:latin typeface="Calibri" pitchFamily="34" charset="0"/>
                <a:cs typeface="Calibri" pitchFamily="34" charset="0"/>
              </a:rPr>
              <a:t>pelaku</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r>
              <a:rPr lang="en-US" kern="0" dirty="0">
                <a:latin typeface="Calibri" pitchFamily="34" charset="0"/>
                <a:cs typeface="Calibri" pitchFamily="34" charset="0"/>
              </a:rPr>
              <a:t>/</a:t>
            </a:r>
            <a:r>
              <a:rPr lang="en-US" kern="0" dirty="0" err="1">
                <a:latin typeface="Calibri" pitchFamily="34" charset="0"/>
                <a:cs typeface="Calibri" pitchFamily="34" charset="0"/>
              </a:rPr>
              <a:t>atau</a:t>
            </a:r>
            <a:r>
              <a:rPr lang="en-US" kern="0" dirty="0">
                <a:latin typeface="Calibri" pitchFamily="34" charset="0"/>
                <a:cs typeface="Calibri" pitchFamily="34" charset="0"/>
              </a:rPr>
              <a:t> </a:t>
            </a:r>
            <a:r>
              <a:rPr lang="en-US" kern="0" dirty="0" err="1">
                <a:latin typeface="Calibri" pitchFamily="34" charset="0"/>
                <a:cs typeface="Calibri" pitchFamily="34" charset="0"/>
              </a:rPr>
              <a:t>penunjang</a:t>
            </a:r>
            <a:r>
              <a:rPr lang="en-US" kern="0" dirty="0">
                <a:latin typeface="Calibri" pitchFamily="34" charset="0"/>
                <a:cs typeface="Calibri" pitchFamily="34" charset="0"/>
              </a:rPr>
              <a:t> </a:t>
            </a:r>
            <a:r>
              <a:rPr lang="en-US" kern="0" dirty="0" err="1">
                <a:latin typeface="Calibri" pitchFamily="34" charset="0"/>
                <a:cs typeface="Calibri" pitchFamily="34" charset="0"/>
              </a:rPr>
              <a:t>kegiatan</a:t>
            </a:r>
            <a:r>
              <a:rPr lang="en-US" kern="0" dirty="0">
                <a:latin typeface="Calibri" pitchFamily="34" charset="0"/>
                <a:cs typeface="Calibri" pitchFamily="34" charset="0"/>
              </a:rPr>
              <a:t> </a:t>
            </a:r>
            <a:r>
              <a:rPr lang="en-US" kern="0" dirty="0" err="1">
                <a:latin typeface="Calibri" pitchFamily="34" charset="0"/>
                <a:cs typeface="Calibri" pitchFamily="34" charset="0"/>
              </a:rPr>
              <a:t>jasa</a:t>
            </a:r>
            <a:r>
              <a:rPr lang="en-US" kern="0" dirty="0">
                <a:latin typeface="Calibri" pitchFamily="34" charset="0"/>
                <a:cs typeface="Calibri" pitchFamily="34" charset="0"/>
              </a:rPr>
              <a:t> </a:t>
            </a:r>
            <a:r>
              <a:rPr lang="en-US" kern="0" dirty="0" err="1">
                <a:latin typeface="Calibri" pitchFamily="34" charset="0"/>
                <a:cs typeface="Calibri" pitchFamily="34" charset="0"/>
              </a:rPr>
              <a:t>keuangan</a:t>
            </a:r>
            <a:r>
              <a:rPr lang="en-US"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kern="0" dirty="0" err="1">
                <a:latin typeface="Calibri" pitchFamily="34" charset="0"/>
                <a:cs typeface="Calibri" pitchFamily="34" charset="0"/>
              </a:rPr>
              <a:t>Memberikan</a:t>
            </a:r>
            <a:r>
              <a:rPr lang="en-US" kern="0" dirty="0">
                <a:latin typeface="Calibri" pitchFamily="34" charset="0"/>
                <a:cs typeface="Calibri" pitchFamily="34" charset="0"/>
              </a:rPr>
              <a:t> </a:t>
            </a:r>
            <a:r>
              <a:rPr lang="en-US" kern="0" dirty="0" err="1">
                <a:latin typeface="Calibri" pitchFamily="34" charset="0"/>
                <a:cs typeface="Calibri" pitchFamily="34" charset="0"/>
              </a:rPr>
              <a:t>perintah</a:t>
            </a:r>
            <a:r>
              <a:rPr lang="en-US" kern="0" dirty="0">
                <a:latin typeface="Calibri" pitchFamily="34" charset="0"/>
                <a:cs typeface="Calibri" pitchFamily="34" charset="0"/>
              </a:rPr>
              <a:t> </a:t>
            </a:r>
            <a:r>
              <a:rPr lang="en-US" kern="0" dirty="0" err="1">
                <a:latin typeface="Calibri" pitchFamily="34" charset="0"/>
                <a:cs typeface="Calibri" pitchFamily="34" charset="0"/>
              </a:rPr>
              <a:t>tertulis</a:t>
            </a:r>
            <a:r>
              <a:rPr lang="en-US" kern="0" dirty="0">
                <a:latin typeface="Calibri" pitchFamily="34" charset="0"/>
                <a:cs typeface="Calibri" pitchFamily="34" charset="0"/>
              </a:rPr>
              <a:t> </a:t>
            </a:r>
            <a:r>
              <a:rPr lang="en-US" kern="0" dirty="0" err="1">
                <a:latin typeface="Calibri" pitchFamily="34" charset="0"/>
                <a:cs typeface="Calibri" pitchFamily="34" charset="0"/>
              </a:rPr>
              <a:t>kepada</a:t>
            </a:r>
            <a:r>
              <a:rPr lang="en-US" kern="0" dirty="0">
                <a:latin typeface="Calibri" pitchFamily="34" charset="0"/>
                <a:cs typeface="Calibri" pitchFamily="34" charset="0"/>
              </a:rPr>
              <a:t> </a:t>
            </a:r>
            <a:r>
              <a:rPr lang="en-US" kern="0" dirty="0" err="1">
                <a:latin typeface="Calibri" pitchFamily="34" charset="0"/>
                <a:cs typeface="Calibri" pitchFamily="34" charset="0"/>
              </a:rPr>
              <a:t>Lembaga</a:t>
            </a:r>
            <a:r>
              <a:rPr lang="en-US" kern="0" dirty="0">
                <a:latin typeface="Calibri" pitchFamily="34" charset="0"/>
                <a:cs typeface="Calibri" pitchFamily="34" charset="0"/>
              </a:rPr>
              <a:t> </a:t>
            </a:r>
            <a:r>
              <a:rPr lang="en-US" kern="0" dirty="0" err="1">
                <a:latin typeface="Calibri" pitchFamily="34" charset="0"/>
                <a:cs typeface="Calibri" pitchFamily="34" charset="0"/>
              </a:rPr>
              <a:t>Jasa</a:t>
            </a:r>
            <a:r>
              <a:rPr lang="en-US" kern="0" dirty="0">
                <a:latin typeface="Calibri" pitchFamily="34" charset="0"/>
                <a:cs typeface="Calibri" pitchFamily="34" charset="0"/>
              </a:rPr>
              <a:t> </a:t>
            </a:r>
            <a:r>
              <a:rPr lang="en-US" kern="0" dirty="0" err="1">
                <a:latin typeface="Calibri" pitchFamily="34" charset="0"/>
                <a:cs typeface="Calibri" pitchFamily="34" charset="0"/>
              </a:rPr>
              <a:t>Keuangan</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r>
              <a:rPr lang="en-US" kern="0" dirty="0">
                <a:latin typeface="Calibri" pitchFamily="34" charset="0"/>
                <a:cs typeface="Calibri" pitchFamily="34" charset="0"/>
              </a:rPr>
              <a:t>/</a:t>
            </a:r>
            <a:r>
              <a:rPr lang="en-US" kern="0" dirty="0" err="1">
                <a:latin typeface="Calibri" pitchFamily="34" charset="0"/>
                <a:cs typeface="Calibri" pitchFamily="34" charset="0"/>
              </a:rPr>
              <a:t>atau</a:t>
            </a:r>
            <a:r>
              <a:rPr lang="en-US" kern="0" dirty="0">
                <a:latin typeface="Calibri" pitchFamily="34" charset="0"/>
                <a:cs typeface="Calibri" pitchFamily="34" charset="0"/>
              </a:rPr>
              <a:t> </a:t>
            </a:r>
            <a:r>
              <a:rPr lang="en-US" kern="0" dirty="0" err="1">
                <a:latin typeface="Calibri" pitchFamily="34" charset="0"/>
                <a:cs typeface="Calibri" pitchFamily="34" charset="0"/>
              </a:rPr>
              <a:t>pihak</a:t>
            </a:r>
            <a:r>
              <a:rPr lang="en-US" kern="0" dirty="0">
                <a:latin typeface="Calibri" pitchFamily="34" charset="0"/>
                <a:cs typeface="Calibri" pitchFamily="34" charset="0"/>
              </a:rPr>
              <a:t> </a:t>
            </a:r>
            <a:r>
              <a:rPr lang="en-US" kern="0" dirty="0" err="1">
                <a:latin typeface="Calibri" pitchFamily="34" charset="0"/>
                <a:cs typeface="Calibri" pitchFamily="34" charset="0"/>
              </a:rPr>
              <a:t>tertentu</a:t>
            </a:r>
            <a:r>
              <a:rPr lang="en-US"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kern="0" dirty="0" err="1">
                <a:latin typeface="Calibri" pitchFamily="34" charset="0"/>
                <a:cs typeface="Calibri" pitchFamily="34" charset="0"/>
              </a:rPr>
              <a:t>Melakukan</a:t>
            </a:r>
            <a:r>
              <a:rPr lang="en-US" kern="0" dirty="0">
                <a:latin typeface="Calibri" pitchFamily="34" charset="0"/>
                <a:cs typeface="Calibri" pitchFamily="34" charset="0"/>
              </a:rPr>
              <a:t> </a:t>
            </a:r>
            <a:r>
              <a:rPr lang="en-US" kern="0" dirty="0" err="1">
                <a:latin typeface="Calibri" pitchFamily="34" charset="0"/>
                <a:cs typeface="Calibri" pitchFamily="34" charset="0"/>
              </a:rPr>
              <a:t>penunjukan</a:t>
            </a:r>
            <a:r>
              <a:rPr lang="en-US" kern="0" dirty="0">
                <a:latin typeface="Calibri" pitchFamily="34" charset="0"/>
                <a:cs typeface="Calibri" pitchFamily="34" charset="0"/>
              </a:rPr>
              <a:t> </a:t>
            </a:r>
            <a:r>
              <a:rPr lang="en-US" kern="0" dirty="0" err="1">
                <a:latin typeface="Calibri" pitchFamily="34" charset="0"/>
                <a:cs typeface="Calibri" pitchFamily="34" charset="0"/>
              </a:rPr>
              <a:t>pengelola</a:t>
            </a:r>
            <a:r>
              <a:rPr lang="en-US" kern="0" dirty="0">
                <a:latin typeface="Calibri" pitchFamily="34" charset="0"/>
                <a:cs typeface="Calibri" pitchFamily="34" charset="0"/>
              </a:rPr>
              <a:t> </a:t>
            </a:r>
            <a:r>
              <a:rPr lang="en-US" kern="0" dirty="0" err="1">
                <a:latin typeface="Calibri" pitchFamily="34" charset="0"/>
                <a:cs typeface="Calibri" pitchFamily="34" charset="0"/>
              </a:rPr>
              <a:t>statuter</a:t>
            </a:r>
            <a:r>
              <a:rPr lang="en-US"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kern="0" dirty="0" err="1">
                <a:latin typeface="Calibri" pitchFamily="34" charset="0"/>
                <a:cs typeface="Calibri" pitchFamily="34" charset="0"/>
              </a:rPr>
              <a:t>Menetapkan</a:t>
            </a:r>
            <a:r>
              <a:rPr lang="en-US" kern="0" dirty="0">
                <a:latin typeface="Calibri" pitchFamily="34" charset="0"/>
                <a:cs typeface="Calibri" pitchFamily="34" charset="0"/>
              </a:rPr>
              <a:t> </a:t>
            </a:r>
            <a:r>
              <a:rPr lang="en-US" kern="0" dirty="0" err="1">
                <a:latin typeface="Calibri" pitchFamily="34" charset="0"/>
                <a:cs typeface="Calibri" pitchFamily="34" charset="0"/>
              </a:rPr>
              <a:t>penggunaan</a:t>
            </a:r>
            <a:r>
              <a:rPr lang="en-US" kern="0" dirty="0">
                <a:latin typeface="Calibri" pitchFamily="34" charset="0"/>
                <a:cs typeface="Calibri" pitchFamily="34" charset="0"/>
              </a:rPr>
              <a:t> </a:t>
            </a:r>
            <a:r>
              <a:rPr lang="en-US" kern="0" dirty="0" err="1">
                <a:latin typeface="Calibri" pitchFamily="34" charset="0"/>
                <a:cs typeface="Calibri" pitchFamily="34" charset="0"/>
              </a:rPr>
              <a:t>pengelola</a:t>
            </a:r>
            <a:r>
              <a:rPr lang="en-US" kern="0" dirty="0">
                <a:latin typeface="Calibri" pitchFamily="34" charset="0"/>
                <a:cs typeface="Calibri" pitchFamily="34" charset="0"/>
              </a:rPr>
              <a:t> </a:t>
            </a:r>
            <a:r>
              <a:rPr lang="en-US" kern="0" dirty="0" err="1">
                <a:latin typeface="Calibri" pitchFamily="34" charset="0"/>
                <a:cs typeface="Calibri" pitchFamily="34" charset="0"/>
              </a:rPr>
              <a:t>statuter</a:t>
            </a:r>
            <a:r>
              <a:rPr lang="en-US" kern="0" dirty="0">
                <a:latin typeface="Calibri" pitchFamily="34" charset="0"/>
                <a:cs typeface="Calibri" pitchFamily="34" charset="0"/>
              </a:rPr>
              <a:t>;</a:t>
            </a:r>
          </a:p>
          <a:p>
            <a:pPr>
              <a:lnSpc>
                <a:spcPct val="120000"/>
              </a:lnSpc>
              <a:spcAft>
                <a:spcPts val="600"/>
              </a:spcAft>
              <a:buClr>
                <a:schemeClr val="tx1"/>
              </a:buClr>
              <a:buAutoNum type="alphaLcPeriod"/>
              <a:defRPr/>
            </a:pPr>
            <a:r>
              <a:rPr lang="en-US" kern="0" dirty="0" err="1">
                <a:latin typeface="Calibri" pitchFamily="34" charset="0"/>
                <a:cs typeface="Calibri" pitchFamily="34" charset="0"/>
              </a:rPr>
              <a:t>Menetapkan</a:t>
            </a:r>
            <a:r>
              <a:rPr lang="en-US" kern="0" dirty="0">
                <a:latin typeface="Calibri" pitchFamily="34" charset="0"/>
                <a:cs typeface="Calibri" pitchFamily="34" charset="0"/>
              </a:rPr>
              <a:t> </a:t>
            </a:r>
            <a:r>
              <a:rPr lang="en-US" kern="0" dirty="0" err="1">
                <a:latin typeface="Calibri" pitchFamily="34" charset="0"/>
                <a:cs typeface="Calibri" pitchFamily="34" charset="0"/>
              </a:rPr>
              <a:t>sanksi</a:t>
            </a:r>
            <a:r>
              <a:rPr lang="en-US" kern="0" dirty="0">
                <a:latin typeface="Calibri" pitchFamily="34" charset="0"/>
                <a:cs typeface="Calibri" pitchFamily="34" charset="0"/>
              </a:rPr>
              <a:t> </a:t>
            </a:r>
            <a:r>
              <a:rPr lang="en-US" kern="0" dirty="0" err="1">
                <a:latin typeface="Calibri" pitchFamily="34" charset="0"/>
                <a:cs typeface="Calibri" pitchFamily="34" charset="0"/>
              </a:rPr>
              <a:t>administratif</a:t>
            </a:r>
            <a:r>
              <a:rPr lang="en-US" kern="0" dirty="0">
                <a:latin typeface="Calibri" pitchFamily="34" charset="0"/>
                <a:cs typeface="Calibri" pitchFamily="34" charset="0"/>
              </a:rPr>
              <a:t> </a:t>
            </a:r>
            <a:r>
              <a:rPr lang="en-US" kern="0" dirty="0" err="1">
                <a:latin typeface="Calibri" pitchFamily="34" charset="0"/>
                <a:cs typeface="Calibri" pitchFamily="34" charset="0"/>
              </a:rPr>
              <a:t>terhadap</a:t>
            </a:r>
            <a:r>
              <a:rPr lang="en-US" kern="0" dirty="0">
                <a:latin typeface="Calibri" pitchFamily="34" charset="0"/>
                <a:cs typeface="Calibri" pitchFamily="34" charset="0"/>
              </a:rPr>
              <a:t> bank yang </a:t>
            </a:r>
            <a:r>
              <a:rPr lang="en-US" kern="0" dirty="0" err="1">
                <a:latin typeface="Calibri" pitchFamily="34" charset="0"/>
                <a:cs typeface="Calibri" pitchFamily="34" charset="0"/>
              </a:rPr>
              <a:t>melakukan</a:t>
            </a:r>
            <a:r>
              <a:rPr lang="en-US" kern="0" dirty="0">
                <a:latin typeface="Calibri" pitchFamily="34" charset="0"/>
                <a:cs typeface="Calibri" pitchFamily="34" charset="0"/>
              </a:rPr>
              <a:t> </a:t>
            </a:r>
            <a:r>
              <a:rPr lang="en-US" kern="0" dirty="0" err="1">
                <a:latin typeface="Calibri" pitchFamily="34" charset="0"/>
                <a:cs typeface="Calibri" pitchFamily="34" charset="0"/>
              </a:rPr>
              <a:t>pelanggaran</a:t>
            </a:r>
            <a:r>
              <a:rPr lang="en-US" kern="0" dirty="0">
                <a:latin typeface="Calibri" pitchFamily="34" charset="0"/>
                <a:cs typeface="Calibri" pitchFamily="34" charset="0"/>
              </a:rPr>
              <a:t> </a:t>
            </a:r>
            <a:r>
              <a:rPr lang="en-US" kern="0" dirty="0" err="1">
                <a:latin typeface="Calibri" pitchFamily="34" charset="0"/>
                <a:cs typeface="Calibri" pitchFamily="34" charset="0"/>
              </a:rPr>
              <a:t>terhadap</a:t>
            </a:r>
            <a:r>
              <a:rPr lang="en-US" kern="0" dirty="0">
                <a:latin typeface="Calibri" pitchFamily="34" charset="0"/>
                <a:cs typeface="Calibri" pitchFamily="34" charset="0"/>
              </a:rPr>
              <a:t> </a:t>
            </a:r>
            <a:r>
              <a:rPr lang="en-US" kern="0" dirty="0" err="1">
                <a:latin typeface="Calibri" pitchFamily="34" charset="0"/>
                <a:cs typeface="Calibri" pitchFamily="34" charset="0"/>
              </a:rPr>
              <a:t>peraturan</a:t>
            </a:r>
            <a:r>
              <a:rPr lang="en-US" kern="0" dirty="0">
                <a:latin typeface="Calibri" pitchFamily="34" charset="0"/>
                <a:cs typeface="Calibri" pitchFamily="34" charset="0"/>
              </a:rPr>
              <a:t> </a:t>
            </a:r>
            <a:r>
              <a:rPr lang="en-US" kern="0" dirty="0" err="1">
                <a:latin typeface="Calibri" pitchFamily="34" charset="0"/>
                <a:cs typeface="Calibri" pitchFamily="34" charset="0"/>
              </a:rPr>
              <a:t>perundang-undangan</a:t>
            </a:r>
            <a:r>
              <a:rPr lang="en-US" kern="0" dirty="0">
                <a:latin typeface="Calibri" pitchFamily="34" charset="0"/>
                <a:cs typeface="Calibri" pitchFamily="34" charset="0"/>
              </a:rPr>
              <a:t> di </a:t>
            </a:r>
            <a:r>
              <a:rPr lang="en-US" kern="0" dirty="0" err="1">
                <a:latin typeface="Calibri" pitchFamily="34" charset="0"/>
                <a:cs typeface="Calibri" pitchFamily="34" charset="0"/>
              </a:rPr>
              <a:t>sektor</a:t>
            </a:r>
            <a:r>
              <a:rPr lang="en-US" kern="0" dirty="0">
                <a:latin typeface="Calibri" pitchFamily="34" charset="0"/>
                <a:cs typeface="Calibri" pitchFamily="34" charset="0"/>
              </a:rPr>
              <a:t> </a:t>
            </a:r>
            <a:r>
              <a:rPr lang="en-US" kern="0" dirty="0" err="1">
                <a:latin typeface="Calibri" pitchFamily="34" charset="0"/>
                <a:cs typeface="Calibri" pitchFamily="34" charset="0"/>
              </a:rPr>
              <a:t>jasa</a:t>
            </a:r>
            <a:r>
              <a:rPr lang="en-US" kern="0" dirty="0">
                <a:latin typeface="Calibri" pitchFamily="34" charset="0"/>
                <a:cs typeface="Calibri" pitchFamily="34" charset="0"/>
              </a:rPr>
              <a:t> </a:t>
            </a:r>
            <a:r>
              <a:rPr lang="en-US" kern="0" dirty="0" err="1">
                <a:latin typeface="Calibri" pitchFamily="34" charset="0"/>
                <a:cs typeface="Calibri" pitchFamily="34" charset="0"/>
              </a:rPr>
              <a:t>keuangan</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endParaRPr lang="en-US" kern="0" dirty="0">
              <a:latin typeface="Calibri" pitchFamily="34" charset="0"/>
              <a:cs typeface="Calibri" pitchFamily="34" charset="0"/>
            </a:endParaRPr>
          </a:p>
          <a:p>
            <a:pPr>
              <a:lnSpc>
                <a:spcPct val="120000"/>
              </a:lnSpc>
              <a:spcAft>
                <a:spcPts val="600"/>
              </a:spcAft>
              <a:buClr>
                <a:schemeClr val="tx1"/>
              </a:buClr>
              <a:buAutoNum type="alphaLcPeriod"/>
              <a:defRPr/>
            </a:pPr>
            <a:r>
              <a:rPr lang="en-US" kern="0" dirty="0" err="1">
                <a:latin typeface="Calibri" pitchFamily="34" charset="0"/>
                <a:cs typeface="Calibri" pitchFamily="34" charset="0"/>
              </a:rPr>
              <a:t>Memberikan</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r>
              <a:rPr lang="en-US" kern="0" dirty="0">
                <a:latin typeface="Calibri" pitchFamily="34" charset="0"/>
                <a:cs typeface="Calibri" pitchFamily="34" charset="0"/>
              </a:rPr>
              <a:t>/</a:t>
            </a:r>
            <a:r>
              <a:rPr lang="en-US" kern="0" dirty="0" err="1">
                <a:latin typeface="Calibri" pitchFamily="34" charset="0"/>
                <a:cs typeface="Calibri" pitchFamily="34" charset="0"/>
              </a:rPr>
              <a:t>atau</a:t>
            </a:r>
            <a:r>
              <a:rPr lang="en-US" kern="0" dirty="0">
                <a:latin typeface="Calibri" pitchFamily="34" charset="0"/>
                <a:cs typeface="Calibri" pitchFamily="34" charset="0"/>
              </a:rPr>
              <a:t> </a:t>
            </a:r>
            <a:r>
              <a:rPr lang="en-US" kern="0" dirty="0" err="1">
                <a:latin typeface="Calibri" pitchFamily="34" charset="0"/>
                <a:cs typeface="Calibri" pitchFamily="34" charset="0"/>
              </a:rPr>
              <a:t>mencabut</a:t>
            </a:r>
            <a:r>
              <a:rPr lang="en-US" kern="0" dirty="0">
                <a:latin typeface="Calibri" pitchFamily="34" charset="0"/>
                <a:cs typeface="Calibri" pitchFamily="34" charset="0"/>
              </a:rPr>
              <a:t> </a:t>
            </a:r>
            <a:r>
              <a:rPr lang="en-US" kern="0" dirty="0" err="1">
                <a:latin typeface="Calibri" pitchFamily="34" charset="0"/>
                <a:cs typeface="Calibri" pitchFamily="34" charset="0"/>
              </a:rPr>
              <a:t>izin</a:t>
            </a:r>
            <a:r>
              <a:rPr lang="en-US" kern="0" dirty="0">
                <a:latin typeface="Calibri" pitchFamily="34" charset="0"/>
                <a:cs typeface="Calibri" pitchFamily="34" charset="0"/>
              </a:rPr>
              <a:t> </a:t>
            </a:r>
            <a:r>
              <a:rPr lang="en-US" kern="0" dirty="0" err="1">
                <a:latin typeface="Calibri" pitchFamily="34" charset="0"/>
                <a:cs typeface="Calibri" pitchFamily="34" charset="0"/>
              </a:rPr>
              <a:t>usaha</a:t>
            </a:r>
            <a:r>
              <a:rPr lang="en-US" kern="0" dirty="0">
                <a:latin typeface="Calibri" pitchFamily="34" charset="0"/>
                <a:cs typeface="Calibri" pitchFamily="34" charset="0"/>
              </a:rPr>
              <a:t> </a:t>
            </a:r>
            <a:r>
              <a:rPr lang="en-US" kern="0" dirty="0" err="1">
                <a:latin typeface="Calibri" pitchFamily="34" charset="0"/>
                <a:cs typeface="Calibri" pitchFamily="34" charset="0"/>
              </a:rPr>
              <a:t>maupun</a:t>
            </a:r>
            <a:r>
              <a:rPr lang="en-US" kern="0" dirty="0">
                <a:latin typeface="Calibri" pitchFamily="34" charset="0"/>
                <a:cs typeface="Calibri" pitchFamily="34" charset="0"/>
              </a:rPr>
              <a:t> </a:t>
            </a:r>
            <a:r>
              <a:rPr lang="en-US" kern="0" dirty="0" err="1">
                <a:latin typeface="Calibri" pitchFamily="34" charset="0"/>
                <a:cs typeface="Calibri" pitchFamily="34" charset="0"/>
              </a:rPr>
              <a:t>penetapan</a:t>
            </a:r>
            <a:r>
              <a:rPr lang="en-US" kern="0" dirty="0">
                <a:latin typeface="Calibri" pitchFamily="34" charset="0"/>
                <a:cs typeface="Calibri" pitchFamily="34" charset="0"/>
              </a:rPr>
              <a:t> </a:t>
            </a:r>
            <a:r>
              <a:rPr lang="en-US" kern="0" dirty="0" err="1">
                <a:latin typeface="Calibri" pitchFamily="34" charset="0"/>
                <a:cs typeface="Calibri" pitchFamily="34" charset="0"/>
              </a:rPr>
              <a:t>lainnya</a:t>
            </a:r>
            <a:endParaRPr lang="en-US" kern="0" dirty="0">
              <a:latin typeface="Calibri" pitchFamily="34" charset="0"/>
              <a:cs typeface="Calibri" pitchFamily="34" charset="0"/>
            </a:endParaRPr>
          </a:p>
          <a:p>
            <a:pPr>
              <a:buClr>
                <a:schemeClr val="tx1"/>
              </a:buClr>
            </a:pPr>
            <a:endParaRPr lang="en-US"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24</a:t>
            </a:fld>
            <a:endParaRPr lang="en-US"/>
          </a:p>
        </p:txBody>
      </p:sp>
    </p:spTree>
    <p:extLst>
      <p:ext uri="{BB962C8B-B14F-4D97-AF65-F5344CB8AC3E}">
        <p14:creationId xmlns:p14="http://schemas.microsoft.com/office/powerpoint/2010/main" val="686157869"/>
      </p:ext>
    </p:extLst>
  </p:cSld>
  <p:clrMapOvr>
    <a:masterClrMapping/>
  </p:clrMapOvr>
  <p:transition spd="med">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KOORDINASI </a:t>
            </a:r>
            <a:r>
              <a:rPr lang="en-US" b="1" dirty="0" err="1" smtClean="0"/>
              <a:t>dan</a:t>
            </a:r>
            <a:r>
              <a:rPr lang="en-US" b="1" dirty="0" smtClean="0"/>
              <a:t> KERJASAMA</a:t>
            </a:r>
            <a:endParaRPr lang="en-US" b="1" dirty="0"/>
          </a:p>
        </p:txBody>
      </p:sp>
      <p:sp>
        <p:nvSpPr>
          <p:cNvPr id="3" name="Content Placeholder 2"/>
          <p:cNvSpPr>
            <a:spLocks noGrp="1"/>
          </p:cNvSpPr>
          <p:nvPr>
            <p:ph idx="1"/>
          </p:nvPr>
        </p:nvSpPr>
        <p:spPr>
          <a:xfrm>
            <a:off x="484710" y="2052925"/>
            <a:ext cx="7910534" cy="4195481"/>
          </a:xfrm>
        </p:spPr>
        <p:txBody>
          <a:bodyPr>
            <a:normAutofit fontScale="92500" lnSpcReduction="20000"/>
          </a:bodyPr>
          <a:lstStyle/>
          <a:p>
            <a:pPr marL="0" indent="0">
              <a:lnSpc>
                <a:spcPct val="120000"/>
              </a:lnSpc>
              <a:spcBef>
                <a:spcPts val="0"/>
              </a:spcBef>
              <a:buClr>
                <a:schemeClr val="tx1"/>
              </a:buClr>
              <a:buNone/>
              <a:defRPr/>
            </a:pPr>
            <a:r>
              <a:rPr lang="en-US" kern="0" dirty="0" smtClean="0">
                <a:latin typeface="Calibri" pitchFamily="34" charset="0"/>
                <a:cs typeface="Calibri" pitchFamily="34" charset="0"/>
              </a:rPr>
              <a:t>1.  </a:t>
            </a:r>
            <a:r>
              <a:rPr lang="en-US" kern="0" dirty="0" err="1" smtClean="0">
                <a:latin typeface="Calibri" pitchFamily="34" charset="0"/>
                <a:cs typeface="Calibri" pitchFamily="34" charset="0"/>
              </a:rPr>
              <a:t>Dalam</a:t>
            </a:r>
            <a:r>
              <a:rPr lang="en-US" kern="0" dirty="0" smtClean="0">
                <a:latin typeface="Calibri" pitchFamily="34" charset="0"/>
                <a:cs typeface="Calibri" pitchFamily="34" charset="0"/>
              </a:rPr>
              <a:t> </a:t>
            </a:r>
            <a:r>
              <a:rPr lang="en-US" kern="0" dirty="0" err="1">
                <a:latin typeface="Calibri" pitchFamily="34" charset="0"/>
                <a:cs typeface="Calibri" pitchFamily="34" charset="0"/>
              </a:rPr>
              <a:t>melaksanakan</a:t>
            </a:r>
            <a:r>
              <a:rPr lang="en-US" kern="0" dirty="0">
                <a:latin typeface="Calibri" pitchFamily="34" charset="0"/>
                <a:cs typeface="Calibri" pitchFamily="34" charset="0"/>
              </a:rPr>
              <a:t> </a:t>
            </a:r>
            <a:r>
              <a:rPr lang="en-US" kern="0" dirty="0" err="1">
                <a:latin typeface="Calibri" pitchFamily="34" charset="0"/>
                <a:cs typeface="Calibri" pitchFamily="34" charset="0"/>
              </a:rPr>
              <a:t>tugasnya</a:t>
            </a:r>
            <a:r>
              <a:rPr lang="en-US" kern="0" dirty="0">
                <a:latin typeface="Calibri" pitchFamily="34" charset="0"/>
                <a:cs typeface="Calibri" pitchFamily="34" charset="0"/>
              </a:rPr>
              <a:t>, OJK </a:t>
            </a:r>
            <a:r>
              <a:rPr lang="en-US" kern="0" dirty="0" err="1">
                <a:latin typeface="Calibri" pitchFamily="34" charset="0"/>
                <a:cs typeface="Calibri" pitchFamily="34" charset="0"/>
              </a:rPr>
              <a:t>berkoordinasi</a:t>
            </a:r>
            <a:r>
              <a:rPr lang="en-US" kern="0" dirty="0">
                <a:latin typeface="Calibri" pitchFamily="34" charset="0"/>
                <a:cs typeface="Calibri" pitchFamily="34" charset="0"/>
              </a:rPr>
              <a:t> </a:t>
            </a:r>
            <a:r>
              <a:rPr lang="en-US" kern="0" dirty="0" err="1">
                <a:latin typeface="Calibri" pitchFamily="34" charset="0"/>
                <a:cs typeface="Calibri" pitchFamily="34" charset="0"/>
              </a:rPr>
              <a:t>dengan</a:t>
            </a:r>
            <a:r>
              <a:rPr lang="en-US" kern="0" dirty="0">
                <a:latin typeface="Calibri" pitchFamily="34" charset="0"/>
                <a:cs typeface="Calibri" pitchFamily="34" charset="0"/>
              </a:rPr>
              <a:t> Bank Indonesia </a:t>
            </a:r>
            <a:r>
              <a:rPr lang="en-US" kern="0" dirty="0" err="1">
                <a:latin typeface="Calibri" pitchFamily="34" charset="0"/>
                <a:cs typeface="Calibri" pitchFamily="34" charset="0"/>
              </a:rPr>
              <a:t>dalam</a:t>
            </a:r>
            <a:r>
              <a:rPr lang="en-US" kern="0" dirty="0">
                <a:latin typeface="Calibri" pitchFamily="34" charset="0"/>
                <a:cs typeface="Calibri" pitchFamily="34" charset="0"/>
              </a:rPr>
              <a:t> </a:t>
            </a:r>
            <a:r>
              <a:rPr lang="en-US" kern="0" dirty="0" err="1">
                <a:latin typeface="Calibri" pitchFamily="34" charset="0"/>
                <a:cs typeface="Calibri" pitchFamily="34" charset="0"/>
              </a:rPr>
              <a:t>membuat</a:t>
            </a:r>
            <a:r>
              <a:rPr lang="en-US" kern="0" dirty="0">
                <a:latin typeface="Calibri" pitchFamily="34" charset="0"/>
                <a:cs typeface="Calibri" pitchFamily="34" charset="0"/>
              </a:rPr>
              <a:t> </a:t>
            </a:r>
            <a:r>
              <a:rPr lang="en-US" kern="0" dirty="0" err="1">
                <a:latin typeface="Calibri" pitchFamily="34" charset="0"/>
                <a:cs typeface="Calibri" pitchFamily="34" charset="0"/>
              </a:rPr>
              <a:t>peraturan</a:t>
            </a:r>
            <a:r>
              <a:rPr lang="en-US" kern="0" dirty="0">
                <a:latin typeface="Calibri" pitchFamily="34" charset="0"/>
                <a:cs typeface="Calibri" pitchFamily="34" charset="0"/>
              </a:rPr>
              <a:t> </a:t>
            </a:r>
            <a:r>
              <a:rPr lang="en-US" kern="0" dirty="0" err="1">
                <a:latin typeface="Calibri" pitchFamily="34" charset="0"/>
                <a:cs typeface="Calibri" pitchFamily="34" charset="0"/>
              </a:rPr>
              <a:t>pengawasan</a:t>
            </a:r>
            <a:r>
              <a:rPr lang="en-US" kern="0" dirty="0">
                <a:latin typeface="Calibri" pitchFamily="34" charset="0"/>
                <a:cs typeface="Calibri" pitchFamily="34" charset="0"/>
              </a:rPr>
              <a:t> di </a:t>
            </a:r>
            <a:r>
              <a:rPr lang="en-US" kern="0" dirty="0" err="1">
                <a:latin typeface="Calibri" pitchFamily="34" charset="0"/>
                <a:cs typeface="Calibri" pitchFamily="34" charset="0"/>
              </a:rPr>
              <a:t>bidang</a:t>
            </a:r>
            <a:r>
              <a:rPr lang="en-US" kern="0" dirty="0">
                <a:latin typeface="Calibri" pitchFamily="34" charset="0"/>
                <a:cs typeface="Calibri" pitchFamily="34" charset="0"/>
              </a:rPr>
              <a:t> </a:t>
            </a:r>
            <a:r>
              <a:rPr lang="en-US" kern="0" dirty="0" err="1">
                <a:latin typeface="Calibri" pitchFamily="34" charset="0"/>
                <a:cs typeface="Calibri" pitchFamily="34" charset="0"/>
              </a:rPr>
              <a:t>Perbankan</a:t>
            </a:r>
            <a:r>
              <a:rPr lang="en-US" kern="0" dirty="0">
                <a:latin typeface="Calibri" pitchFamily="34" charset="0"/>
                <a:cs typeface="Calibri" pitchFamily="34" charset="0"/>
              </a:rPr>
              <a:t>, </a:t>
            </a:r>
            <a:r>
              <a:rPr lang="en-US" kern="0" dirty="0" err="1">
                <a:latin typeface="Calibri" pitchFamily="34" charset="0"/>
                <a:cs typeface="Calibri" pitchFamily="34" charset="0"/>
              </a:rPr>
              <a:t>antara</a:t>
            </a:r>
            <a:r>
              <a:rPr lang="en-US" kern="0" dirty="0">
                <a:latin typeface="Calibri" pitchFamily="34" charset="0"/>
                <a:cs typeface="Calibri" pitchFamily="34" charset="0"/>
              </a:rPr>
              <a:t> lain:</a:t>
            </a:r>
          </a:p>
          <a:p>
            <a:pPr marL="811213" indent="-457200">
              <a:lnSpc>
                <a:spcPct val="120000"/>
              </a:lnSpc>
              <a:spcBef>
                <a:spcPts val="0"/>
              </a:spcBef>
              <a:buClr>
                <a:schemeClr val="tx1"/>
              </a:buClr>
              <a:buFont typeface="+mj-lt"/>
              <a:buAutoNum type="alphaLcPeriod"/>
              <a:defRPr/>
            </a:pPr>
            <a:r>
              <a:rPr lang="en-US" kern="0" dirty="0" err="1">
                <a:latin typeface="Calibri" pitchFamily="34" charset="0"/>
                <a:cs typeface="Calibri" pitchFamily="34" charset="0"/>
              </a:rPr>
              <a:t>Kewajiban</a:t>
            </a:r>
            <a:r>
              <a:rPr lang="en-US" kern="0" dirty="0">
                <a:latin typeface="Calibri" pitchFamily="34" charset="0"/>
                <a:cs typeface="Calibri" pitchFamily="34" charset="0"/>
              </a:rPr>
              <a:t> </a:t>
            </a:r>
            <a:r>
              <a:rPr lang="en-US" kern="0" dirty="0" err="1">
                <a:latin typeface="Calibri" pitchFamily="34" charset="0"/>
                <a:cs typeface="Calibri" pitchFamily="34" charset="0"/>
              </a:rPr>
              <a:t>pemenuhan</a:t>
            </a:r>
            <a:r>
              <a:rPr lang="en-US" kern="0" dirty="0">
                <a:latin typeface="Calibri" pitchFamily="34" charset="0"/>
                <a:cs typeface="Calibri" pitchFamily="34" charset="0"/>
              </a:rPr>
              <a:t> modal minimum bank;</a:t>
            </a:r>
          </a:p>
          <a:p>
            <a:pPr marL="811213" indent="-457200">
              <a:lnSpc>
                <a:spcPct val="120000"/>
              </a:lnSpc>
              <a:spcBef>
                <a:spcPts val="0"/>
              </a:spcBef>
              <a:buClr>
                <a:schemeClr val="tx1"/>
              </a:buClr>
              <a:buFont typeface="+mj-lt"/>
              <a:buAutoNum type="alphaLcPeriod"/>
              <a:defRPr/>
            </a:pPr>
            <a:r>
              <a:rPr lang="en-US" kern="0" dirty="0" err="1">
                <a:latin typeface="Calibri" pitchFamily="34" charset="0"/>
                <a:cs typeface="Calibri" pitchFamily="34" charset="0"/>
              </a:rPr>
              <a:t>Sistem</a:t>
            </a:r>
            <a:r>
              <a:rPr lang="en-US" kern="0" dirty="0">
                <a:latin typeface="Calibri" pitchFamily="34" charset="0"/>
                <a:cs typeface="Calibri" pitchFamily="34" charset="0"/>
              </a:rPr>
              <a:t> </a:t>
            </a:r>
            <a:r>
              <a:rPr lang="en-US" kern="0" dirty="0" err="1">
                <a:latin typeface="Calibri" pitchFamily="34" charset="0"/>
                <a:cs typeface="Calibri" pitchFamily="34" charset="0"/>
              </a:rPr>
              <a:t>informasi</a:t>
            </a:r>
            <a:r>
              <a:rPr lang="en-US" kern="0" dirty="0">
                <a:latin typeface="Calibri" pitchFamily="34" charset="0"/>
                <a:cs typeface="Calibri" pitchFamily="34" charset="0"/>
              </a:rPr>
              <a:t> </a:t>
            </a:r>
            <a:r>
              <a:rPr lang="en-US" kern="0" dirty="0" err="1">
                <a:latin typeface="Calibri" pitchFamily="34" charset="0"/>
                <a:cs typeface="Calibri" pitchFamily="34" charset="0"/>
              </a:rPr>
              <a:t>perbankan</a:t>
            </a:r>
            <a:r>
              <a:rPr lang="en-US" kern="0" dirty="0">
                <a:latin typeface="Calibri" pitchFamily="34" charset="0"/>
                <a:cs typeface="Calibri" pitchFamily="34" charset="0"/>
              </a:rPr>
              <a:t> yang </a:t>
            </a:r>
            <a:r>
              <a:rPr lang="en-US" kern="0" dirty="0" err="1">
                <a:latin typeface="Calibri" pitchFamily="34" charset="0"/>
                <a:cs typeface="Calibri" pitchFamily="34" charset="0"/>
              </a:rPr>
              <a:t>terpadu</a:t>
            </a:r>
            <a:r>
              <a:rPr lang="en-US" kern="0" dirty="0">
                <a:latin typeface="Calibri" pitchFamily="34" charset="0"/>
                <a:cs typeface="Calibri" pitchFamily="34" charset="0"/>
              </a:rPr>
              <a:t>;</a:t>
            </a:r>
          </a:p>
          <a:p>
            <a:pPr marL="811213" indent="-457200">
              <a:lnSpc>
                <a:spcPct val="120000"/>
              </a:lnSpc>
              <a:spcBef>
                <a:spcPts val="0"/>
              </a:spcBef>
              <a:buClr>
                <a:schemeClr val="tx1"/>
              </a:buClr>
              <a:buFont typeface="+mj-lt"/>
              <a:buAutoNum type="alphaLcPeriod"/>
              <a:defRPr/>
            </a:pPr>
            <a:r>
              <a:rPr lang="en-US" kern="0" dirty="0" err="1">
                <a:latin typeface="Calibri" pitchFamily="34" charset="0"/>
                <a:cs typeface="Calibri" pitchFamily="34" charset="0"/>
              </a:rPr>
              <a:t>Kebijakan</a:t>
            </a:r>
            <a:r>
              <a:rPr lang="en-US" kern="0" dirty="0">
                <a:latin typeface="Calibri" pitchFamily="34" charset="0"/>
                <a:cs typeface="Calibri" pitchFamily="34" charset="0"/>
              </a:rPr>
              <a:t> </a:t>
            </a:r>
            <a:r>
              <a:rPr lang="en-US" kern="0" dirty="0" err="1">
                <a:latin typeface="Calibri" pitchFamily="34" charset="0"/>
                <a:cs typeface="Calibri" pitchFamily="34" charset="0"/>
              </a:rPr>
              <a:t>penerimaan</a:t>
            </a:r>
            <a:r>
              <a:rPr lang="en-US" kern="0" dirty="0">
                <a:latin typeface="Calibri" pitchFamily="34" charset="0"/>
                <a:cs typeface="Calibri" pitchFamily="34" charset="0"/>
              </a:rPr>
              <a:t> </a:t>
            </a:r>
            <a:r>
              <a:rPr lang="en-US" kern="0" dirty="0" err="1">
                <a:latin typeface="Calibri" pitchFamily="34" charset="0"/>
                <a:cs typeface="Calibri" pitchFamily="34" charset="0"/>
              </a:rPr>
              <a:t>dana</a:t>
            </a:r>
            <a:r>
              <a:rPr lang="en-US" kern="0" dirty="0">
                <a:latin typeface="Calibri" pitchFamily="34" charset="0"/>
                <a:cs typeface="Calibri" pitchFamily="34" charset="0"/>
              </a:rPr>
              <a:t> </a:t>
            </a:r>
            <a:r>
              <a:rPr lang="en-US" kern="0" dirty="0" err="1">
                <a:latin typeface="Calibri" pitchFamily="34" charset="0"/>
                <a:cs typeface="Calibri" pitchFamily="34" charset="0"/>
              </a:rPr>
              <a:t>dari</a:t>
            </a:r>
            <a:r>
              <a:rPr lang="en-US" kern="0" dirty="0">
                <a:latin typeface="Calibri" pitchFamily="34" charset="0"/>
                <a:cs typeface="Calibri" pitchFamily="34" charset="0"/>
              </a:rPr>
              <a:t> </a:t>
            </a:r>
            <a:r>
              <a:rPr lang="en-US" kern="0" dirty="0" err="1">
                <a:latin typeface="Calibri" pitchFamily="34" charset="0"/>
                <a:cs typeface="Calibri" pitchFamily="34" charset="0"/>
              </a:rPr>
              <a:t>luar</a:t>
            </a:r>
            <a:r>
              <a:rPr lang="en-US" kern="0" dirty="0">
                <a:latin typeface="Calibri" pitchFamily="34" charset="0"/>
                <a:cs typeface="Calibri" pitchFamily="34" charset="0"/>
              </a:rPr>
              <a:t> </a:t>
            </a:r>
            <a:r>
              <a:rPr lang="en-US" kern="0" dirty="0" err="1">
                <a:latin typeface="Calibri" pitchFamily="34" charset="0"/>
                <a:cs typeface="Calibri" pitchFamily="34" charset="0"/>
              </a:rPr>
              <a:t>negeri</a:t>
            </a:r>
            <a:r>
              <a:rPr lang="en-US" kern="0" dirty="0">
                <a:latin typeface="Calibri" pitchFamily="34" charset="0"/>
                <a:cs typeface="Calibri" pitchFamily="34" charset="0"/>
              </a:rPr>
              <a:t>, </a:t>
            </a:r>
            <a:r>
              <a:rPr lang="en-US" kern="0" dirty="0" err="1">
                <a:latin typeface="Calibri" pitchFamily="34" charset="0"/>
                <a:cs typeface="Calibri" pitchFamily="34" charset="0"/>
              </a:rPr>
              <a:t>penerimaan</a:t>
            </a:r>
            <a:r>
              <a:rPr lang="en-US" kern="0" dirty="0">
                <a:latin typeface="Calibri" pitchFamily="34" charset="0"/>
                <a:cs typeface="Calibri" pitchFamily="34" charset="0"/>
              </a:rPr>
              <a:t> </a:t>
            </a:r>
            <a:r>
              <a:rPr lang="en-US" kern="0" dirty="0" err="1">
                <a:latin typeface="Calibri" pitchFamily="34" charset="0"/>
                <a:cs typeface="Calibri" pitchFamily="34" charset="0"/>
              </a:rPr>
              <a:t>dana</a:t>
            </a:r>
            <a:r>
              <a:rPr lang="en-US" kern="0" dirty="0">
                <a:latin typeface="Calibri" pitchFamily="34" charset="0"/>
                <a:cs typeface="Calibri" pitchFamily="34" charset="0"/>
              </a:rPr>
              <a:t> </a:t>
            </a:r>
            <a:r>
              <a:rPr lang="en-US" kern="0" dirty="0" err="1">
                <a:latin typeface="Calibri" pitchFamily="34" charset="0"/>
                <a:cs typeface="Calibri" pitchFamily="34" charset="0"/>
              </a:rPr>
              <a:t>valuta</a:t>
            </a:r>
            <a:r>
              <a:rPr lang="en-US" kern="0" dirty="0">
                <a:latin typeface="Calibri" pitchFamily="34" charset="0"/>
                <a:cs typeface="Calibri" pitchFamily="34" charset="0"/>
              </a:rPr>
              <a:t> </a:t>
            </a:r>
            <a:r>
              <a:rPr lang="en-US" kern="0" dirty="0" err="1">
                <a:latin typeface="Calibri" pitchFamily="34" charset="0"/>
                <a:cs typeface="Calibri" pitchFamily="34" charset="0"/>
              </a:rPr>
              <a:t>asing</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r>
              <a:rPr lang="en-US" kern="0" dirty="0">
                <a:latin typeface="Calibri" pitchFamily="34" charset="0"/>
                <a:cs typeface="Calibri" pitchFamily="34" charset="0"/>
              </a:rPr>
              <a:t> </a:t>
            </a:r>
            <a:r>
              <a:rPr lang="en-US" kern="0" dirty="0" err="1">
                <a:latin typeface="Calibri" pitchFamily="34" charset="0"/>
                <a:cs typeface="Calibri" pitchFamily="34" charset="0"/>
              </a:rPr>
              <a:t>pinjaman</a:t>
            </a:r>
            <a:r>
              <a:rPr lang="en-US" kern="0" dirty="0">
                <a:latin typeface="Calibri" pitchFamily="34" charset="0"/>
                <a:cs typeface="Calibri" pitchFamily="34" charset="0"/>
              </a:rPr>
              <a:t> </a:t>
            </a:r>
            <a:r>
              <a:rPr lang="en-US" kern="0" dirty="0" err="1">
                <a:latin typeface="Calibri" pitchFamily="34" charset="0"/>
                <a:cs typeface="Calibri" pitchFamily="34" charset="0"/>
              </a:rPr>
              <a:t>komersial</a:t>
            </a:r>
            <a:r>
              <a:rPr lang="en-US" kern="0" dirty="0">
                <a:latin typeface="Calibri" pitchFamily="34" charset="0"/>
                <a:cs typeface="Calibri" pitchFamily="34" charset="0"/>
              </a:rPr>
              <a:t> </a:t>
            </a:r>
            <a:r>
              <a:rPr lang="en-US" kern="0" dirty="0" err="1">
                <a:latin typeface="Calibri" pitchFamily="34" charset="0"/>
                <a:cs typeface="Calibri" pitchFamily="34" charset="0"/>
              </a:rPr>
              <a:t>luar</a:t>
            </a:r>
            <a:r>
              <a:rPr lang="en-US" kern="0" dirty="0">
                <a:latin typeface="Calibri" pitchFamily="34" charset="0"/>
                <a:cs typeface="Calibri" pitchFamily="34" charset="0"/>
              </a:rPr>
              <a:t> </a:t>
            </a:r>
            <a:r>
              <a:rPr lang="en-US" kern="0" dirty="0" err="1">
                <a:latin typeface="Calibri" pitchFamily="34" charset="0"/>
                <a:cs typeface="Calibri" pitchFamily="34" charset="0"/>
              </a:rPr>
              <a:t>negeri</a:t>
            </a:r>
            <a:r>
              <a:rPr lang="en-US" kern="0" dirty="0">
                <a:latin typeface="Calibri" pitchFamily="34" charset="0"/>
                <a:cs typeface="Calibri" pitchFamily="34" charset="0"/>
              </a:rPr>
              <a:t>;</a:t>
            </a:r>
          </a:p>
          <a:p>
            <a:pPr marL="811213" indent="-457200">
              <a:lnSpc>
                <a:spcPct val="120000"/>
              </a:lnSpc>
              <a:spcBef>
                <a:spcPts val="0"/>
              </a:spcBef>
              <a:buClr>
                <a:schemeClr val="tx1"/>
              </a:buClr>
              <a:buFont typeface="+mj-lt"/>
              <a:buAutoNum type="alphaLcPeriod"/>
              <a:defRPr/>
            </a:pPr>
            <a:r>
              <a:rPr lang="en-US" kern="0" dirty="0" err="1">
                <a:latin typeface="Calibri" pitchFamily="34" charset="0"/>
                <a:cs typeface="Calibri" pitchFamily="34" charset="0"/>
              </a:rPr>
              <a:t>Produk</a:t>
            </a:r>
            <a:r>
              <a:rPr lang="en-US" kern="0" dirty="0">
                <a:latin typeface="Calibri" pitchFamily="34" charset="0"/>
                <a:cs typeface="Calibri" pitchFamily="34" charset="0"/>
              </a:rPr>
              <a:t> </a:t>
            </a:r>
            <a:r>
              <a:rPr lang="en-US" kern="0" dirty="0" err="1">
                <a:latin typeface="Calibri" pitchFamily="34" charset="0"/>
                <a:cs typeface="Calibri" pitchFamily="34" charset="0"/>
              </a:rPr>
              <a:t>perbankan</a:t>
            </a:r>
            <a:r>
              <a:rPr lang="en-US" kern="0" dirty="0">
                <a:latin typeface="Calibri" pitchFamily="34" charset="0"/>
                <a:cs typeface="Calibri" pitchFamily="34" charset="0"/>
              </a:rPr>
              <a:t>, </a:t>
            </a:r>
            <a:r>
              <a:rPr lang="en-US" kern="0" dirty="0" err="1">
                <a:latin typeface="Calibri" pitchFamily="34" charset="0"/>
                <a:cs typeface="Calibri" pitchFamily="34" charset="0"/>
              </a:rPr>
              <a:t>transaksi</a:t>
            </a:r>
            <a:r>
              <a:rPr lang="en-US" kern="0" dirty="0">
                <a:latin typeface="Calibri" pitchFamily="34" charset="0"/>
                <a:cs typeface="Calibri" pitchFamily="34" charset="0"/>
              </a:rPr>
              <a:t> </a:t>
            </a:r>
            <a:r>
              <a:rPr lang="en-US" kern="0" dirty="0" err="1">
                <a:latin typeface="Calibri" pitchFamily="34" charset="0"/>
                <a:cs typeface="Calibri" pitchFamily="34" charset="0"/>
              </a:rPr>
              <a:t>derivatif</a:t>
            </a:r>
            <a:r>
              <a:rPr lang="en-US" kern="0" dirty="0">
                <a:latin typeface="Calibri" pitchFamily="34" charset="0"/>
                <a:cs typeface="Calibri" pitchFamily="34" charset="0"/>
              </a:rPr>
              <a:t>, </a:t>
            </a:r>
            <a:r>
              <a:rPr lang="en-US" kern="0" dirty="0" err="1">
                <a:latin typeface="Calibri" pitchFamily="34" charset="0"/>
                <a:cs typeface="Calibri" pitchFamily="34" charset="0"/>
              </a:rPr>
              <a:t>kegiatan</a:t>
            </a:r>
            <a:r>
              <a:rPr lang="en-US" kern="0" dirty="0">
                <a:latin typeface="Calibri" pitchFamily="34" charset="0"/>
                <a:cs typeface="Calibri" pitchFamily="34" charset="0"/>
              </a:rPr>
              <a:t> </a:t>
            </a:r>
            <a:r>
              <a:rPr lang="en-US" kern="0" dirty="0" err="1">
                <a:latin typeface="Calibri" pitchFamily="34" charset="0"/>
                <a:cs typeface="Calibri" pitchFamily="34" charset="0"/>
              </a:rPr>
              <a:t>usaha</a:t>
            </a:r>
            <a:r>
              <a:rPr lang="en-US" kern="0" dirty="0">
                <a:latin typeface="Calibri" pitchFamily="34" charset="0"/>
                <a:cs typeface="Calibri" pitchFamily="34" charset="0"/>
              </a:rPr>
              <a:t> bank </a:t>
            </a:r>
            <a:r>
              <a:rPr lang="en-US" kern="0" dirty="0" err="1">
                <a:latin typeface="Calibri" pitchFamily="34" charset="0"/>
                <a:cs typeface="Calibri" pitchFamily="34" charset="0"/>
              </a:rPr>
              <a:t>lainnya</a:t>
            </a:r>
            <a:r>
              <a:rPr lang="en-US" kern="0" dirty="0">
                <a:latin typeface="Calibri" pitchFamily="34" charset="0"/>
                <a:cs typeface="Calibri" pitchFamily="34" charset="0"/>
              </a:rPr>
              <a:t>;</a:t>
            </a:r>
          </a:p>
          <a:p>
            <a:pPr marL="811213" indent="-457200">
              <a:lnSpc>
                <a:spcPct val="120000"/>
              </a:lnSpc>
              <a:spcBef>
                <a:spcPts val="0"/>
              </a:spcBef>
              <a:buClr>
                <a:schemeClr val="tx1"/>
              </a:buClr>
              <a:buFont typeface="+mj-lt"/>
              <a:buAutoNum type="alphaLcPeriod"/>
              <a:defRPr/>
            </a:pPr>
            <a:r>
              <a:rPr lang="en-US" kern="0" dirty="0" err="1">
                <a:latin typeface="Calibri" pitchFamily="34" charset="0"/>
                <a:cs typeface="Calibri" pitchFamily="34" charset="0"/>
              </a:rPr>
              <a:t>Penentuan</a:t>
            </a:r>
            <a:r>
              <a:rPr lang="en-US" kern="0" dirty="0">
                <a:latin typeface="Calibri" pitchFamily="34" charset="0"/>
                <a:cs typeface="Calibri" pitchFamily="34" charset="0"/>
              </a:rPr>
              <a:t> </a:t>
            </a:r>
            <a:r>
              <a:rPr lang="en-US" kern="0" dirty="0" err="1">
                <a:latin typeface="Calibri" pitchFamily="34" charset="0"/>
                <a:cs typeface="Calibri" pitchFamily="34" charset="0"/>
              </a:rPr>
              <a:t>institusi</a:t>
            </a:r>
            <a:r>
              <a:rPr lang="en-US" kern="0" dirty="0">
                <a:latin typeface="Calibri" pitchFamily="34" charset="0"/>
                <a:cs typeface="Calibri" pitchFamily="34" charset="0"/>
              </a:rPr>
              <a:t> bank yang </a:t>
            </a:r>
            <a:r>
              <a:rPr lang="en-US" kern="0" dirty="0" err="1">
                <a:latin typeface="Calibri" pitchFamily="34" charset="0"/>
                <a:cs typeface="Calibri" pitchFamily="34" charset="0"/>
              </a:rPr>
              <a:t>masuk</a:t>
            </a:r>
            <a:r>
              <a:rPr lang="en-US" kern="0" dirty="0">
                <a:latin typeface="Calibri" pitchFamily="34" charset="0"/>
                <a:cs typeface="Calibri" pitchFamily="34" charset="0"/>
              </a:rPr>
              <a:t> </a:t>
            </a:r>
            <a:r>
              <a:rPr lang="en-US" kern="0" dirty="0" err="1">
                <a:latin typeface="Calibri" pitchFamily="34" charset="0"/>
                <a:cs typeface="Calibri" pitchFamily="34" charset="0"/>
              </a:rPr>
              <a:t>kategori</a:t>
            </a:r>
            <a:r>
              <a:rPr lang="en-US" kern="0" dirty="0">
                <a:latin typeface="Calibri" pitchFamily="34" charset="0"/>
                <a:cs typeface="Calibri" pitchFamily="34" charset="0"/>
              </a:rPr>
              <a:t> </a:t>
            </a:r>
            <a:r>
              <a:rPr lang="en-US" i="1" kern="0" dirty="0">
                <a:latin typeface="Calibri" pitchFamily="34" charset="0"/>
                <a:cs typeface="Calibri" pitchFamily="34" charset="0"/>
              </a:rPr>
              <a:t>systemically important banks</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endParaRPr lang="en-US" kern="0" dirty="0">
              <a:latin typeface="Calibri" pitchFamily="34" charset="0"/>
              <a:cs typeface="Calibri" pitchFamily="34" charset="0"/>
            </a:endParaRPr>
          </a:p>
          <a:p>
            <a:pPr marL="811213" indent="-457200">
              <a:lnSpc>
                <a:spcPct val="120000"/>
              </a:lnSpc>
              <a:spcBef>
                <a:spcPts val="0"/>
              </a:spcBef>
              <a:buClr>
                <a:schemeClr val="tx1"/>
              </a:buClr>
              <a:buFont typeface="+mj-lt"/>
              <a:buAutoNum type="alphaLcPeriod"/>
              <a:defRPr/>
            </a:pPr>
            <a:r>
              <a:rPr lang="en-US" kern="0" dirty="0">
                <a:latin typeface="Calibri" pitchFamily="34" charset="0"/>
                <a:cs typeface="Calibri" pitchFamily="34" charset="0"/>
              </a:rPr>
              <a:t>Data lain yang </a:t>
            </a:r>
            <a:r>
              <a:rPr lang="en-US" kern="0" dirty="0" err="1">
                <a:latin typeface="Calibri" pitchFamily="34" charset="0"/>
                <a:cs typeface="Calibri" pitchFamily="34" charset="0"/>
              </a:rPr>
              <a:t>dikecualikan</a:t>
            </a:r>
            <a:r>
              <a:rPr lang="en-US" kern="0" dirty="0">
                <a:latin typeface="Calibri" pitchFamily="34" charset="0"/>
                <a:cs typeface="Calibri" pitchFamily="34" charset="0"/>
              </a:rPr>
              <a:t> </a:t>
            </a:r>
            <a:r>
              <a:rPr lang="en-US" kern="0" dirty="0" err="1">
                <a:latin typeface="Calibri" pitchFamily="34" charset="0"/>
                <a:cs typeface="Calibri" pitchFamily="34" charset="0"/>
              </a:rPr>
              <a:t>dari</a:t>
            </a:r>
            <a:r>
              <a:rPr lang="en-US" kern="0" dirty="0">
                <a:latin typeface="Calibri" pitchFamily="34" charset="0"/>
                <a:cs typeface="Calibri" pitchFamily="34" charset="0"/>
              </a:rPr>
              <a:t> </a:t>
            </a:r>
            <a:r>
              <a:rPr lang="en-US" kern="0" dirty="0" err="1">
                <a:latin typeface="Calibri" pitchFamily="34" charset="0"/>
                <a:cs typeface="Calibri" pitchFamily="34" charset="0"/>
              </a:rPr>
              <a:t>ketentuan</a:t>
            </a:r>
            <a:r>
              <a:rPr lang="en-US" kern="0" dirty="0">
                <a:latin typeface="Calibri" pitchFamily="34" charset="0"/>
                <a:cs typeface="Calibri" pitchFamily="34" charset="0"/>
              </a:rPr>
              <a:t> </a:t>
            </a:r>
            <a:r>
              <a:rPr lang="en-US" kern="0" dirty="0" err="1">
                <a:latin typeface="Calibri" pitchFamily="34" charset="0"/>
                <a:cs typeface="Calibri" pitchFamily="34" charset="0"/>
              </a:rPr>
              <a:t>tentang</a:t>
            </a:r>
            <a:r>
              <a:rPr lang="en-US" kern="0" dirty="0">
                <a:latin typeface="Calibri" pitchFamily="34" charset="0"/>
                <a:cs typeface="Calibri" pitchFamily="34" charset="0"/>
              </a:rPr>
              <a:t> </a:t>
            </a:r>
            <a:r>
              <a:rPr lang="en-US" kern="0" dirty="0" err="1">
                <a:latin typeface="Calibri" pitchFamily="34" charset="0"/>
                <a:cs typeface="Calibri" pitchFamily="34" charset="0"/>
              </a:rPr>
              <a:t>kerahasiaan</a:t>
            </a:r>
            <a:r>
              <a:rPr lang="en-US" kern="0" dirty="0">
                <a:latin typeface="Calibri" pitchFamily="34" charset="0"/>
                <a:cs typeface="Calibri" pitchFamily="34" charset="0"/>
              </a:rPr>
              <a:t> </a:t>
            </a:r>
            <a:r>
              <a:rPr lang="en-US" kern="0" dirty="0" err="1">
                <a:latin typeface="Calibri" pitchFamily="34" charset="0"/>
                <a:cs typeface="Calibri" pitchFamily="34" charset="0"/>
              </a:rPr>
              <a:t>informasi</a:t>
            </a:r>
            <a:r>
              <a:rPr lang="en-US" kern="0" dirty="0">
                <a:latin typeface="Calibri" pitchFamily="34" charset="0"/>
                <a:cs typeface="Calibri" pitchFamily="34" charset="0"/>
              </a:rPr>
              <a:t>.</a:t>
            </a:r>
          </a:p>
          <a:p>
            <a:pPr marL="0" indent="0">
              <a:lnSpc>
                <a:spcPct val="120000"/>
              </a:lnSpc>
              <a:spcBef>
                <a:spcPts val="0"/>
              </a:spcBef>
              <a:buClr>
                <a:schemeClr val="tx1"/>
              </a:buClr>
              <a:buNone/>
              <a:defRPr/>
            </a:pPr>
            <a:endParaRPr lang="en-US" kern="0" dirty="0" smtClean="0">
              <a:latin typeface="Calibri" pitchFamily="34" charset="0"/>
              <a:cs typeface="Calibri" pitchFamily="34" charset="0"/>
            </a:endParaRPr>
          </a:p>
          <a:p>
            <a:pPr marL="0" indent="0">
              <a:lnSpc>
                <a:spcPct val="120000"/>
              </a:lnSpc>
              <a:spcBef>
                <a:spcPts val="0"/>
              </a:spcBef>
              <a:buClr>
                <a:schemeClr val="tx1"/>
              </a:buClr>
              <a:buNone/>
              <a:defRPr/>
            </a:pPr>
            <a:r>
              <a:rPr lang="en-US" kern="0" dirty="0" smtClean="0">
                <a:latin typeface="Calibri" pitchFamily="34" charset="0"/>
                <a:cs typeface="Calibri" pitchFamily="34" charset="0"/>
              </a:rPr>
              <a:t>2. OJK</a:t>
            </a:r>
            <a:r>
              <a:rPr lang="en-US" kern="0" dirty="0">
                <a:latin typeface="Calibri" pitchFamily="34" charset="0"/>
                <a:cs typeface="Calibri" pitchFamily="34" charset="0"/>
              </a:rPr>
              <a:t>, Bank Indonesia, </a:t>
            </a:r>
            <a:r>
              <a:rPr lang="en-US" kern="0" dirty="0" err="1">
                <a:latin typeface="Calibri" pitchFamily="34" charset="0"/>
                <a:cs typeface="Calibri" pitchFamily="34" charset="0"/>
              </a:rPr>
              <a:t>dan</a:t>
            </a:r>
            <a:r>
              <a:rPr lang="en-US" kern="0" dirty="0">
                <a:latin typeface="Calibri" pitchFamily="34" charset="0"/>
                <a:cs typeface="Calibri" pitchFamily="34" charset="0"/>
              </a:rPr>
              <a:t> </a:t>
            </a:r>
            <a:r>
              <a:rPr lang="en-US" kern="0" dirty="0" err="1">
                <a:latin typeface="Calibri" pitchFamily="34" charset="0"/>
                <a:cs typeface="Calibri" pitchFamily="34" charset="0"/>
              </a:rPr>
              <a:t>Lembaga</a:t>
            </a:r>
            <a:r>
              <a:rPr lang="en-US" kern="0" dirty="0">
                <a:latin typeface="Calibri" pitchFamily="34" charset="0"/>
                <a:cs typeface="Calibri" pitchFamily="34" charset="0"/>
              </a:rPr>
              <a:t> </a:t>
            </a:r>
            <a:r>
              <a:rPr lang="en-US" kern="0" dirty="0" err="1">
                <a:latin typeface="Calibri" pitchFamily="34" charset="0"/>
                <a:cs typeface="Calibri" pitchFamily="34" charset="0"/>
              </a:rPr>
              <a:t>Penjamin</a:t>
            </a:r>
            <a:r>
              <a:rPr lang="en-US" kern="0" dirty="0">
                <a:latin typeface="Calibri" pitchFamily="34" charset="0"/>
                <a:cs typeface="Calibri" pitchFamily="34" charset="0"/>
              </a:rPr>
              <a:t> </a:t>
            </a:r>
            <a:r>
              <a:rPr lang="en-US" kern="0" dirty="0" err="1">
                <a:latin typeface="Calibri" pitchFamily="34" charset="0"/>
                <a:cs typeface="Calibri" pitchFamily="34" charset="0"/>
              </a:rPr>
              <a:t>Simpanan</a:t>
            </a:r>
            <a:r>
              <a:rPr lang="en-US" kern="0" dirty="0">
                <a:latin typeface="Calibri" pitchFamily="34" charset="0"/>
                <a:cs typeface="Calibri" pitchFamily="34" charset="0"/>
              </a:rPr>
              <a:t> </a:t>
            </a:r>
            <a:r>
              <a:rPr lang="en-US" kern="0" dirty="0" err="1">
                <a:latin typeface="Calibri" pitchFamily="34" charset="0"/>
                <a:cs typeface="Calibri" pitchFamily="34" charset="0"/>
              </a:rPr>
              <a:t>wajib</a:t>
            </a:r>
            <a:r>
              <a:rPr lang="en-US" kern="0" dirty="0">
                <a:latin typeface="Calibri" pitchFamily="34" charset="0"/>
                <a:cs typeface="Calibri" pitchFamily="34" charset="0"/>
              </a:rPr>
              <a:t> </a:t>
            </a:r>
            <a:r>
              <a:rPr lang="en-US" kern="0" dirty="0" err="1">
                <a:latin typeface="Calibri" pitchFamily="34" charset="0"/>
                <a:cs typeface="Calibri" pitchFamily="34" charset="0"/>
              </a:rPr>
              <a:t>membangun</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r>
              <a:rPr lang="en-US" kern="0" dirty="0">
                <a:latin typeface="Calibri" pitchFamily="34" charset="0"/>
                <a:cs typeface="Calibri" pitchFamily="34" charset="0"/>
              </a:rPr>
              <a:t> </a:t>
            </a:r>
            <a:r>
              <a:rPr lang="en-US" kern="0" dirty="0" err="1">
                <a:latin typeface="Calibri" pitchFamily="34" charset="0"/>
                <a:cs typeface="Calibri" pitchFamily="34" charset="0"/>
              </a:rPr>
              <a:t>memelihara</a:t>
            </a:r>
            <a:r>
              <a:rPr lang="en-US" kern="0" dirty="0">
                <a:latin typeface="Calibri" pitchFamily="34" charset="0"/>
                <a:cs typeface="Calibri" pitchFamily="34" charset="0"/>
              </a:rPr>
              <a:t> </a:t>
            </a:r>
            <a:r>
              <a:rPr lang="en-US" kern="0" dirty="0" err="1">
                <a:latin typeface="Calibri" pitchFamily="34" charset="0"/>
                <a:cs typeface="Calibri" pitchFamily="34" charset="0"/>
              </a:rPr>
              <a:t>sarana</a:t>
            </a:r>
            <a:r>
              <a:rPr lang="en-US" kern="0" dirty="0">
                <a:latin typeface="Calibri" pitchFamily="34" charset="0"/>
                <a:cs typeface="Calibri" pitchFamily="34" charset="0"/>
              </a:rPr>
              <a:t> </a:t>
            </a:r>
            <a:r>
              <a:rPr lang="en-US" kern="0" dirty="0" err="1">
                <a:latin typeface="Calibri" pitchFamily="34" charset="0"/>
                <a:cs typeface="Calibri" pitchFamily="34" charset="0"/>
              </a:rPr>
              <a:t>pertukaran</a:t>
            </a:r>
            <a:r>
              <a:rPr lang="en-US" kern="0" dirty="0">
                <a:latin typeface="Calibri" pitchFamily="34" charset="0"/>
                <a:cs typeface="Calibri" pitchFamily="34" charset="0"/>
              </a:rPr>
              <a:t> </a:t>
            </a:r>
            <a:r>
              <a:rPr lang="en-US" kern="0" dirty="0" err="1">
                <a:latin typeface="Calibri" pitchFamily="34" charset="0"/>
                <a:cs typeface="Calibri" pitchFamily="34" charset="0"/>
              </a:rPr>
              <a:t>informasi</a:t>
            </a:r>
            <a:r>
              <a:rPr lang="en-US" kern="0" dirty="0">
                <a:latin typeface="Calibri" pitchFamily="34" charset="0"/>
                <a:cs typeface="Calibri" pitchFamily="34" charset="0"/>
              </a:rPr>
              <a:t> </a:t>
            </a:r>
            <a:r>
              <a:rPr lang="en-US" kern="0" dirty="0" err="1">
                <a:latin typeface="Calibri" pitchFamily="34" charset="0"/>
                <a:cs typeface="Calibri" pitchFamily="34" charset="0"/>
              </a:rPr>
              <a:t>secara</a:t>
            </a:r>
            <a:r>
              <a:rPr lang="en-US" kern="0" dirty="0">
                <a:latin typeface="Calibri" pitchFamily="34" charset="0"/>
                <a:cs typeface="Calibri" pitchFamily="34" charset="0"/>
              </a:rPr>
              <a:t> </a:t>
            </a:r>
            <a:r>
              <a:rPr lang="en-US" kern="0" dirty="0" err="1">
                <a:latin typeface="Calibri" pitchFamily="34" charset="0"/>
                <a:cs typeface="Calibri" pitchFamily="34" charset="0"/>
              </a:rPr>
              <a:t>terintegrasi</a:t>
            </a:r>
            <a:r>
              <a:rPr lang="en-US" kern="0" dirty="0">
                <a:latin typeface="Calibri" pitchFamily="34" charset="0"/>
                <a:cs typeface="Calibri" pitchFamily="34" charset="0"/>
              </a:rPr>
              <a:t>.</a:t>
            </a:r>
          </a:p>
          <a:p>
            <a:endParaRPr lang="en-US"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25</a:t>
            </a:fld>
            <a:endParaRPr lang="en-US"/>
          </a:p>
        </p:txBody>
      </p:sp>
    </p:spTree>
    <p:extLst>
      <p:ext uri="{BB962C8B-B14F-4D97-AF65-F5344CB8AC3E}">
        <p14:creationId xmlns:p14="http://schemas.microsoft.com/office/powerpoint/2010/main" val="2670295315"/>
      </p:ext>
    </p:extLst>
  </p:cSld>
  <p:clrMapOvr>
    <a:masterClrMapping/>
  </p:clrMapOvr>
  <p:transition spd="med">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9891" y="2679579"/>
            <a:ext cx="1498416" cy="711289"/>
          </a:xfrm>
          <a:prstGeom prst="roundRect">
            <a:avLst>
              <a:gd name="adj" fmla="val 7889"/>
            </a:avLst>
          </a:prstGeom>
          <a:solidFill>
            <a:srgbClr val="002E15"/>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i="1" dirty="0">
                <a:solidFill>
                  <a:prstClr val="white"/>
                </a:solidFill>
              </a:rPr>
              <a:t>Fiscal  Authority</a:t>
            </a:r>
          </a:p>
        </p:txBody>
      </p:sp>
      <p:sp>
        <p:nvSpPr>
          <p:cNvPr id="4" name="Rounded Rectangle 3"/>
          <p:cNvSpPr/>
          <p:nvPr/>
        </p:nvSpPr>
        <p:spPr>
          <a:xfrm>
            <a:off x="769891" y="3460240"/>
            <a:ext cx="1498416" cy="711289"/>
          </a:xfrm>
          <a:prstGeom prst="roundRect">
            <a:avLst>
              <a:gd name="adj" fmla="val 7889"/>
            </a:avLst>
          </a:prstGeom>
          <a:solidFill>
            <a:srgbClr val="00153E"/>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i="1" dirty="0">
                <a:solidFill>
                  <a:prstClr val="white"/>
                </a:solidFill>
              </a:rPr>
              <a:t>Monetary Authority</a:t>
            </a:r>
          </a:p>
        </p:txBody>
      </p:sp>
      <p:sp>
        <p:nvSpPr>
          <p:cNvPr id="5" name="Rounded Rectangle 4"/>
          <p:cNvSpPr/>
          <p:nvPr/>
        </p:nvSpPr>
        <p:spPr>
          <a:xfrm>
            <a:off x="663923" y="4270552"/>
            <a:ext cx="1626765" cy="711289"/>
          </a:xfrm>
          <a:prstGeom prst="roundRect">
            <a:avLst>
              <a:gd name="adj" fmla="val 7889"/>
            </a:avLst>
          </a:prstGeom>
          <a:solidFill>
            <a:srgbClr val="601816"/>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i="1" dirty="0">
                <a:solidFill>
                  <a:prstClr val="white"/>
                </a:solidFill>
              </a:rPr>
              <a:t>Financial System Stability Authority</a:t>
            </a:r>
          </a:p>
        </p:txBody>
      </p:sp>
      <p:sp>
        <p:nvSpPr>
          <p:cNvPr id="6" name="Rounded Rectangle 5"/>
          <p:cNvSpPr/>
          <p:nvPr/>
        </p:nvSpPr>
        <p:spPr>
          <a:xfrm>
            <a:off x="2951857" y="2668862"/>
            <a:ext cx="1498416" cy="711289"/>
          </a:xfrm>
          <a:prstGeom prst="roundRect">
            <a:avLst>
              <a:gd name="adj" fmla="val 7889"/>
            </a:avLst>
          </a:prstGeom>
          <a:solidFill>
            <a:schemeClr val="accent6">
              <a:lumMod val="50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i="1" dirty="0">
                <a:solidFill>
                  <a:prstClr val="white"/>
                </a:solidFill>
              </a:rPr>
              <a:t>Fiscal  Policy</a:t>
            </a:r>
          </a:p>
        </p:txBody>
      </p:sp>
      <p:sp>
        <p:nvSpPr>
          <p:cNvPr id="7" name="Rounded Rectangle 6"/>
          <p:cNvSpPr/>
          <p:nvPr/>
        </p:nvSpPr>
        <p:spPr>
          <a:xfrm>
            <a:off x="2951857" y="3449523"/>
            <a:ext cx="1498416" cy="711289"/>
          </a:xfrm>
          <a:prstGeom prst="roundRect">
            <a:avLst>
              <a:gd name="adj" fmla="val 7889"/>
            </a:avLst>
          </a:prstGeom>
          <a:solidFill>
            <a:schemeClr val="accent5">
              <a:lumMod val="50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i="1" dirty="0">
                <a:solidFill>
                  <a:prstClr val="white"/>
                </a:solidFill>
              </a:rPr>
              <a:t>Monetary Policy</a:t>
            </a:r>
          </a:p>
        </p:txBody>
      </p:sp>
      <p:sp>
        <p:nvSpPr>
          <p:cNvPr id="8" name="Rounded Rectangle 7"/>
          <p:cNvSpPr/>
          <p:nvPr/>
        </p:nvSpPr>
        <p:spPr>
          <a:xfrm>
            <a:off x="2974238" y="4259835"/>
            <a:ext cx="1498416" cy="711289"/>
          </a:xfrm>
          <a:prstGeom prst="roundRect">
            <a:avLst>
              <a:gd name="adj" fmla="val 7889"/>
            </a:avLst>
          </a:prstGeom>
          <a:solidFill>
            <a:srgbClr val="B32C29"/>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i="1" dirty="0">
                <a:solidFill>
                  <a:prstClr val="white"/>
                </a:solidFill>
              </a:rPr>
              <a:t>Financial Regulation and Supervision</a:t>
            </a:r>
          </a:p>
        </p:txBody>
      </p:sp>
      <p:sp>
        <p:nvSpPr>
          <p:cNvPr id="9" name="Right Arrow 8"/>
          <p:cNvSpPr/>
          <p:nvPr/>
        </p:nvSpPr>
        <p:spPr>
          <a:xfrm>
            <a:off x="2342804" y="2797309"/>
            <a:ext cx="544878" cy="582843"/>
          </a:xfrm>
          <a:prstGeom prst="rightArrow">
            <a:avLst/>
          </a:prstGeom>
          <a:solidFill>
            <a:schemeClr val="tx1"/>
          </a:solidFill>
          <a:ln>
            <a:solidFill>
              <a:srgbClr val="002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26">
              <a:solidFill>
                <a:prstClr val="white"/>
              </a:solidFill>
            </a:endParaRPr>
          </a:p>
        </p:txBody>
      </p:sp>
      <p:sp>
        <p:nvSpPr>
          <p:cNvPr id="10" name="Right Arrow 9"/>
          <p:cNvSpPr/>
          <p:nvPr/>
        </p:nvSpPr>
        <p:spPr>
          <a:xfrm>
            <a:off x="2340222" y="3508435"/>
            <a:ext cx="544878" cy="582843"/>
          </a:xfrm>
          <a:prstGeom prst="rightArrow">
            <a:avLst/>
          </a:prstGeom>
          <a:solidFill>
            <a:schemeClr val="tx1"/>
          </a:solidFill>
          <a:ln>
            <a:solidFill>
              <a:srgbClr val="002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26">
              <a:solidFill>
                <a:prstClr val="white"/>
              </a:solidFill>
            </a:endParaRPr>
          </a:p>
        </p:txBody>
      </p:sp>
      <p:sp>
        <p:nvSpPr>
          <p:cNvPr id="11" name="Right Arrow 10"/>
          <p:cNvSpPr/>
          <p:nvPr/>
        </p:nvSpPr>
        <p:spPr>
          <a:xfrm>
            <a:off x="2340222" y="4272471"/>
            <a:ext cx="544878" cy="582843"/>
          </a:xfrm>
          <a:prstGeom prst="rightArrow">
            <a:avLst/>
          </a:prstGeom>
          <a:solidFill>
            <a:schemeClr val="tx1"/>
          </a:solidFill>
          <a:ln>
            <a:solidFill>
              <a:srgbClr val="002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26">
              <a:solidFill>
                <a:prstClr val="white"/>
              </a:solidFill>
            </a:endParaRPr>
          </a:p>
        </p:txBody>
      </p:sp>
      <p:sp>
        <p:nvSpPr>
          <p:cNvPr id="12" name="TextBox 11"/>
          <p:cNvSpPr txBox="1"/>
          <p:nvPr/>
        </p:nvSpPr>
        <p:spPr>
          <a:xfrm>
            <a:off x="1561636" y="5075118"/>
            <a:ext cx="1582748" cy="339195"/>
          </a:xfrm>
          <a:prstGeom prst="rect">
            <a:avLst/>
          </a:prstGeom>
          <a:noFill/>
        </p:spPr>
        <p:txBody>
          <a:bodyPr wrap="square" rtlCol="0">
            <a:spAutoFit/>
          </a:bodyPr>
          <a:lstStyle/>
          <a:p>
            <a:pPr algn="ctr"/>
            <a:r>
              <a:rPr lang="id-ID" sz="1604" b="1" dirty="0">
                <a:solidFill>
                  <a:prstClr val="black"/>
                </a:solidFill>
              </a:rPr>
              <a:t>Secara umum</a:t>
            </a:r>
          </a:p>
        </p:txBody>
      </p:sp>
      <p:sp>
        <p:nvSpPr>
          <p:cNvPr id="13" name="Rounded Rectangle 12"/>
          <p:cNvSpPr/>
          <p:nvPr/>
        </p:nvSpPr>
        <p:spPr>
          <a:xfrm>
            <a:off x="4684595" y="2690296"/>
            <a:ext cx="1498416" cy="711289"/>
          </a:xfrm>
          <a:prstGeom prst="roundRect">
            <a:avLst>
              <a:gd name="adj" fmla="val 7889"/>
            </a:avLst>
          </a:prstGeom>
          <a:solidFill>
            <a:srgbClr val="002E15"/>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dirty="0">
                <a:solidFill>
                  <a:prstClr val="white"/>
                </a:solidFill>
              </a:rPr>
              <a:t>Kementerian Keuangan</a:t>
            </a:r>
          </a:p>
        </p:txBody>
      </p:sp>
      <p:sp>
        <p:nvSpPr>
          <p:cNvPr id="14" name="Rounded Rectangle 13"/>
          <p:cNvSpPr/>
          <p:nvPr/>
        </p:nvSpPr>
        <p:spPr>
          <a:xfrm>
            <a:off x="4684595" y="3470957"/>
            <a:ext cx="1498416" cy="711289"/>
          </a:xfrm>
          <a:prstGeom prst="roundRect">
            <a:avLst>
              <a:gd name="adj" fmla="val 7889"/>
            </a:avLst>
          </a:prstGeom>
          <a:solidFill>
            <a:srgbClr val="00153E"/>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dirty="0">
                <a:solidFill>
                  <a:prstClr val="white"/>
                </a:solidFill>
              </a:rPr>
              <a:t>Bank Indonesia</a:t>
            </a:r>
          </a:p>
        </p:txBody>
      </p:sp>
      <p:sp>
        <p:nvSpPr>
          <p:cNvPr id="15" name="Rounded Rectangle 14"/>
          <p:cNvSpPr/>
          <p:nvPr/>
        </p:nvSpPr>
        <p:spPr>
          <a:xfrm>
            <a:off x="4706976" y="4281269"/>
            <a:ext cx="1498416" cy="711289"/>
          </a:xfrm>
          <a:prstGeom prst="roundRect">
            <a:avLst>
              <a:gd name="adj" fmla="val 7889"/>
            </a:avLst>
          </a:prstGeom>
          <a:solidFill>
            <a:srgbClr val="601816"/>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dirty="0">
                <a:solidFill>
                  <a:prstClr val="white"/>
                </a:solidFill>
              </a:rPr>
              <a:t>Otoritas Jasa Keuangan</a:t>
            </a:r>
            <a:r>
              <a:rPr lang="en-US" sz="1426" dirty="0">
                <a:solidFill>
                  <a:prstClr val="white"/>
                </a:solidFill>
              </a:rPr>
              <a:t> </a:t>
            </a:r>
            <a:endParaRPr lang="id-ID" sz="1426" dirty="0">
              <a:solidFill>
                <a:prstClr val="white"/>
              </a:solidFill>
            </a:endParaRPr>
          </a:p>
        </p:txBody>
      </p:sp>
      <p:sp>
        <p:nvSpPr>
          <p:cNvPr id="16" name="Rounded Rectangle 15"/>
          <p:cNvSpPr/>
          <p:nvPr/>
        </p:nvSpPr>
        <p:spPr>
          <a:xfrm>
            <a:off x="6866560" y="2679579"/>
            <a:ext cx="1634239" cy="711289"/>
          </a:xfrm>
          <a:prstGeom prst="roundRect">
            <a:avLst>
              <a:gd name="adj" fmla="val 7889"/>
            </a:avLst>
          </a:prstGeom>
          <a:solidFill>
            <a:schemeClr val="accent6">
              <a:lumMod val="50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dirty="0">
                <a:solidFill>
                  <a:prstClr val="white"/>
                </a:solidFill>
              </a:rPr>
              <a:t>Mengatur dan Melaksanakan kebijakan fiskal</a:t>
            </a:r>
          </a:p>
        </p:txBody>
      </p:sp>
      <p:sp>
        <p:nvSpPr>
          <p:cNvPr id="17" name="Rounded Rectangle 16"/>
          <p:cNvSpPr/>
          <p:nvPr/>
        </p:nvSpPr>
        <p:spPr>
          <a:xfrm>
            <a:off x="6866560" y="3460240"/>
            <a:ext cx="1634239" cy="711289"/>
          </a:xfrm>
          <a:prstGeom prst="roundRect">
            <a:avLst>
              <a:gd name="adj" fmla="val 7889"/>
            </a:avLst>
          </a:prstGeom>
          <a:solidFill>
            <a:schemeClr val="accent5">
              <a:lumMod val="50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26" dirty="0">
                <a:solidFill>
                  <a:prstClr val="white"/>
                </a:solidFill>
              </a:rPr>
              <a:t>Menjaga stabilitas sistem moneter</a:t>
            </a:r>
          </a:p>
        </p:txBody>
      </p:sp>
      <p:sp>
        <p:nvSpPr>
          <p:cNvPr id="18" name="Rounded Rectangle 17"/>
          <p:cNvSpPr/>
          <p:nvPr/>
        </p:nvSpPr>
        <p:spPr>
          <a:xfrm>
            <a:off x="6888941" y="4226528"/>
            <a:ext cx="1634239" cy="867588"/>
          </a:xfrm>
          <a:prstGeom prst="roundRect">
            <a:avLst>
              <a:gd name="adj" fmla="val 7889"/>
            </a:avLst>
          </a:prstGeom>
          <a:solidFill>
            <a:srgbClr val="B32C29"/>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48" dirty="0">
                <a:solidFill>
                  <a:prstClr val="white"/>
                </a:solidFill>
              </a:rPr>
              <a:t>Mengatur dan mengawasi lembaga jasa keuangan</a:t>
            </a:r>
          </a:p>
        </p:txBody>
      </p:sp>
      <p:sp>
        <p:nvSpPr>
          <p:cNvPr id="19" name="Right Arrow 18"/>
          <p:cNvSpPr/>
          <p:nvPr/>
        </p:nvSpPr>
        <p:spPr>
          <a:xfrm>
            <a:off x="6257507" y="2808026"/>
            <a:ext cx="544878" cy="582843"/>
          </a:xfrm>
          <a:prstGeom prst="rightArrow">
            <a:avLst/>
          </a:prstGeom>
          <a:solidFill>
            <a:schemeClr val="tx1"/>
          </a:solidFill>
          <a:ln>
            <a:solidFill>
              <a:srgbClr val="002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26">
              <a:solidFill>
                <a:prstClr val="white"/>
              </a:solidFill>
            </a:endParaRPr>
          </a:p>
        </p:txBody>
      </p:sp>
      <p:sp>
        <p:nvSpPr>
          <p:cNvPr id="20" name="Right Arrow 19"/>
          <p:cNvSpPr/>
          <p:nvPr/>
        </p:nvSpPr>
        <p:spPr>
          <a:xfrm>
            <a:off x="6254925" y="3519152"/>
            <a:ext cx="544878" cy="582843"/>
          </a:xfrm>
          <a:prstGeom prst="rightArrow">
            <a:avLst/>
          </a:prstGeom>
          <a:solidFill>
            <a:schemeClr val="tx1"/>
          </a:solidFill>
          <a:ln>
            <a:solidFill>
              <a:srgbClr val="002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26">
              <a:solidFill>
                <a:prstClr val="white"/>
              </a:solidFill>
            </a:endParaRPr>
          </a:p>
        </p:txBody>
      </p:sp>
      <p:sp>
        <p:nvSpPr>
          <p:cNvPr id="21" name="Right Arrow 20"/>
          <p:cNvSpPr/>
          <p:nvPr/>
        </p:nvSpPr>
        <p:spPr>
          <a:xfrm>
            <a:off x="6254925" y="4362155"/>
            <a:ext cx="544878" cy="582843"/>
          </a:xfrm>
          <a:prstGeom prst="rightArrow">
            <a:avLst/>
          </a:prstGeom>
          <a:solidFill>
            <a:schemeClr val="tx1"/>
          </a:solidFill>
          <a:ln>
            <a:solidFill>
              <a:srgbClr val="002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26">
              <a:solidFill>
                <a:prstClr val="white"/>
              </a:solidFill>
            </a:endParaRPr>
          </a:p>
        </p:txBody>
      </p:sp>
      <p:sp>
        <p:nvSpPr>
          <p:cNvPr id="22" name="TextBox 21"/>
          <p:cNvSpPr txBox="1"/>
          <p:nvPr/>
        </p:nvSpPr>
        <p:spPr>
          <a:xfrm>
            <a:off x="5733041" y="5085835"/>
            <a:ext cx="1582748" cy="339195"/>
          </a:xfrm>
          <a:prstGeom prst="rect">
            <a:avLst/>
          </a:prstGeom>
          <a:noFill/>
        </p:spPr>
        <p:txBody>
          <a:bodyPr wrap="square" rtlCol="0">
            <a:spAutoFit/>
          </a:bodyPr>
          <a:lstStyle/>
          <a:p>
            <a:pPr algn="ctr"/>
            <a:r>
              <a:rPr lang="id-ID" sz="1604" b="1" dirty="0">
                <a:solidFill>
                  <a:prstClr val="black"/>
                </a:solidFill>
              </a:rPr>
              <a:t>Di Indonesia</a:t>
            </a:r>
          </a:p>
        </p:txBody>
      </p:sp>
      <p:cxnSp>
        <p:nvCxnSpPr>
          <p:cNvPr id="23" name="Straight Connector 22"/>
          <p:cNvCxnSpPr/>
          <p:nvPr/>
        </p:nvCxnSpPr>
        <p:spPr>
          <a:xfrm>
            <a:off x="4556244" y="2655449"/>
            <a:ext cx="0" cy="2645966"/>
          </a:xfrm>
          <a:prstGeom prst="line">
            <a:avLst/>
          </a:prstGeom>
          <a:ln w="635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09272" y="5414993"/>
            <a:ext cx="7591528" cy="0"/>
          </a:xfrm>
          <a:prstGeom prst="line">
            <a:avLst/>
          </a:prstGeom>
          <a:ln w="63500">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076305"/>
      </p:ext>
    </p:extLst>
  </p:cSld>
  <p:clrMapOvr>
    <a:masterClrMapping/>
  </p:clrMapOvr>
  <p:transition spd="med">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25ADF20-BD27-4A6D-B95F-56EBD5EB1508}" type="slidenum">
              <a:rPr lang="en-US" smtClean="0"/>
              <a:pPr/>
              <a:t>27</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276" y="1556792"/>
            <a:ext cx="7043968" cy="344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227909"/>
      </p:ext>
    </p:extLst>
  </p:cSld>
  <p:clrMapOvr>
    <a:masterClrMapping/>
  </p:clrMapOvr>
  <p:transition spd="med">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FORUM KOORDINASI STABILITAS SISTEM KEUANGAN (</a:t>
            </a:r>
            <a:r>
              <a:rPr lang="en-US" sz="3200" b="1" dirty="0"/>
              <a:t>F</a:t>
            </a:r>
            <a:r>
              <a:rPr lang="en-US" sz="3200" b="1" dirty="0" smtClean="0"/>
              <a:t>KSSK)</a:t>
            </a:r>
            <a:endParaRPr lang="en-US" sz="4000" b="1" dirty="0"/>
          </a:p>
        </p:txBody>
      </p:sp>
      <p:sp>
        <p:nvSpPr>
          <p:cNvPr id="3" name="Content Placeholder 2"/>
          <p:cNvSpPr>
            <a:spLocks noGrp="1"/>
          </p:cNvSpPr>
          <p:nvPr>
            <p:ph idx="1"/>
          </p:nvPr>
        </p:nvSpPr>
        <p:spPr>
          <a:xfrm>
            <a:off x="827700" y="1853249"/>
            <a:ext cx="6711654" cy="4395158"/>
          </a:xfrm>
        </p:spPr>
        <p:txBody>
          <a:bodyPr/>
          <a:lstStyle/>
          <a:p>
            <a:r>
              <a:rPr lang="en-US" dirty="0"/>
              <a:t>Forum </a:t>
            </a:r>
            <a:r>
              <a:rPr lang="en-US" dirty="0" err="1" smtClean="0"/>
              <a:t>Koordinasi</a:t>
            </a:r>
            <a:r>
              <a:rPr lang="en-US" dirty="0" smtClean="0"/>
              <a:t> </a:t>
            </a:r>
            <a:r>
              <a:rPr lang="en-US" dirty="0" err="1" smtClean="0"/>
              <a:t>Stabilitas</a:t>
            </a:r>
            <a:r>
              <a:rPr lang="en-US" dirty="0" smtClean="0"/>
              <a:t> </a:t>
            </a:r>
            <a:r>
              <a:rPr lang="en-US" dirty="0" err="1"/>
              <a:t>Sistem</a:t>
            </a:r>
            <a:r>
              <a:rPr lang="en-US" dirty="0"/>
              <a:t> </a:t>
            </a:r>
            <a:r>
              <a:rPr lang="en-US" dirty="0" err="1"/>
              <a:t>Keuangan</a:t>
            </a:r>
            <a:r>
              <a:rPr lang="en-US" dirty="0"/>
              <a:t> (</a:t>
            </a:r>
            <a:r>
              <a:rPr lang="en-US" dirty="0" smtClean="0"/>
              <a:t>FKSSK</a:t>
            </a:r>
            <a:r>
              <a:rPr lang="en-US" dirty="0"/>
              <a:t>) </a:t>
            </a:r>
            <a:r>
              <a:rPr lang="en-US" dirty="0" err="1"/>
              <a:t>adalah</a:t>
            </a:r>
            <a:r>
              <a:rPr lang="en-US" dirty="0"/>
              <a:t> </a:t>
            </a:r>
            <a:r>
              <a:rPr lang="en-US" dirty="0" smtClean="0"/>
              <a:t>forum </a:t>
            </a:r>
            <a:r>
              <a:rPr lang="en-US" dirty="0" err="1" smtClean="0"/>
              <a:t>koordinasi</a:t>
            </a:r>
            <a:r>
              <a:rPr lang="en-US" dirty="0"/>
              <a:t>, </a:t>
            </a:r>
            <a:r>
              <a:rPr lang="en-US" dirty="0" err="1"/>
              <a:t>kerja</a:t>
            </a:r>
            <a:r>
              <a:rPr lang="en-US" dirty="0"/>
              <a:t> </a:t>
            </a:r>
            <a:r>
              <a:rPr lang="en-US" dirty="0" err="1"/>
              <a:t>sama</a:t>
            </a:r>
            <a:r>
              <a:rPr lang="en-US" dirty="0"/>
              <a:t> </a:t>
            </a:r>
            <a:r>
              <a:rPr lang="en-US" dirty="0" err="1"/>
              <a:t>dan</a:t>
            </a:r>
            <a:r>
              <a:rPr lang="en-US" dirty="0"/>
              <a:t> </a:t>
            </a:r>
            <a:r>
              <a:rPr lang="en-US" dirty="0" err="1"/>
              <a:t>pertukaran</a:t>
            </a:r>
            <a:r>
              <a:rPr lang="en-US" dirty="0"/>
              <a:t> </a:t>
            </a:r>
            <a:r>
              <a:rPr lang="en-US" dirty="0" err="1"/>
              <a:t>informasi</a:t>
            </a:r>
            <a:r>
              <a:rPr lang="en-US" dirty="0"/>
              <a:t> </a:t>
            </a:r>
            <a:r>
              <a:rPr lang="en-US" dirty="0" err="1"/>
              <a:t>antara</a:t>
            </a:r>
            <a:r>
              <a:rPr lang="en-US" dirty="0"/>
              <a:t> </a:t>
            </a:r>
            <a:r>
              <a:rPr lang="en-US" dirty="0" err="1"/>
              <a:t>otoritas</a:t>
            </a:r>
            <a:r>
              <a:rPr lang="en-US" dirty="0"/>
              <a:t> yang </a:t>
            </a:r>
            <a:r>
              <a:rPr lang="en-US" dirty="0" err="1"/>
              <a:t>berkepentingan</a:t>
            </a:r>
            <a:r>
              <a:rPr lang="en-US" dirty="0"/>
              <a:t> </a:t>
            </a:r>
            <a:r>
              <a:rPr lang="en-US" dirty="0" err="1"/>
              <a:t>dalam</a:t>
            </a:r>
            <a:r>
              <a:rPr lang="en-US" dirty="0"/>
              <a:t> </a:t>
            </a:r>
            <a:r>
              <a:rPr lang="en-US" dirty="0" err="1"/>
              <a:t>pemeliharaan</a:t>
            </a:r>
            <a:r>
              <a:rPr lang="en-US" dirty="0"/>
              <a:t> </a:t>
            </a:r>
            <a:r>
              <a:rPr lang="en-US" dirty="0" err="1"/>
              <a:t>stabilitas</a:t>
            </a:r>
            <a:r>
              <a:rPr lang="en-US" dirty="0"/>
              <a:t> </a:t>
            </a:r>
            <a:r>
              <a:rPr lang="en-US" dirty="0" err="1"/>
              <a:t>sistem</a:t>
            </a:r>
            <a:r>
              <a:rPr lang="en-US" dirty="0"/>
              <a:t> </a:t>
            </a:r>
            <a:r>
              <a:rPr lang="en-US" dirty="0" err="1"/>
              <a:t>keuangan</a:t>
            </a:r>
            <a:r>
              <a:rPr lang="en-US" dirty="0"/>
              <a:t> Indonesia.</a:t>
            </a:r>
          </a:p>
        </p:txBody>
      </p:sp>
      <p:sp>
        <p:nvSpPr>
          <p:cNvPr id="5" name="Slide Number Placeholder 4"/>
          <p:cNvSpPr>
            <a:spLocks noGrp="1"/>
          </p:cNvSpPr>
          <p:nvPr>
            <p:ph type="sldNum" sz="quarter" idx="12"/>
          </p:nvPr>
        </p:nvSpPr>
        <p:spPr/>
        <p:txBody>
          <a:bodyPr/>
          <a:lstStyle/>
          <a:p>
            <a:fld id="{F25ADF20-BD27-4A6D-B95F-56EBD5EB1508}" type="slidenum">
              <a:rPr lang="en-US" smtClean="0"/>
              <a:pPr/>
              <a:t>28</a:t>
            </a:fld>
            <a:endParaRPr lang="en-US"/>
          </a:p>
        </p:txBody>
      </p:sp>
    </p:spTree>
    <p:extLst>
      <p:ext uri="{BB962C8B-B14F-4D97-AF65-F5344CB8AC3E}">
        <p14:creationId xmlns:p14="http://schemas.microsoft.com/office/powerpoint/2010/main" val="2642766133"/>
      </p:ext>
    </p:extLst>
  </p:cSld>
  <p:clrMapOvr>
    <a:masterClrMapping/>
  </p:clrMapOvr>
  <p:transition spd="med">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KEANGGOTAAN FKSSK</a:t>
            </a:r>
            <a:endParaRPr lang="en-US" sz="4000" b="1" dirty="0"/>
          </a:p>
        </p:txBody>
      </p:sp>
      <p:sp>
        <p:nvSpPr>
          <p:cNvPr id="3" name="Content Placeholder 2"/>
          <p:cNvSpPr>
            <a:spLocks noGrp="1"/>
          </p:cNvSpPr>
          <p:nvPr>
            <p:ph idx="1"/>
          </p:nvPr>
        </p:nvSpPr>
        <p:spPr>
          <a:xfrm>
            <a:off x="827700" y="1853249"/>
            <a:ext cx="6711654" cy="4395158"/>
          </a:xfrm>
        </p:spPr>
        <p:txBody>
          <a:bodyPr/>
          <a:lstStyle/>
          <a:p>
            <a:pPr marL="0" indent="0">
              <a:lnSpc>
                <a:spcPct val="120000"/>
              </a:lnSpc>
              <a:buNone/>
              <a:defRPr/>
            </a:pPr>
            <a:r>
              <a:rPr lang="en-US" kern="0" dirty="0" smtClean="0">
                <a:solidFill>
                  <a:sysClr val="windowText" lastClr="000000"/>
                </a:solidFill>
                <a:latin typeface="Calibri" pitchFamily="34" charset="0"/>
                <a:cs typeface="Calibri" pitchFamily="34" charset="0"/>
              </a:rPr>
              <a:t>TERDIRI ATAS:</a:t>
            </a:r>
          </a:p>
          <a:p>
            <a:pPr marL="696913">
              <a:lnSpc>
                <a:spcPct val="120000"/>
              </a:lnSpc>
              <a:buAutoNum type="alphaLcPeriod"/>
              <a:defRPr/>
            </a:pPr>
            <a:r>
              <a:rPr lang="en-US" b="1" kern="0" dirty="0" smtClean="0">
                <a:solidFill>
                  <a:srgbClr val="FFFF00"/>
                </a:solidFill>
                <a:latin typeface="Calibri" pitchFamily="34" charset="0"/>
                <a:cs typeface="Calibri" pitchFamily="34" charset="0"/>
              </a:rPr>
              <a:t>MENTERI KEUANGAN </a:t>
            </a:r>
            <a:r>
              <a:rPr lang="en-US" kern="0" dirty="0" smtClean="0">
                <a:solidFill>
                  <a:sysClr val="windowText" lastClr="000000"/>
                </a:solidFill>
                <a:latin typeface="Calibri" pitchFamily="34" charset="0"/>
                <a:cs typeface="Calibri" pitchFamily="34" charset="0"/>
              </a:rPr>
              <a:t>SELAKU ANGGOTA MERANGKAP KOORDINATOR;</a:t>
            </a:r>
          </a:p>
          <a:p>
            <a:pPr marL="696913">
              <a:lnSpc>
                <a:spcPct val="120000"/>
              </a:lnSpc>
              <a:buAutoNum type="alphaLcPeriod"/>
              <a:defRPr/>
            </a:pPr>
            <a:r>
              <a:rPr lang="en-US" b="1" kern="0" dirty="0" smtClean="0">
                <a:solidFill>
                  <a:srgbClr val="FFFF00"/>
                </a:solidFill>
                <a:latin typeface="Calibri" pitchFamily="34" charset="0"/>
                <a:cs typeface="Calibri" pitchFamily="34" charset="0"/>
              </a:rPr>
              <a:t>GUBERNUR BANK INDONESIA </a:t>
            </a:r>
            <a:r>
              <a:rPr lang="en-US" kern="0" dirty="0" smtClean="0">
                <a:solidFill>
                  <a:sysClr val="windowText" lastClr="000000"/>
                </a:solidFill>
                <a:latin typeface="Calibri" pitchFamily="34" charset="0"/>
                <a:cs typeface="Calibri" pitchFamily="34" charset="0"/>
              </a:rPr>
              <a:t>SELAKU ANGGOTA;</a:t>
            </a:r>
          </a:p>
          <a:p>
            <a:pPr marL="696913">
              <a:lnSpc>
                <a:spcPct val="120000"/>
              </a:lnSpc>
              <a:buAutoNum type="alphaLcPeriod"/>
              <a:defRPr/>
            </a:pPr>
            <a:r>
              <a:rPr lang="en-US" b="1" kern="0" dirty="0" smtClean="0">
                <a:solidFill>
                  <a:srgbClr val="FFFF00"/>
                </a:solidFill>
                <a:latin typeface="Calibri" pitchFamily="34" charset="0"/>
                <a:cs typeface="Calibri" pitchFamily="34" charset="0"/>
              </a:rPr>
              <a:t>KETUA DEWAN KOMISIONER OJK </a:t>
            </a:r>
            <a:r>
              <a:rPr lang="en-US" kern="0" dirty="0" smtClean="0">
                <a:solidFill>
                  <a:sysClr val="windowText" lastClr="000000"/>
                </a:solidFill>
                <a:latin typeface="Calibri" pitchFamily="34" charset="0"/>
                <a:cs typeface="Calibri" pitchFamily="34" charset="0"/>
              </a:rPr>
              <a:t>SELAKU ANGGOTA; </a:t>
            </a:r>
          </a:p>
          <a:p>
            <a:pPr marL="696913">
              <a:lnSpc>
                <a:spcPct val="120000"/>
              </a:lnSpc>
              <a:spcAft>
                <a:spcPts val="1200"/>
              </a:spcAft>
              <a:buAutoNum type="alphaLcPeriod"/>
              <a:defRPr/>
            </a:pPr>
            <a:r>
              <a:rPr lang="en-US" b="1" kern="0" dirty="0" smtClean="0">
                <a:solidFill>
                  <a:srgbClr val="FFFF00"/>
                </a:solidFill>
                <a:latin typeface="Calibri" pitchFamily="34" charset="0"/>
                <a:cs typeface="Calibri" pitchFamily="34" charset="0"/>
              </a:rPr>
              <a:t>KETUA DEWAN KOMISIONER LEMBAGA PENJAMIN SIMPANAN</a:t>
            </a:r>
            <a:r>
              <a:rPr lang="en-US" kern="0" dirty="0" smtClean="0">
                <a:solidFill>
                  <a:sysClr val="windowText" lastClr="000000"/>
                </a:solidFill>
                <a:latin typeface="Calibri" pitchFamily="34" charset="0"/>
                <a:cs typeface="Calibri" pitchFamily="34" charset="0"/>
              </a:rPr>
              <a:t> SELAKU ANGGOTA.</a:t>
            </a:r>
          </a:p>
          <a:p>
            <a:endParaRPr lang="en-US"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29</a:t>
            </a:fld>
            <a:endParaRPr lang="en-US"/>
          </a:p>
        </p:txBody>
      </p:sp>
    </p:spTree>
    <p:extLst>
      <p:ext uri="{BB962C8B-B14F-4D97-AF65-F5344CB8AC3E}">
        <p14:creationId xmlns:p14="http://schemas.microsoft.com/office/powerpoint/2010/main" val="735632517"/>
      </p:ext>
    </p:extLst>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BANK SENTRAL</a:t>
            </a:r>
            <a:endParaRPr lang="en-US" b="1" dirty="0"/>
          </a:p>
        </p:txBody>
      </p:sp>
      <p:sp>
        <p:nvSpPr>
          <p:cNvPr id="3" name="Content Placeholder 2"/>
          <p:cNvSpPr>
            <a:spLocks noGrp="1"/>
          </p:cNvSpPr>
          <p:nvPr>
            <p:ph idx="1"/>
          </p:nvPr>
        </p:nvSpPr>
        <p:spPr>
          <a:solidFill>
            <a:schemeClr val="accent6">
              <a:lumMod val="10000"/>
            </a:schemeClr>
          </a:solidFill>
        </p:spPr>
        <p:txBody>
          <a:bodyPr>
            <a:normAutofit fontScale="92500" lnSpcReduction="20000"/>
          </a:bodyPr>
          <a:lstStyle/>
          <a:p>
            <a:pPr marL="0" indent="0" algn="just">
              <a:buNone/>
            </a:pPr>
            <a:r>
              <a:rPr lang="en-US" dirty="0" err="1" smtClean="0">
                <a:solidFill>
                  <a:srgbClr val="FFFF00"/>
                </a:solidFill>
              </a:rPr>
              <a:t>Tugas</a:t>
            </a:r>
            <a:r>
              <a:rPr lang="en-US" dirty="0" smtClean="0">
                <a:solidFill>
                  <a:srgbClr val="FFFF00"/>
                </a:solidFill>
              </a:rPr>
              <a:t> Utama :</a:t>
            </a:r>
          </a:p>
          <a:p>
            <a:pPr marL="514350" indent="-514350" algn="just">
              <a:buAutoNum type="alphaLcPeriod"/>
            </a:pPr>
            <a:r>
              <a:rPr lang="en-US" i="1" u="sng" dirty="0" smtClean="0">
                <a:solidFill>
                  <a:srgbClr val="00B0F0"/>
                </a:solidFill>
              </a:rPr>
              <a:t>Agen </a:t>
            </a:r>
            <a:r>
              <a:rPr lang="en-US" i="1" u="sng" dirty="0" err="1" smtClean="0">
                <a:solidFill>
                  <a:srgbClr val="00B0F0"/>
                </a:solidFill>
              </a:rPr>
              <a:t>Fiskal</a:t>
            </a:r>
            <a:r>
              <a:rPr lang="en-US" i="1" u="sng" dirty="0" smtClean="0">
                <a:solidFill>
                  <a:srgbClr val="00B0F0"/>
                </a:solidFill>
              </a:rPr>
              <a:t> pemerintah</a:t>
            </a:r>
            <a:r>
              <a:rPr lang="en-US" dirty="0" smtClean="0">
                <a:solidFill>
                  <a:srgbClr val="FFFF00"/>
                </a:solidFill>
              </a:rPr>
              <a:t>, fungsi sebagai </a:t>
            </a:r>
            <a:r>
              <a:rPr lang="en-US" dirty="0" err="1" smtClean="0">
                <a:solidFill>
                  <a:srgbClr val="FFFF00"/>
                </a:solidFill>
              </a:rPr>
              <a:t>penasihat</a:t>
            </a:r>
            <a:r>
              <a:rPr lang="en-US" dirty="0" smtClean="0">
                <a:solidFill>
                  <a:srgbClr val="FFFF00"/>
                </a:solidFill>
              </a:rPr>
              <a:t> dan memberikan bantuan </a:t>
            </a:r>
            <a:r>
              <a:rPr lang="en-US" dirty="0" err="1" smtClean="0">
                <a:solidFill>
                  <a:srgbClr val="FFFF00"/>
                </a:solidFill>
              </a:rPr>
              <a:t>utk</a:t>
            </a:r>
            <a:r>
              <a:rPr lang="en-US" dirty="0" smtClean="0">
                <a:solidFill>
                  <a:srgbClr val="FFFF00"/>
                </a:solidFill>
              </a:rPr>
              <a:t> mengelola berbagai masalah/</a:t>
            </a:r>
            <a:r>
              <a:rPr lang="en-US" dirty="0" err="1" smtClean="0">
                <a:solidFill>
                  <a:srgbClr val="FFFF00"/>
                </a:solidFill>
              </a:rPr>
              <a:t>tranksaksi</a:t>
            </a:r>
            <a:r>
              <a:rPr lang="en-US" dirty="0" smtClean="0">
                <a:solidFill>
                  <a:srgbClr val="FFFF00"/>
                </a:solidFill>
              </a:rPr>
              <a:t> keuangan pemerintah. Contoh : memberi pinjaman </a:t>
            </a:r>
            <a:r>
              <a:rPr lang="en-US" dirty="0" err="1" smtClean="0">
                <a:solidFill>
                  <a:srgbClr val="FFFF00"/>
                </a:solidFill>
              </a:rPr>
              <a:t>kpd</a:t>
            </a:r>
            <a:r>
              <a:rPr lang="en-US" dirty="0" smtClean="0">
                <a:solidFill>
                  <a:srgbClr val="FFFF00"/>
                </a:solidFill>
              </a:rPr>
              <a:t> pemerintah &amp; menyimpan aset-aset finansial milik pemerintah</a:t>
            </a:r>
          </a:p>
          <a:p>
            <a:pPr marL="514350" indent="-514350" algn="just">
              <a:buAutoNum type="alphaLcPeriod"/>
            </a:pPr>
            <a:r>
              <a:rPr lang="en-US" i="1" u="sng" dirty="0" err="1" smtClean="0">
                <a:solidFill>
                  <a:srgbClr val="00B0F0"/>
                </a:solidFill>
              </a:rPr>
              <a:t>Banknya</a:t>
            </a:r>
            <a:r>
              <a:rPr lang="en-US" i="1" u="sng" dirty="0" smtClean="0">
                <a:solidFill>
                  <a:srgbClr val="00B0F0"/>
                </a:solidFill>
              </a:rPr>
              <a:t> Bank</a:t>
            </a:r>
            <a:r>
              <a:rPr lang="en-US" dirty="0" smtClean="0">
                <a:solidFill>
                  <a:srgbClr val="FFFF00"/>
                </a:solidFill>
              </a:rPr>
              <a:t>, memberi bantuan </a:t>
            </a:r>
            <a:r>
              <a:rPr lang="en-US" dirty="0" err="1" smtClean="0">
                <a:solidFill>
                  <a:srgbClr val="FFFF00"/>
                </a:solidFill>
              </a:rPr>
              <a:t>kpd</a:t>
            </a:r>
            <a:r>
              <a:rPr lang="en-US" dirty="0" smtClean="0">
                <a:solidFill>
                  <a:srgbClr val="FFFF00"/>
                </a:solidFill>
              </a:rPr>
              <a:t> bank-bank yg mengalami kesulitan </a:t>
            </a:r>
            <a:r>
              <a:rPr lang="en-US" dirty="0" err="1" smtClean="0">
                <a:solidFill>
                  <a:srgbClr val="FFFF00"/>
                </a:solidFill>
              </a:rPr>
              <a:t>likuiditas</a:t>
            </a:r>
            <a:r>
              <a:rPr lang="en-US" dirty="0" smtClean="0">
                <a:solidFill>
                  <a:srgbClr val="FFFF00"/>
                </a:solidFill>
              </a:rPr>
              <a:t>.</a:t>
            </a:r>
          </a:p>
          <a:p>
            <a:pPr marL="514350" indent="-514350" algn="just">
              <a:buAutoNum type="alphaLcPeriod"/>
            </a:pPr>
            <a:r>
              <a:rPr lang="en-US" i="1" u="sng" dirty="0" smtClean="0">
                <a:solidFill>
                  <a:srgbClr val="00B0F0"/>
                </a:solidFill>
              </a:rPr>
              <a:t>Menentukan Kebijakan Moneter</a:t>
            </a:r>
            <a:r>
              <a:rPr lang="en-US" dirty="0" smtClean="0">
                <a:solidFill>
                  <a:srgbClr val="FFFF00"/>
                </a:solidFill>
              </a:rPr>
              <a:t>, terutama pengendalian jumlah uang </a:t>
            </a:r>
            <a:r>
              <a:rPr lang="en-US" dirty="0" err="1" smtClean="0">
                <a:solidFill>
                  <a:srgbClr val="FFFF00"/>
                </a:solidFill>
              </a:rPr>
              <a:t>beredar</a:t>
            </a:r>
            <a:r>
              <a:rPr lang="en-US" dirty="0" smtClean="0">
                <a:solidFill>
                  <a:srgbClr val="FFFF00"/>
                </a:solidFill>
              </a:rPr>
              <a:t>.</a:t>
            </a:r>
          </a:p>
        </p:txBody>
      </p:sp>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319B2-B3BC-4D71-9E60-2071E33E9A1F}"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5"/>
          </a:xfrm>
        </p:spPr>
        <p:txBody>
          <a:bodyPr/>
          <a:lstStyle/>
          <a:p>
            <a:r>
              <a:rPr lang="en-US" b="1" dirty="0" smtClean="0"/>
              <a:t>FUNGSI FKSSK</a:t>
            </a:r>
            <a:endParaRPr lang="en-US" b="1" dirty="0"/>
          </a:p>
        </p:txBody>
      </p:sp>
      <p:sp>
        <p:nvSpPr>
          <p:cNvPr id="3" name="Content Placeholder 2"/>
          <p:cNvSpPr>
            <a:spLocks noGrp="1"/>
          </p:cNvSpPr>
          <p:nvPr>
            <p:ph idx="1"/>
          </p:nvPr>
        </p:nvSpPr>
        <p:spPr>
          <a:xfrm>
            <a:off x="484710" y="1628801"/>
            <a:ext cx="7910534" cy="4619606"/>
          </a:xfrm>
        </p:spPr>
        <p:txBody>
          <a:bodyPr>
            <a:normAutofit/>
          </a:bodyPr>
          <a:lstStyle/>
          <a:p>
            <a:pPr marL="0" indent="0" fontAlgn="base">
              <a:buNone/>
            </a:pPr>
            <a:r>
              <a:rPr lang="en-US" dirty="0" err="1"/>
              <a:t>Empat</a:t>
            </a:r>
            <a:r>
              <a:rPr lang="en-US" dirty="0"/>
              <a:t> </a:t>
            </a:r>
            <a:r>
              <a:rPr lang="en-US" dirty="0" err="1"/>
              <a:t>fungsi</a:t>
            </a:r>
            <a:r>
              <a:rPr lang="en-US" dirty="0"/>
              <a:t> </a:t>
            </a:r>
            <a:r>
              <a:rPr lang="en-US" dirty="0" err="1"/>
              <a:t>pokok</a:t>
            </a:r>
            <a:r>
              <a:rPr lang="en-US" dirty="0"/>
              <a:t> </a:t>
            </a:r>
            <a:r>
              <a:rPr lang="en-US" dirty="0" smtClean="0"/>
              <a:t>FKSSK</a:t>
            </a:r>
            <a:r>
              <a:rPr lang="en-US" dirty="0"/>
              <a:t>, </a:t>
            </a:r>
            <a:r>
              <a:rPr lang="en-US" dirty="0" err="1"/>
              <a:t>yakni</a:t>
            </a:r>
            <a:r>
              <a:rPr lang="en-US" dirty="0"/>
              <a:t> : </a:t>
            </a:r>
          </a:p>
          <a:p>
            <a:pPr marL="457200" indent="-457200" fontAlgn="base">
              <a:buFont typeface="+mj-lt"/>
              <a:buAutoNum type="arabicPeriod"/>
            </a:pPr>
            <a:r>
              <a:rPr lang="en-US" dirty="0" err="1" smtClean="0"/>
              <a:t>Menunjang</a:t>
            </a:r>
            <a:r>
              <a:rPr lang="en-US" dirty="0" smtClean="0"/>
              <a:t> </a:t>
            </a:r>
            <a:r>
              <a:rPr lang="en-US" dirty="0" err="1"/>
              <a:t>pelaksanaan</a:t>
            </a:r>
            <a:r>
              <a:rPr lang="en-US" dirty="0"/>
              <a:t> </a:t>
            </a:r>
            <a:r>
              <a:rPr lang="en-US" dirty="0" err="1"/>
              <a:t>tugas</a:t>
            </a:r>
            <a:r>
              <a:rPr lang="en-US" dirty="0"/>
              <a:t> </a:t>
            </a:r>
            <a:r>
              <a:rPr lang="en-US" dirty="0" err="1"/>
              <a:t>Komite</a:t>
            </a:r>
            <a:r>
              <a:rPr lang="en-US" dirty="0"/>
              <a:t> </a:t>
            </a:r>
            <a:r>
              <a:rPr lang="en-US" dirty="0" err="1"/>
              <a:t>Koordinasi</a:t>
            </a:r>
            <a:r>
              <a:rPr lang="en-US" dirty="0"/>
              <a:t> </a:t>
            </a:r>
            <a:r>
              <a:rPr lang="en-US" dirty="0" err="1"/>
              <a:t>dalam</a:t>
            </a:r>
            <a:r>
              <a:rPr lang="en-US" dirty="0"/>
              <a:t> proses </a:t>
            </a:r>
            <a:r>
              <a:rPr lang="en-US" dirty="0" err="1"/>
              <a:t>pengambilan</a:t>
            </a:r>
            <a:r>
              <a:rPr lang="en-US" dirty="0"/>
              <a:t> </a:t>
            </a:r>
            <a:r>
              <a:rPr lang="en-US" dirty="0" err="1"/>
              <a:t>keputusan</a:t>
            </a:r>
            <a:r>
              <a:rPr lang="en-US" dirty="0"/>
              <a:t> </a:t>
            </a:r>
            <a:r>
              <a:rPr lang="en-US" dirty="0" err="1"/>
              <a:t>terhadap</a:t>
            </a:r>
            <a:r>
              <a:rPr lang="en-US" dirty="0"/>
              <a:t> Bank </a:t>
            </a:r>
            <a:r>
              <a:rPr lang="en-US" dirty="0" err="1"/>
              <a:t>Bermasalah</a:t>
            </a:r>
            <a:r>
              <a:rPr lang="en-US" dirty="0"/>
              <a:t> yang </a:t>
            </a:r>
            <a:r>
              <a:rPr lang="en-US" dirty="0" err="1"/>
              <a:t>ditengarai</a:t>
            </a:r>
            <a:r>
              <a:rPr lang="en-US" dirty="0"/>
              <a:t> </a:t>
            </a:r>
            <a:r>
              <a:rPr lang="en-US" dirty="0" err="1"/>
              <a:t>sistemik</a:t>
            </a:r>
            <a:r>
              <a:rPr lang="en-US" dirty="0"/>
              <a:t>;</a:t>
            </a:r>
          </a:p>
          <a:p>
            <a:pPr marL="457200" indent="-457200" fontAlgn="base">
              <a:buFont typeface="+mj-lt"/>
              <a:buAutoNum type="arabicPeriod"/>
            </a:pPr>
            <a:r>
              <a:rPr lang="en-US" dirty="0" err="1"/>
              <a:t>Melakukan</a:t>
            </a:r>
            <a:r>
              <a:rPr lang="en-US" dirty="0"/>
              <a:t> </a:t>
            </a:r>
            <a:r>
              <a:rPr lang="en-US" dirty="0" err="1"/>
              <a:t>koordinasi</a:t>
            </a:r>
            <a:r>
              <a:rPr lang="en-US" dirty="0"/>
              <a:t> </a:t>
            </a:r>
            <a:r>
              <a:rPr lang="en-US" dirty="0" err="1"/>
              <a:t>dan</a:t>
            </a:r>
            <a:r>
              <a:rPr lang="en-US" dirty="0"/>
              <a:t> </a:t>
            </a:r>
            <a:r>
              <a:rPr lang="en-US" dirty="0" err="1"/>
              <a:t>tukar</a:t>
            </a:r>
            <a:r>
              <a:rPr lang="en-US" dirty="0"/>
              <a:t> </a:t>
            </a:r>
            <a:r>
              <a:rPr lang="en-US" dirty="0" err="1"/>
              <a:t>menukar</a:t>
            </a:r>
            <a:r>
              <a:rPr lang="en-US" dirty="0"/>
              <a:t> </a:t>
            </a:r>
            <a:r>
              <a:rPr lang="en-US" dirty="0" err="1"/>
              <a:t>informasi</a:t>
            </a:r>
            <a:r>
              <a:rPr lang="en-US" dirty="0"/>
              <a:t> </a:t>
            </a:r>
            <a:r>
              <a:rPr lang="en-US" dirty="0" err="1"/>
              <a:t>untuk</a:t>
            </a:r>
            <a:r>
              <a:rPr lang="en-US" dirty="0"/>
              <a:t> </a:t>
            </a:r>
            <a:r>
              <a:rPr lang="en-US" dirty="0" err="1"/>
              <a:t>sinkronisasi</a:t>
            </a:r>
            <a:r>
              <a:rPr lang="en-US" dirty="0"/>
              <a:t> </a:t>
            </a:r>
            <a:r>
              <a:rPr lang="en-US" dirty="0" err="1"/>
              <a:t>peraturan</a:t>
            </a:r>
            <a:r>
              <a:rPr lang="en-US" dirty="0"/>
              <a:t> </a:t>
            </a:r>
            <a:r>
              <a:rPr lang="en-US" dirty="0" err="1"/>
              <a:t>perundang-undangan</a:t>
            </a:r>
            <a:r>
              <a:rPr lang="en-US" dirty="0"/>
              <a:t> </a:t>
            </a:r>
            <a:r>
              <a:rPr lang="en-US" dirty="0" err="1"/>
              <a:t>dan</a:t>
            </a:r>
            <a:r>
              <a:rPr lang="en-US" dirty="0"/>
              <a:t> </a:t>
            </a:r>
            <a:r>
              <a:rPr lang="en-US" dirty="0" err="1"/>
              <a:t>ketentuan</a:t>
            </a:r>
            <a:r>
              <a:rPr lang="en-US" dirty="0"/>
              <a:t> di </a:t>
            </a:r>
            <a:r>
              <a:rPr lang="en-US" dirty="0" err="1"/>
              <a:t>bidang</a:t>
            </a:r>
            <a:r>
              <a:rPr lang="en-US" dirty="0"/>
              <a:t> </a:t>
            </a:r>
            <a:r>
              <a:rPr lang="en-US" dirty="0" err="1"/>
              <a:t>perbankan</a:t>
            </a:r>
            <a:r>
              <a:rPr lang="en-US" dirty="0"/>
              <a:t>, </a:t>
            </a:r>
            <a:r>
              <a:rPr lang="en-US" dirty="0" err="1"/>
              <a:t>lembaga</a:t>
            </a:r>
            <a:r>
              <a:rPr lang="en-US" dirty="0"/>
              <a:t> </a:t>
            </a:r>
            <a:r>
              <a:rPr lang="en-US" dirty="0" err="1"/>
              <a:t>keuangan</a:t>
            </a:r>
            <a:r>
              <a:rPr lang="en-US" dirty="0"/>
              <a:t> non bank, </a:t>
            </a:r>
            <a:r>
              <a:rPr lang="en-US" dirty="0" err="1"/>
              <a:t>dan</a:t>
            </a:r>
            <a:r>
              <a:rPr lang="en-US" dirty="0"/>
              <a:t> </a:t>
            </a:r>
            <a:r>
              <a:rPr lang="en-US" dirty="0" err="1"/>
              <a:t>pasar</a:t>
            </a:r>
            <a:r>
              <a:rPr lang="en-US" dirty="0"/>
              <a:t> modal;</a:t>
            </a:r>
          </a:p>
          <a:p>
            <a:pPr marL="457200" indent="-457200" fontAlgn="base">
              <a:buFont typeface="+mj-lt"/>
              <a:buAutoNum type="arabicPeriod"/>
            </a:pPr>
            <a:r>
              <a:rPr lang="en-US" dirty="0" err="1"/>
              <a:t>Membahas</a:t>
            </a:r>
            <a:r>
              <a:rPr lang="en-US" dirty="0"/>
              <a:t> </a:t>
            </a:r>
            <a:r>
              <a:rPr lang="en-US" dirty="0" err="1"/>
              <a:t>berbagai</a:t>
            </a:r>
            <a:r>
              <a:rPr lang="en-US" dirty="0"/>
              <a:t> </a:t>
            </a:r>
            <a:r>
              <a:rPr lang="en-US" dirty="0" err="1"/>
              <a:t>permasalahan</a:t>
            </a:r>
            <a:r>
              <a:rPr lang="en-US" dirty="0"/>
              <a:t> yang </a:t>
            </a:r>
            <a:r>
              <a:rPr lang="en-US" dirty="0" err="1"/>
              <a:t>dihadapi</a:t>
            </a:r>
            <a:r>
              <a:rPr lang="en-US" dirty="0"/>
              <a:t> </a:t>
            </a:r>
            <a:r>
              <a:rPr lang="en-US" dirty="0" err="1"/>
              <a:t>oleh</a:t>
            </a:r>
            <a:r>
              <a:rPr lang="en-US" dirty="0"/>
              <a:t> </a:t>
            </a:r>
            <a:r>
              <a:rPr lang="en-US" dirty="0" err="1"/>
              <a:t>lembaga-lembaga</a:t>
            </a:r>
            <a:r>
              <a:rPr lang="en-US" dirty="0"/>
              <a:t> yang </a:t>
            </a:r>
            <a:r>
              <a:rPr lang="en-US" dirty="0" err="1"/>
              <a:t>berkecimpung</a:t>
            </a:r>
            <a:r>
              <a:rPr lang="en-US" dirty="0"/>
              <a:t> </a:t>
            </a:r>
            <a:r>
              <a:rPr lang="en-US" dirty="0" err="1"/>
              <a:t>dalam</a:t>
            </a:r>
            <a:r>
              <a:rPr lang="en-US" dirty="0"/>
              <a:t> </a:t>
            </a:r>
            <a:r>
              <a:rPr lang="en-US" dirty="0" err="1"/>
              <a:t>sistem</a:t>
            </a:r>
            <a:r>
              <a:rPr lang="en-US" dirty="0"/>
              <a:t> </a:t>
            </a:r>
            <a:r>
              <a:rPr lang="en-US" dirty="0" err="1"/>
              <a:t>keuangan</a:t>
            </a:r>
            <a:r>
              <a:rPr lang="en-US" dirty="0"/>
              <a:t> yang </a:t>
            </a:r>
            <a:r>
              <a:rPr lang="en-US" dirty="0" err="1"/>
              <a:t>berpotensi</a:t>
            </a:r>
            <a:r>
              <a:rPr lang="en-US" dirty="0"/>
              <a:t> </a:t>
            </a:r>
            <a:r>
              <a:rPr lang="en-US" dirty="0" err="1" smtClean="0"/>
              <a:t>sistemik</a:t>
            </a:r>
            <a:r>
              <a:rPr lang="en-US" dirty="0" smtClean="0"/>
              <a:t>;</a:t>
            </a:r>
            <a:endParaRPr lang="en-US" dirty="0"/>
          </a:p>
          <a:p>
            <a:pPr marL="457200" indent="-457200" fontAlgn="base">
              <a:buFont typeface="+mj-lt"/>
              <a:buAutoNum type="arabicPeriod"/>
            </a:pPr>
            <a:r>
              <a:rPr lang="en-US" dirty="0" err="1"/>
              <a:t>Mengkoordinasikan</a:t>
            </a:r>
            <a:r>
              <a:rPr lang="en-US" dirty="0"/>
              <a:t> </a:t>
            </a:r>
            <a:r>
              <a:rPr lang="en-US" dirty="0" err="1"/>
              <a:t>pelaksanaan</a:t>
            </a:r>
            <a:r>
              <a:rPr lang="en-US" dirty="0"/>
              <a:t> </a:t>
            </a:r>
            <a:r>
              <a:rPr lang="en-US" dirty="0" err="1"/>
              <a:t>atau</a:t>
            </a:r>
            <a:r>
              <a:rPr lang="en-US" dirty="0"/>
              <a:t> </a:t>
            </a:r>
            <a:r>
              <a:rPr lang="en-US" dirty="0" err="1"/>
              <a:t>persiapan</a:t>
            </a:r>
            <a:r>
              <a:rPr lang="en-US" dirty="0"/>
              <a:t> </a:t>
            </a:r>
            <a:r>
              <a:rPr lang="en-US" dirty="0" err="1"/>
              <a:t>inisiatif</a:t>
            </a:r>
            <a:r>
              <a:rPr lang="en-US" dirty="0"/>
              <a:t> </a:t>
            </a:r>
            <a:r>
              <a:rPr lang="en-US" dirty="0" err="1"/>
              <a:t>tertentu</a:t>
            </a:r>
            <a:r>
              <a:rPr lang="en-US" dirty="0"/>
              <a:t> di </a:t>
            </a:r>
            <a:r>
              <a:rPr lang="en-US" dirty="0" err="1"/>
              <a:t>sektor</a:t>
            </a:r>
            <a:r>
              <a:rPr lang="en-US" dirty="0"/>
              <a:t> </a:t>
            </a:r>
            <a:r>
              <a:rPr lang="en-US" dirty="0" err="1"/>
              <a:t>keuangan</a:t>
            </a:r>
            <a:r>
              <a:rPr lang="en-US" dirty="0"/>
              <a:t>.</a:t>
            </a:r>
          </a:p>
          <a:p>
            <a:endParaRPr lang="en-US"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30</a:t>
            </a:fld>
            <a:endParaRPr lang="en-US"/>
          </a:p>
        </p:txBody>
      </p:sp>
    </p:spTree>
    <p:extLst>
      <p:ext uri="{BB962C8B-B14F-4D97-AF65-F5344CB8AC3E}">
        <p14:creationId xmlns:p14="http://schemas.microsoft.com/office/powerpoint/2010/main" val="3507539262"/>
      </p:ext>
    </p:extLst>
  </p:cSld>
  <p:clrMapOvr>
    <a:masterClrMapping/>
  </p:clrMapOvr>
  <p:transition spd="med">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5"/>
          </a:xfrm>
        </p:spPr>
        <p:txBody>
          <a:bodyPr/>
          <a:lstStyle/>
          <a:p>
            <a:r>
              <a:rPr lang="en-US" b="1" dirty="0" smtClean="0"/>
              <a:t>PERANAN KKSK</a:t>
            </a:r>
            <a:endParaRPr lang="en-US" b="1" dirty="0"/>
          </a:p>
        </p:txBody>
      </p:sp>
      <p:sp>
        <p:nvSpPr>
          <p:cNvPr id="3" name="Content Placeholder 2"/>
          <p:cNvSpPr>
            <a:spLocks noGrp="1"/>
          </p:cNvSpPr>
          <p:nvPr>
            <p:ph idx="1"/>
          </p:nvPr>
        </p:nvSpPr>
        <p:spPr>
          <a:xfrm>
            <a:off x="484710" y="1628801"/>
            <a:ext cx="7910534" cy="4619606"/>
          </a:xfrm>
        </p:spPr>
        <p:txBody>
          <a:bodyPr>
            <a:normAutofit fontScale="92500"/>
          </a:bodyPr>
          <a:lstStyle/>
          <a:p>
            <a:pPr marL="0" indent="0">
              <a:lnSpc>
                <a:spcPct val="120000"/>
              </a:lnSpc>
              <a:buNone/>
              <a:defRPr/>
            </a:pPr>
            <a:r>
              <a:rPr lang="en-US" sz="2400" u="sng" kern="0" dirty="0" err="1">
                <a:latin typeface="Calibri" pitchFamily="34" charset="0"/>
                <a:cs typeface="Calibri" pitchFamily="34" charset="0"/>
              </a:rPr>
              <a:t>Dalam</a:t>
            </a:r>
            <a:r>
              <a:rPr lang="en-US" sz="2400" u="sng" kern="0" dirty="0">
                <a:latin typeface="Calibri" pitchFamily="34" charset="0"/>
                <a:cs typeface="Calibri" pitchFamily="34" charset="0"/>
              </a:rPr>
              <a:t> </a:t>
            </a:r>
            <a:r>
              <a:rPr lang="en-US" sz="2400" u="sng" kern="0" dirty="0" err="1">
                <a:latin typeface="Calibri" pitchFamily="34" charset="0"/>
                <a:cs typeface="Calibri" pitchFamily="34" charset="0"/>
              </a:rPr>
              <a:t>kondisi</a:t>
            </a:r>
            <a:r>
              <a:rPr lang="en-US" sz="2400" u="sng" kern="0" dirty="0">
                <a:latin typeface="Calibri" pitchFamily="34" charset="0"/>
                <a:cs typeface="Calibri" pitchFamily="34" charset="0"/>
              </a:rPr>
              <a:t> normal</a:t>
            </a:r>
            <a:r>
              <a:rPr lang="en-US" sz="2400" kern="0" dirty="0">
                <a:latin typeface="Calibri" pitchFamily="34" charset="0"/>
                <a:cs typeface="Calibri" pitchFamily="34" charset="0"/>
              </a:rPr>
              <a:t>, Forum KSSK:</a:t>
            </a:r>
          </a:p>
          <a:p>
            <a:pPr marL="693738" indent="-339725">
              <a:lnSpc>
                <a:spcPct val="120000"/>
              </a:lnSpc>
              <a:buClr>
                <a:schemeClr val="tx1"/>
              </a:buClr>
              <a:buFont typeface="+mj-lt"/>
              <a:buAutoNum type="alphaLcPeriod"/>
              <a:defRPr/>
            </a:pPr>
            <a:r>
              <a:rPr lang="en-US" sz="2400" kern="0" dirty="0" err="1">
                <a:latin typeface="Calibri" pitchFamily="34" charset="0"/>
                <a:cs typeface="Calibri" pitchFamily="34" charset="0"/>
              </a:rPr>
              <a:t>wajib</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melakukan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pemantauan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dan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evaluasi</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stabilitas</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sistem</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keuangan</a:t>
            </a:r>
            <a:r>
              <a:rPr lang="en-US" sz="2400" kern="0" dirty="0">
                <a:latin typeface="Calibri" pitchFamily="34" charset="0"/>
                <a:cs typeface="Calibri" pitchFamily="34" charset="0"/>
              </a:rPr>
              <a:t>;</a:t>
            </a:r>
          </a:p>
          <a:p>
            <a:pPr marL="693738" indent="-339725">
              <a:lnSpc>
                <a:spcPct val="120000"/>
              </a:lnSpc>
              <a:buClr>
                <a:schemeClr val="tx1"/>
              </a:buClr>
              <a:buFont typeface="+mj-lt"/>
              <a:buAutoNum type="alphaLcPeriod"/>
              <a:defRPr/>
            </a:pPr>
            <a:r>
              <a:rPr lang="en-US" sz="2400" kern="0" dirty="0" err="1">
                <a:latin typeface="Calibri" pitchFamily="34" charset="0"/>
                <a:cs typeface="Calibri" pitchFamily="34" charset="0"/>
              </a:rPr>
              <a:t>Melakukan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rapat</a:t>
            </a:r>
            <a:r>
              <a:rPr lang="en-US" sz="2400" kern="0" dirty="0">
                <a:latin typeface="Calibri" pitchFamily="34" charset="0"/>
                <a:cs typeface="Calibri" pitchFamily="34" charset="0"/>
              </a:rPr>
              <a:t> paling </a:t>
            </a:r>
            <a:r>
              <a:rPr lang="en-US" sz="2400" kern="0" dirty="0" err="1">
                <a:latin typeface="Calibri" pitchFamily="34" charset="0"/>
                <a:cs typeface="Calibri" pitchFamily="34" charset="0"/>
              </a:rPr>
              <a:t>sedikit</a:t>
            </a:r>
            <a:r>
              <a:rPr lang="en-US" sz="2400" kern="0" dirty="0">
                <a:latin typeface="Calibri" pitchFamily="34" charset="0"/>
                <a:cs typeface="Calibri" pitchFamily="34" charset="0"/>
              </a:rPr>
              <a:t> 1 (</a:t>
            </a:r>
            <a:r>
              <a:rPr lang="en-US" sz="2400" kern="0" dirty="0" err="1">
                <a:latin typeface="Calibri" pitchFamily="34" charset="0"/>
                <a:cs typeface="Calibri" pitchFamily="34" charset="0"/>
              </a:rPr>
              <a:t>satu</a:t>
            </a:r>
            <a:r>
              <a:rPr lang="en-US" sz="2400" kern="0" dirty="0">
                <a:latin typeface="Calibri" pitchFamily="34" charset="0"/>
                <a:cs typeface="Calibri" pitchFamily="34" charset="0"/>
              </a:rPr>
              <a:t>) kali </a:t>
            </a:r>
            <a:r>
              <a:rPr lang="en-US" sz="2400" kern="0" dirty="0" err="1">
                <a:latin typeface="Calibri" pitchFamily="34" charset="0"/>
                <a:cs typeface="Calibri" pitchFamily="34" charset="0"/>
              </a:rPr>
              <a:t>dalam</a:t>
            </a:r>
            <a:r>
              <a:rPr lang="en-US" sz="2400" kern="0" dirty="0">
                <a:latin typeface="Calibri" pitchFamily="34" charset="0"/>
                <a:cs typeface="Calibri" pitchFamily="34" charset="0"/>
              </a:rPr>
              <a:t> 3 (</a:t>
            </a:r>
            <a:r>
              <a:rPr lang="en-US" sz="2400" kern="0" dirty="0" err="1">
                <a:latin typeface="Calibri" pitchFamily="34" charset="0"/>
                <a:cs typeface="Calibri" pitchFamily="34" charset="0"/>
              </a:rPr>
              <a:t>tiga</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bulan</a:t>
            </a:r>
            <a:r>
              <a:rPr lang="en-US" sz="2400" kern="0" dirty="0">
                <a:latin typeface="Calibri" pitchFamily="34" charset="0"/>
                <a:cs typeface="Calibri" pitchFamily="34" charset="0"/>
              </a:rPr>
              <a:t>;</a:t>
            </a:r>
          </a:p>
          <a:p>
            <a:pPr marL="693738" indent="-339725">
              <a:lnSpc>
                <a:spcPct val="120000"/>
              </a:lnSpc>
              <a:buClr>
                <a:schemeClr val="tx1"/>
              </a:buClr>
              <a:buFont typeface="+mj-lt"/>
              <a:buAutoNum type="alphaLcPeriod"/>
              <a:defRPr/>
            </a:pPr>
            <a:r>
              <a:rPr lang="en-US" sz="2400" kern="0" dirty="0" err="1">
                <a:latin typeface="Calibri" pitchFamily="34" charset="0"/>
                <a:cs typeface="Calibri" pitchFamily="34" charset="0"/>
              </a:rPr>
              <a:t>Membuat</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rekomendasi</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kepada</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setiap</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anggota</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untuk</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melakukan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tindakan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dan</a:t>
            </a:r>
            <a:r>
              <a:rPr lang="en-US" sz="2400" kern="0" dirty="0">
                <a:latin typeface="Calibri" pitchFamily="34" charset="0"/>
                <a:cs typeface="Calibri" pitchFamily="34" charset="0"/>
              </a:rPr>
              <a:t>/</a:t>
            </a:r>
            <a:r>
              <a:rPr lang="en-US" sz="2400" kern="0" dirty="0" err="1">
                <a:latin typeface="Calibri" pitchFamily="34" charset="0"/>
                <a:cs typeface="Calibri" pitchFamily="34" charset="0"/>
              </a:rPr>
              <a:t>atau</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membuat</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kebijakan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dalam</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rangka</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memelihara</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stabilitas</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sistem</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keuangan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dan</a:t>
            </a:r>
            <a:endParaRPr lang="en-US" sz="2400" kern="0" dirty="0">
              <a:latin typeface="Calibri" pitchFamily="34" charset="0"/>
              <a:cs typeface="Calibri" pitchFamily="34" charset="0"/>
            </a:endParaRPr>
          </a:p>
          <a:p>
            <a:pPr marL="693738" indent="-339725">
              <a:lnSpc>
                <a:spcPct val="120000"/>
              </a:lnSpc>
              <a:spcAft>
                <a:spcPts val="600"/>
              </a:spcAft>
              <a:buClr>
                <a:schemeClr val="tx1"/>
              </a:buClr>
              <a:buFont typeface="+mj-lt"/>
              <a:buAutoNum type="alphaLcPeriod"/>
              <a:defRPr/>
            </a:pPr>
            <a:r>
              <a:rPr lang="en-US" sz="2400" kern="0" dirty="0" err="1">
                <a:latin typeface="Calibri" pitchFamily="34" charset="0"/>
                <a:cs typeface="Calibri" pitchFamily="34" charset="0"/>
              </a:rPr>
              <a:t>Melakukan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pertukaran</a:t>
            </a:r>
            <a:r>
              <a:rPr lang="en-US" sz="2400" kern="0" dirty="0">
                <a:latin typeface="Calibri" pitchFamily="34" charset="0"/>
                <a:cs typeface="Calibri" pitchFamily="34" charset="0"/>
              </a:rPr>
              <a:t> </a:t>
            </a:r>
            <a:r>
              <a:rPr lang="en-US" sz="2400" kern="0" dirty="0" err="1">
                <a:latin typeface="Calibri" pitchFamily="34" charset="0"/>
                <a:cs typeface="Calibri" pitchFamily="34" charset="0"/>
              </a:rPr>
              <a:t>informasi</a:t>
            </a:r>
            <a:r>
              <a:rPr lang="en-US" sz="2400" kern="0" dirty="0">
                <a:latin typeface="Calibri" pitchFamily="34" charset="0"/>
                <a:cs typeface="Calibri" pitchFamily="34" charset="0"/>
              </a:rPr>
              <a:t>.</a:t>
            </a:r>
          </a:p>
          <a:p>
            <a:endParaRPr lang="en-US"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31</a:t>
            </a:fld>
            <a:endParaRPr lang="en-US"/>
          </a:p>
        </p:txBody>
      </p:sp>
    </p:spTree>
    <p:extLst>
      <p:ext uri="{BB962C8B-B14F-4D97-AF65-F5344CB8AC3E}">
        <p14:creationId xmlns:p14="http://schemas.microsoft.com/office/powerpoint/2010/main" val="2477943629"/>
      </p:ext>
    </p:extLst>
  </p:cSld>
  <p:clrMapOvr>
    <a:masterClrMapping/>
  </p:clrMapOvr>
  <p:transition spd="med">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063423"/>
            <a:ext cx="7567544" cy="5184983"/>
          </a:xfrm>
        </p:spPr>
        <p:txBody>
          <a:bodyPr/>
          <a:lstStyle/>
          <a:p>
            <a:pPr marL="0" indent="0">
              <a:buNone/>
            </a:pPr>
            <a:r>
              <a:rPr lang="en-US" u="sng" kern="0" dirty="0" err="1">
                <a:latin typeface="Calibri" pitchFamily="34" charset="0"/>
                <a:cs typeface="Calibri" pitchFamily="34" charset="0"/>
              </a:rPr>
              <a:t>Dalam</a:t>
            </a:r>
            <a:r>
              <a:rPr lang="en-US" u="sng" kern="0" dirty="0">
                <a:latin typeface="Calibri" pitchFamily="34" charset="0"/>
                <a:cs typeface="Calibri" pitchFamily="34" charset="0"/>
              </a:rPr>
              <a:t> </a:t>
            </a:r>
            <a:r>
              <a:rPr lang="en-US" u="sng" kern="0" dirty="0" err="1">
                <a:latin typeface="Calibri" pitchFamily="34" charset="0"/>
                <a:cs typeface="Calibri" pitchFamily="34" charset="0"/>
              </a:rPr>
              <a:t>kondisi</a:t>
            </a:r>
            <a:r>
              <a:rPr lang="en-US" u="sng" kern="0" dirty="0">
                <a:latin typeface="Calibri" pitchFamily="34" charset="0"/>
                <a:cs typeface="Calibri" pitchFamily="34" charset="0"/>
              </a:rPr>
              <a:t> </a:t>
            </a:r>
            <a:r>
              <a:rPr lang="en-US" u="sng" kern="0" dirty="0" err="1">
                <a:latin typeface="Calibri" pitchFamily="34" charset="0"/>
                <a:cs typeface="Calibri" pitchFamily="34" charset="0"/>
              </a:rPr>
              <a:t>tidak</a:t>
            </a:r>
            <a:r>
              <a:rPr lang="en-US" u="sng" kern="0" dirty="0">
                <a:latin typeface="Calibri" pitchFamily="34" charset="0"/>
                <a:cs typeface="Calibri" pitchFamily="34" charset="0"/>
              </a:rPr>
              <a:t> normal </a:t>
            </a:r>
            <a:endParaRPr lang="en-US" u="sng" kern="0" dirty="0" smtClean="0">
              <a:latin typeface="Calibri" pitchFamily="34" charset="0"/>
              <a:cs typeface="Calibri" pitchFamily="34" charset="0"/>
            </a:endParaRPr>
          </a:p>
          <a:p>
            <a:pPr marL="457200" indent="-457200">
              <a:buClr>
                <a:schemeClr val="tx1"/>
              </a:buClr>
              <a:buFont typeface="+mj-lt"/>
              <a:buAutoNum type="arabicPeriod"/>
            </a:pPr>
            <a:r>
              <a:rPr lang="en-US" kern="0" dirty="0" err="1" smtClean="0">
                <a:latin typeface="Calibri" pitchFamily="34" charset="0"/>
                <a:cs typeface="Calibri" pitchFamily="34" charset="0"/>
              </a:rPr>
              <a:t>untuk</a:t>
            </a:r>
            <a:r>
              <a:rPr lang="en-US" kern="0" dirty="0" smtClean="0">
                <a:latin typeface="Calibri" pitchFamily="34" charset="0"/>
                <a:cs typeface="Calibri" pitchFamily="34" charset="0"/>
              </a:rPr>
              <a:t> </a:t>
            </a:r>
            <a:r>
              <a:rPr lang="en-US" kern="0" dirty="0" err="1">
                <a:latin typeface="Calibri" pitchFamily="34" charset="0"/>
                <a:cs typeface="Calibri" pitchFamily="34" charset="0"/>
              </a:rPr>
              <a:t>pencegahan</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r>
              <a:rPr lang="en-US" kern="0" dirty="0">
                <a:latin typeface="Calibri" pitchFamily="34" charset="0"/>
                <a:cs typeface="Calibri" pitchFamily="34" charset="0"/>
              </a:rPr>
              <a:t> </a:t>
            </a:r>
            <a:r>
              <a:rPr lang="en-US" kern="0" dirty="0" err="1">
                <a:latin typeface="Calibri" pitchFamily="34" charset="0"/>
                <a:cs typeface="Calibri" pitchFamily="34" charset="0"/>
              </a:rPr>
              <a:t>penanganan</a:t>
            </a:r>
            <a:r>
              <a:rPr lang="en-US" kern="0" dirty="0">
                <a:latin typeface="Calibri" pitchFamily="34" charset="0"/>
                <a:cs typeface="Calibri" pitchFamily="34" charset="0"/>
              </a:rPr>
              <a:t> </a:t>
            </a:r>
            <a:r>
              <a:rPr lang="en-US" kern="0" dirty="0" err="1">
                <a:latin typeface="Calibri" pitchFamily="34" charset="0"/>
                <a:cs typeface="Calibri" pitchFamily="34" charset="0"/>
              </a:rPr>
              <a:t>krisis</a:t>
            </a:r>
            <a:r>
              <a:rPr lang="en-US" kern="0" dirty="0">
                <a:latin typeface="Calibri" pitchFamily="34" charset="0"/>
                <a:cs typeface="Calibri" pitchFamily="34" charset="0"/>
              </a:rPr>
              <a:t>, </a:t>
            </a:r>
            <a:r>
              <a:rPr lang="en-US" kern="0" dirty="0" err="1">
                <a:latin typeface="Calibri" pitchFamily="34" charset="0"/>
                <a:cs typeface="Calibri" pitchFamily="34" charset="0"/>
              </a:rPr>
              <a:t>Menteri</a:t>
            </a:r>
            <a:r>
              <a:rPr lang="en-US" kern="0" dirty="0">
                <a:latin typeface="Calibri" pitchFamily="34" charset="0"/>
                <a:cs typeface="Calibri" pitchFamily="34" charset="0"/>
              </a:rPr>
              <a:t> </a:t>
            </a:r>
            <a:r>
              <a:rPr lang="en-US" kern="0" dirty="0" err="1">
                <a:latin typeface="Calibri" pitchFamily="34" charset="0"/>
                <a:cs typeface="Calibri" pitchFamily="34" charset="0"/>
              </a:rPr>
              <a:t>Keuangan</a:t>
            </a:r>
            <a:r>
              <a:rPr lang="en-US" kern="0" dirty="0">
                <a:latin typeface="Calibri" pitchFamily="34" charset="0"/>
                <a:cs typeface="Calibri" pitchFamily="34" charset="0"/>
              </a:rPr>
              <a:t>, </a:t>
            </a:r>
            <a:r>
              <a:rPr lang="en-US" kern="0" dirty="0" err="1">
                <a:latin typeface="Calibri" pitchFamily="34" charset="0"/>
                <a:cs typeface="Calibri" pitchFamily="34" charset="0"/>
              </a:rPr>
              <a:t>Gubernur</a:t>
            </a:r>
            <a:r>
              <a:rPr lang="en-US" kern="0" dirty="0">
                <a:latin typeface="Calibri" pitchFamily="34" charset="0"/>
                <a:cs typeface="Calibri" pitchFamily="34" charset="0"/>
              </a:rPr>
              <a:t> BI, </a:t>
            </a:r>
            <a:r>
              <a:rPr lang="en-US" kern="0" dirty="0" err="1">
                <a:latin typeface="Calibri" pitchFamily="34" charset="0"/>
                <a:cs typeface="Calibri" pitchFamily="34" charset="0"/>
              </a:rPr>
              <a:t>Ketua</a:t>
            </a:r>
            <a:r>
              <a:rPr lang="en-US" kern="0" dirty="0">
                <a:latin typeface="Calibri" pitchFamily="34" charset="0"/>
                <a:cs typeface="Calibri" pitchFamily="34" charset="0"/>
              </a:rPr>
              <a:t> </a:t>
            </a:r>
            <a:r>
              <a:rPr lang="en-US" kern="0" dirty="0" err="1">
                <a:latin typeface="Calibri" pitchFamily="34" charset="0"/>
                <a:cs typeface="Calibri" pitchFamily="34" charset="0"/>
              </a:rPr>
              <a:t>Dewan</a:t>
            </a:r>
            <a:r>
              <a:rPr lang="en-US" kern="0" dirty="0">
                <a:latin typeface="Calibri" pitchFamily="34" charset="0"/>
                <a:cs typeface="Calibri" pitchFamily="34" charset="0"/>
              </a:rPr>
              <a:t> </a:t>
            </a:r>
            <a:r>
              <a:rPr lang="en-US" kern="0" dirty="0" err="1">
                <a:latin typeface="Calibri" pitchFamily="34" charset="0"/>
                <a:cs typeface="Calibri" pitchFamily="34" charset="0"/>
              </a:rPr>
              <a:t>Komisioner</a:t>
            </a:r>
            <a:r>
              <a:rPr lang="en-US" kern="0" dirty="0">
                <a:latin typeface="Calibri" pitchFamily="34" charset="0"/>
                <a:cs typeface="Calibri" pitchFamily="34" charset="0"/>
              </a:rPr>
              <a:t> OJK, </a:t>
            </a:r>
            <a:r>
              <a:rPr lang="en-US" kern="0" dirty="0" err="1">
                <a:latin typeface="Calibri" pitchFamily="34" charset="0"/>
                <a:cs typeface="Calibri" pitchFamily="34" charset="0"/>
              </a:rPr>
              <a:t>dan</a:t>
            </a:r>
            <a:r>
              <a:rPr lang="en-US" kern="0" dirty="0">
                <a:latin typeface="Calibri" pitchFamily="34" charset="0"/>
                <a:cs typeface="Calibri" pitchFamily="34" charset="0"/>
              </a:rPr>
              <a:t>/</a:t>
            </a:r>
            <a:r>
              <a:rPr lang="en-US" kern="0" dirty="0" err="1">
                <a:latin typeface="Calibri" pitchFamily="34" charset="0"/>
                <a:cs typeface="Calibri" pitchFamily="34" charset="0"/>
              </a:rPr>
              <a:t>atau</a:t>
            </a:r>
            <a:r>
              <a:rPr lang="en-US" kern="0" dirty="0">
                <a:latin typeface="Calibri" pitchFamily="34" charset="0"/>
                <a:cs typeface="Calibri" pitchFamily="34" charset="0"/>
              </a:rPr>
              <a:t> </a:t>
            </a:r>
            <a:r>
              <a:rPr lang="en-US" kern="0" dirty="0" err="1">
                <a:latin typeface="Calibri" pitchFamily="34" charset="0"/>
                <a:cs typeface="Calibri" pitchFamily="34" charset="0"/>
              </a:rPr>
              <a:t>Ketua</a:t>
            </a:r>
            <a:r>
              <a:rPr lang="en-US" kern="0" dirty="0">
                <a:latin typeface="Calibri" pitchFamily="34" charset="0"/>
                <a:cs typeface="Calibri" pitchFamily="34" charset="0"/>
              </a:rPr>
              <a:t> </a:t>
            </a:r>
            <a:r>
              <a:rPr lang="en-US" kern="0" dirty="0" err="1">
                <a:latin typeface="Calibri" pitchFamily="34" charset="0"/>
                <a:cs typeface="Calibri" pitchFamily="34" charset="0"/>
              </a:rPr>
              <a:t>Dewan</a:t>
            </a:r>
            <a:r>
              <a:rPr lang="en-US" kern="0" dirty="0">
                <a:latin typeface="Calibri" pitchFamily="34" charset="0"/>
                <a:cs typeface="Calibri" pitchFamily="34" charset="0"/>
              </a:rPr>
              <a:t> </a:t>
            </a:r>
            <a:r>
              <a:rPr lang="en-US" kern="0" dirty="0" err="1">
                <a:latin typeface="Calibri" pitchFamily="34" charset="0"/>
                <a:cs typeface="Calibri" pitchFamily="34" charset="0"/>
              </a:rPr>
              <a:t>Komisioner</a:t>
            </a:r>
            <a:r>
              <a:rPr lang="en-US" kern="0" dirty="0">
                <a:latin typeface="Calibri" pitchFamily="34" charset="0"/>
                <a:cs typeface="Calibri" pitchFamily="34" charset="0"/>
              </a:rPr>
              <a:t> LPS yang </a:t>
            </a:r>
            <a:r>
              <a:rPr lang="en-US" kern="0" dirty="0" err="1">
                <a:latin typeface="Calibri" pitchFamily="34" charset="0"/>
                <a:cs typeface="Calibri" pitchFamily="34" charset="0"/>
              </a:rPr>
              <a:t>mengindikasikan</a:t>
            </a:r>
            <a:r>
              <a:rPr lang="en-US" kern="0" dirty="0">
                <a:latin typeface="Calibri" pitchFamily="34" charset="0"/>
                <a:cs typeface="Calibri" pitchFamily="34" charset="0"/>
              </a:rPr>
              <a:t> </a:t>
            </a:r>
            <a:r>
              <a:rPr lang="en-US" kern="0" dirty="0" err="1">
                <a:latin typeface="Calibri" pitchFamily="34" charset="0"/>
                <a:cs typeface="Calibri" pitchFamily="34" charset="0"/>
              </a:rPr>
              <a:t>adanya</a:t>
            </a:r>
            <a:r>
              <a:rPr lang="en-US" kern="0" dirty="0">
                <a:latin typeface="Calibri" pitchFamily="34" charset="0"/>
                <a:cs typeface="Calibri" pitchFamily="34" charset="0"/>
              </a:rPr>
              <a:t> </a:t>
            </a:r>
            <a:r>
              <a:rPr lang="en-US" kern="0" dirty="0" err="1">
                <a:latin typeface="Calibri" pitchFamily="34" charset="0"/>
                <a:cs typeface="Calibri" pitchFamily="34" charset="0"/>
              </a:rPr>
              <a:t>potensi</a:t>
            </a:r>
            <a:r>
              <a:rPr lang="en-US" kern="0" dirty="0">
                <a:latin typeface="Calibri" pitchFamily="34" charset="0"/>
                <a:cs typeface="Calibri" pitchFamily="34" charset="0"/>
              </a:rPr>
              <a:t> </a:t>
            </a:r>
            <a:r>
              <a:rPr lang="en-US" kern="0" dirty="0" err="1">
                <a:latin typeface="Calibri" pitchFamily="34" charset="0"/>
                <a:cs typeface="Calibri" pitchFamily="34" charset="0"/>
              </a:rPr>
              <a:t>krisis</a:t>
            </a:r>
            <a:r>
              <a:rPr lang="en-US" kern="0" dirty="0">
                <a:latin typeface="Calibri" pitchFamily="34" charset="0"/>
                <a:cs typeface="Calibri" pitchFamily="34" charset="0"/>
              </a:rPr>
              <a:t> </a:t>
            </a:r>
            <a:r>
              <a:rPr lang="en-US" kern="0" dirty="0" err="1">
                <a:latin typeface="Calibri" pitchFamily="34" charset="0"/>
                <a:cs typeface="Calibri" pitchFamily="34" charset="0"/>
              </a:rPr>
              <a:t>atau</a:t>
            </a:r>
            <a:r>
              <a:rPr lang="en-US" kern="0" dirty="0">
                <a:latin typeface="Calibri" pitchFamily="34" charset="0"/>
                <a:cs typeface="Calibri" pitchFamily="34" charset="0"/>
              </a:rPr>
              <a:t> </a:t>
            </a:r>
            <a:r>
              <a:rPr lang="en-US" kern="0" dirty="0" err="1">
                <a:latin typeface="Calibri" pitchFamily="34" charset="0"/>
                <a:cs typeface="Calibri" pitchFamily="34" charset="0"/>
              </a:rPr>
              <a:t>telah</a:t>
            </a:r>
            <a:r>
              <a:rPr lang="en-US" kern="0" dirty="0">
                <a:latin typeface="Calibri" pitchFamily="34" charset="0"/>
                <a:cs typeface="Calibri" pitchFamily="34" charset="0"/>
              </a:rPr>
              <a:t> </a:t>
            </a:r>
            <a:r>
              <a:rPr lang="en-US" kern="0" dirty="0" err="1">
                <a:latin typeface="Calibri" pitchFamily="34" charset="0"/>
                <a:cs typeface="Calibri" pitchFamily="34" charset="0"/>
              </a:rPr>
              <a:t>terjadi</a:t>
            </a:r>
            <a:r>
              <a:rPr lang="en-US" kern="0" dirty="0">
                <a:latin typeface="Calibri" pitchFamily="34" charset="0"/>
                <a:cs typeface="Calibri" pitchFamily="34" charset="0"/>
              </a:rPr>
              <a:t> </a:t>
            </a:r>
            <a:r>
              <a:rPr lang="en-US" kern="0" dirty="0" err="1">
                <a:latin typeface="Calibri" pitchFamily="34" charset="0"/>
                <a:cs typeface="Calibri" pitchFamily="34" charset="0"/>
              </a:rPr>
              <a:t>krisis</a:t>
            </a:r>
            <a:r>
              <a:rPr lang="en-US" kern="0" dirty="0">
                <a:latin typeface="Calibri" pitchFamily="34" charset="0"/>
                <a:cs typeface="Calibri" pitchFamily="34" charset="0"/>
              </a:rPr>
              <a:t> </a:t>
            </a:r>
            <a:r>
              <a:rPr lang="en-US" kern="0" dirty="0" err="1">
                <a:latin typeface="Calibri" pitchFamily="34" charset="0"/>
                <a:cs typeface="Calibri" pitchFamily="34" charset="0"/>
              </a:rPr>
              <a:t>pada</a:t>
            </a:r>
            <a:r>
              <a:rPr lang="en-US" kern="0" dirty="0">
                <a:latin typeface="Calibri" pitchFamily="34" charset="0"/>
                <a:cs typeface="Calibri" pitchFamily="34" charset="0"/>
              </a:rPr>
              <a:t> </a:t>
            </a:r>
            <a:r>
              <a:rPr lang="en-US" kern="0" dirty="0" err="1">
                <a:latin typeface="Calibri" pitchFamily="34" charset="0"/>
                <a:cs typeface="Calibri" pitchFamily="34" charset="0"/>
              </a:rPr>
              <a:t>sistem</a:t>
            </a:r>
            <a:r>
              <a:rPr lang="en-US" kern="0" dirty="0">
                <a:latin typeface="Calibri" pitchFamily="34" charset="0"/>
                <a:cs typeface="Calibri" pitchFamily="34" charset="0"/>
              </a:rPr>
              <a:t> </a:t>
            </a:r>
            <a:r>
              <a:rPr lang="en-US" kern="0" dirty="0" err="1">
                <a:latin typeface="Calibri" pitchFamily="34" charset="0"/>
                <a:cs typeface="Calibri" pitchFamily="34" charset="0"/>
              </a:rPr>
              <a:t>keuangan</a:t>
            </a:r>
            <a:r>
              <a:rPr lang="en-US" kern="0" dirty="0">
                <a:latin typeface="Calibri" pitchFamily="34" charset="0"/>
                <a:cs typeface="Calibri" pitchFamily="34" charset="0"/>
              </a:rPr>
              <a:t>, </a:t>
            </a:r>
            <a:r>
              <a:rPr lang="en-US" kern="0" dirty="0" err="1">
                <a:latin typeface="Calibri" pitchFamily="34" charset="0"/>
                <a:cs typeface="Calibri" pitchFamily="34" charset="0"/>
              </a:rPr>
              <a:t>masing-masing</a:t>
            </a:r>
            <a:r>
              <a:rPr lang="en-US" kern="0" dirty="0">
                <a:latin typeface="Calibri" pitchFamily="34" charset="0"/>
                <a:cs typeface="Calibri" pitchFamily="34" charset="0"/>
              </a:rPr>
              <a:t> </a:t>
            </a:r>
            <a:r>
              <a:rPr lang="en-US" kern="0" dirty="0" err="1">
                <a:latin typeface="Calibri" pitchFamily="34" charset="0"/>
                <a:cs typeface="Calibri" pitchFamily="34" charset="0"/>
              </a:rPr>
              <a:t>dapat</a:t>
            </a:r>
            <a:r>
              <a:rPr lang="en-US" kern="0" dirty="0">
                <a:latin typeface="Calibri" pitchFamily="34" charset="0"/>
                <a:cs typeface="Calibri" pitchFamily="34" charset="0"/>
              </a:rPr>
              <a:t> </a:t>
            </a:r>
            <a:r>
              <a:rPr lang="en-US" kern="0" dirty="0" err="1">
                <a:latin typeface="Calibri" pitchFamily="34" charset="0"/>
                <a:cs typeface="Calibri" pitchFamily="34" charset="0"/>
              </a:rPr>
              <a:t>mengajukan</a:t>
            </a:r>
            <a:r>
              <a:rPr lang="en-US" kern="0" dirty="0">
                <a:latin typeface="Calibri" pitchFamily="34" charset="0"/>
                <a:cs typeface="Calibri" pitchFamily="34" charset="0"/>
              </a:rPr>
              <a:t> </a:t>
            </a:r>
            <a:r>
              <a:rPr lang="en-US" kern="0" dirty="0" err="1">
                <a:latin typeface="Calibri" pitchFamily="34" charset="0"/>
                <a:cs typeface="Calibri" pitchFamily="34" charset="0"/>
              </a:rPr>
              <a:t>ke</a:t>
            </a:r>
            <a:r>
              <a:rPr lang="en-US" kern="0" dirty="0">
                <a:latin typeface="Calibri" pitchFamily="34" charset="0"/>
                <a:cs typeface="Calibri" pitchFamily="34" charset="0"/>
              </a:rPr>
              <a:t> Forum KSSK </a:t>
            </a:r>
            <a:r>
              <a:rPr lang="en-US" kern="0" dirty="0" err="1">
                <a:latin typeface="Calibri" pitchFamily="34" charset="0"/>
                <a:cs typeface="Calibri" pitchFamily="34" charset="0"/>
              </a:rPr>
              <a:t>untuk</a:t>
            </a:r>
            <a:r>
              <a:rPr lang="en-US" kern="0" dirty="0">
                <a:latin typeface="Calibri" pitchFamily="34" charset="0"/>
                <a:cs typeface="Calibri" pitchFamily="34" charset="0"/>
              </a:rPr>
              <a:t> </a:t>
            </a:r>
            <a:r>
              <a:rPr lang="en-US" kern="0" dirty="0" err="1">
                <a:latin typeface="Calibri" pitchFamily="34" charset="0"/>
                <a:cs typeface="Calibri" pitchFamily="34" charset="0"/>
              </a:rPr>
              <a:t>segera</a:t>
            </a:r>
            <a:r>
              <a:rPr lang="en-US" kern="0" dirty="0">
                <a:latin typeface="Calibri" pitchFamily="34" charset="0"/>
                <a:cs typeface="Calibri" pitchFamily="34" charset="0"/>
              </a:rPr>
              <a:t> </a:t>
            </a:r>
            <a:r>
              <a:rPr lang="en-US" kern="0" dirty="0" err="1">
                <a:latin typeface="Calibri" pitchFamily="34" charset="0"/>
                <a:cs typeface="Calibri" pitchFamily="34" charset="0"/>
              </a:rPr>
              <a:t>dilakukan</a:t>
            </a:r>
            <a:r>
              <a:rPr lang="en-US" kern="0" dirty="0">
                <a:latin typeface="Calibri" pitchFamily="34" charset="0"/>
                <a:cs typeface="Calibri" pitchFamily="34" charset="0"/>
              </a:rPr>
              <a:t> </a:t>
            </a:r>
            <a:r>
              <a:rPr lang="en-US" kern="0" dirty="0" err="1">
                <a:latin typeface="Calibri" pitchFamily="34" charset="0"/>
                <a:cs typeface="Calibri" pitchFamily="34" charset="0"/>
              </a:rPr>
              <a:t>rapat</a:t>
            </a:r>
            <a:r>
              <a:rPr lang="en-US" kern="0" dirty="0">
                <a:latin typeface="Calibri" pitchFamily="34" charset="0"/>
                <a:cs typeface="Calibri" pitchFamily="34" charset="0"/>
              </a:rPr>
              <a:t> </a:t>
            </a:r>
            <a:r>
              <a:rPr lang="en-US" kern="0" dirty="0" err="1">
                <a:latin typeface="Calibri" pitchFamily="34" charset="0"/>
                <a:cs typeface="Calibri" pitchFamily="34" charset="0"/>
              </a:rPr>
              <a:t>guna</a:t>
            </a:r>
            <a:r>
              <a:rPr lang="en-US" kern="0" dirty="0">
                <a:latin typeface="Calibri" pitchFamily="34" charset="0"/>
                <a:cs typeface="Calibri" pitchFamily="34" charset="0"/>
              </a:rPr>
              <a:t> </a:t>
            </a:r>
            <a:r>
              <a:rPr lang="en-US" kern="0" dirty="0" err="1">
                <a:latin typeface="Calibri" pitchFamily="34" charset="0"/>
                <a:cs typeface="Calibri" pitchFamily="34" charset="0"/>
              </a:rPr>
              <a:t>memutuskan</a:t>
            </a:r>
            <a:r>
              <a:rPr lang="en-US" kern="0" dirty="0">
                <a:latin typeface="Calibri" pitchFamily="34" charset="0"/>
                <a:cs typeface="Calibri" pitchFamily="34" charset="0"/>
              </a:rPr>
              <a:t> </a:t>
            </a:r>
            <a:r>
              <a:rPr lang="en-US" kern="0" dirty="0" err="1">
                <a:latin typeface="Calibri" pitchFamily="34" charset="0"/>
                <a:cs typeface="Calibri" pitchFamily="34" charset="0"/>
              </a:rPr>
              <a:t>langkah-langkah</a:t>
            </a:r>
            <a:r>
              <a:rPr lang="en-US" kern="0" dirty="0">
                <a:latin typeface="Calibri" pitchFamily="34" charset="0"/>
                <a:cs typeface="Calibri" pitchFamily="34" charset="0"/>
              </a:rPr>
              <a:t> </a:t>
            </a:r>
            <a:r>
              <a:rPr lang="en-US" kern="0" dirty="0" err="1">
                <a:latin typeface="Calibri" pitchFamily="34" charset="0"/>
                <a:cs typeface="Calibri" pitchFamily="34" charset="0"/>
              </a:rPr>
              <a:t>pencegahan</a:t>
            </a:r>
            <a:r>
              <a:rPr lang="en-US" kern="0" dirty="0">
                <a:latin typeface="Calibri" pitchFamily="34" charset="0"/>
                <a:cs typeface="Calibri" pitchFamily="34" charset="0"/>
              </a:rPr>
              <a:t> </a:t>
            </a:r>
            <a:r>
              <a:rPr lang="en-US" kern="0" dirty="0" err="1">
                <a:latin typeface="Calibri" pitchFamily="34" charset="0"/>
                <a:cs typeface="Calibri" pitchFamily="34" charset="0"/>
              </a:rPr>
              <a:t>atau</a:t>
            </a:r>
            <a:r>
              <a:rPr lang="en-US" kern="0" dirty="0">
                <a:latin typeface="Calibri" pitchFamily="34" charset="0"/>
                <a:cs typeface="Calibri" pitchFamily="34" charset="0"/>
              </a:rPr>
              <a:t> </a:t>
            </a:r>
            <a:r>
              <a:rPr lang="en-US" kern="0" dirty="0" err="1">
                <a:latin typeface="Calibri" pitchFamily="34" charset="0"/>
                <a:cs typeface="Calibri" pitchFamily="34" charset="0"/>
              </a:rPr>
              <a:t>penanganan</a:t>
            </a:r>
            <a:r>
              <a:rPr lang="en-US" kern="0" dirty="0">
                <a:latin typeface="Calibri" pitchFamily="34" charset="0"/>
                <a:cs typeface="Calibri" pitchFamily="34" charset="0"/>
              </a:rPr>
              <a:t> </a:t>
            </a:r>
            <a:r>
              <a:rPr lang="en-US" kern="0" dirty="0" err="1">
                <a:latin typeface="Calibri" pitchFamily="34" charset="0"/>
                <a:cs typeface="Calibri" pitchFamily="34" charset="0"/>
              </a:rPr>
              <a:t>krisis</a:t>
            </a:r>
            <a:r>
              <a:rPr lang="en-US" kern="0" dirty="0" smtClean="0">
                <a:latin typeface="Calibri" pitchFamily="34" charset="0"/>
                <a:cs typeface="Calibri" pitchFamily="34" charset="0"/>
              </a:rPr>
              <a:t>.</a:t>
            </a:r>
          </a:p>
          <a:p>
            <a:pPr marL="457200" indent="-457200">
              <a:buClr>
                <a:schemeClr val="tx1"/>
              </a:buClr>
              <a:buFont typeface="+mj-lt"/>
              <a:buAutoNum type="arabicPeriod"/>
            </a:pPr>
            <a:r>
              <a:rPr lang="en-US" kern="0" dirty="0">
                <a:latin typeface="Calibri" pitchFamily="34" charset="0"/>
                <a:cs typeface="Calibri" pitchFamily="34" charset="0"/>
              </a:rPr>
              <a:t>Forum KSSK </a:t>
            </a:r>
            <a:r>
              <a:rPr lang="en-US" kern="0" dirty="0" err="1">
                <a:latin typeface="Calibri" pitchFamily="34" charset="0"/>
                <a:cs typeface="Calibri" pitchFamily="34" charset="0"/>
              </a:rPr>
              <a:t>menetapkan</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r>
              <a:rPr lang="en-US" kern="0" dirty="0">
                <a:latin typeface="Calibri" pitchFamily="34" charset="0"/>
                <a:cs typeface="Calibri" pitchFamily="34" charset="0"/>
              </a:rPr>
              <a:t> </a:t>
            </a:r>
            <a:r>
              <a:rPr lang="en-US" kern="0" dirty="0" err="1">
                <a:latin typeface="Calibri" pitchFamily="34" charset="0"/>
                <a:cs typeface="Calibri" pitchFamily="34" charset="0"/>
              </a:rPr>
              <a:t>melaksanakan</a:t>
            </a:r>
            <a:r>
              <a:rPr lang="en-US" kern="0" dirty="0">
                <a:latin typeface="Calibri" pitchFamily="34" charset="0"/>
                <a:cs typeface="Calibri" pitchFamily="34" charset="0"/>
              </a:rPr>
              <a:t> </a:t>
            </a:r>
            <a:r>
              <a:rPr lang="en-US" kern="0" dirty="0" err="1">
                <a:latin typeface="Calibri" pitchFamily="34" charset="0"/>
                <a:cs typeface="Calibri" pitchFamily="34" charset="0"/>
              </a:rPr>
              <a:t>kebijakan</a:t>
            </a:r>
            <a:r>
              <a:rPr lang="en-US" kern="0" dirty="0">
                <a:latin typeface="Calibri" pitchFamily="34" charset="0"/>
                <a:cs typeface="Calibri" pitchFamily="34" charset="0"/>
              </a:rPr>
              <a:t> yang </a:t>
            </a:r>
            <a:r>
              <a:rPr lang="en-US" kern="0" dirty="0" err="1">
                <a:latin typeface="Calibri" pitchFamily="34" charset="0"/>
                <a:cs typeface="Calibri" pitchFamily="34" charset="0"/>
              </a:rPr>
              <a:t>diperlukan</a:t>
            </a:r>
            <a:r>
              <a:rPr lang="en-US" kern="0" dirty="0">
                <a:latin typeface="Calibri" pitchFamily="34" charset="0"/>
                <a:cs typeface="Calibri" pitchFamily="34" charset="0"/>
              </a:rPr>
              <a:t> </a:t>
            </a:r>
            <a:r>
              <a:rPr lang="en-US" kern="0" dirty="0" err="1">
                <a:latin typeface="Calibri" pitchFamily="34" charset="0"/>
                <a:cs typeface="Calibri" pitchFamily="34" charset="0"/>
              </a:rPr>
              <a:t>dalam</a:t>
            </a:r>
            <a:r>
              <a:rPr lang="en-US" kern="0" dirty="0">
                <a:latin typeface="Calibri" pitchFamily="34" charset="0"/>
                <a:cs typeface="Calibri" pitchFamily="34" charset="0"/>
              </a:rPr>
              <a:t> </a:t>
            </a:r>
            <a:r>
              <a:rPr lang="en-US" kern="0" dirty="0" err="1">
                <a:latin typeface="Calibri" pitchFamily="34" charset="0"/>
                <a:cs typeface="Calibri" pitchFamily="34" charset="0"/>
              </a:rPr>
              <a:t>rangka</a:t>
            </a:r>
            <a:r>
              <a:rPr lang="en-US" kern="0" dirty="0">
                <a:latin typeface="Calibri" pitchFamily="34" charset="0"/>
                <a:cs typeface="Calibri" pitchFamily="34" charset="0"/>
              </a:rPr>
              <a:t> </a:t>
            </a:r>
            <a:r>
              <a:rPr lang="en-US" kern="0" dirty="0" err="1">
                <a:latin typeface="Calibri" pitchFamily="34" charset="0"/>
                <a:cs typeface="Calibri" pitchFamily="34" charset="0"/>
              </a:rPr>
              <a:t>pencegahan</a:t>
            </a:r>
            <a:r>
              <a:rPr lang="en-US" kern="0" dirty="0">
                <a:latin typeface="Calibri" pitchFamily="34" charset="0"/>
                <a:cs typeface="Calibri" pitchFamily="34" charset="0"/>
              </a:rPr>
              <a:t> </a:t>
            </a:r>
            <a:r>
              <a:rPr lang="en-US" kern="0" dirty="0" err="1">
                <a:latin typeface="Calibri" pitchFamily="34" charset="0"/>
                <a:cs typeface="Calibri" pitchFamily="34" charset="0"/>
              </a:rPr>
              <a:t>dan</a:t>
            </a:r>
            <a:r>
              <a:rPr lang="en-US" kern="0" dirty="0">
                <a:latin typeface="Calibri" pitchFamily="34" charset="0"/>
                <a:cs typeface="Calibri" pitchFamily="34" charset="0"/>
              </a:rPr>
              <a:t> </a:t>
            </a:r>
            <a:r>
              <a:rPr lang="en-US" kern="0" dirty="0" err="1">
                <a:latin typeface="Calibri" pitchFamily="34" charset="0"/>
                <a:cs typeface="Calibri" pitchFamily="34" charset="0"/>
              </a:rPr>
              <a:t>penanganan</a:t>
            </a:r>
            <a:r>
              <a:rPr lang="en-US" kern="0" dirty="0">
                <a:latin typeface="Calibri" pitchFamily="34" charset="0"/>
                <a:cs typeface="Calibri" pitchFamily="34" charset="0"/>
              </a:rPr>
              <a:t> </a:t>
            </a:r>
            <a:r>
              <a:rPr lang="en-US" kern="0" dirty="0" err="1">
                <a:latin typeface="Calibri" pitchFamily="34" charset="0"/>
                <a:cs typeface="Calibri" pitchFamily="34" charset="0"/>
              </a:rPr>
              <a:t>krisis</a:t>
            </a:r>
            <a:r>
              <a:rPr lang="en-US" kern="0" dirty="0">
                <a:latin typeface="Calibri" pitchFamily="34" charset="0"/>
                <a:cs typeface="Calibri" pitchFamily="34" charset="0"/>
              </a:rPr>
              <a:t> </a:t>
            </a:r>
            <a:r>
              <a:rPr lang="en-US" kern="0" dirty="0" err="1">
                <a:latin typeface="Calibri" pitchFamily="34" charset="0"/>
                <a:cs typeface="Calibri" pitchFamily="34" charset="0"/>
              </a:rPr>
              <a:t>pada</a:t>
            </a:r>
            <a:r>
              <a:rPr lang="en-US" kern="0" dirty="0">
                <a:latin typeface="Calibri" pitchFamily="34" charset="0"/>
                <a:cs typeface="Calibri" pitchFamily="34" charset="0"/>
              </a:rPr>
              <a:t> </a:t>
            </a:r>
            <a:r>
              <a:rPr lang="en-US" kern="0" dirty="0" err="1">
                <a:latin typeface="Calibri" pitchFamily="34" charset="0"/>
                <a:cs typeface="Calibri" pitchFamily="34" charset="0"/>
              </a:rPr>
              <a:t>sistem</a:t>
            </a:r>
            <a:r>
              <a:rPr lang="en-US" kern="0" dirty="0">
                <a:latin typeface="Calibri" pitchFamily="34" charset="0"/>
                <a:cs typeface="Calibri" pitchFamily="34" charset="0"/>
              </a:rPr>
              <a:t> </a:t>
            </a:r>
            <a:r>
              <a:rPr lang="en-US" kern="0" dirty="0" err="1">
                <a:latin typeface="Calibri" pitchFamily="34" charset="0"/>
                <a:cs typeface="Calibri" pitchFamily="34" charset="0"/>
              </a:rPr>
              <a:t>keuangan</a:t>
            </a:r>
            <a:r>
              <a:rPr lang="en-US" kern="0" dirty="0">
                <a:latin typeface="Calibri" pitchFamily="34" charset="0"/>
                <a:cs typeface="Calibri" pitchFamily="34" charset="0"/>
              </a:rPr>
              <a:t> </a:t>
            </a:r>
            <a:r>
              <a:rPr lang="en-US" kern="0" dirty="0" err="1">
                <a:latin typeface="Calibri" pitchFamily="34" charset="0"/>
                <a:cs typeface="Calibri" pitchFamily="34" charset="0"/>
              </a:rPr>
              <a:t>sesuai</a:t>
            </a:r>
            <a:r>
              <a:rPr lang="en-US" kern="0" dirty="0">
                <a:latin typeface="Calibri" pitchFamily="34" charset="0"/>
                <a:cs typeface="Calibri" pitchFamily="34" charset="0"/>
              </a:rPr>
              <a:t> </a:t>
            </a:r>
            <a:r>
              <a:rPr lang="en-US" kern="0" dirty="0" err="1">
                <a:latin typeface="Calibri" pitchFamily="34" charset="0"/>
                <a:cs typeface="Calibri" pitchFamily="34" charset="0"/>
              </a:rPr>
              <a:t>dengan</a:t>
            </a:r>
            <a:r>
              <a:rPr lang="en-US" kern="0" dirty="0">
                <a:latin typeface="Calibri" pitchFamily="34" charset="0"/>
                <a:cs typeface="Calibri" pitchFamily="34" charset="0"/>
              </a:rPr>
              <a:t> </a:t>
            </a:r>
            <a:r>
              <a:rPr lang="en-US" kern="0" dirty="0" err="1">
                <a:latin typeface="Calibri" pitchFamily="34" charset="0"/>
                <a:cs typeface="Calibri" pitchFamily="34" charset="0"/>
              </a:rPr>
              <a:t>kewenangan</a:t>
            </a:r>
            <a:r>
              <a:rPr lang="en-US" kern="0" dirty="0">
                <a:latin typeface="Calibri" pitchFamily="34" charset="0"/>
                <a:cs typeface="Calibri" pitchFamily="34" charset="0"/>
              </a:rPr>
              <a:t> </a:t>
            </a:r>
            <a:r>
              <a:rPr lang="en-US" kern="0" dirty="0" err="1">
                <a:latin typeface="Calibri" pitchFamily="34" charset="0"/>
                <a:cs typeface="Calibri" pitchFamily="34" charset="0"/>
              </a:rPr>
              <a:t>masing-masing</a:t>
            </a:r>
            <a:r>
              <a:rPr lang="en-US" kern="0" dirty="0">
                <a:latin typeface="Calibri" pitchFamily="34" charset="0"/>
                <a:cs typeface="Calibri" pitchFamily="34" charset="0"/>
              </a:rPr>
              <a:t>.</a:t>
            </a:r>
          </a:p>
          <a:p>
            <a:pPr marL="457200" indent="-457200">
              <a:buClr>
                <a:schemeClr val="tx1"/>
              </a:buClr>
              <a:buFont typeface="+mj-lt"/>
              <a:buAutoNum type="arabicPeriod"/>
            </a:pPr>
            <a:endParaRPr lang="en-US" kern="0" dirty="0">
              <a:latin typeface="Calibri" pitchFamily="34" charset="0"/>
              <a:cs typeface="Calibri" pitchFamily="34" charset="0"/>
            </a:endParaRPr>
          </a:p>
          <a:p>
            <a:endParaRPr lang="en-US" dirty="0"/>
          </a:p>
        </p:txBody>
      </p:sp>
      <p:sp>
        <p:nvSpPr>
          <p:cNvPr id="5" name="Slide Number Placeholder 4"/>
          <p:cNvSpPr>
            <a:spLocks noGrp="1"/>
          </p:cNvSpPr>
          <p:nvPr>
            <p:ph type="sldNum" sz="quarter" idx="12"/>
          </p:nvPr>
        </p:nvSpPr>
        <p:spPr/>
        <p:txBody>
          <a:bodyPr/>
          <a:lstStyle/>
          <a:p>
            <a:fld id="{F25ADF20-BD27-4A6D-B95F-56EBD5EB1508}" type="slidenum">
              <a:rPr lang="en-US" smtClean="0"/>
              <a:pPr/>
              <a:t>32</a:t>
            </a:fld>
            <a:endParaRPr lang="en-US"/>
          </a:p>
        </p:txBody>
      </p:sp>
    </p:spTree>
    <p:extLst>
      <p:ext uri="{BB962C8B-B14F-4D97-AF65-F5344CB8AC3E}">
        <p14:creationId xmlns:p14="http://schemas.microsoft.com/office/powerpoint/2010/main" val="3733102730"/>
      </p:ext>
    </p:extLst>
  </p:cSld>
  <p:clrMapOvr>
    <a:masterClrMapping/>
  </p:clrMapOvr>
  <p:transition spd="med">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ADF20-BD27-4A6D-B95F-56EBD5EB1508}" type="slidenum">
              <a:rPr lang="en-US" smtClean="0"/>
              <a:pPr/>
              <a:t>33</a:t>
            </a:fld>
            <a:endParaRPr lang="en-US" dirty="0"/>
          </a:p>
        </p:txBody>
      </p:sp>
      <p:sp>
        <p:nvSpPr>
          <p:cNvPr id="5" name="Content Placeholder 4"/>
          <p:cNvSpPr>
            <a:spLocks noGrp="1"/>
          </p:cNvSpPr>
          <p:nvPr>
            <p:ph sz="quarter" idx="1"/>
          </p:nvPr>
        </p:nvSpPr>
        <p:spPr>
          <a:xfrm>
            <a:off x="393048" y="548680"/>
            <a:ext cx="8183880" cy="4187952"/>
          </a:xfrm>
        </p:spPr>
        <p:txBody>
          <a:bodyPr>
            <a:normAutofit fontScale="92500" lnSpcReduction="20000"/>
          </a:bodyPr>
          <a:lstStyle/>
          <a:p>
            <a:pPr marL="0" indent="0" algn="ctr">
              <a:buNone/>
            </a:pPr>
            <a:r>
              <a:rPr lang="en-US" dirty="0" smtClean="0"/>
              <a:t>TUGAS </a:t>
            </a:r>
          </a:p>
          <a:p>
            <a:r>
              <a:rPr lang="en-US" dirty="0" err="1" smtClean="0"/>
              <a:t>Buatlah</a:t>
            </a:r>
            <a:r>
              <a:rPr lang="en-US" dirty="0" smtClean="0"/>
              <a:t> video </a:t>
            </a:r>
            <a:r>
              <a:rPr lang="en-US" dirty="0" err="1" smtClean="0"/>
              <a:t>tentang</a:t>
            </a:r>
            <a:r>
              <a:rPr lang="en-US" dirty="0" smtClean="0"/>
              <a:t> bank Indonesia yang </a:t>
            </a:r>
            <a:r>
              <a:rPr lang="en-US" dirty="0" err="1" smtClean="0"/>
              <a:t>berisi</a:t>
            </a:r>
            <a:r>
              <a:rPr lang="en-US" dirty="0" smtClean="0"/>
              <a:t> : </a:t>
            </a:r>
          </a:p>
          <a:p>
            <a:pPr marL="514350" indent="-514350">
              <a:buAutoNum type="arabicPeriod"/>
            </a:pPr>
            <a:r>
              <a:rPr lang="en-US" dirty="0" err="1" smtClean="0"/>
              <a:t>Tugas</a:t>
            </a:r>
            <a:r>
              <a:rPr lang="en-US" dirty="0" smtClean="0"/>
              <a:t> </a:t>
            </a:r>
            <a:r>
              <a:rPr lang="en-US" dirty="0" err="1"/>
              <a:t>dari</a:t>
            </a:r>
            <a:r>
              <a:rPr lang="en-US" dirty="0"/>
              <a:t> Bank </a:t>
            </a:r>
            <a:r>
              <a:rPr lang="en-US" dirty="0" smtClean="0"/>
              <a:t>Indonesia</a:t>
            </a:r>
          </a:p>
          <a:p>
            <a:pPr marL="514350" indent="-514350">
              <a:buAutoNum type="arabicPeriod"/>
            </a:pPr>
            <a:r>
              <a:rPr lang="en-US" dirty="0" err="1" smtClean="0"/>
              <a:t>Sejarah</a:t>
            </a:r>
            <a:r>
              <a:rPr lang="en-US" dirty="0" smtClean="0"/>
              <a:t> </a:t>
            </a:r>
            <a:r>
              <a:rPr lang="en-US" dirty="0" smtClean="0"/>
              <a:t>Bank </a:t>
            </a:r>
            <a:r>
              <a:rPr lang="en-US" dirty="0" smtClean="0"/>
              <a:t>Indonesia</a:t>
            </a:r>
          </a:p>
          <a:p>
            <a:pPr marL="514350" indent="-514350">
              <a:buAutoNum type="arabicPeriod"/>
            </a:pPr>
            <a:r>
              <a:rPr lang="en-US" dirty="0" err="1" smtClean="0"/>
              <a:t>Fungsi</a:t>
            </a:r>
            <a:r>
              <a:rPr lang="en-US" dirty="0" smtClean="0"/>
              <a:t> </a:t>
            </a:r>
            <a:r>
              <a:rPr lang="en-US" dirty="0" err="1" smtClean="0"/>
              <a:t>dan</a:t>
            </a:r>
            <a:r>
              <a:rPr lang="en-US" dirty="0" smtClean="0"/>
              <a:t> </a:t>
            </a:r>
            <a:r>
              <a:rPr lang="en-US" dirty="0" err="1" smtClean="0"/>
              <a:t>kewenangan</a:t>
            </a:r>
            <a:r>
              <a:rPr lang="en-US" dirty="0" smtClean="0"/>
              <a:t> </a:t>
            </a:r>
            <a:r>
              <a:rPr lang="en-US" dirty="0" err="1" smtClean="0"/>
              <a:t>dari</a:t>
            </a:r>
            <a:r>
              <a:rPr lang="en-US" dirty="0" smtClean="0"/>
              <a:t> Bank </a:t>
            </a:r>
            <a:r>
              <a:rPr lang="en-US" dirty="0" smtClean="0"/>
              <a:t>Indonesia</a:t>
            </a:r>
          </a:p>
          <a:p>
            <a:pPr marL="514350" indent="-514350">
              <a:buAutoNum type="arabicPeriod"/>
            </a:pPr>
            <a:r>
              <a:rPr lang="en-US" dirty="0" err="1" smtClean="0"/>
              <a:t>Tujuan</a:t>
            </a:r>
            <a:r>
              <a:rPr lang="en-US" dirty="0" smtClean="0"/>
              <a:t> </a:t>
            </a:r>
            <a:r>
              <a:rPr lang="en-US" dirty="0" smtClean="0"/>
              <a:t>Bank </a:t>
            </a:r>
            <a:r>
              <a:rPr lang="en-US" dirty="0" smtClean="0"/>
              <a:t>Indonesia</a:t>
            </a:r>
          </a:p>
          <a:p>
            <a:pPr marL="0" indent="0">
              <a:buNone/>
            </a:pPr>
            <a:r>
              <a:rPr lang="en-US" dirty="0" err="1" smtClean="0"/>
              <a:t>Kirim</a:t>
            </a:r>
            <a:r>
              <a:rPr lang="en-US" dirty="0" smtClean="0"/>
              <a:t> </a:t>
            </a:r>
            <a:r>
              <a:rPr lang="en-US" dirty="0" err="1" smtClean="0"/>
              <a:t>ke</a:t>
            </a:r>
            <a:r>
              <a:rPr lang="en-US" dirty="0" smtClean="0"/>
              <a:t> email </a:t>
            </a:r>
            <a:r>
              <a:rPr lang="en-US" dirty="0" err="1" smtClean="0"/>
              <a:t>ibu</a:t>
            </a:r>
            <a:r>
              <a:rPr lang="en-US" dirty="0" smtClean="0"/>
              <a:t> </a:t>
            </a:r>
            <a:r>
              <a:rPr lang="en-US" dirty="0" err="1" smtClean="0"/>
              <a:t>dengan</a:t>
            </a:r>
            <a:r>
              <a:rPr lang="en-US" dirty="0" smtClean="0"/>
              <a:t> URL </a:t>
            </a:r>
            <a:r>
              <a:rPr lang="en-US" dirty="0" err="1" smtClean="0"/>
              <a:t>dan</a:t>
            </a:r>
            <a:r>
              <a:rPr lang="en-US" dirty="0" smtClean="0"/>
              <a:t> </a:t>
            </a:r>
            <a:r>
              <a:rPr lang="en-US" dirty="0" err="1" smtClean="0"/>
              <a:t>PPTnya</a:t>
            </a:r>
            <a:r>
              <a:rPr lang="en-US" dirty="0" smtClean="0"/>
              <a:t> </a:t>
            </a:r>
            <a:r>
              <a:rPr lang="en-US" dirty="0" err="1" smtClean="0"/>
              <a:t>dari</a:t>
            </a:r>
            <a:r>
              <a:rPr lang="en-US" dirty="0" smtClean="0"/>
              <a:t> </a:t>
            </a:r>
            <a:r>
              <a:rPr lang="en-US" dirty="0" err="1" smtClean="0"/>
              <a:t>youtube</a:t>
            </a:r>
            <a:r>
              <a:rPr lang="en-US" dirty="0" smtClean="0"/>
              <a:t>. Paling </a:t>
            </a:r>
            <a:r>
              <a:rPr lang="en-US" dirty="0" err="1" smtClean="0"/>
              <a:t>lambat</a:t>
            </a:r>
            <a:r>
              <a:rPr lang="en-US" dirty="0" smtClean="0"/>
              <a:t> </a:t>
            </a:r>
            <a:r>
              <a:rPr lang="en-US" dirty="0" err="1" smtClean="0"/>
              <a:t>Sabtu</a:t>
            </a:r>
            <a:r>
              <a:rPr lang="en-US" dirty="0" smtClean="0"/>
              <a:t> </a:t>
            </a:r>
            <a:r>
              <a:rPr lang="en-US" dirty="0" err="1" smtClean="0"/>
              <a:t>Pagi</a:t>
            </a:r>
            <a:r>
              <a:rPr lang="en-US" dirty="0" smtClean="0"/>
              <a:t> jam 08.00</a:t>
            </a:r>
            <a:endParaRPr lang="en-US" dirty="0" smtClean="0"/>
          </a:p>
          <a:p>
            <a:endParaRPr lang="en-US" dirty="0"/>
          </a:p>
        </p:txBody>
      </p:sp>
    </p:spTree>
    <p:extLst>
      <p:ext uri="{BB962C8B-B14F-4D97-AF65-F5344CB8AC3E}">
        <p14:creationId xmlns:p14="http://schemas.microsoft.com/office/powerpoint/2010/main" val="2478602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ChangeArrowheads="1"/>
          </p:cNvSpPr>
          <p:nvPr/>
        </p:nvSpPr>
        <p:spPr bwMode="auto">
          <a:xfrm>
            <a:off x="900113" y="1773238"/>
            <a:ext cx="7343775" cy="3429000"/>
          </a:xfrm>
          <a:prstGeom prst="can">
            <a:avLst>
              <a:gd name="adj" fmla="val 25000"/>
            </a:avLst>
          </a:prstGeom>
          <a:solidFill>
            <a:srgbClr val="400000"/>
          </a:solidFill>
          <a:ln w="6350">
            <a:solidFill>
              <a:srgbClr val="400000"/>
            </a:solidFill>
            <a:round/>
            <a:headEnd/>
            <a:tailEnd/>
          </a:ln>
        </p:spPr>
        <p:txBody>
          <a:bodyPr wrap="none" anchor="ctr"/>
          <a:lstStyle/>
          <a:p>
            <a:endParaRPr lang="en-US"/>
          </a:p>
        </p:txBody>
      </p:sp>
      <p:sp>
        <p:nvSpPr>
          <p:cNvPr id="130051" name="WordArt 3"/>
          <p:cNvSpPr>
            <a:spLocks noChangeArrowheads="1" noChangeShapeType="1" noTextEdit="1"/>
          </p:cNvSpPr>
          <p:nvPr/>
        </p:nvSpPr>
        <p:spPr bwMode="auto">
          <a:xfrm>
            <a:off x="2133600" y="2971800"/>
            <a:ext cx="4086225" cy="1236663"/>
          </a:xfrm>
          <a:prstGeom prst="rect">
            <a:avLst/>
          </a:prstGeom>
        </p:spPr>
        <p:txBody>
          <a:bodyPr wrap="none" fromWordArt="1">
            <a:prstTxWarp prst="textCanDown">
              <a:avLst>
                <a:gd name="adj" fmla="val 24509"/>
              </a:avLst>
            </a:prstTxWarp>
          </a:bodyPr>
          <a:lstStyle/>
          <a:p>
            <a:pPr algn="ctr"/>
            <a:r>
              <a:rPr lang="en-US" sz="3200" b="1" kern="10" spc="-160">
                <a:ln w="9525">
                  <a:noFill/>
                  <a:round/>
                  <a:headEnd/>
                  <a:tailEnd/>
                </a:ln>
                <a:gradFill rotWithShape="1">
                  <a:gsLst>
                    <a:gs pos="0">
                      <a:srgbClr val="FEE7F2"/>
                    </a:gs>
                    <a:gs pos="9000">
                      <a:srgbClr val="FBD49C"/>
                    </a:gs>
                    <a:gs pos="19501">
                      <a:srgbClr val="FBA97D"/>
                    </a:gs>
                    <a:gs pos="32001">
                      <a:srgbClr val="FAC77D"/>
                    </a:gs>
                    <a:gs pos="41000">
                      <a:srgbClr val="FEE7F2"/>
                    </a:gs>
                    <a:gs pos="50000">
                      <a:srgbClr val="FBEAC7"/>
                    </a:gs>
                    <a:gs pos="59000">
                      <a:srgbClr val="FEE7F2"/>
                    </a:gs>
                    <a:gs pos="67999">
                      <a:srgbClr val="FAC77D"/>
                    </a:gs>
                    <a:gs pos="80499">
                      <a:srgbClr val="FBA97D"/>
                    </a:gs>
                    <a:gs pos="91000">
                      <a:srgbClr val="FBD49C"/>
                    </a:gs>
                    <a:gs pos="100000">
                      <a:srgbClr val="FEE7F2"/>
                    </a:gs>
                  </a:gsLst>
                  <a:lin ang="5400000" scaled="1"/>
                </a:gradFill>
                <a:latin typeface="Arial"/>
                <a:cs typeface="Arial"/>
              </a:rPr>
              <a:t>TERIMA KASIH </a:t>
            </a:r>
          </a:p>
          <a:p>
            <a:pPr algn="ctr"/>
            <a:r>
              <a:rPr lang="en-US" sz="3200" b="1" kern="10" spc="-160">
                <a:ln w="9525">
                  <a:noFill/>
                  <a:round/>
                  <a:headEnd/>
                  <a:tailEnd/>
                </a:ln>
                <a:gradFill rotWithShape="1">
                  <a:gsLst>
                    <a:gs pos="0">
                      <a:srgbClr val="FEE7F2"/>
                    </a:gs>
                    <a:gs pos="9000">
                      <a:srgbClr val="FBD49C"/>
                    </a:gs>
                    <a:gs pos="19501">
                      <a:srgbClr val="FBA97D"/>
                    </a:gs>
                    <a:gs pos="32001">
                      <a:srgbClr val="FAC77D"/>
                    </a:gs>
                    <a:gs pos="41000">
                      <a:srgbClr val="FEE7F2"/>
                    </a:gs>
                    <a:gs pos="50000">
                      <a:srgbClr val="FBEAC7"/>
                    </a:gs>
                    <a:gs pos="59000">
                      <a:srgbClr val="FEE7F2"/>
                    </a:gs>
                    <a:gs pos="67999">
                      <a:srgbClr val="FAC77D"/>
                    </a:gs>
                    <a:gs pos="80499">
                      <a:srgbClr val="FBA97D"/>
                    </a:gs>
                    <a:gs pos="91000">
                      <a:srgbClr val="FBD49C"/>
                    </a:gs>
                    <a:gs pos="100000">
                      <a:srgbClr val="FEE7F2"/>
                    </a:gs>
                  </a:gsLst>
                  <a:lin ang="5400000" scaled="1"/>
                </a:gradFill>
                <a:latin typeface="Arial"/>
                <a:cs typeface="Arial"/>
              </a:rPr>
              <a:t>ATAS PERHATIANYA</a:t>
            </a:r>
          </a:p>
        </p:txBody>
      </p:sp>
      <p:pic>
        <p:nvPicPr>
          <p:cNvPr id="22532" name="Picture 4" descr="DANCY"/>
          <p:cNvPicPr>
            <a:picLocks noChangeAspect="1" noChangeArrowheads="1" noCrop="1"/>
          </p:cNvPicPr>
          <p:nvPr/>
        </p:nvPicPr>
        <p:blipFill>
          <a:blip r:embed="rId3"/>
          <a:srcRect/>
          <a:stretch>
            <a:fillRect/>
          </a:stretch>
        </p:blipFill>
        <p:spPr bwMode="auto">
          <a:xfrm>
            <a:off x="1331913" y="908050"/>
            <a:ext cx="2286000" cy="1600200"/>
          </a:xfrm>
          <a:prstGeom prst="rect">
            <a:avLst/>
          </a:prstGeom>
          <a:noFill/>
          <a:ln w="9525">
            <a:noFill/>
            <a:miter lim="800000"/>
            <a:headEnd/>
            <a:tailEnd/>
          </a:ln>
        </p:spPr>
      </p:pic>
      <p:pic>
        <p:nvPicPr>
          <p:cNvPr id="22533" name="Picture 5" descr="DANCY"/>
          <p:cNvPicPr>
            <a:picLocks noChangeAspect="1" noChangeArrowheads="1" noCrop="1"/>
          </p:cNvPicPr>
          <p:nvPr/>
        </p:nvPicPr>
        <p:blipFill>
          <a:blip r:embed="rId3"/>
          <a:srcRect/>
          <a:stretch>
            <a:fillRect/>
          </a:stretch>
        </p:blipFill>
        <p:spPr bwMode="auto">
          <a:xfrm>
            <a:off x="2768600" y="1031875"/>
            <a:ext cx="2286000" cy="1600200"/>
          </a:xfrm>
          <a:prstGeom prst="rect">
            <a:avLst/>
          </a:prstGeom>
          <a:noFill/>
          <a:ln w="9525">
            <a:noFill/>
            <a:miter lim="800000"/>
            <a:headEnd/>
            <a:tailEnd/>
          </a:ln>
        </p:spPr>
      </p:pic>
      <p:pic>
        <p:nvPicPr>
          <p:cNvPr id="22534" name="Picture 6" descr="DANCY"/>
          <p:cNvPicPr>
            <a:picLocks noChangeAspect="1" noChangeArrowheads="1" noCrop="1"/>
          </p:cNvPicPr>
          <p:nvPr/>
        </p:nvPicPr>
        <p:blipFill>
          <a:blip r:embed="rId3"/>
          <a:srcRect/>
          <a:stretch>
            <a:fillRect/>
          </a:stretch>
        </p:blipFill>
        <p:spPr bwMode="auto">
          <a:xfrm>
            <a:off x="5216525" y="744538"/>
            <a:ext cx="2286000" cy="1600200"/>
          </a:xfrm>
          <a:prstGeom prst="rect">
            <a:avLst/>
          </a:prstGeom>
          <a:noFill/>
          <a:ln w="9525">
            <a:noFill/>
            <a:miter lim="800000"/>
            <a:headEnd/>
            <a:tailEnd/>
          </a:ln>
        </p:spPr>
      </p:pic>
      <p:pic>
        <p:nvPicPr>
          <p:cNvPr id="22535" name="Picture 7" descr="DANCY"/>
          <p:cNvPicPr>
            <a:picLocks noChangeAspect="1" noChangeArrowheads="1" noCrop="1"/>
          </p:cNvPicPr>
          <p:nvPr/>
        </p:nvPicPr>
        <p:blipFill>
          <a:blip r:embed="rId3"/>
          <a:srcRect/>
          <a:stretch>
            <a:fillRect/>
          </a:stretch>
        </p:blipFill>
        <p:spPr bwMode="auto">
          <a:xfrm>
            <a:off x="4067175" y="908050"/>
            <a:ext cx="2286000" cy="1600200"/>
          </a:xfrm>
          <a:prstGeom prst="rect">
            <a:avLst/>
          </a:prstGeom>
          <a:noFill/>
          <a:ln w="9525">
            <a:noFill/>
            <a:miter lim="800000"/>
            <a:headEnd/>
            <a:tailEnd/>
          </a:ln>
        </p:spPr>
      </p:pic>
      <p:pic>
        <p:nvPicPr>
          <p:cNvPr id="22536" name="Picture 8" descr="DANCY"/>
          <p:cNvPicPr>
            <a:picLocks noChangeAspect="1" noChangeArrowheads="1" noCrop="1"/>
          </p:cNvPicPr>
          <p:nvPr/>
        </p:nvPicPr>
        <p:blipFill>
          <a:blip r:embed="rId3"/>
          <a:srcRect/>
          <a:stretch>
            <a:fillRect/>
          </a:stretch>
        </p:blipFill>
        <p:spPr bwMode="auto">
          <a:xfrm>
            <a:off x="6156325" y="765175"/>
            <a:ext cx="2286000" cy="1600200"/>
          </a:xfrm>
          <a:prstGeom prst="rect">
            <a:avLst/>
          </a:prstGeom>
          <a:noFill/>
          <a:ln w="9525">
            <a:noFill/>
            <a:miter lim="800000"/>
            <a:headEnd/>
            <a:tailEnd/>
          </a:ln>
        </p:spPr>
      </p:pic>
      <p:pic>
        <p:nvPicPr>
          <p:cNvPr id="9" name="Pinkan Mambo - 02 Dirimu Dirinya.WAV">
            <a:hlinkClick r:id="" action="ppaction://media"/>
          </p:cNvPr>
          <p:cNvPicPr>
            <a:picLocks noRot="1" noChangeAspect="1"/>
          </p:cNvPicPr>
          <p:nvPr>
            <a:audioFile r:link="rId1"/>
          </p:nvPr>
        </p:nvPicPr>
        <p:blipFill>
          <a:blip r:embed="rId4"/>
          <a:stretch>
            <a:fillRect/>
          </a:stretch>
        </p:blipFill>
        <p:spPr>
          <a:xfrm>
            <a:off x="8215338" y="5786454"/>
            <a:ext cx="304800" cy="304800"/>
          </a:xfrm>
          <a:prstGeom prst="rect">
            <a:avLst/>
          </a:prstGeom>
        </p:spPr>
      </p:pic>
    </p:spTree>
    <p:extLst>
      <p:ext uri="{BB962C8B-B14F-4D97-AF65-F5344CB8AC3E}">
        <p14:creationId xmlns:p14="http://schemas.microsoft.com/office/powerpoint/2010/main" val="3898680120"/>
      </p:ext>
    </p:extLst>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ppt_w</p:attrName>
                                        </p:attrNameLst>
                                      </p:cBhvr>
                                      <p:tavLst>
                                        <p:tav tm="0">
                                          <p:val>
                                            <p:fltVal val="0"/>
                                          </p:val>
                                        </p:tav>
                                        <p:tav tm="100000">
                                          <p:val>
                                            <p:strVal val="#ppt_w"/>
                                          </p:val>
                                        </p:tav>
                                      </p:tavLst>
                                    </p:anim>
                                    <p:anim calcmode="lin" valueType="num">
                                      <p:cBhvr>
                                        <p:cTn id="8" dur="500" fill="hold"/>
                                        <p:tgtEl>
                                          <p:spTgt spid="13005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30051"/>
                                        </p:tgtEl>
                                        <p:attrNameLst>
                                          <p:attrName>style.visibility</p:attrName>
                                        </p:attrNameLst>
                                      </p:cBhvr>
                                      <p:to>
                                        <p:strVal val="visible"/>
                                      </p:to>
                                    </p:set>
                                    <p:animEffect transition="in" filter="box(out)">
                                      <p:cBhvr>
                                        <p:cTn id="12" dur="500"/>
                                        <p:tgtEl>
                                          <p:spTgt spid="130051"/>
                                        </p:tgtEl>
                                      </p:cBhvr>
                                    </p:animEffect>
                                  </p:childTnLst>
                                </p:cTn>
                              </p:par>
                            </p:childTnLst>
                          </p:cTn>
                        </p:par>
                        <p:par>
                          <p:cTn id="13" fill="hold">
                            <p:stCondLst>
                              <p:cond delay="1000"/>
                            </p:stCondLst>
                            <p:childTnLst>
                              <p:par>
                                <p:cTn id="14" presetID="1" presetClass="mediacall" presetSubtype="0" fill="hold" nodeType="afterEffect">
                                  <p:stCondLst>
                                    <p:cond delay="0"/>
                                  </p:stCondLst>
                                  <p:childTnLst>
                                    <p:cmd type="call" cmd="playFrom(0.0)">
                                      <p:cBhvr>
                                        <p:cTn id="15" dur="278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30050" grpId="0" animBg="1"/>
      <p:bldP spid="1300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6">
              <a:lumMod val="10000"/>
            </a:schemeClr>
          </a:solidFill>
        </p:spPr>
        <p:txBody>
          <a:bodyPr>
            <a:normAutofit lnSpcReduction="10000"/>
          </a:bodyPr>
          <a:lstStyle/>
          <a:p>
            <a:pPr marL="514350" indent="-514350" algn="just">
              <a:buNone/>
            </a:pPr>
            <a:r>
              <a:rPr lang="en-US" i="1" dirty="0" smtClean="0">
                <a:solidFill>
                  <a:schemeClr val="accent1"/>
                </a:solidFill>
              </a:rPr>
              <a:t>d.</a:t>
            </a:r>
            <a:r>
              <a:rPr lang="en-US" i="1" dirty="0" smtClean="0">
                <a:solidFill>
                  <a:srgbClr val="00B0F0"/>
                </a:solidFill>
              </a:rPr>
              <a:t> </a:t>
            </a:r>
            <a:r>
              <a:rPr lang="en-US" i="1" u="sng" dirty="0" smtClean="0">
                <a:solidFill>
                  <a:srgbClr val="00B0F0"/>
                </a:solidFill>
              </a:rPr>
              <a:t>Pengawasan, Evaluasi, &amp; pembinaan perbankan</a:t>
            </a:r>
          </a:p>
          <a:p>
            <a:pPr marL="514350" indent="-514350" algn="just">
              <a:buAutoNum type="alphaLcPeriod" startAt="5"/>
            </a:pPr>
            <a:r>
              <a:rPr lang="en-US" i="1" u="sng" dirty="0" smtClean="0">
                <a:solidFill>
                  <a:srgbClr val="00B0F0"/>
                </a:solidFill>
              </a:rPr>
              <a:t>Penanganan Transaksi Giro</a:t>
            </a:r>
          </a:p>
          <a:p>
            <a:pPr marL="514350" indent="-514350" algn="just">
              <a:buNone/>
            </a:pPr>
            <a:r>
              <a:rPr lang="en-US" dirty="0" smtClean="0">
                <a:solidFill>
                  <a:srgbClr val="00B0F0"/>
                </a:solidFill>
              </a:rPr>
              <a:t>	</a:t>
            </a:r>
            <a:r>
              <a:rPr lang="en-US" dirty="0" smtClean="0">
                <a:solidFill>
                  <a:srgbClr val="FFFF00"/>
                </a:solidFill>
              </a:rPr>
              <a:t>Bank sentral </a:t>
            </a:r>
            <a:r>
              <a:rPr lang="en-US" dirty="0" err="1" smtClean="0">
                <a:solidFill>
                  <a:srgbClr val="FFFF00"/>
                </a:solidFill>
              </a:rPr>
              <a:t>mengefisienkan</a:t>
            </a:r>
            <a:r>
              <a:rPr lang="en-US" dirty="0" smtClean="0">
                <a:solidFill>
                  <a:srgbClr val="FFFF00"/>
                </a:solidFill>
              </a:rPr>
              <a:t> kegiatan-kegiatan transaksi yg menggunakan alat pembayaran giro, sebab transaksi giro terjadi </a:t>
            </a:r>
            <a:r>
              <a:rPr lang="en-US" dirty="0" err="1" smtClean="0">
                <a:solidFill>
                  <a:srgbClr val="FFFF00"/>
                </a:solidFill>
              </a:rPr>
              <a:t>dlm</a:t>
            </a:r>
            <a:r>
              <a:rPr lang="en-US" dirty="0" smtClean="0">
                <a:solidFill>
                  <a:srgbClr val="FFFF00"/>
                </a:solidFill>
              </a:rPr>
              <a:t> jumlah yg besar, antar Bank, antar wilayah &amp; antar negara.</a:t>
            </a:r>
            <a:endParaRPr lang="en-US" dirty="0" smtClean="0">
              <a:solidFill>
                <a:srgbClr val="00B0F0"/>
              </a:solidFill>
            </a:endParaRPr>
          </a:p>
          <a:p>
            <a:pPr marL="514350" indent="-514350" algn="just">
              <a:buAutoNum type="alphaLcPeriod" startAt="6"/>
            </a:pPr>
            <a:r>
              <a:rPr lang="en-US" i="1" u="sng" dirty="0" err="1" smtClean="0">
                <a:solidFill>
                  <a:srgbClr val="00B0F0"/>
                </a:solidFill>
              </a:rPr>
              <a:t>Riset-riset</a:t>
            </a:r>
            <a:r>
              <a:rPr lang="en-US" i="1" u="sng" dirty="0" smtClean="0">
                <a:solidFill>
                  <a:srgbClr val="00B0F0"/>
                </a:solidFill>
              </a:rPr>
              <a:t> </a:t>
            </a:r>
            <a:r>
              <a:rPr lang="en-US" i="1" u="sng" dirty="0" err="1" smtClean="0">
                <a:solidFill>
                  <a:srgbClr val="00B0F0"/>
                </a:solidFill>
              </a:rPr>
              <a:t>ekonomi</a:t>
            </a:r>
            <a:endParaRPr lang="en-US" i="1" u="sng" dirty="0" smtClean="0">
              <a:solidFill>
                <a:srgbClr val="00B0F0"/>
              </a:solidFill>
            </a:endParaRPr>
          </a:p>
          <a:p>
            <a:pPr marL="514350" indent="-514350" algn="just">
              <a:buAutoNum type="alphaLcPeriod" startAt="6"/>
            </a:pPr>
            <a:r>
              <a:rPr lang="en-US" i="1" u="sng" dirty="0" err="1" smtClean="0">
                <a:solidFill>
                  <a:srgbClr val="00B0F0"/>
                </a:solidFill>
              </a:rPr>
              <a:t>Mengelola</a:t>
            </a:r>
            <a:r>
              <a:rPr lang="en-US" i="1" u="sng" dirty="0" smtClean="0">
                <a:solidFill>
                  <a:srgbClr val="00B0F0"/>
                </a:solidFill>
              </a:rPr>
              <a:t> </a:t>
            </a:r>
            <a:r>
              <a:rPr lang="en-US" i="1" u="sng" dirty="0" err="1" smtClean="0">
                <a:solidFill>
                  <a:srgbClr val="00B0F0"/>
                </a:solidFill>
              </a:rPr>
              <a:t>dan</a:t>
            </a:r>
            <a:r>
              <a:rPr lang="en-US" i="1" u="sng" dirty="0" smtClean="0">
                <a:solidFill>
                  <a:srgbClr val="00B0F0"/>
                </a:solidFill>
              </a:rPr>
              <a:t> </a:t>
            </a:r>
            <a:r>
              <a:rPr lang="en-US" i="1" u="sng" dirty="0" err="1" smtClean="0">
                <a:solidFill>
                  <a:srgbClr val="00B0F0"/>
                </a:solidFill>
              </a:rPr>
              <a:t>Memelihara</a:t>
            </a:r>
            <a:r>
              <a:rPr lang="en-US" i="1" u="sng" dirty="0" smtClean="0">
                <a:solidFill>
                  <a:srgbClr val="00B0F0"/>
                </a:solidFill>
              </a:rPr>
              <a:t> </a:t>
            </a:r>
            <a:r>
              <a:rPr lang="en-US" i="1" u="sng" dirty="0" err="1" smtClean="0">
                <a:solidFill>
                  <a:srgbClr val="00B0F0"/>
                </a:solidFill>
              </a:rPr>
              <a:t>mata</a:t>
            </a:r>
            <a:r>
              <a:rPr lang="en-US" i="1" u="sng" dirty="0" smtClean="0">
                <a:solidFill>
                  <a:srgbClr val="00B0F0"/>
                </a:solidFill>
              </a:rPr>
              <a:t> </a:t>
            </a:r>
            <a:r>
              <a:rPr lang="en-US" i="1" u="sng" dirty="0" err="1" smtClean="0">
                <a:solidFill>
                  <a:srgbClr val="00B0F0"/>
                </a:solidFill>
              </a:rPr>
              <a:t>uang</a:t>
            </a:r>
            <a:endParaRPr lang="en-US" i="1" u="sng" dirty="0" smtClean="0">
              <a:solidFill>
                <a:srgbClr val="00B0F0"/>
              </a:solidFill>
            </a:endParaRPr>
          </a:p>
        </p:txBody>
      </p:sp>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319B2-B3BC-4D71-9E60-2071E33E9A1F}" type="slidenum">
              <a:rPr lang="en-US" smtClean="0"/>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38W5pZOYXxGnIBl8kEhyfjyNo7vmv-5qSxvJCXgyTCB5yB9pfoPFz6Xj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16446"/>
            <a:ext cx="3152251" cy="204440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180416" y="2978903"/>
            <a:ext cx="2506869" cy="340242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defTabSz="711200">
              <a:spcBef>
                <a:spcPts val="400"/>
              </a:spcBef>
              <a:buChar char="••"/>
            </a:pPr>
            <a:r>
              <a:rPr lang="id-ID" sz="1600" dirty="0">
                <a:solidFill>
                  <a:schemeClr val="tx2">
                    <a:lumMod val="50000"/>
                  </a:schemeClr>
                </a:solidFill>
              </a:rPr>
              <a:t>Tujuan tunggal, yaitu stabillitas harga</a:t>
            </a:r>
          </a:p>
          <a:p>
            <a:pPr marL="171450" lvl="1" indent="-171450" defTabSz="711200">
              <a:spcBef>
                <a:spcPts val="400"/>
              </a:spcBef>
              <a:buChar char="••"/>
            </a:pPr>
            <a:r>
              <a:rPr lang="id-ID" sz="1600" dirty="0" smtClean="0">
                <a:solidFill>
                  <a:schemeClr val="tx2">
                    <a:lumMod val="50000"/>
                  </a:schemeClr>
                </a:solidFill>
              </a:rPr>
              <a:t>Independen</a:t>
            </a:r>
            <a:r>
              <a:rPr lang="en-US" sz="1600" dirty="0" smtClean="0">
                <a:solidFill>
                  <a:schemeClr val="tx2">
                    <a:lumMod val="50000"/>
                  </a:schemeClr>
                </a:solidFill>
              </a:rPr>
              <a:t>,</a:t>
            </a:r>
            <a:r>
              <a:rPr lang="id-ID" sz="1600" dirty="0" smtClean="0">
                <a:solidFill>
                  <a:schemeClr val="tx2">
                    <a:lumMod val="50000"/>
                  </a:schemeClr>
                </a:solidFill>
              </a:rPr>
              <a:t> </a:t>
            </a:r>
            <a:r>
              <a:rPr lang="en-US" sz="1600" dirty="0" err="1" smtClean="0">
                <a:solidFill>
                  <a:schemeClr val="tx2">
                    <a:lumMod val="50000"/>
                  </a:schemeClr>
                </a:solidFill>
              </a:rPr>
              <a:t>namun</a:t>
            </a:r>
            <a:r>
              <a:rPr lang="en-US" sz="1600" dirty="0" smtClean="0">
                <a:solidFill>
                  <a:schemeClr val="tx2">
                    <a:lumMod val="50000"/>
                  </a:schemeClr>
                </a:solidFill>
              </a:rPr>
              <a:t> </a:t>
            </a:r>
            <a:r>
              <a:rPr lang="id-ID" sz="1600" dirty="0" smtClean="0">
                <a:solidFill>
                  <a:schemeClr val="tx2">
                    <a:lumMod val="50000"/>
                  </a:schemeClr>
                </a:solidFill>
              </a:rPr>
              <a:t> </a:t>
            </a:r>
            <a:r>
              <a:rPr lang="id-ID" sz="1600" dirty="0">
                <a:solidFill>
                  <a:schemeClr val="tx2">
                    <a:lumMod val="50000"/>
                  </a:schemeClr>
                </a:solidFill>
              </a:rPr>
              <a:t>tetap berkoordinasi dengan Pemerintah</a:t>
            </a:r>
          </a:p>
          <a:p>
            <a:pPr marL="171450" lvl="1" indent="-171450" defTabSz="711200">
              <a:spcBef>
                <a:spcPts val="400"/>
              </a:spcBef>
              <a:buChar char="••"/>
            </a:pPr>
            <a:r>
              <a:rPr lang="id-ID" sz="1600" dirty="0">
                <a:solidFill>
                  <a:schemeClr val="tx2">
                    <a:lumMod val="50000"/>
                  </a:schemeClr>
                </a:solidFill>
              </a:rPr>
              <a:t>Penguatan akuntabiltas dan transparansi</a:t>
            </a:r>
          </a:p>
        </p:txBody>
      </p:sp>
      <p:sp>
        <p:nvSpPr>
          <p:cNvPr id="26" name="Rounded Rectangle 25"/>
          <p:cNvSpPr/>
          <p:nvPr/>
        </p:nvSpPr>
        <p:spPr>
          <a:xfrm>
            <a:off x="6180415" y="2450138"/>
            <a:ext cx="2506869" cy="888805"/>
          </a:xfrm>
          <a:prstGeom prst="roundRect">
            <a:avLst>
              <a:gd name="adj" fmla="val 50000"/>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33450">
              <a:lnSpc>
                <a:spcPct val="90000"/>
              </a:lnSpc>
              <a:spcBef>
                <a:spcPct val="0"/>
              </a:spcBef>
              <a:spcAft>
                <a:spcPct val="35000"/>
              </a:spcAft>
            </a:pPr>
            <a:r>
              <a:rPr lang="id-ID" sz="2000" b="1" dirty="0" smtClean="0">
                <a:effectLst>
                  <a:outerShdw blurRad="38100" dist="38100" dir="2700000" algn="tl">
                    <a:srgbClr val="000000">
                      <a:alpha val="43137"/>
                    </a:srgbClr>
                  </a:outerShdw>
                </a:effectLst>
              </a:rPr>
              <a:t>Bank Sentral Dewasa Ini</a:t>
            </a:r>
            <a:endParaRPr lang="id-ID" sz="2000" b="1" dirty="0">
              <a:effectLst>
                <a:outerShdw blurRad="38100" dist="38100" dir="2700000" algn="tl">
                  <a:srgbClr val="000000">
                    <a:alpha val="43137"/>
                  </a:srgbClr>
                </a:outerShdw>
              </a:effectLst>
            </a:endParaRPr>
          </a:p>
        </p:txBody>
      </p:sp>
      <p:sp>
        <p:nvSpPr>
          <p:cNvPr id="28" name="Shape 27"/>
          <p:cNvSpPr/>
          <p:nvPr/>
        </p:nvSpPr>
        <p:spPr>
          <a:xfrm flipV="1">
            <a:off x="4369998" y="1874074"/>
            <a:ext cx="3456384" cy="2697618"/>
          </a:xfrm>
          <a:prstGeom prst="leftCircularArrow">
            <a:avLst>
              <a:gd name="adj1" fmla="val 3292"/>
              <a:gd name="adj2" fmla="val 406477"/>
              <a:gd name="adj3" fmla="val 2181987"/>
              <a:gd name="adj4" fmla="val 9024489"/>
              <a:gd name="adj5" fmla="val 3841"/>
            </a:avLst>
          </a:pr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 name="Title 1"/>
          <p:cNvSpPr>
            <a:spLocks noGrp="1"/>
          </p:cNvSpPr>
          <p:nvPr>
            <p:ph type="title"/>
          </p:nvPr>
        </p:nvSpPr>
        <p:spPr>
          <a:xfrm>
            <a:off x="395536" y="116632"/>
            <a:ext cx="5791200" cy="936104"/>
          </a:xfrm>
        </p:spPr>
        <p:txBody>
          <a:bodyPr>
            <a:normAutofit/>
          </a:bodyPr>
          <a:lstStyle/>
          <a:p>
            <a:pPr algn="just"/>
            <a:r>
              <a:rPr lang="id-ID" sz="3200" dirty="0" smtClean="0"/>
              <a:t>Evolusi bank sentral</a:t>
            </a:r>
            <a:endParaRPr lang="id-ID" sz="3200" dirty="0"/>
          </a:p>
        </p:txBody>
      </p:sp>
      <p:sp>
        <p:nvSpPr>
          <p:cNvPr id="4" name="Rectangle 3"/>
          <p:cNvSpPr/>
          <p:nvPr/>
        </p:nvSpPr>
        <p:spPr>
          <a:xfrm>
            <a:off x="386265" y="2978904"/>
            <a:ext cx="2506869" cy="340242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defTabSz="711200">
              <a:spcBef>
                <a:spcPts val="400"/>
              </a:spcBef>
              <a:buChar char="••"/>
            </a:pPr>
            <a:r>
              <a:rPr lang="id-ID" dirty="0">
                <a:solidFill>
                  <a:schemeClr val="tx2">
                    <a:lumMod val="50000"/>
                  </a:schemeClr>
                </a:solidFill>
              </a:rPr>
              <a:t>Bank komersial berfungsi sebagai bank sirkulasi</a:t>
            </a:r>
          </a:p>
          <a:p>
            <a:pPr marL="171450" lvl="1" indent="-171450" defTabSz="711200">
              <a:spcBef>
                <a:spcPts val="400"/>
              </a:spcBef>
              <a:buChar char="••"/>
            </a:pPr>
            <a:r>
              <a:rPr lang="id-ID" dirty="0">
                <a:solidFill>
                  <a:schemeClr val="tx2">
                    <a:lumMod val="50000"/>
                  </a:schemeClr>
                </a:solidFill>
              </a:rPr>
              <a:t>Peran kebijakan moneter, perbankan, SP dan masih terbatas</a:t>
            </a:r>
          </a:p>
        </p:txBody>
      </p:sp>
      <p:sp>
        <p:nvSpPr>
          <p:cNvPr id="23" name="Rectangle 22"/>
          <p:cNvSpPr/>
          <p:nvPr/>
        </p:nvSpPr>
        <p:spPr>
          <a:xfrm>
            <a:off x="3283340" y="2978903"/>
            <a:ext cx="2506869" cy="340242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defTabSz="711200">
              <a:spcBef>
                <a:spcPts val="400"/>
              </a:spcBef>
              <a:buChar char="••"/>
            </a:pPr>
            <a:endParaRPr lang="en-US" sz="1600" dirty="0" smtClean="0">
              <a:solidFill>
                <a:schemeClr val="tx1"/>
              </a:solidFill>
            </a:endParaRPr>
          </a:p>
          <a:p>
            <a:pPr marL="171450" lvl="1" indent="-171450" defTabSz="711200">
              <a:spcBef>
                <a:spcPts val="400"/>
              </a:spcBef>
              <a:buChar char="••"/>
            </a:pPr>
            <a:r>
              <a:rPr lang="id-ID" sz="1600" dirty="0" smtClean="0">
                <a:solidFill>
                  <a:schemeClr val="tx2">
                    <a:lumMod val="50000"/>
                  </a:schemeClr>
                </a:solidFill>
              </a:rPr>
              <a:t>Peran </a:t>
            </a:r>
            <a:r>
              <a:rPr lang="id-ID" sz="1600" dirty="0">
                <a:solidFill>
                  <a:schemeClr val="tx2">
                    <a:lumMod val="50000"/>
                  </a:schemeClr>
                </a:solidFill>
              </a:rPr>
              <a:t>kebijakan moneter, perbankan dan SP meningkat</a:t>
            </a:r>
          </a:p>
          <a:p>
            <a:pPr marL="171450" lvl="1" indent="-171450" defTabSz="711200">
              <a:spcBef>
                <a:spcPts val="400"/>
              </a:spcBef>
              <a:buChar char="••"/>
            </a:pPr>
            <a:r>
              <a:rPr lang="id-ID" sz="1600" dirty="0">
                <a:solidFill>
                  <a:schemeClr val="tx2">
                    <a:lumMod val="50000"/>
                  </a:schemeClr>
                </a:solidFill>
              </a:rPr>
              <a:t>Tujuan jamak </a:t>
            </a:r>
            <a:r>
              <a:rPr lang="id-ID" sz="1600" i="1" dirty="0">
                <a:solidFill>
                  <a:schemeClr val="tx2">
                    <a:lumMod val="50000"/>
                  </a:schemeClr>
                </a:solidFill>
              </a:rPr>
              <a:t>(inflasi, nilai tukar, pertumbuhan ekonomi, lapangan pekerjaan, neraca </a:t>
            </a:r>
            <a:r>
              <a:rPr lang="id-ID" sz="1600" i="1" dirty="0" smtClean="0">
                <a:solidFill>
                  <a:schemeClr val="tx2">
                    <a:lumMod val="50000"/>
                  </a:schemeClr>
                </a:solidFill>
              </a:rPr>
              <a:t>pembayaran</a:t>
            </a:r>
            <a:r>
              <a:rPr lang="en-US" sz="1600" i="1" dirty="0" smtClean="0">
                <a:solidFill>
                  <a:schemeClr val="tx2">
                    <a:lumMod val="50000"/>
                  </a:schemeClr>
                </a:solidFill>
              </a:rPr>
              <a:t>)</a:t>
            </a:r>
            <a:endParaRPr lang="id-ID" sz="1600" i="1" dirty="0">
              <a:solidFill>
                <a:schemeClr val="tx2">
                  <a:lumMod val="50000"/>
                </a:schemeClr>
              </a:solidFill>
            </a:endParaRPr>
          </a:p>
        </p:txBody>
      </p:sp>
      <p:sp>
        <p:nvSpPr>
          <p:cNvPr id="24" name="Rounded Rectangle 23"/>
          <p:cNvSpPr/>
          <p:nvPr/>
        </p:nvSpPr>
        <p:spPr>
          <a:xfrm>
            <a:off x="3289267" y="2450138"/>
            <a:ext cx="2506869" cy="888805"/>
          </a:xfrm>
          <a:prstGeom prst="roundRect">
            <a:avLst>
              <a:gd name="adj" fmla="val 50000"/>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33450">
              <a:lnSpc>
                <a:spcPct val="90000"/>
              </a:lnSpc>
              <a:spcBef>
                <a:spcPct val="0"/>
              </a:spcBef>
              <a:spcAft>
                <a:spcPct val="35000"/>
              </a:spcAft>
            </a:pPr>
            <a:r>
              <a:rPr lang="id-ID" sz="2000" b="1" dirty="0" smtClean="0">
                <a:effectLst>
                  <a:outerShdw blurRad="38100" dist="38100" dir="2700000" algn="tl">
                    <a:srgbClr val="000000">
                      <a:alpha val="43137"/>
                    </a:srgbClr>
                  </a:outerShdw>
                </a:effectLst>
              </a:rPr>
              <a:t>Bank Sentral Era Pertengahan</a:t>
            </a:r>
            <a:endParaRPr lang="id-ID" sz="2000" b="1" dirty="0">
              <a:effectLst>
                <a:outerShdw blurRad="38100" dist="38100" dir="2700000" algn="tl">
                  <a:srgbClr val="000000">
                    <a:alpha val="43137"/>
                  </a:srgbClr>
                </a:outerShdw>
              </a:effectLst>
            </a:endParaRPr>
          </a:p>
        </p:txBody>
      </p:sp>
      <p:sp>
        <p:nvSpPr>
          <p:cNvPr id="27" name="Shape 26"/>
          <p:cNvSpPr/>
          <p:nvPr/>
        </p:nvSpPr>
        <p:spPr>
          <a:xfrm>
            <a:off x="899592" y="1048664"/>
            <a:ext cx="3456384" cy="2697618"/>
          </a:xfrm>
          <a:prstGeom prst="leftCircularArrow">
            <a:avLst>
              <a:gd name="adj1" fmla="val 3292"/>
              <a:gd name="adj2" fmla="val 406477"/>
              <a:gd name="adj3" fmla="val 2181987"/>
              <a:gd name="adj4" fmla="val 9024489"/>
              <a:gd name="adj5" fmla="val 3841"/>
            </a:avLst>
          </a:pr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 name="Rounded Rectangle 4"/>
          <p:cNvSpPr/>
          <p:nvPr/>
        </p:nvSpPr>
        <p:spPr>
          <a:xfrm>
            <a:off x="386266" y="2468187"/>
            <a:ext cx="2506869" cy="888805"/>
          </a:xfrm>
          <a:prstGeom prst="roundRect">
            <a:avLst>
              <a:gd name="adj" fmla="val 50000"/>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33450">
              <a:lnSpc>
                <a:spcPct val="90000"/>
              </a:lnSpc>
              <a:spcBef>
                <a:spcPct val="0"/>
              </a:spcBef>
              <a:spcAft>
                <a:spcPct val="35000"/>
              </a:spcAft>
            </a:pPr>
            <a:r>
              <a:rPr lang="id-ID" sz="2000" b="1" dirty="0" smtClean="0">
                <a:effectLst>
                  <a:outerShdw blurRad="38100" dist="38100" dir="2700000" algn="tl">
                    <a:srgbClr val="000000">
                      <a:alpha val="43137"/>
                    </a:srgbClr>
                  </a:outerShdw>
                </a:effectLst>
              </a:rPr>
              <a:t>Bank Sirkulasi</a:t>
            </a:r>
            <a:endParaRPr lang="id-ID" sz="2000" b="1"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645964D2-1BCD-46CE-820D-23E0DFA8A6B9}" type="slidenum">
              <a:rPr lang="id-ID" smtClean="0"/>
              <a:t>5</a:t>
            </a:fld>
            <a:endParaRPr lang="id-ID"/>
          </a:p>
        </p:txBody>
      </p:sp>
    </p:spTree>
    <p:extLst>
      <p:ext uri="{BB962C8B-B14F-4D97-AF65-F5344CB8AC3E}">
        <p14:creationId xmlns:p14="http://schemas.microsoft.com/office/powerpoint/2010/main" val="4205623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869488"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dirty="0" smtClean="0"/>
              <a:t> </a:t>
            </a:r>
            <a:endParaRPr lang="en-US" b="1" dirty="0"/>
          </a:p>
        </p:txBody>
      </p:sp>
      <p:sp>
        <p:nvSpPr>
          <p:cNvPr id="3" name="Content Placeholder 2"/>
          <p:cNvSpPr>
            <a:spLocks noGrp="1"/>
          </p:cNvSpPr>
          <p:nvPr>
            <p:ph idx="1"/>
          </p:nvPr>
        </p:nvSpPr>
        <p:spPr>
          <a:xfrm>
            <a:off x="685800" y="1571612"/>
            <a:ext cx="7772400" cy="4524388"/>
          </a:xfrm>
        </p:spPr>
        <p:style>
          <a:lnRef idx="2">
            <a:schemeClr val="accent4">
              <a:shade val="50000"/>
            </a:schemeClr>
          </a:lnRef>
          <a:fillRef idx="1">
            <a:schemeClr val="accent4"/>
          </a:fillRef>
          <a:effectRef idx="0">
            <a:schemeClr val="accent4"/>
          </a:effectRef>
          <a:fontRef idx="minor">
            <a:schemeClr val="lt1"/>
          </a:fontRef>
        </p:style>
        <p:txBody>
          <a:bodyPr>
            <a:normAutofit fontScale="77500" lnSpcReduction="20000"/>
          </a:bodyPr>
          <a:lstStyle/>
          <a:p>
            <a:pPr marL="514350" indent="-514350" algn="just">
              <a:buNone/>
            </a:pPr>
            <a:r>
              <a:rPr lang="en-US" i="1" u="sng" dirty="0" smtClean="0">
                <a:solidFill>
                  <a:schemeClr val="bg1"/>
                </a:solidFill>
              </a:rPr>
              <a:t>Bank Indonesia</a:t>
            </a:r>
            <a:r>
              <a:rPr lang="en-US" dirty="0" smtClean="0">
                <a:solidFill>
                  <a:schemeClr val="bg1"/>
                </a:solidFill>
              </a:rPr>
              <a:t> </a:t>
            </a:r>
            <a:r>
              <a:rPr lang="en-US" dirty="0" err="1" smtClean="0">
                <a:solidFill>
                  <a:srgbClr val="FFFF00"/>
                </a:solidFill>
              </a:rPr>
              <a:t>adl</a:t>
            </a:r>
            <a:r>
              <a:rPr lang="en-US" dirty="0" smtClean="0">
                <a:solidFill>
                  <a:srgbClr val="FFFF00"/>
                </a:solidFill>
              </a:rPr>
              <a:t> Bank sentral RI yang didirikan pada Tahun 1953. Yang sebelumnya bernama </a:t>
            </a:r>
            <a:r>
              <a:rPr lang="en-US" b="1" i="1" dirty="0" smtClean="0">
                <a:solidFill>
                  <a:srgbClr val="FFFF00"/>
                </a:solidFill>
              </a:rPr>
              <a:t>De </a:t>
            </a:r>
            <a:r>
              <a:rPr lang="en-US" b="1" i="1" dirty="0" err="1" smtClean="0">
                <a:solidFill>
                  <a:srgbClr val="FFFF00"/>
                </a:solidFill>
              </a:rPr>
              <a:t>Javasche</a:t>
            </a:r>
            <a:r>
              <a:rPr lang="en-US" b="1" i="1" dirty="0" smtClean="0">
                <a:solidFill>
                  <a:srgbClr val="FFFF00"/>
                </a:solidFill>
              </a:rPr>
              <a:t> Bank NV.</a:t>
            </a:r>
            <a:endParaRPr lang="en-US" dirty="0" smtClean="0">
              <a:solidFill>
                <a:srgbClr val="FFFF00"/>
              </a:solidFill>
            </a:endParaRPr>
          </a:p>
          <a:p>
            <a:pPr marL="514350" indent="-514350" algn="just">
              <a:buNone/>
            </a:pPr>
            <a:endParaRPr lang="en-US" dirty="0" smtClean="0">
              <a:solidFill>
                <a:srgbClr val="FFFF00"/>
              </a:solidFill>
            </a:endParaRPr>
          </a:p>
          <a:p>
            <a:pPr marL="514350" indent="-514350" algn="just">
              <a:buNone/>
            </a:pPr>
            <a:r>
              <a:rPr lang="en-US" dirty="0" smtClean="0">
                <a:solidFill>
                  <a:srgbClr val="FFFF00"/>
                </a:solidFill>
              </a:rPr>
              <a:t>Dasar Hukum BI adalah :</a:t>
            </a:r>
          </a:p>
          <a:p>
            <a:pPr marL="514350" indent="-514350" algn="just">
              <a:buFont typeface="+mj-lt"/>
              <a:buAutoNum type="alphaLcPeriod"/>
            </a:pPr>
            <a:r>
              <a:rPr lang="en-US" dirty="0" smtClean="0">
                <a:solidFill>
                  <a:srgbClr val="FFFF00"/>
                </a:solidFill>
              </a:rPr>
              <a:t>UU no. 7 Tahun 1992 sebagaimana telah diubah dg UU no. 10 Tahun 1998.</a:t>
            </a:r>
          </a:p>
          <a:p>
            <a:pPr marL="514350" indent="-514350" algn="just">
              <a:buFont typeface="+mj-lt"/>
              <a:buAutoNum type="alphaLcPeriod"/>
            </a:pPr>
            <a:r>
              <a:rPr lang="en-US" dirty="0" smtClean="0">
                <a:solidFill>
                  <a:srgbClr val="FFFF00"/>
                </a:solidFill>
              </a:rPr>
              <a:t>UU No. 23 tahun 1999 sebagaimana telah diubah dg UU no. 3 </a:t>
            </a:r>
            <a:r>
              <a:rPr lang="en-US" dirty="0" err="1" smtClean="0">
                <a:solidFill>
                  <a:srgbClr val="FFFF00"/>
                </a:solidFill>
              </a:rPr>
              <a:t>Tahun</a:t>
            </a:r>
            <a:r>
              <a:rPr lang="en-US" dirty="0" smtClean="0">
                <a:solidFill>
                  <a:srgbClr val="FFFF00"/>
                </a:solidFill>
              </a:rPr>
              <a:t> 2004 yang </a:t>
            </a:r>
            <a:r>
              <a:rPr lang="en-US" dirty="0" err="1" smtClean="0">
                <a:solidFill>
                  <a:srgbClr val="FFFF00"/>
                </a:solidFill>
              </a:rPr>
              <a:t>kemudian</a:t>
            </a:r>
            <a:r>
              <a:rPr lang="en-US" dirty="0" smtClean="0">
                <a:solidFill>
                  <a:srgbClr val="FFFF00"/>
                </a:solidFill>
              </a:rPr>
              <a:t> </a:t>
            </a:r>
            <a:r>
              <a:rPr lang="en-US" dirty="0" err="1" smtClean="0">
                <a:solidFill>
                  <a:srgbClr val="FFFF00"/>
                </a:solidFill>
              </a:rPr>
              <a:t>diperbaharui</a:t>
            </a:r>
            <a:r>
              <a:rPr lang="en-US" dirty="0" smtClean="0">
                <a:solidFill>
                  <a:srgbClr val="FFFF00"/>
                </a:solidFill>
              </a:rPr>
              <a:t> </a:t>
            </a:r>
            <a:r>
              <a:rPr lang="en-US" dirty="0" err="1" smtClean="0">
                <a:solidFill>
                  <a:srgbClr val="FFFF00"/>
                </a:solidFill>
              </a:rPr>
              <a:t>lg</a:t>
            </a:r>
            <a:r>
              <a:rPr lang="en-US" dirty="0" smtClean="0">
                <a:solidFill>
                  <a:srgbClr val="FFFF00"/>
                </a:solidFill>
              </a:rPr>
              <a:t> dg UU No. 6 </a:t>
            </a:r>
            <a:r>
              <a:rPr lang="en-US" dirty="0" err="1" smtClean="0">
                <a:solidFill>
                  <a:srgbClr val="FFFF00"/>
                </a:solidFill>
              </a:rPr>
              <a:t>Tahun</a:t>
            </a:r>
            <a:r>
              <a:rPr lang="en-US" dirty="0" smtClean="0">
                <a:solidFill>
                  <a:srgbClr val="FFFF00"/>
                </a:solidFill>
              </a:rPr>
              <a:t> 2009.</a:t>
            </a:r>
          </a:p>
          <a:p>
            <a:pPr marL="514350" indent="-514350" algn="just">
              <a:buNone/>
            </a:pPr>
            <a:endParaRPr lang="en-US" dirty="0" smtClean="0">
              <a:solidFill>
                <a:srgbClr val="FFFF00"/>
              </a:solidFill>
            </a:endParaRPr>
          </a:p>
          <a:p>
            <a:pPr marL="0" indent="0" algn="just">
              <a:buNone/>
            </a:pPr>
            <a:r>
              <a:rPr lang="en-US" dirty="0" smtClean="0">
                <a:solidFill>
                  <a:srgbClr val="FFFF00"/>
                </a:solidFill>
              </a:rPr>
              <a:t>Berdasarkan UU No. 23/1999 (Pasal 41), </a:t>
            </a:r>
            <a:r>
              <a:rPr lang="en-US" i="1" dirty="0" smtClean="0">
                <a:solidFill>
                  <a:srgbClr val="FFFF00"/>
                </a:solidFill>
              </a:rPr>
              <a:t>Gubernur &amp; </a:t>
            </a:r>
            <a:r>
              <a:rPr lang="en-US" i="1" dirty="0" err="1" smtClean="0">
                <a:solidFill>
                  <a:srgbClr val="FFFF00"/>
                </a:solidFill>
              </a:rPr>
              <a:t>Deputi</a:t>
            </a:r>
            <a:r>
              <a:rPr lang="en-US" i="1" dirty="0" smtClean="0">
                <a:solidFill>
                  <a:srgbClr val="FFFF00"/>
                </a:solidFill>
              </a:rPr>
              <a:t> Senior Gubernur BI diusulkan &amp; diangkat oleh Presiden atas persetujuan DPR</a:t>
            </a:r>
            <a:r>
              <a:rPr lang="en-US" dirty="0" smtClean="0">
                <a:solidFill>
                  <a:srgbClr val="FFFF00"/>
                </a:solidFill>
              </a:rPr>
              <a:t>.</a:t>
            </a:r>
          </a:p>
        </p:txBody>
      </p:sp>
      <p:sp>
        <p:nvSpPr>
          <p:cNvPr id="5" name="Footer Placeholder 4"/>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96319B2-B3BC-4D71-9E60-2071E33E9A1F}" type="slidenum">
              <a:rPr lang="en-US" smtClean="0"/>
              <a:pPr/>
              <a:t>6</a:t>
            </a:fld>
            <a:endParaRPr lang="en-US"/>
          </a:p>
        </p:txBody>
      </p:sp>
      <p:sp>
        <p:nvSpPr>
          <p:cNvPr id="6" name="Rectangle 5"/>
          <p:cNvSpPr/>
          <p:nvPr/>
        </p:nvSpPr>
        <p:spPr>
          <a:xfrm>
            <a:off x="685800" y="0"/>
            <a:ext cx="7772400" cy="15716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SEJARAH BANK INDONESIA</a:t>
            </a:r>
            <a:endParaRPr 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0" y="1295400"/>
          <a:ext cx="8915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hape 7"/>
          <p:cNvSpPr/>
          <p:nvPr/>
        </p:nvSpPr>
        <p:spPr>
          <a:xfrm>
            <a:off x="870789" y="987978"/>
            <a:ext cx="7949683" cy="4968552"/>
          </a:xfrm>
          <a:prstGeom prst="swooshArrow">
            <a:avLst>
              <a:gd name="adj1" fmla="val 25000"/>
              <a:gd name="adj2" fmla="val 25000"/>
            </a:avLst>
          </a:prstGeom>
          <a:solidFill>
            <a:srgbClr val="0070C0"/>
          </a:solidFill>
          <a:ln>
            <a:noFill/>
          </a:ln>
          <a:effectLst/>
          <a:scene3d>
            <a:camera prst="orthographicFront"/>
            <a:lightRig rig="threePt" dir="t"/>
          </a:scene3d>
          <a:sp3d>
            <a:bevelT w="584200" h="584200"/>
            <a:bevelB/>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33" name="Rounded Rectangular Callout 32"/>
          <p:cNvSpPr/>
          <p:nvPr/>
        </p:nvSpPr>
        <p:spPr>
          <a:xfrm>
            <a:off x="6670945" y="3429000"/>
            <a:ext cx="1923800" cy="669820"/>
          </a:xfrm>
          <a:prstGeom prst="wedgeRoundRectCallout">
            <a:avLst>
              <a:gd name="adj1" fmla="val -52364"/>
              <a:gd name="adj2" fmla="val -146286"/>
              <a:gd name="adj3" fmla="val 16667"/>
            </a:avLst>
          </a:prstGeo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b="1" dirty="0" smtClean="0">
                <a:solidFill>
                  <a:schemeClr val="tx1"/>
                </a:solidFill>
              </a:rPr>
              <a:t>2014-sekarang</a:t>
            </a:r>
            <a:endParaRPr lang="en-US" sz="1600" b="1" dirty="0">
              <a:solidFill>
                <a:schemeClr val="tx1"/>
              </a:solidFill>
            </a:endParaRPr>
          </a:p>
          <a:p>
            <a:pPr>
              <a:lnSpc>
                <a:spcPct val="90000"/>
              </a:lnSpc>
            </a:pPr>
            <a:r>
              <a:rPr lang="en-US" sz="1600" dirty="0">
                <a:solidFill>
                  <a:schemeClr val="tx1"/>
                </a:solidFill>
              </a:rPr>
              <a:t>UU No.21 </a:t>
            </a:r>
            <a:r>
              <a:rPr lang="en-US" sz="1600" dirty="0" err="1">
                <a:solidFill>
                  <a:schemeClr val="tx1"/>
                </a:solidFill>
              </a:rPr>
              <a:t>th</a:t>
            </a:r>
            <a:r>
              <a:rPr lang="en-US" sz="1600" dirty="0">
                <a:solidFill>
                  <a:schemeClr val="tx1"/>
                </a:solidFill>
              </a:rPr>
              <a:t> 2011</a:t>
            </a:r>
          </a:p>
        </p:txBody>
      </p:sp>
      <p:sp>
        <p:nvSpPr>
          <p:cNvPr id="2" name="Title 1"/>
          <p:cNvSpPr>
            <a:spLocks noGrp="1"/>
          </p:cNvSpPr>
          <p:nvPr>
            <p:ph type="title"/>
          </p:nvPr>
        </p:nvSpPr>
        <p:spPr>
          <a:xfrm>
            <a:off x="263758" y="244796"/>
            <a:ext cx="4342737" cy="1077836"/>
          </a:xfrm>
        </p:spPr>
        <p:txBody>
          <a:bodyPr>
            <a:normAutofit fontScale="90000"/>
          </a:bodyPr>
          <a:lstStyle/>
          <a:p>
            <a:r>
              <a:rPr lang="id-ID" dirty="0" smtClean="0"/>
              <a:t/>
            </a:r>
            <a:br>
              <a:rPr lang="id-ID" dirty="0" smtClean="0"/>
            </a:br>
            <a:r>
              <a:rPr lang="id-ID" dirty="0" smtClean="0"/>
              <a:t>bank </a:t>
            </a:r>
            <a:r>
              <a:rPr lang="en-US" dirty="0" smtClean="0"/>
              <a:t>SENTRAL</a:t>
            </a:r>
            <a:br>
              <a:rPr lang="en-US" dirty="0" smtClean="0"/>
            </a:br>
            <a:r>
              <a:rPr lang="en-US" dirty="0" smtClean="0"/>
              <a:t>DI </a:t>
            </a:r>
            <a:r>
              <a:rPr lang="id-ID" dirty="0" smtClean="0"/>
              <a:t>Indonesia</a:t>
            </a:r>
            <a:r>
              <a:rPr lang="en-US" dirty="0" smtClean="0"/>
              <a:t>?</a:t>
            </a:r>
            <a:endParaRPr lang="id-ID" dirty="0"/>
          </a:p>
        </p:txBody>
      </p:sp>
      <p:sp>
        <p:nvSpPr>
          <p:cNvPr id="9" name="Oval 8"/>
          <p:cNvSpPr/>
          <p:nvPr/>
        </p:nvSpPr>
        <p:spPr>
          <a:xfrm>
            <a:off x="1021922" y="5498670"/>
            <a:ext cx="182842" cy="182842"/>
          </a:xfrm>
          <a:prstGeom prst="ellipse">
            <a:avLst/>
          </a:prstGeom>
          <a:solidFill>
            <a:srgbClr val="FF0000"/>
          </a:solidFill>
          <a:ln>
            <a:solidFill>
              <a:schemeClr val="bg1"/>
            </a:solidFill>
          </a:ln>
          <a:scene3d>
            <a:camera prst="orthographicFront"/>
            <a:lightRig rig="threePt" dir="t">
              <a:rot lat="0" lon="0" rev="7500000"/>
            </a:lightRig>
          </a:scene3d>
          <a:sp3d prstMaterial="plastic">
            <a:bevelT w="508000" h="508000"/>
            <a:bevelB w="508000" h="508000"/>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Oval 10"/>
          <p:cNvSpPr/>
          <p:nvPr/>
        </p:nvSpPr>
        <p:spPr>
          <a:xfrm>
            <a:off x="1730510" y="4519383"/>
            <a:ext cx="286188" cy="286188"/>
          </a:xfrm>
          <a:prstGeom prst="ellipse">
            <a:avLst/>
          </a:prstGeom>
          <a:solidFill>
            <a:srgbClr val="FF0000"/>
          </a:solidFill>
          <a:ln w="19050">
            <a:solidFill>
              <a:schemeClr val="bg1"/>
            </a:solidFill>
          </a:ln>
          <a:scene3d>
            <a:camera prst="orthographicFront"/>
            <a:lightRig rig="threePt" dir="t">
              <a:rot lat="0" lon="0" rev="7500000"/>
            </a:lightRig>
          </a:scene3d>
          <a:sp3d prstMaterial="plastic">
            <a:bevelT w="508000" h="508000"/>
            <a:bevelB w="508000" h="508000"/>
          </a:sp3d>
        </p:spPr>
        <p:style>
          <a:lnRef idx="0">
            <a:schemeClr val="lt1">
              <a:hueOff val="0"/>
              <a:satOff val="0"/>
              <a:lumOff val="0"/>
              <a:alphaOff val="0"/>
            </a:schemeClr>
          </a:lnRef>
          <a:fillRef idx="3">
            <a:schemeClr val="accent5">
              <a:hueOff val="614304"/>
              <a:satOff val="-13491"/>
              <a:lumOff val="3431"/>
              <a:alphaOff val="0"/>
            </a:schemeClr>
          </a:fillRef>
          <a:effectRef idx="2">
            <a:schemeClr val="accent5">
              <a:hueOff val="614304"/>
              <a:satOff val="-13491"/>
              <a:lumOff val="3431"/>
              <a:alphaOff val="0"/>
            </a:schemeClr>
          </a:effectRef>
          <a:fontRef idx="minor">
            <a:schemeClr val="lt1"/>
          </a:fontRef>
        </p:style>
      </p:sp>
      <p:sp>
        <p:nvSpPr>
          <p:cNvPr id="13" name="Oval 12"/>
          <p:cNvSpPr/>
          <p:nvPr/>
        </p:nvSpPr>
        <p:spPr>
          <a:xfrm>
            <a:off x="2812560" y="3645024"/>
            <a:ext cx="381584" cy="381584"/>
          </a:xfrm>
          <a:prstGeom prst="ellipse">
            <a:avLst/>
          </a:prstGeom>
          <a:solidFill>
            <a:srgbClr val="FF0000"/>
          </a:solidFill>
          <a:ln w="28575">
            <a:solidFill>
              <a:schemeClr val="bg1"/>
            </a:solidFill>
          </a:ln>
          <a:scene3d>
            <a:camera prst="orthographicFront"/>
            <a:lightRig rig="threePt" dir="t">
              <a:rot lat="0" lon="0" rev="7500000"/>
            </a:lightRig>
          </a:scene3d>
          <a:sp3d prstMaterial="plastic">
            <a:bevelT w="508000" h="508000"/>
            <a:bevelB w="508000" h="508000"/>
          </a:sp3d>
        </p:spPr>
        <p:style>
          <a:lnRef idx="0">
            <a:schemeClr val="lt1">
              <a:hueOff val="0"/>
              <a:satOff val="0"/>
              <a:lumOff val="0"/>
              <a:alphaOff val="0"/>
            </a:schemeClr>
          </a:lnRef>
          <a:fillRef idx="3">
            <a:schemeClr val="accent5">
              <a:hueOff val="1228607"/>
              <a:satOff val="-26981"/>
              <a:lumOff val="6863"/>
              <a:alphaOff val="0"/>
            </a:schemeClr>
          </a:fillRef>
          <a:effectRef idx="2">
            <a:schemeClr val="accent5">
              <a:hueOff val="1228607"/>
              <a:satOff val="-26981"/>
              <a:lumOff val="6863"/>
              <a:alphaOff val="0"/>
            </a:schemeClr>
          </a:effectRef>
          <a:fontRef idx="minor">
            <a:schemeClr val="lt1"/>
          </a:fontRef>
        </p:style>
      </p:sp>
      <p:sp>
        <p:nvSpPr>
          <p:cNvPr id="14" name="Freeform 13"/>
          <p:cNvSpPr/>
          <p:nvPr/>
        </p:nvSpPr>
        <p:spPr>
          <a:xfrm>
            <a:off x="3072207" y="3308989"/>
            <a:ext cx="1534288" cy="416063"/>
          </a:xfrm>
          <a:custGeom>
            <a:avLst/>
            <a:gdLst>
              <a:gd name="connsiteX0" fmla="*/ 0 w 1534288"/>
              <a:gd name="connsiteY0" fmla="*/ 0 h 2792326"/>
              <a:gd name="connsiteX1" fmla="*/ 1534288 w 1534288"/>
              <a:gd name="connsiteY1" fmla="*/ 0 h 2792326"/>
              <a:gd name="connsiteX2" fmla="*/ 1534288 w 1534288"/>
              <a:gd name="connsiteY2" fmla="*/ 2792326 h 2792326"/>
              <a:gd name="connsiteX3" fmla="*/ 0 w 1534288"/>
              <a:gd name="connsiteY3" fmla="*/ 2792326 h 2792326"/>
              <a:gd name="connsiteX4" fmla="*/ 0 w 1534288"/>
              <a:gd name="connsiteY4" fmla="*/ 0 h 2792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288" h="2792326">
                <a:moveTo>
                  <a:pt x="0" y="0"/>
                </a:moveTo>
                <a:lnTo>
                  <a:pt x="1534288" y="0"/>
                </a:lnTo>
                <a:lnTo>
                  <a:pt x="1534288" y="2792326"/>
                </a:lnTo>
                <a:lnTo>
                  <a:pt x="0" y="2792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2194" tIns="0" rIns="0" bIns="0" numCol="1" spcCol="1270" anchor="t" anchorCtr="0">
            <a:noAutofit/>
          </a:bodyPr>
          <a:lstStyle/>
          <a:p>
            <a:pPr lvl="0" algn="l" defTabSz="711200">
              <a:lnSpc>
                <a:spcPct val="90000"/>
              </a:lnSpc>
              <a:spcBef>
                <a:spcPct val="0"/>
              </a:spcBef>
              <a:spcAft>
                <a:spcPct val="35000"/>
              </a:spcAft>
            </a:pPr>
            <a:endParaRPr lang="id-ID" sz="1600" b="1" kern="1200" dirty="0">
              <a:solidFill>
                <a:schemeClr val="bg1"/>
              </a:solidFill>
            </a:endParaRPr>
          </a:p>
        </p:txBody>
      </p:sp>
      <p:sp>
        <p:nvSpPr>
          <p:cNvPr id="15" name="Oval 14"/>
          <p:cNvSpPr/>
          <p:nvPr/>
        </p:nvSpPr>
        <p:spPr>
          <a:xfrm>
            <a:off x="4438015" y="2769753"/>
            <a:ext cx="492880" cy="492880"/>
          </a:xfrm>
          <a:prstGeom prst="ellipse">
            <a:avLst/>
          </a:prstGeom>
          <a:solidFill>
            <a:srgbClr val="FF0000"/>
          </a:solidFill>
          <a:ln w="28575">
            <a:solidFill>
              <a:schemeClr val="bg1"/>
            </a:solidFill>
          </a:ln>
          <a:scene3d>
            <a:camera prst="orthographicFront"/>
            <a:lightRig rig="threePt" dir="t">
              <a:rot lat="0" lon="0" rev="7500000"/>
            </a:lightRig>
          </a:scene3d>
          <a:sp3d prstMaterial="plastic">
            <a:bevelT w="508000" h="508000"/>
            <a:bevelB w="508000" h="508000"/>
          </a:sp3d>
        </p:spPr>
        <p:style>
          <a:lnRef idx="0">
            <a:schemeClr val="lt1">
              <a:hueOff val="0"/>
              <a:satOff val="0"/>
              <a:lumOff val="0"/>
              <a:alphaOff val="0"/>
            </a:schemeClr>
          </a:lnRef>
          <a:fillRef idx="3">
            <a:schemeClr val="accent5">
              <a:hueOff val="1842911"/>
              <a:satOff val="-40472"/>
              <a:lumOff val="10294"/>
              <a:alphaOff val="0"/>
            </a:schemeClr>
          </a:fillRef>
          <a:effectRef idx="2">
            <a:schemeClr val="accent5">
              <a:hueOff val="1842911"/>
              <a:satOff val="-40472"/>
              <a:lumOff val="10294"/>
              <a:alphaOff val="0"/>
            </a:schemeClr>
          </a:effectRef>
          <a:fontRef idx="minor">
            <a:schemeClr val="lt1"/>
          </a:fontRef>
        </p:style>
      </p:sp>
      <p:sp>
        <p:nvSpPr>
          <p:cNvPr id="17" name="Oval 16"/>
          <p:cNvSpPr/>
          <p:nvPr/>
        </p:nvSpPr>
        <p:spPr>
          <a:xfrm>
            <a:off x="6188309" y="2134053"/>
            <a:ext cx="628024" cy="628024"/>
          </a:xfrm>
          <a:prstGeom prst="ellipse">
            <a:avLst/>
          </a:prstGeom>
          <a:solidFill>
            <a:srgbClr val="FF0000"/>
          </a:solidFill>
          <a:ln w="38100">
            <a:solidFill>
              <a:schemeClr val="bg1"/>
            </a:solidFill>
          </a:ln>
          <a:scene3d>
            <a:camera prst="orthographicFront"/>
            <a:lightRig rig="threePt" dir="t">
              <a:rot lat="0" lon="0" rev="7500000"/>
            </a:lightRig>
          </a:scene3d>
          <a:sp3d prstMaterial="plastic">
            <a:bevelT w="508000" h="508000"/>
            <a:bevelB w="508000" h="508000"/>
          </a:sp3d>
        </p:spPr>
        <p:style>
          <a:lnRef idx="0">
            <a:schemeClr val="lt1">
              <a:hueOff val="0"/>
              <a:satOff val="0"/>
              <a:lumOff val="0"/>
              <a:alphaOff val="0"/>
            </a:schemeClr>
          </a:lnRef>
          <a:fillRef idx="3">
            <a:schemeClr val="accent5">
              <a:hueOff val="2457214"/>
              <a:satOff val="-53963"/>
              <a:lumOff val="13725"/>
              <a:alphaOff val="0"/>
            </a:schemeClr>
          </a:fillRef>
          <a:effectRef idx="2">
            <a:schemeClr val="accent5">
              <a:hueOff val="2457214"/>
              <a:satOff val="-53963"/>
              <a:lumOff val="13725"/>
              <a:alphaOff val="0"/>
            </a:schemeClr>
          </a:effectRef>
          <a:fontRef idx="minor">
            <a:schemeClr val="lt1"/>
          </a:fontRef>
        </p:style>
      </p:sp>
      <p:sp>
        <p:nvSpPr>
          <p:cNvPr id="3" name="TextBox 2"/>
          <p:cNvSpPr txBox="1"/>
          <p:nvPr/>
        </p:nvSpPr>
        <p:spPr>
          <a:xfrm>
            <a:off x="35496" y="4737918"/>
            <a:ext cx="1272003" cy="923330"/>
          </a:xfrm>
          <a:prstGeom prst="rect">
            <a:avLst/>
          </a:prstGeom>
          <a:noFill/>
        </p:spPr>
        <p:txBody>
          <a:bodyPr wrap="square" rtlCol="0">
            <a:spAutoFit/>
          </a:bodyPr>
          <a:lstStyle/>
          <a:p>
            <a:r>
              <a:rPr lang="id-ID" i="1" dirty="0" smtClean="0"/>
              <a:t>De </a:t>
            </a:r>
            <a:endParaRPr lang="en-US" i="1" dirty="0" smtClean="0"/>
          </a:p>
          <a:p>
            <a:r>
              <a:rPr lang="id-ID" i="1" dirty="0" smtClean="0"/>
              <a:t>Javasche</a:t>
            </a:r>
            <a:endParaRPr lang="en-US" i="1" dirty="0" smtClean="0"/>
          </a:p>
          <a:p>
            <a:r>
              <a:rPr lang="id-ID" i="1" dirty="0" smtClean="0"/>
              <a:t>Bank</a:t>
            </a:r>
            <a:endParaRPr lang="id-ID" i="1" dirty="0"/>
          </a:p>
        </p:txBody>
      </p:sp>
      <p:sp>
        <p:nvSpPr>
          <p:cNvPr id="24" name="TextBox 23"/>
          <p:cNvSpPr txBox="1"/>
          <p:nvPr/>
        </p:nvSpPr>
        <p:spPr>
          <a:xfrm>
            <a:off x="507100" y="3882857"/>
            <a:ext cx="1576632" cy="923330"/>
          </a:xfrm>
          <a:prstGeom prst="rect">
            <a:avLst/>
          </a:prstGeom>
          <a:noFill/>
        </p:spPr>
        <p:txBody>
          <a:bodyPr wrap="square" rtlCol="0">
            <a:spAutoFit/>
          </a:bodyPr>
          <a:lstStyle/>
          <a:p>
            <a:pPr marL="225425" indent="-225425">
              <a:buFont typeface="Wingdings" panose="05000000000000000000" pitchFamily="2" charset="2"/>
              <a:buChar char="§"/>
            </a:pPr>
            <a:r>
              <a:rPr lang="id-ID" dirty="0" smtClean="0"/>
              <a:t>Peristiwa sanering</a:t>
            </a:r>
          </a:p>
          <a:p>
            <a:pPr marL="285750" indent="-285750">
              <a:buFontTx/>
              <a:buChar char="-"/>
            </a:pPr>
            <a:endParaRPr lang="id-ID" dirty="0"/>
          </a:p>
        </p:txBody>
      </p:sp>
      <p:sp>
        <p:nvSpPr>
          <p:cNvPr id="25" name="TextBox 24"/>
          <p:cNvSpPr txBox="1"/>
          <p:nvPr/>
        </p:nvSpPr>
        <p:spPr>
          <a:xfrm>
            <a:off x="1609968" y="2865710"/>
            <a:ext cx="1774653" cy="923330"/>
          </a:xfrm>
          <a:prstGeom prst="rect">
            <a:avLst/>
          </a:prstGeom>
          <a:noFill/>
        </p:spPr>
        <p:txBody>
          <a:bodyPr wrap="square" rtlCol="0">
            <a:spAutoFit/>
          </a:bodyPr>
          <a:lstStyle/>
          <a:p>
            <a:pPr marL="225425" indent="-225425">
              <a:buFont typeface="Wingdings" panose="05000000000000000000" pitchFamily="2" charset="2"/>
              <a:buChar char="§"/>
            </a:pPr>
            <a:r>
              <a:rPr lang="id-ID" dirty="0" smtClean="0"/>
              <a:t>Krisis moneter</a:t>
            </a:r>
          </a:p>
          <a:p>
            <a:pPr marL="285750" indent="-285750">
              <a:buFontTx/>
              <a:buChar char="-"/>
            </a:pPr>
            <a:endParaRPr lang="id-ID" dirty="0"/>
          </a:p>
        </p:txBody>
      </p:sp>
      <p:sp>
        <p:nvSpPr>
          <p:cNvPr id="26" name="TextBox 25"/>
          <p:cNvSpPr txBox="1"/>
          <p:nvPr/>
        </p:nvSpPr>
        <p:spPr>
          <a:xfrm>
            <a:off x="3313673" y="1988840"/>
            <a:ext cx="2057501" cy="923330"/>
          </a:xfrm>
          <a:prstGeom prst="rect">
            <a:avLst/>
          </a:prstGeom>
          <a:noFill/>
        </p:spPr>
        <p:txBody>
          <a:bodyPr wrap="square" rtlCol="0">
            <a:spAutoFit/>
          </a:bodyPr>
          <a:lstStyle/>
          <a:p>
            <a:pPr marL="225425" indent="-225425">
              <a:buFont typeface="Wingdings" panose="05000000000000000000" pitchFamily="2" charset="2"/>
              <a:buChar char="§"/>
            </a:pPr>
            <a:r>
              <a:rPr lang="id-ID" dirty="0" smtClean="0"/>
              <a:t>Independensi BI   </a:t>
            </a:r>
          </a:p>
          <a:p>
            <a:pPr marL="285750" indent="-285750">
              <a:buFontTx/>
              <a:buChar char="-"/>
            </a:pPr>
            <a:endParaRPr lang="id-ID" dirty="0"/>
          </a:p>
        </p:txBody>
      </p:sp>
      <p:sp>
        <p:nvSpPr>
          <p:cNvPr id="27" name="TextBox 26"/>
          <p:cNvSpPr txBox="1"/>
          <p:nvPr/>
        </p:nvSpPr>
        <p:spPr>
          <a:xfrm>
            <a:off x="5076371" y="764704"/>
            <a:ext cx="2303941" cy="1338828"/>
          </a:xfrm>
          <a:prstGeom prst="rect">
            <a:avLst/>
          </a:prstGeom>
          <a:noFill/>
        </p:spPr>
        <p:txBody>
          <a:bodyPr wrap="square" rtlCol="0">
            <a:spAutoFit/>
          </a:bodyPr>
          <a:lstStyle/>
          <a:p>
            <a:pPr marL="225425" indent="-225425">
              <a:lnSpc>
                <a:spcPct val="90000"/>
              </a:lnSpc>
              <a:buFont typeface="Wingdings" panose="05000000000000000000" pitchFamily="2" charset="2"/>
              <a:buChar char="§"/>
            </a:pPr>
            <a:r>
              <a:rPr lang="id-ID" dirty="0" smtClean="0"/>
              <a:t>Pengalihan fungsi pengawasan dan pengaturan bank</a:t>
            </a:r>
            <a:r>
              <a:rPr lang="en-US" dirty="0"/>
              <a:t> </a:t>
            </a:r>
            <a:r>
              <a:rPr lang="en-US" dirty="0" err="1" smtClean="0"/>
              <a:t>ke</a:t>
            </a:r>
            <a:r>
              <a:rPr lang="en-US" dirty="0" smtClean="0"/>
              <a:t> OJK</a:t>
            </a:r>
            <a:endParaRPr lang="id-ID" dirty="0" smtClean="0"/>
          </a:p>
          <a:p>
            <a:pPr marL="285750" indent="-285750">
              <a:lnSpc>
                <a:spcPct val="90000"/>
              </a:lnSpc>
              <a:buFont typeface="Wingdings" panose="05000000000000000000" pitchFamily="2" charset="2"/>
              <a:buChar char="§"/>
            </a:pPr>
            <a:endParaRPr lang="id-ID" dirty="0"/>
          </a:p>
        </p:txBody>
      </p:sp>
      <p:pic>
        <p:nvPicPr>
          <p:cNvPr id="6" name="Picture 2" descr="https://encrypted-tbn3.gstatic.com/images?q=tbn:ANd9GcR7GHgHjJt7JhmiGwO_1K36WSCKyJ_ftHj3Vf4c30MAEyelfhSTTpc8R7U">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6472" y="4635134"/>
            <a:ext cx="2304256" cy="1818202"/>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ular Callout 28"/>
          <p:cNvSpPr/>
          <p:nvPr/>
        </p:nvSpPr>
        <p:spPr>
          <a:xfrm>
            <a:off x="1066371" y="5949280"/>
            <a:ext cx="2847854" cy="848936"/>
          </a:xfrm>
          <a:prstGeom prst="wedgeRoundRectCallout">
            <a:avLst>
              <a:gd name="adj1" fmla="val -46550"/>
              <a:gd name="adj2" fmla="val -84869"/>
              <a:gd name="adj3" fmla="val 16667"/>
            </a:avLst>
          </a:prstGeo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b="1" dirty="0" smtClean="0">
                <a:solidFill>
                  <a:schemeClr val="tx1"/>
                </a:solidFill>
              </a:rPr>
              <a:t>1945-1952</a:t>
            </a:r>
          </a:p>
          <a:p>
            <a:pPr>
              <a:lnSpc>
                <a:spcPct val="90000"/>
              </a:lnSpc>
            </a:pPr>
            <a:r>
              <a:rPr lang="id-ID" sz="1600" dirty="0" smtClean="0">
                <a:solidFill>
                  <a:schemeClr val="tx1"/>
                </a:solidFill>
              </a:rPr>
              <a:t>UU </a:t>
            </a:r>
            <a:r>
              <a:rPr lang="id-ID" sz="1600" dirty="0">
                <a:solidFill>
                  <a:schemeClr val="tx1"/>
                </a:solidFill>
              </a:rPr>
              <a:t>1945 pasal 23: </a:t>
            </a:r>
          </a:p>
          <a:p>
            <a:pPr>
              <a:lnSpc>
                <a:spcPct val="90000"/>
              </a:lnSpc>
            </a:pPr>
            <a:r>
              <a:rPr lang="id-ID" sz="1600" b="1" dirty="0" smtClean="0">
                <a:solidFill>
                  <a:schemeClr val="tx1"/>
                </a:solidFill>
              </a:rPr>
              <a:t>B</a:t>
            </a:r>
            <a:r>
              <a:rPr lang="en-US" sz="1600" b="1" dirty="0" smtClean="0">
                <a:solidFill>
                  <a:schemeClr val="tx1"/>
                </a:solidFill>
              </a:rPr>
              <a:t>I </a:t>
            </a:r>
            <a:r>
              <a:rPr lang="id-ID" sz="1600" b="1" dirty="0" smtClean="0">
                <a:solidFill>
                  <a:schemeClr val="tx1"/>
                </a:solidFill>
              </a:rPr>
              <a:t>sebagai </a:t>
            </a:r>
            <a:r>
              <a:rPr lang="id-ID" sz="1600" b="1" dirty="0">
                <a:solidFill>
                  <a:schemeClr val="tx1"/>
                </a:solidFill>
              </a:rPr>
              <a:t>bank </a:t>
            </a:r>
            <a:r>
              <a:rPr lang="id-ID" sz="1600" b="1" dirty="0" smtClean="0">
                <a:solidFill>
                  <a:schemeClr val="tx1"/>
                </a:solidFill>
              </a:rPr>
              <a:t>sentral</a:t>
            </a:r>
            <a:endParaRPr lang="id-ID" sz="1600" b="1" dirty="0">
              <a:solidFill>
                <a:schemeClr val="tx1"/>
              </a:solidFill>
            </a:endParaRPr>
          </a:p>
        </p:txBody>
      </p:sp>
      <p:sp>
        <p:nvSpPr>
          <p:cNvPr id="30" name="Rounded Rectangular Callout 29"/>
          <p:cNvSpPr/>
          <p:nvPr/>
        </p:nvSpPr>
        <p:spPr>
          <a:xfrm>
            <a:off x="2114024" y="5054500"/>
            <a:ext cx="2033652" cy="750764"/>
          </a:xfrm>
          <a:prstGeom prst="wedgeRoundRectCallout">
            <a:avLst>
              <a:gd name="adj1" fmla="val -56161"/>
              <a:gd name="adj2" fmla="val -90985"/>
              <a:gd name="adj3" fmla="val 16667"/>
            </a:avLst>
          </a:prstGeo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b="1" dirty="0">
                <a:solidFill>
                  <a:schemeClr val="tx1"/>
                </a:solidFill>
              </a:rPr>
              <a:t>1953- 1967</a:t>
            </a:r>
          </a:p>
          <a:p>
            <a:pPr>
              <a:lnSpc>
                <a:spcPct val="90000"/>
              </a:lnSpc>
            </a:pPr>
            <a:r>
              <a:rPr lang="id-ID" sz="1600" dirty="0">
                <a:solidFill>
                  <a:schemeClr val="tx1"/>
                </a:solidFill>
              </a:rPr>
              <a:t>UU No.11 th 1953: </a:t>
            </a:r>
          </a:p>
          <a:p>
            <a:pPr>
              <a:lnSpc>
                <a:spcPct val="90000"/>
              </a:lnSpc>
            </a:pPr>
            <a:r>
              <a:rPr lang="id-ID" sz="1600" dirty="0">
                <a:solidFill>
                  <a:schemeClr val="tx1"/>
                </a:solidFill>
              </a:rPr>
              <a:t>BI pengganti </a:t>
            </a:r>
            <a:r>
              <a:rPr lang="id-ID" sz="1600" dirty="0" smtClean="0">
                <a:solidFill>
                  <a:schemeClr val="tx1"/>
                </a:solidFill>
              </a:rPr>
              <a:t>D</a:t>
            </a:r>
            <a:r>
              <a:rPr lang="en-US" sz="1600" dirty="0">
                <a:solidFill>
                  <a:schemeClr val="tx1"/>
                </a:solidFill>
              </a:rPr>
              <a:t>J</a:t>
            </a:r>
            <a:r>
              <a:rPr lang="id-ID" sz="1600" dirty="0" smtClean="0">
                <a:solidFill>
                  <a:schemeClr val="tx1"/>
                </a:solidFill>
              </a:rPr>
              <a:t>B</a:t>
            </a:r>
            <a:endParaRPr lang="id-ID" sz="1600" dirty="0">
              <a:solidFill>
                <a:schemeClr val="tx1"/>
              </a:solidFill>
            </a:endParaRPr>
          </a:p>
        </p:txBody>
      </p:sp>
      <p:sp>
        <p:nvSpPr>
          <p:cNvPr id="31" name="Rounded Rectangular Callout 30"/>
          <p:cNvSpPr/>
          <p:nvPr/>
        </p:nvSpPr>
        <p:spPr>
          <a:xfrm>
            <a:off x="3291578" y="4191328"/>
            <a:ext cx="2131879" cy="750764"/>
          </a:xfrm>
          <a:prstGeom prst="wedgeRoundRectCallout">
            <a:avLst>
              <a:gd name="adj1" fmla="val -56161"/>
              <a:gd name="adj2" fmla="val -90985"/>
              <a:gd name="adj3" fmla="val 16667"/>
            </a:avLst>
          </a:prstGeo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b="1" dirty="0">
                <a:solidFill>
                  <a:schemeClr val="tx1"/>
                </a:solidFill>
              </a:rPr>
              <a:t>1968-1998</a:t>
            </a:r>
          </a:p>
          <a:p>
            <a:pPr>
              <a:lnSpc>
                <a:spcPct val="90000"/>
              </a:lnSpc>
            </a:pPr>
            <a:r>
              <a:rPr lang="en-US" sz="1600" dirty="0">
                <a:solidFill>
                  <a:schemeClr val="tx1"/>
                </a:solidFill>
              </a:rPr>
              <a:t>UU No.13 </a:t>
            </a:r>
            <a:r>
              <a:rPr lang="en-US" sz="1600" dirty="0" err="1">
                <a:solidFill>
                  <a:schemeClr val="tx1"/>
                </a:solidFill>
              </a:rPr>
              <a:t>th</a:t>
            </a:r>
            <a:r>
              <a:rPr lang="en-US" sz="1600" dirty="0">
                <a:solidFill>
                  <a:schemeClr val="tx1"/>
                </a:solidFill>
              </a:rPr>
              <a:t> 1968 </a:t>
            </a:r>
            <a:r>
              <a:rPr lang="en-US" sz="1600" dirty="0" err="1">
                <a:solidFill>
                  <a:schemeClr val="tx1"/>
                </a:solidFill>
              </a:rPr>
              <a:t>tentang</a:t>
            </a:r>
            <a:r>
              <a:rPr lang="en-US" sz="1600" dirty="0">
                <a:solidFill>
                  <a:schemeClr val="tx1"/>
                </a:solidFill>
              </a:rPr>
              <a:t> bank </a:t>
            </a:r>
            <a:r>
              <a:rPr lang="en-US" sz="1600" dirty="0" err="1">
                <a:solidFill>
                  <a:schemeClr val="tx1"/>
                </a:solidFill>
              </a:rPr>
              <a:t>sentral</a:t>
            </a:r>
            <a:endParaRPr lang="en-US" sz="1600" dirty="0">
              <a:solidFill>
                <a:schemeClr val="tx1"/>
              </a:solidFill>
            </a:endParaRPr>
          </a:p>
        </p:txBody>
      </p:sp>
      <p:sp>
        <p:nvSpPr>
          <p:cNvPr id="32" name="Rounded Rectangular Callout 31"/>
          <p:cNvSpPr/>
          <p:nvPr/>
        </p:nvSpPr>
        <p:spPr>
          <a:xfrm>
            <a:off x="4684455" y="3429000"/>
            <a:ext cx="1894066" cy="669616"/>
          </a:xfrm>
          <a:prstGeom prst="wedgeRoundRectCallout">
            <a:avLst>
              <a:gd name="adj1" fmla="val -39369"/>
              <a:gd name="adj2" fmla="val -89006"/>
              <a:gd name="adj3" fmla="val 16667"/>
            </a:avLst>
          </a:prstGeo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b="1" dirty="0" smtClean="0">
                <a:solidFill>
                  <a:schemeClr val="tx1"/>
                </a:solidFill>
              </a:rPr>
              <a:t>1998-2013</a:t>
            </a:r>
            <a:endParaRPr lang="en-US" sz="1600" b="1" dirty="0">
              <a:solidFill>
                <a:schemeClr val="tx1"/>
              </a:solidFill>
            </a:endParaRPr>
          </a:p>
          <a:p>
            <a:pPr>
              <a:lnSpc>
                <a:spcPct val="90000"/>
              </a:lnSpc>
            </a:pPr>
            <a:r>
              <a:rPr lang="en-US" sz="1600" dirty="0">
                <a:solidFill>
                  <a:schemeClr val="tx1"/>
                </a:solidFill>
              </a:rPr>
              <a:t>UU No.23 </a:t>
            </a:r>
            <a:r>
              <a:rPr lang="en-US" sz="1600" dirty="0" err="1" smtClean="0">
                <a:solidFill>
                  <a:schemeClr val="tx1"/>
                </a:solidFill>
              </a:rPr>
              <a:t>th</a:t>
            </a:r>
            <a:r>
              <a:rPr lang="en-US" sz="1600" dirty="0" smtClean="0">
                <a:solidFill>
                  <a:schemeClr val="tx1"/>
                </a:solidFill>
              </a:rPr>
              <a:t> </a:t>
            </a:r>
            <a:r>
              <a:rPr lang="en-US" sz="1600" dirty="0">
                <a:solidFill>
                  <a:schemeClr val="tx1"/>
                </a:solidFill>
              </a:rPr>
              <a:t>1999 </a:t>
            </a:r>
          </a:p>
        </p:txBody>
      </p:sp>
      <p:sp>
        <p:nvSpPr>
          <p:cNvPr id="34" name="Slide Number Placeholder 33"/>
          <p:cNvSpPr>
            <a:spLocks noGrp="1"/>
          </p:cNvSpPr>
          <p:nvPr>
            <p:ph type="sldNum" sz="quarter" idx="12"/>
          </p:nvPr>
        </p:nvSpPr>
        <p:spPr/>
        <p:txBody>
          <a:bodyPr/>
          <a:lstStyle/>
          <a:p>
            <a:fld id="{645964D2-1BCD-46CE-820D-23E0DFA8A6B9}" type="slidenum">
              <a:rPr lang="id-ID" smtClean="0"/>
              <a:t>7</a:t>
            </a:fld>
            <a:endParaRPr lang="id-ID"/>
          </a:p>
        </p:txBody>
      </p:sp>
    </p:spTree>
    <p:extLst>
      <p:ext uri="{BB962C8B-B14F-4D97-AF65-F5344CB8AC3E}">
        <p14:creationId xmlns:p14="http://schemas.microsoft.com/office/powerpoint/2010/main" val="2497504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17963"/>
            <a:ext cx="1907704" cy="1907704"/>
          </a:xfrm>
          <a:prstGeom prst="rect">
            <a:avLst/>
          </a:prstGeom>
        </p:spPr>
      </p:pic>
      <p:sp>
        <p:nvSpPr>
          <p:cNvPr id="8" name="Rounded Rectangle 7"/>
          <p:cNvSpPr/>
          <p:nvPr/>
        </p:nvSpPr>
        <p:spPr>
          <a:xfrm>
            <a:off x="794122" y="1700808"/>
            <a:ext cx="8091115" cy="3709391"/>
          </a:xfrm>
          <a:prstGeom prst="roundRect">
            <a:avLst>
              <a:gd name="adj" fmla="val 33154"/>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spcBef>
                <a:spcPct val="20000"/>
              </a:spcBef>
              <a:defRPr/>
            </a:pPr>
            <a:r>
              <a:rPr lang="en-US" sz="2000" kern="0" dirty="0">
                <a:solidFill>
                  <a:schemeClr val="tx1"/>
                </a:solidFill>
              </a:rPr>
              <a:t>Bank </a:t>
            </a:r>
            <a:r>
              <a:rPr lang="id-ID" sz="2000" kern="0" dirty="0">
                <a:solidFill>
                  <a:schemeClr val="tx1"/>
                </a:solidFill>
              </a:rPr>
              <a:t>Indonesia</a:t>
            </a:r>
            <a:r>
              <a:rPr lang="en-US" sz="2000" kern="0" dirty="0">
                <a:solidFill>
                  <a:schemeClr val="tx1"/>
                </a:solidFill>
              </a:rPr>
              <a:t> </a:t>
            </a:r>
            <a:r>
              <a:rPr lang="en-US" sz="2000" kern="0" dirty="0" err="1">
                <a:solidFill>
                  <a:schemeClr val="tx1"/>
                </a:solidFill>
              </a:rPr>
              <a:t>adalah</a:t>
            </a:r>
            <a:r>
              <a:rPr lang="id-ID" sz="2000" kern="0" dirty="0">
                <a:solidFill>
                  <a:schemeClr val="tx1"/>
                </a:solidFill>
              </a:rPr>
              <a:t> </a:t>
            </a:r>
            <a:r>
              <a:rPr lang="en-US" sz="2000" kern="0" dirty="0" err="1">
                <a:solidFill>
                  <a:schemeClr val="tx1"/>
                </a:solidFill>
              </a:rPr>
              <a:t>Lembaga</a:t>
            </a:r>
            <a:r>
              <a:rPr lang="en-US" sz="2000" kern="0" dirty="0">
                <a:solidFill>
                  <a:schemeClr val="tx1"/>
                </a:solidFill>
              </a:rPr>
              <a:t> Negara yang </a:t>
            </a:r>
            <a:r>
              <a:rPr lang="en-US" sz="2000" kern="0" dirty="0" err="1">
                <a:solidFill>
                  <a:schemeClr val="tx1"/>
                </a:solidFill>
              </a:rPr>
              <a:t>mempunyai</a:t>
            </a:r>
            <a:r>
              <a:rPr lang="en-US" sz="2000" kern="0" dirty="0">
                <a:solidFill>
                  <a:schemeClr val="tx1"/>
                </a:solidFill>
              </a:rPr>
              <a:t> </a:t>
            </a:r>
            <a:r>
              <a:rPr lang="en-US" sz="2000" kern="0" dirty="0" err="1">
                <a:solidFill>
                  <a:schemeClr val="tx1"/>
                </a:solidFill>
              </a:rPr>
              <a:t>wewenang</a:t>
            </a:r>
            <a:r>
              <a:rPr lang="en-US" sz="2000" kern="0" dirty="0">
                <a:solidFill>
                  <a:schemeClr val="tx1"/>
                </a:solidFill>
              </a:rPr>
              <a:t>:</a:t>
            </a:r>
          </a:p>
          <a:p>
            <a:pPr marL="1139825" indent="-223838">
              <a:spcBef>
                <a:spcPct val="20000"/>
              </a:spcBef>
              <a:buFontTx/>
              <a:buChar char="•"/>
              <a:defRPr/>
            </a:pPr>
            <a:r>
              <a:rPr lang="en-US" sz="2000" dirty="0" err="1">
                <a:solidFill>
                  <a:schemeClr val="tx1"/>
                </a:solidFill>
              </a:rPr>
              <a:t>Mengeluarkan</a:t>
            </a:r>
            <a:r>
              <a:rPr lang="en-US" sz="2000" dirty="0">
                <a:solidFill>
                  <a:schemeClr val="tx1"/>
                </a:solidFill>
              </a:rPr>
              <a:t> </a:t>
            </a:r>
            <a:r>
              <a:rPr lang="en-US" sz="2000" dirty="0" err="1">
                <a:solidFill>
                  <a:schemeClr val="tx1"/>
                </a:solidFill>
              </a:rPr>
              <a:t>alat</a:t>
            </a:r>
            <a:r>
              <a:rPr lang="en-US" sz="2000" dirty="0">
                <a:solidFill>
                  <a:schemeClr val="tx1"/>
                </a:solidFill>
              </a:rPr>
              <a:t> </a:t>
            </a:r>
            <a:r>
              <a:rPr lang="en-US" sz="2000" dirty="0" err="1">
                <a:solidFill>
                  <a:schemeClr val="tx1"/>
                </a:solidFill>
              </a:rPr>
              <a:t>pembayaran</a:t>
            </a:r>
            <a:r>
              <a:rPr lang="en-US" sz="2000" dirty="0">
                <a:solidFill>
                  <a:schemeClr val="tx1"/>
                </a:solidFill>
              </a:rPr>
              <a:t> yang </a:t>
            </a:r>
            <a:r>
              <a:rPr lang="en-US" sz="2000" dirty="0" err="1">
                <a:solidFill>
                  <a:schemeClr val="tx1"/>
                </a:solidFill>
              </a:rPr>
              <a:t>sah</a:t>
            </a:r>
            <a:r>
              <a:rPr lang="en-US" sz="2000" dirty="0">
                <a:solidFill>
                  <a:schemeClr val="tx1"/>
                </a:solidFill>
              </a:rPr>
              <a:t> </a:t>
            </a:r>
            <a:r>
              <a:rPr lang="en-US" sz="2000" dirty="0" err="1">
                <a:solidFill>
                  <a:schemeClr val="tx1"/>
                </a:solidFill>
              </a:rPr>
              <a:t>dari</a:t>
            </a:r>
            <a:r>
              <a:rPr lang="en-US" sz="2000" dirty="0">
                <a:solidFill>
                  <a:schemeClr val="tx1"/>
                </a:solidFill>
              </a:rPr>
              <a:t> </a:t>
            </a:r>
            <a:r>
              <a:rPr lang="en-US" sz="2000" dirty="0" err="1">
                <a:solidFill>
                  <a:schemeClr val="tx1"/>
                </a:solidFill>
              </a:rPr>
              <a:t>suatu</a:t>
            </a:r>
            <a:r>
              <a:rPr lang="en-US" sz="2000" dirty="0">
                <a:solidFill>
                  <a:schemeClr val="tx1"/>
                </a:solidFill>
              </a:rPr>
              <a:t> </a:t>
            </a:r>
            <a:r>
              <a:rPr lang="en-US" sz="2000" dirty="0" err="1">
                <a:solidFill>
                  <a:schemeClr val="tx1"/>
                </a:solidFill>
              </a:rPr>
              <a:t>negara</a:t>
            </a:r>
            <a:endParaRPr lang="en-US" sz="2000" dirty="0">
              <a:solidFill>
                <a:schemeClr val="tx1"/>
              </a:solidFill>
            </a:endParaRPr>
          </a:p>
          <a:p>
            <a:pPr marL="1139825" indent="-223838">
              <a:spcBef>
                <a:spcPct val="20000"/>
              </a:spcBef>
              <a:buFontTx/>
              <a:buChar char="•"/>
              <a:defRPr/>
            </a:pPr>
            <a:r>
              <a:rPr lang="en-US" sz="2000" dirty="0" err="1">
                <a:solidFill>
                  <a:schemeClr val="tx1"/>
                </a:solidFill>
              </a:rPr>
              <a:t>Merumuskan</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melaksanakan</a:t>
            </a:r>
            <a:r>
              <a:rPr lang="en-US" sz="2000" dirty="0">
                <a:solidFill>
                  <a:schemeClr val="tx1"/>
                </a:solidFill>
              </a:rPr>
              <a:t> </a:t>
            </a:r>
            <a:r>
              <a:rPr lang="en-US" sz="2000" dirty="0" err="1">
                <a:solidFill>
                  <a:schemeClr val="tx1"/>
                </a:solidFill>
              </a:rPr>
              <a:t>kebijakan</a:t>
            </a:r>
            <a:r>
              <a:rPr lang="en-US" sz="2000" dirty="0">
                <a:solidFill>
                  <a:schemeClr val="tx1"/>
                </a:solidFill>
              </a:rPr>
              <a:t> </a:t>
            </a:r>
            <a:r>
              <a:rPr lang="en-US" sz="2000" dirty="0" err="1">
                <a:solidFill>
                  <a:schemeClr val="tx1"/>
                </a:solidFill>
              </a:rPr>
              <a:t>moneter</a:t>
            </a:r>
            <a:endParaRPr lang="en-US" sz="2000" dirty="0">
              <a:solidFill>
                <a:schemeClr val="tx1"/>
              </a:solidFill>
            </a:endParaRPr>
          </a:p>
          <a:p>
            <a:pPr marL="1139825" indent="-223838">
              <a:spcBef>
                <a:spcPct val="20000"/>
              </a:spcBef>
              <a:buFontTx/>
              <a:buChar char="•"/>
              <a:defRPr/>
            </a:pPr>
            <a:r>
              <a:rPr lang="en-US" sz="2000" dirty="0" err="1">
                <a:solidFill>
                  <a:schemeClr val="tx1"/>
                </a:solidFill>
              </a:rPr>
              <a:t>Mengatur</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menjaga</a:t>
            </a:r>
            <a:r>
              <a:rPr lang="en-US" sz="2000" dirty="0">
                <a:solidFill>
                  <a:schemeClr val="tx1"/>
                </a:solidFill>
              </a:rPr>
              <a:t> </a:t>
            </a:r>
            <a:r>
              <a:rPr lang="en-US" sz="2000" dirty="0" err="1">
                <a:solidFill>
                  <a:schemeClr val="tx1"/>
                </a:solidFill>
              </a:rPr>
              <a:t>kelancaran</a:t>
            </a:r>
            <a:r>
              <a:rPr lang="en-US" sz="2000" dirty="0">
                <a:solidFill>
                  <a:schemeClr val="tx1"/>
                </a:solidFill>
              </a:rPr>
              <a:t> </a:t>
            </a:r>
            <a:r>
              <a:rPr lang="en-US" sz="2000" dirty="0" err="1">
                <a:solidFill>
                  <a:schemeClr val="tx1"/>
                </a:solidFill>
              </a:rPr>
              <a:t>sistem</a:t>
            </a:r>
            <a:r>
              <a:rPr lang="en-US" sz="2000" dirty="0">
                <a:solidFill>
                  <a:schemeClr val="tx1"/>
                </a:solidFill>
              </a:rPr>
              <a:t> </a:t>
            </a:r>
            <a:r>
              <a:rPr lang="en-US" sz="2000" dirty="0" err="1">
                <a:solidFill>
                  <a:schemeClr val="tx1"/>
                </a:solidFill>
              </a:rPr>
              <a:t>pembayaran</a:t>
            </a:r>
            <a:endParaRPr lang="en-US" sz="2000" dirty="0">
              <a:solidFill>
                <a:schemeClr val="tx1"/>
              </a:solidFill>
            </a:endParaRPr>
          </a:p>
          <a:p>
            <a:pPr marL="1139825" indent="-223838">
              <a:spcBef>
                <a:spcPct val="20000"/>
              </a:spcBef>
              <a:buFontTx/>
              <a:buChar char="•"/>
              <a:defRPr/>
            </a:pPr>
            <a:r>
              <a:rPr lang="en-US" sz="2000" dirty="0">
                <a:solidFill>
                  <a:schemeClr val="tx1"/>
                </a:solidFill>
              </a:rPr>
              <a:t>M</a:t>
            </a:r>
            <a:r>
              <a:rPr lang="id-ID" sz="2000" dirty="0">
                <a:solidFill>
                  <a:schemeClr val="tx1"/>
                </a:solidFill>
              </a:rPr>
              <a:t>enjaga stabilitas sistem keuangan </a:t>
            </a:r>
            <a:endParaRPr lang="en-US" sz="2000" dirty="0">
              <a:solidFill>
                <a:schemeClr val="tx1"/>
              </a:solidFill>
            </a:endParaRPr>
          </a:p>
          <a:p>
            <a:pPr marL="1139825" indent="-223838">
              <a:spcBef>
                <a:spcPct val="20000"/>
              </a:spcBef>
              <a:buFontTx/>
              <a:buChar char="•"/>
              <a:defRPr/>
            </a:pPr>
            <a:r>
              <a:rPr lang="en-US" sz="2000" dirty="0" err="1">
                <a:solidFill>
                  <a:schemeClr val="tx1"/>
                </a:solidFill>
              </a:rPr>
              <a:t>Menjalankan</a:t>
            </a:r>
            <a:r>
              <a:rPr lang="en-US" sz="2000" dirty="0">
                <a:solidFill>
                  <a:schemeClr val="tx1"/>
                </a:solidFill>
              </a:rPr>
              <a:t> </a:t>
            </a:r>
            <a:r>
              <a:rPr lang="en-US" sz="2000" dirty="0" err="1">
                <a:solidFill>
                  <a:schemeClr val="tx1"/>
                </a:solidFill>
              </a:rPr>
              <a:t>fungsi</a:t>
            </a:r>
            <a:r>
              <a:rPr lang="en-US" sz="2000" dirty="0">
                <a:solidFill>
                  <a:schemeClr val="tx1"/>
                </a:solidFill>
              </a:rPr>
              <a:t> </a:t>
            </a:r>
            <a:r>
              <a:rPr lang="en-US" sz="2000" dirty="0" err="1">
                <a:solidFill>
                  <a:schemeClr val="tx1"/>
                </a:solidFill>
              </a:rPr>
              <a:t>sebagai</a:t>
            </a:r>
            <a:r>
              <a:rPr lang="en-US" sz="2000" dirty="0">
                <a:solidFill>
                  <a:schemeClr val="tx1"/>
                </a:solidFill>
              </a:rPr>
              <a:t> “</a:t>
            </a:r>
            <a:r>
              <a:rPr lang="en-US" sz="2000" i="1" dirty="0">
                <a:solidFill>
                  <a:schemeClr val="tx1"/>
                </a:solidFill>
              </a:rPr>
              <a:t>lender of the last </a:t>
            </a:r>
            <a:r>
              <a:rPr lang="en-US" sz="2000" i="1" kern="0" dirty="0">
                <a:solidFill>
                  <a:schemeClr val="tx1"/>
                </a:solidFill>
              </a:rPr>
              <a:t>resort”</a:t>
            </a:r>
          </a:p>
        </p:txBody>
      </p:sp>
      <p:sp>
        <p:nvSpPr>
          <p:cNvPr id="2" name="Slide Number Placeholder 1"/>
          <p:cNvSpPr>
            <a:spLocks noGrp="1"/>
          </p:cNvSpPr>
          <p:nvPr>
            <p:ph type="sldNum" sz="quarter" idx="12"/>
          </p:nvPr>
        </p:nvSpPr>
        <p:spPr/>
        <p:txBody>
          <a:bodyPr/>
          <a:lstStyle/>
          <a:p>
            <a:fld id="{645964D2-1BCD-46CE-820D-23E0DFA8A6B9}" type="slidenum">
              <a:rPr lang="id-ID" smtClean="0"/>
              <a:t>8</a:t>
            </a:fld>
            <a:endParaRPr lang="id-ID"/>
          </a:p>
        </p:txBody>
      </p:sp>
      <p:sp>
        <p:nvSpPr>
          <p:cNvPr id="6" name="Rectangle 20"/>
          <p:cNvSpPr>
            <a:spLocks noChangeArrowheads="1"/>
          </p:cNvSpPr>
          <p:nvPr/>
        </p:nvSpPr>
        <p:spPr bwMode="auto">
          <a:xfrm>
            <a:off x="147637" y="645908"/>
            <a:ext cx="8920163" cy="844550"/>
          </a:xfrm>
          <a:prstGeom prst="rect">
            <a:avLst/>
          </a:prstGeom>
          <a:noFill/>
          <a:ln w="9525">
            <a:noFill/>
            <a:miter lim="800000"/>
            <a:headEnd/>
            <a:tailEnd/>
          </a:ln>
        </p:spPr>
        <p:txBody>
          <a:bodyPr wrap="none" anchor="ctr"/>
          <a:lstStyle/>
          <a:p>
            <a:pPr algn="ctr"/>
            <a:r>
              <a:rPr lang="en-US" sz="2800" cap="all" spc="-60" dirty="0" err="1" smtClean="0">
                <a:solidFill>
                  <a:schemeClr val="tx2"/>
                </a:solidFill>
                <a:latin typeface="+mj-lt"/>
                <a:ea typeface="+mj-ea"/>
                <a:cs typeface="+mj-cs"/>
              </a:rPr>
              <a:t>Apa</a:t>
            </a:r>
            <a:r>
              <a:rPr lang="en-US" sz="2800" cap="all" spc="-60" dirty="0" smtClean="0">
                <a:solidFill>
                  <a:schemeClr val="tx2"/>
                </a:solidFill>
                <a:latin typeface="+mj-lt"/>
                <a:ea typeface="+mj-ea"/>
                <a:cs typeface="+mj-cs"/>
              </a:rPr>
              <a:t> </a:t>
            </a:r>
            <a:r>
              <a:rPr lang="en-US" sz="2800" cap="all" spc="-60" dirty="0" err="1" smtClean="0">
                <a:solidFill>
                  <a:schemeClr val="tx2"/>
                </a:solidFill>
                <a:latin typeface="+mj-lt"/>
                <a:ea typeface="+mj-ea"/>
                <a:cs typeface="+mj-cs"/>
              </a:rPr>
              <a:t>fungsi</a:t>
            </a:r>
            <a:r>
              <a:rPr lang="en-US" sz="2800" cap="all" spc="-60" dirty="0" smtClean="0">
                <a:solidFill>
                  <a:schemeClr val="tx2"/>
                </a:solidFill>
                <a:latin typeface="+mj-lt"/>
                <a:ea typeface="+mj-ea"/>
                <a:cs typeface="+mj-cs"/>
              </a:rPr>
              <a:t> &amp; </a:t>
            </a:r>
            <a:r>
              <a:rPr lang="id-ID" sz="2800" cap="all" spc="-60" dirty="0" smtClean="0">
                <a:solidFill>
                  <a:schemeClr val="tx2"/>
                </a:solidFill>
                <a:latin typeface="+mj-lt"/>
                <a:ea typeface="+mj-ea"/>
                <a:cs typeface="+mj-cs"/>
              </a:rPr>
              <a:t>Kewenangan bank indonesia</a:t>
            </a:r>
          </a:p>
          <a:p>
            <a:pPr algn="ctr"/>
            <a:r>
              <a:rPr lang="id-ID" sz="2000" dirty="0">
                <a:solidFill>
                  <a:srgbClr val="C00000"/>
                </a:solidFill>
                <a:latin typeface="+mj-lt"/>
              </a:rPr>
              <a:t>UU No.23 tahun 1999 </a:t>
            </a:r>
          </a:p>
        </p:txBody>
      </p:sp>
      <p:pic>
        <p:nvPicPr>
          <p:cNvPr id="7" name="image.png"/>
          <p:cNvPicPr/>
          <p:nvPr/>
        </p:nvPicPr>
        <p:blipFill>
          <a:blip r:embed="rId4"/>
          <a:stretch>
            <a:fillRect/>
          </a:stretch>
        </p:blipFill>
        <p:spPr>
          <a:xfrm>
            <a:off x="251520" y="2626829"/>
            <a:ext cx="1819656" cy="1820366"/>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58961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471807" y="4217640"/>
            <a:ext cx="1371600" cy="1371600"/>
          </a:xfrm>
          <a:prstGeom prst="ellipse">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45964D2-1BCD-46CE-820D-23E0DFA8A6B9}" type="slidenum">
              <a:rPr lang="id-ID" smtClean="0"/>
              <a:t>9</a:t>
            </a:fld>
            <a:endParaRPr lang="id-ID"/>
          </a:p>
        </p:txBody>
      </p:sp>
      <p:grpSp>
        <p:nvGrpSpPr>
          <p:cNvPr id="3" name="Group 2"/>
          <p:cNvGrpSpPr/>
          <p:nvPr/>
        </p:nvGrpSpPr>
        <p:grpSpPr>
          <a:xfrm>
            <a:off x="201287" y="34712"/>
            <a:ext cx="8211153" cy="1449112"/>
            <a:chOff x="201287" y="34712"/>
            <a:chExt cx="8211153" cy="1449112"/>
          </a:xfrm>
        </p:grpSpPr>
        <p:sp>
          <p:nvSpPr>
            <p:cNvPr id="78" name="Rectangle 20"/>
            <p:cNvSpPr>
              <a:spLocks noChangeArrowheads="1"/>
            </p:cNvSpPr>
            <p:nvPr/>
          </p:nvSpPr>
          <p:spPr bwMode="auto">
            <a:xfrm>
              <a:off x="201287" y="280194"/>
              <a:ext cx="5522841" cy="844550"/>
            </a:xfrm>
            <a:prstGeom prst="rect">
              <a:avLst/>
            </a:prstGeom>
            <a:noFill/>
            <a:ln w="9525">
              <a:noFill/>
              <a:miter lim="800000"/>
              <a:headEnd/>
              <a:tailEnd/>
            </a:ln>
          </p:spPr>
          <p:txBody>
            <a:bodyPr wrap="none" anchor="ctr"/>
            <a:lstStyle/>
            <a:p>
              <a:r>
                <a:rPr lang="en-US" sz="3200" cap="all" spc="-60" dirty="0" err="1" smtClean="0">
                  <a:solidFill>
                    <a:schemeClr val="tx2"/>
                  </a:solidFill>
                  <a:latin typeface="+mj-lt"/>
                  <a:ea typeface="+mj-ea"/>
                  <a:cs typeface="+mj-cs"/>
                </a:rPr>
                <a:t>Kedudukan</a:t>
              </a:r>
              <a:r>
                <a:rPr lang="en-US" sz="3200" cap="all" spc="-60" dirty="0" smtClean="0">
                  <a:solidFill>
                    <a:schemeClr val="tx2"/>
                  </a:solidFill>
                  <a:latin typeface="+mj-lt"/>
                  <a:ea typeface="+mj-ea"/>
                  <a:cs typeface="+mj-cs"/>
                </a:rPr>
                <a:t> </a:t>
              </a:r>
              <a:endParaRPr lang="id-ID" sz="3200" cap="all" spc="-60" dirty="0" smtClean="0">
                <a:solidFill>
                  <a:schemeClr val="tx2"/>
                </a:solidFill>
                <a:latin typeface="+mj-lt"/>
                <a:ea typeface="+mj-ea"/>
                <a:cs typeface="+mj-cs"/>
              </a:endParaRPr>
            </a:p>
            <a:p>
              <a:r>
                <a:rPr lang="en-US" sz="3200" cap="all" spc="-60" dirty="0" smtClean="0">
                  <a:solidFill>
                    <a:schemeClr val="tx2"/>
                  </a:solidFill>
                  <a:latin typeface="+mj-lt"/>
                  <a:ea typeface="+mj-ea"/>
                  <a:cs typeface="+mj-cs"/>
                </a:rPr>
                <a:t>B</a:t>
              </a:r>
              <a:r>
                <a:rPr lang="id-ID" sz="3200" cap="all" spc="-60" dirty="0" smtClean="0">
                  <a:solidFill>
                    <a:schemeClr val="tx2"/>
                  </a:solidFill>
                  <a:latin typeface="+mj-lt"/>
                  <a:ea typeface="+mj-ea"/>
                  <a:cs typeface="+mj-cs"/>
                </a:rPr>
                <a:t>ank indonesia</a:t>
              </a:r>
              <a:endParaRPr lang="id-ID" sz="3200" cap="all" spc="-60" dirty="0">
                <a:solidFill>
                  <a:schemeClr val="tx2"/>
                </a:solidFill>
                <a:latin typeface="+mj-lt"/>
                <a:ea typeface="+mj-ea"/>
                <a:cs typeface="+mj-cs"/>
              </a:endParaRPr>
            </a:p>
          </p:txBody>
        </p:sp>
        <p:pic>
          <p:nvPicPr>
            <p:cNvPr id="7170" name="Picture 2" descr="https://encrypted-tbn0.gstatic.com/images?q=tbn:ANd9GcRbD_spnu3LCathYx8qHLlOlKfmlG00rwMZzTUXojJaAMBV6sdwUsZMsW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697" y="34712"/>
              <a:ext cx="2408743" cy="1449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76063" y="1464746"/>
            <a:ext cx="8566886" cy="5140795"/>
            <a:chOff x="154973" y="1412776"/>
            <a:chExt cx="8566886" cy="5140795"/>
          </a:xfrm>
        </p:grpSpPr>
        <p:grpSp>
          <p:nvGrpSpPr>
            <p:cNvPr id="12" name="Group 11"/>
            <p:cNvGrpSpPr/>
            <p:nvPr/>
          </p:nvGrpSpPr>
          <p:grpSpPr>
            <a:xfrm>
              <a:off x="154973" y="1412776"/>
              <a:ext cx="8566886" cy="5140795"/>
              <a:chOff x="154973" y="1412776"/>
              <a:chExt cx="8566886" cy="5140795"/>
            </a:xfrm>
          </p:grpSpPr>
          <p:sp>
            <p:nvSpPr>
              <p:cNvPr id="43" name="Line 4"/>
              <p:cNvSpPr>
                <a:spLocks noChangeShapeType="1"/>
              </p:cNvSpPr>
              <p:nvPr/>
            </p:nvSpPr>
            <p:spPr bwMode="auto">
              <a:xfrm>
                <a:off x="1324961" y="2177894"/>
                <a:ext cx="1192212" cy="1588"/>
              </a:xfrm>
              <a:prstGeom prst="line">
                <a:avLst/>
              </a:prstGeom>
              <a:noFill/>
              <a:ln w="38100">
                <a:solidFill>
                  <a:schemeClr val="tx1"/>
                </a:solidFill>
                <a:round/>
                <a:headEnd/>
                <a:tailEnd type="stealth" w="med" len="med"/>
              </a:ln>
            </p:spPr>
            <p:txBody>
              <a:bodyPr wrap="none" anchor="ctr"/>
              <a:lstStyle/>
              <a:p>
                <a:endParaRPr lang="en-US">
                  <a:latin typeface="Lucida Sans" pitchFamily="34" charset="0"/>
                </a:endParaRPr>
              </a:p>
            </p:txBody>
          </p:sp>
          <p:sp>
            <p:nvSpPr>
              <p:cNvPr id="44" name="Text Box 10"/>
              <p:cNvSpPr txBox="1">
                <a:spLocks noChangeArrowheads="1"/>
              </p:cNvSpPr>
              <p:nvPr/>
            </p:nvSpPr>
            <p:spPr bwMode="auto">
              <a:xfrm>
                <a:off x="4955573" y="2301719"/>
                <a:ext cx="232756" cy="184666"/>
              </a:xfrm>
              <a:prstGeom prst="rect">
                <a:avLst/>
              </a:prstGeom>
              <a:noFill/>
              <a:ln w="9525">
                <a:noFill/>
                <a:miter lim="800000"/>
                <a:headEnd/>
                <a:tailEnd/>
              </a:ln>
            </p:spPr>
            <p:txBody>
              <a:bodyPr wrap="none">
                <a:spAutoFit/>
              </a:bodyPr>
              <a:lstStyle/>
              <a:p>
                <a:pPr eaLnBrk="0" hangingPunct="0"/>
                <a:r>
                  <a:rPr lang="en-US" sz="600">
                    <a:solidFill>
                      <a:schemeClr val="bg2"/>
                    </a:solidFill>
                    <a:latin typeface="Lucida Sans" pitchFamily="34" charset="0"/>
                  </a:rPr>
                  <a:t>  </a:t>
                </a:r>
                <a:endParaRPr lang="en-US" sz="700">
                  <a:solidFill>
                    <a:schemeClr val="bg2"/>
                  </a:solidFill>
                  <a:latin typeface="Lucida Sans" pitchFamily="34" charset="0"/>
                </a:endParaRPr>
              </a:p>
            </p:txBody>
          </p:sp>
          <p:sp>
            <p:nvSpPr>
              <p:cNvPr id="45" name="Text Box 14"/>
              <p:cNvSpPr txBox="1">
                <a:spLocks noChangeArrowheads="1"/>
              </p:cNvSpPr>
              <p:nvPr/>
            </p:nvSpPr>
            <p:spPr bwMode="auto">
              <a:xfrm>
                <a:off x="1259632" y="1412776"/>
                <a:ext cx="1726573" cy="479550"/>
              </a:xfrm>
              <a:prstGeom prst="rect">
                <a:avLst/>
              </a:prstGeom>
              <a:noFill/>
              <a:ln w="9525">
                <a:noFill/>
                <a:miter lim="800000"/>
                <a:headEnd/>
                <a:tailEnd/>
              </a:ln>
            </p:spPr>
            <p:txBody>
              <a:bodyPr wrap="square" lIns="18000" tIns="18000" rIns="18000" bIns="18000">
                <a:spAutoFit/>
              </a:bodyPr>
              <a:lstStyle/>
              <a:p>
                <a:pPr algn="just" eaLnBrk="0" hangingPunct="0">
                  <a:lnSpc>
                    <a:spcPct val="80000"/>
                  </a:lnSpc>
                </a:pPr>
                <a:r>
                  <a:rPr lang="id-ID" sz="1200" b="0" dirty="0">
                    <a:solidFill>
                      <a:srgbClr val="0F0C09"/>
                    </a:solidFill>
                    <a:latin typeface="Lucida Sans" pitchFamily="34" charset="0"/>
                  </a:rPr>
                  <a:t>Meyampaikan</a:t>
                </a:r>
              </a:p>
              <a:p>
                <a:pPr algn="just" eaLnBrk="0" hangingPunct="0">
                  <a:lnSpc>
                    <a:spcPct val="80000"/>
                  </a:lnSpc>
                </a:pPr>
                <a:r>
                  <a:rPr lang="id-ID" sz="1200" b="0" dirty="0">
                    <a:solidFill>
                      <a:srgbClr val="0F0C09"/>
                    </a:solidFill>
                    <a:latin typeface="Lucida Sans" pitchFamily="34" charset="0"/>
                  </a:rPr>
                  <a:t>laporan keuangan</a:t>
                </a:r>
              </a:p>
              <a:p>
                <a:pPr algn="just" eaLnBrk="0" hangingPunct="0">
                  <a:lnSpc>
                    <a:spcPct val="80000"/>
                  </a:lnSpc>
                </a:pPr>
                <a:r>
                  <a:rPr lang="id-ID" sz="1200" b="0" dirty="0">
                    <a:solidFill>
                      <a:srgbClr val="0F0C09"/>
                    </a:solidFill>
                    <a:latin typeface="Lucida Sans" pitchFamily="34" charset="0"/>
                  </a:rPr>
                  <a:t>BI yang </a:t>
                </a:r>
                <a:r>
                  <a:rPr lang="id-ID" sz="1200" b="0" dirty="0" smtClean="0">
                    <a:solidFill>
                      <a:srgbClr val="0F0C09"/>
                    </a:solidFill>
                    <a:latin typeface="Lucida Sans" pitchFamily="34" charset="0"/>
                  </a:rPr>
                  <a:t>telah</a:t>
                </a:r>
                <a:r>
                  <a:rPr lang="en-US" sz="1200" b="0" dirty="0" smtClean="0">
                    <a:solidFill>
                      <a:srgbClr val="0F0C09"/>
                    </a:solidFill>
                    <a:latin typeface="Lucida Sans" pitchFamily="34" charset="0"/>
                  </a:rPr>
                  <a:t> </a:t>
                </a:r>
                <a:r>
                  <a:rPr lang="id-ID" sz="1200" b="0" dirty="0" smtClean="0">
                    <a:solidFill>
                      <a:srgbClr val="0F0C09"/>
                    </a:solidFill>
                    <a:latin typeface="Lucida Sans" pitchFamily="34" charset="0"/>
                  </a:rPr>
                  <a:t>diperiksa</a:t>
                </a:r>
                <a:endParaRPr lang="en-US" sz="1200" b="0" dirty="0">
                  <a:solidFill>
                    <a:srgbClr val="0F0C09"/>
                  </a:solidFill>
                  <a:latin typeface="Lucida Sans" pitchFamily="34" charset="0"/>
                </a:endParaRPr>
              </a:p>
            </p:txBody>
          </p:sp>
          <p:sp>
            <p:nvSpPr>
              <p:cNvPr id="46" name="Text Box 16"/>
              <p:cNvSpPr txBox="1">
                <a:spLocks noChangeArrowheads="1"/>
              </p:cNvSpPr>
              <p:nvPr/>
            </p:nvSpPr>
            <p:spPr bwMode="auto">
              <a:xfrm>
                <a:off x="759768" y="5230349"/>
                <a:ext cx="1524000" cy="600164"/>
              </a:xfrm>
              <a:prstGeom prst="rect">
                <a:avLst/>
              </a:prstGeom>
              <a:noFill/>
              <a:ln w="9525">
                <a:noFill/>
                <a:miter lim="800000"/>
                <a:headEnd/>
                <a:tailEnd/>
              </a:ln>
            </p:spPr>
            <p:txBody>
              <a:bodyPr>
                <a:spAutoFit/>
              </a:bodyPr>
              <a:lstStyle/>
              <a:p>
                <a:pPr algn="ctr" eaLnBrk="0" hangingPunct="0"/>
                <a:r>
                  <a:rPr lang="en-US" sz="1100" b="0" dirty="0" err="1">
                    <a:solidFill>
                      <a:srgbClr val="000000"/>
                    </a:solidFill>
                    <a:latin typeface="Lucida Sans" pitchFamily="34" charset="0"/>
                  </a:rPr>
                  <a:t>Memeriksa</a:t>
                </a:r>
                <a:r>
                  <a:rPr lang="en-US" sz="1100" b="0" dirty="0">
                    <a:solidFill>
                      <a:srgbClr val="000000"/>
                    </a:solidFill>
                    <a:latin typeface="Lucida Sans" pitchFamily="34" charset="0"/>
                  </a:rPr>
                  <a:t> </a:t>
                </a:r>
              </a:p>
              <a:p>
                <a:pPr algn="ctr" eaLnBrk="0" hangingPunct="0"/>
                <a:r>
                  <a:rPr lang="en-US" sz="1100" b="0" dirty="0" err="1">
                    <a:solidFill>
                      <a:srgbClr val="000000"/>
                    </a:solidFill>
                    <a:latin typeface="Lucida Sans" pitchFamily="34" charset="0"/>
                  </a:rPr>
                  <a:t>laporan</a:t>
                </a:r>
                <a:r>
                  <a:rPr lang="en-US" sz="1100" b="0" dirty="0">
                    <a:solidFill>
                      <a:srgbClr val="000000"/>
                    </a:solidFill>
                    <a:latin typeface="Lucida Sans" pitchFamily="34" charset="0"/>
                  </a:rPr>
                  <a:t> </a:t>
                </a:r>
                <a:r>
                  <a:rPr lang="en-US" sz="1100" b="0" dirty="0" err="1">
                    <a:solidFill>
                      <a:srgbClr val="000000"/>
                    </a:solidFill>
                    <a:latin typeface="Lucida Sans" pitchFamily="34" charset="0"/>
                  </a:rPr>
                  <a:t>keuangan</a:t>
                </a:r>
                <a:r>
                  <a:rPr lang="en-US" sz="1100" b="0" dirty="0">
                    <a:solidFill>
                      <a:srgbClr val="000000"/>
                    </a:solidFill>
                    <a:latin typeface="Lucida Sans" pitchFamily="34" charset="0"/>
                  </a:rPr>
                  <a:t> BI</a:t>
                </a:r>
              </a:p>
            </p:txBody>
          </p:sp>
          <p:sp>
            <p:nvSpPr>
              <p:cNvPr id="47" name="Line 19"/>
              <p:cNvSpPr>
                <a:spLocks noChangeShapeType="1"/>
              </p:cNvSpPr>
              <p:nvPr/>
            </p:nvSpPr>
            <p:spPr bwMode="auto">
              <a:xfrm flipH="1">
                <a:off x="4122589" y="2177894"/>
                <a:ext cx="1133" cy="2043194"/>
              </a:xfrm>
              <a:prstGeom prst="line">
                <a:avLst/>
              </a:prstGeom>
              <a:noFill/>
              <a:ln w="38100">
                <a:solidFill>
                  <a:schemeClr val="tx1"/>
                </a:solidFill>
                <a:prstDash val="sysDot"/>
                <a:round/>
                <a:headEnd/>
                <a:tailEnd type="stealth" w="med" len="med"/>
              </a:ln>
            </p:spPr>
            <p:txBody>
              <a:bodyPr wrap="none" anchor="ctr"/>
              <a:lstStyle/>
              <a:p>
                <a:endParaRPr lang="en-US">
                  <a:latin typeface="Lucida Sans" pitchFamily="34" charset="0"/>
                </a:endParaRPr>
              </a:p>
            </p:txBody>
          </p:sp>
          <p:sp>
            <p:nvSpPr>
              <p:cNvPr id="48" name="Text Box 20"/>
              <p:cNvSpPr txBox="1">
                <a:spLocks noChangeArrowheads="1"/>
              </p:cNvSpPr>
              <p:nvPr/>
            </p:nvSpPr>
            <p:spPr bwMode="auto">
              <a:xfrm>
                <a:off x="2718976" y="2377107"/>
                <a:ext cx="1302255" cy="1834615"/>
              </a:xfrm>
              <a:prstGeom prst="rect">
                <a:avLst/>
              </a:prstGeom>
              <a:noFill/>
              <a:ln w="9525">
                <a:noFill/>
                <a:miter lim="800000"/>
                <a:headEnd/>
                <a:tailEnd/>
              </a:ln>
            </p:spPr>
            <p:txBody>
              <a:bodyPr wrap="square" lIns="10800" tIns="10800" rIns="10800" bIns="10800">
                <a:spAutoFit/>
              </a:bodyPr>
              <a:lstStyle/>
              <a:p>
                <a:pPr marL="173038" indent="-173038" eaLnBrk="0" hangingPunct="0">
                  <a:buFontTx/>
                  <a:buChar char="-"/>
                </a:pPr>
                <a:r>
                  <a:rPr lang="en-US" sz="1400" b="0" dirty="0" err="1" smtClean="0">
                    <a:solidFill>
                      <a:srgbClr val="000000"/>
                    </a:solidFill>
                    <a:latin typeface="Lucida Sans" pitchFamily="34" charset="0"/>
                  </a:rPr>
                  <a:t>Laporan</a:t>
                </a:r>
                <a:r>
                  <a:rPr lang="en-US" sz="1400" b="0" dirty="0" smtClean="0">
                    <a:solidFill>
                      <a:srgbClr val="000000"/>
                    </a:solidFill>
                    <a:latin typeface="Lucida Sans" pitchFamily="34" charset="0"/>
                  </a:rPr>
                  <a:t> </a:t>
                </a:r>
                <a:r>
                  <a:rPr lang="en-US" sz="1400" b="0" dirty="0" err="1">
                    <a:solidFill>
                      <a:srgbClr val="000000"/>
                    </a:solidFill>
                    <a:latin typeface="Lucida Sans" pitchFamily="34" charset="0"/>
                  </a:rPr>
                  <a:t>Tahunan</a:t>
                </a:r>
                <a:r>
                  <a:rPr lang="en-US" sz="1400" b="0" dirty="0">
                    <a:solidFill>
                      <a:srgbClr val="000000"/>
                    </a:solidFill>
                    <a:latin typeface="Lucida Sans" pitchFamily="34" charset="0"/>
                  </a:rPr>
                  <a:t>, </a:t>
                </a:r>
                <a:r>
                  <a:rPr lang="en-US" sz="1400" b="0" dirty="0" err="1">
                    <a:solidFill>
                      <a:srgbClr val="000000"/>
                    </a:solidFill>
                    <a:latin typeface="Lucida Sans" pitchFamily="34" charset="0"/>
                  </a:rPr>
                  <a:t>triwulanan</a:t>
                </a:r>
                <a:r>
                  <a:rPr lang="en-US" sz="1400" b="0" dirty="0">
                    <a:solidFill>
                      <a:srgbClr val="000000"/>
                    </a:solidFill>
                    <a:latin typeface="Lucida Sans" pitchFamily="34" charset="0"/>
                  </a:rPr>
                  <a:t>/ </a:t>
                </a:r>
                <a:r>
                  <a:rPr lang="en-US" sz="1400" b="0" dirty="0" err="1" smtClean="0">
                    <a:solidFill>
                      <a:srgbClr val="000000"/>
                    </a:solidFill>
                    <a:latin typeface="Lucida Sans" pitchFamily="34" charset="0"/>
                  </a:rPr>
                  <a:t>sewaktu-waktu</a:t>
                </a:r>
                <a:endParaRPr lang="en-US" sz="1400" b="0" dirty="0" smtClean="0">
                  <a:solidFill>
                    <a:srgbClr val="000000"/>
                  </a:solidFill>
                  <a:latin typeface="Lucida Sans" pitchFamily="34" charset="0"/>
                </a:endParaRPr>
              </a:p>
              <a:p>
                <a:pPr marL="173038" indent="-173038" eaLnBrk="0" hangingPunct="0">
                  <a:lnSpc>
                    <a:spcPct val="90000"/>
                  </a:lnSpc>
                  <a:spcBef>
                    <a:spcPts val="1200"/>
                  </a:spcBef>
                  <a:buFontTx/>
                  <a:buChar char="-"/>
                </a:pPr>
                <a:r>
                  <a:rPr lang="en-US" sz="1400" dirty="0" err="1" smtClean="0">
                    <a:solidFill>
                      <a:srgbClr val="000000"/>
                    </a:solidFill>
                    <a:latin typeface="Lucida Sans" pitchFamily="34" charset="0"/>
                  </a:rPr>
                  <a:t>Persetujuan</a:t>
                </a:r>
                <a:r>
                  <a:rPr lang="en-US" sz="1400" dirty="0" smtClean="0">
                    <a:solidFill>
                      <a:srgbClr val="000000"/>
                    </a:solidFill>
                    <a:latin typeface="Lucida Sans" pitchFamily="34" charset="0"/>
                  </a:rPr>
                  <a:t> ATBI (</a:t>
                </a:r>
                <a:r>
                  <a:rPr lang="en-US" sz="1400" dirty="0" err="1" smtClean="0">
                    <a:solidFill>
                      <a:srgbClr val="000000"/>
                    </a:solidFill>
                    <a:latin typeface="Lucida Sans" pitchFamily="34" charset="0"/>
                  </a:rPr>
                  <a:t>operasional</a:t>
                </a:r>
                <a:r>
                  <a:rPr lang="en-US" sz="1400" dirty="0" smtClean="0">
                    <a:solidFill>
                      <a:srgbClr val="000000"/>
                    </a:solidFill>
                    <a:latin typeface="Lucida Sans" pitchFamily="34" charset="0"/>
                  </a:rPr>
                  <a:t>)</a:t>
                </a:r>
                <a:endParaRPr lang="en-US" sz="1400" b="0" dirty="0">
                  <a:solidFill>
                    <a:srgbClr val="000000"/>
                  </a:solidFill>
                  <a:latin typeface="Lucida Sans" pitchFamily="34" charset="0"/>
                </a:endParaRPr>
              </a:p>
            </p:txBody>
          </p:sp>
          <p:sp>
            <p:nvSpPr>
              <p:cNvPr id="49" name="Text Box 24"/>
              <p:cNvSpPr txBox="1">
                <a:spLocks noChangeArrowheads="1"/>
              </p:cNvSpPr>
              <p:nvPr/>
            </p:nvSpPr>
            <p:spPr bwMode="auto">
              <a:xfrm>
                <a:off x="3933223" y="3033557"/>
                <a:ext cx="987425" cy="128587"/>
              </a:xfrm>
              <a:prstGeom prst="rect">
                <a:avLst/>
              </a:prstGeom>
              <a:noFill/>
              <a:ln w="9525">
                <a:noFill/>
                <a:miter lim="800000"/>
                <a:headEnd/>
                <a:tailEnd/>
              </a:ln>
            </p:spPr>
            <p:txBody>
              <a:bodyPr lIns="10800" tIns="10800" rIns="10800" bIns="10800">
                <a:spAutoFit/>
              </a:bodyPr>
              <a:lstStyle/>
              <a:p>
                <a:pPr algn="just" eaLnBrk="0" hangingPunct="0">
                  <a:buClr>
                    <a:srgbClr val="FF0000"/>
                  </a:buClr>
                  <a:buSzPct val="75000"/>
                  <a:buFont typeface="Monotype Sorts" pitchFamily="2" charset="2"/>
                  <a:buChar char="l"/>
                </a:pPr>
                <a:endParaRPr lang="en-US" sz="700">
                  <a:solidFill>
                    <a:schemeClr val="bg2"/>
                  </a:solidFill>
                  <a:latin typeface="Lucida Sans" pitchFamily="34" charset="0"/>
                </a:endParaRPr>
              </a:p>
            </p:txBody>
          </p:sp>
          <p:sp>
            <p:nvSpPr>
              <p:cNvPr id="50" name="Text Box 27"/>
              <p:cNvSpPr txBox="1">
                <a:spLocks noChangeArrowheads="1"/>
              </p:cNvSpPr>
              <p:nvPr/>
            </p:nvSpPr>
            <p:spPr bwMode="auto">
              <a:xfrm>
                <a:off x="675910" y="3329635"/>
                <a:ext cx="1143000" cy="1099029"/>
              </a:xfrm>
              <a:prstGeom prst="rect">
                <a:avLst/>
              </a:prstGeom>
              <a:noFill/>
              <a:ln w="9525">
                <a:noFill/>
                <a:miter lim="800000"/>
                <a:headEnd/>
                <a:tailEnd/>
              </a:ln>
            </p:spPr>
            <p:txBody>
              <a:bodyPr wrap="square" lIns="18000" tIns="10800" rIns="18000" bIns="10800">
                <a:spAutoFit/>
              </a:bodyPr>
              <a:lstStyle/>
              <a:p>
                <a:pPr algn="r" eaLnBrk="0" hangingPunct="0">
                  <a:defRPr/>
                </a:pPr>
                <a:r>
                  <a:rPr lang="en-US" sz="1400" b="0" dirty="0" err="1">
                    <a:solidFill>
                      <a:srgbClr val="000000"/>
                    </a:solidFill>
                    <a:latin typeface="Lucida Sans" pitchFamily="34" charset="0"/>
                  </a:rPr>
                  <a:t>Laporan</a:t>
                </a:r>
                <a:r>
                  <a:rPr lang="en-US" sz="1400" b="0" dirty="0">
                    <a:solidFill>
                      <a:srgbClr val="000000"/>
                    </a:solidFill>
                    <a:latin typeface="Lucida Sans" pitchFamily="34" charset="0"/>
                  </a:rPr>
                  <a:t> </a:t>
                </a:r>
                <a:r>
                  <a:rPr lang="en-US" sz="1400" b="0" dirty="0" err="1">
                    <a:solidFill>
                      <a:srgbClr val="000000"/>
                    </a:solidFill>
                    <a:latin typeface="Lucida Sans" pitchFamily="34" charset="0"/>
                  </a:rPr>
                  <a:t>triwulanan</a:t>
                </a:r>
                <a:r>
                  <a:rPr lang="en-US" sz="1400" b="0" dirty="0">
                    <a:solidFill>
                      <a:srgbClr val="000000"/>
                    </a:solidFill>
                    <a:latin typeface="Lucida Sans" pitchFamily="34" charset="0"/>
                  </a:rPr>
                  <a:t>/ </a:t>
                </a:r>
                <a:r>
                  <a:rPr lang="en-US" sz="1400" b="0" dirty="0" err="1">
                    <a:solidFill>
                      <a:srgbClr val="000000"/>
                    </a:solidFill>
                    <a:latin typeface="Lucida Sans" pitchFamily="34" charset="0"/>
                  </a:rPr>
                  <a:t>sewaktu-waktu</a:t>
                </a:r>
                <a:r>
                  <a:rPr lang="en-US" sz="1400" b="0" dirty="0">
                    <a:solidFill>
                      <a:srgbClr val="000000"/>
                    </a:solidFill>
                    <a:latin typeface="Lucida Sans" pitchFamily="34" charset="0"/>
                  </a:rPr>
                  <a:t>, </a:t>
                </a:r>
                <a:r>
                  <a:rPr lang="en-US" sz="1400" b="0" dirty="0" err="1">
                    <a:solidFill>
                      <a:srgbClr val="000000"/>
                    </a:solidFill>
                    <a:latin typeface="Lucida Sans" pitchFamily="34" charset="0"/>
                  </a:rPr>
                  <a:t>Tahunan</a:t>
                </a:r>
                <a:endParaRPr lang="en-US" sz="1400" b="0" dirty="0">
                  <a:solidFill>
                    <a:srgbClr val="000000"/>
                  </a:solidFill>
                  <a:latin typeface="Lucida Sans" pitchFamily="34" charset="0"/>
                </a:endParaRPr>
              </a:p>
            </p:txBody>
          </p:sp>
          <p:sp>
            <p:nvSpPr>
              <p:cNvPr id="51" name="Text Box 32"/>
              <p:cNvSpPr txBox="1">
                <a:spLocks noChangeArrowheads="1"/>
              </p:cNvSpPr>
              <p:nvPr/>
            </p:nvSpPr>
            <p:spPr bwMode="auto">
              <a:xfrm>
                <a:off x="7007359" y="2358869"/>
                <a:ext cx="1163559" cy="1384995"/>
              </a:xfrm>
              <a:prstGeom prst="rect">
                <a:avLst/>
              </a:prstGeom>
              <a:noFill/>
              <a:ln w="9525">
                <a:noFill/>
                <a:miter lim="800000"/>
                <a:headEnd/>
                <a:tailEnd/>
              </a:ln>
            </p:spPr>
            <p:txBody>
              <a:bodyPr wrap="square">
                <a:spAutoFit/>
              </a:bodyPr>
              <a:lstStyle/>
              <a:p>
                <a:pPr algn="r" eaLnBrk="0" hangingPunct="0"/>
                <a:r>
                  <a:rPr lang="en-US" sz="1400" b="0" dirty="0" err="1">
                    <a:solidFill>
                      <a:srgbClr val="000000"/>
                    </a:solidFill>
                    <a:latin typeface="Lucida Sans" pitchFamily="34" charset="0"/>
                  </a:rPr>
                  <a:t>Mengambil</a:t>
                </a:r>
                <a:r>
                  <a:rPr lang="en-US" sz="1400" b="0" dirty="0">
                    <a:solidFill>
                      <a:srgbClr val="000000"/>
                    </a:solidFill>
                    <a:latin typeface="Lucida Sans" pitchFamily="34" charset="0"/>
                  </a:rPr>
                  <a:t> </a:t>
                </a:r>
                <a:r>
                  <a:rPr lang="en-US" sz="1400" b="0" dirty="0" err="1">
                    <a:solidFill>
                      <a:srgbClr val="000000"/>
                    </a:solidFill>
                    <a:latin typeface="Lucida Sans" pitchFamily="34" charset="0"/>
                  </a:rPr>
                  <a:t>sumpah</a:t>
                </a:r>
                <a:r>
                  <a:rPr lang="en-US" sz="1400" b="0" dirty="0">
                    <a:solidFill>
                      <a:srgbClr val="000000"/>
                    </a:solidFill>
                    <a:latin typeface="Lucida Sans" pitchFamily="34" charset="0"/>
                  </a:rPr>
                  <a:t> </a:t>
                </a:r>
              </a:p>
              <a:p>
                <a:pPr algn="r" eaLnBrk="0" hangingPunct="0"/>
                <a:r>
                  <a:rPr lang="en-US" sz="1400" b="0" dirty="0" err="1">
                    <a:solidFill>
                      <a:srgbClr val="000000"/>
                    </a:solidFill>
                    <a:latin typeface="Lucida Sans" pitchFamily="34" charset="0"/>
                  </a:rPr>
                  <a:t>dan</a:t>
                </a:r>
                <a:r>
                  <a:rPr lang="en-US" sz="1400" b="0" dirty="0">
                    <a:solidFill>
                      <a:srgbClr val="000000"/>
                    </a:solidFill>
                    <a:latin typeface="Lucida Sans" pitchFamily="34" charset="0"/>
                  </a:rPr>
                  <a:t> </a:t>
                </a:r>
                <a:r>
                  <a:rPr lang="en-US" sz="1400" b="0" dirty="0" err="1">
                    <a:solidFill>
                      <a:srgbClr val="000000"/>
                    </a:solidFill>
                    <a:latin typeface="Lucida Sans" pitchFamily="34" charset="0"/>
                  </a:rPr>
                  <a:t>janji</a:t>
                </a:r>
                <a:r>
                  <a:rPr lang="en-US" sz="1400" b="0" dirty="0">
                    <a:solidFill>
                      <a:srgbClr val="000000"/>
                    </a:solidFill>
                    <a:latin typeface="Lucida Sans" pitchFamily="34" charset="0"/>
                  </a:rPr>
                  <a:t> </a:t>
                </a:r>
                <a:r>
                  <a:rPr lang="en-US" sz="1400" b="0" dirty="0" err="1">
                    <a:solidFill>
                      <a:srgbClr val="000000"/>
                    </a:solidFill>
                    <a:latin typeface="Lucida Sans" pitchFamily="34" charset="0"/>
                  </a:rPr>
                  <a:t>anggota</a:t>
                </a:r>
                <a:r>
                  <a:rPr lang="en-US" sz="1400" b="0" dirty="0">
                    <a:solidFill>
                      <a:srgbClr val="000000"/>
                    </a:solidFill>
                    <a:latin typeface="Lucida Sans" pitchFamily="34" charset="0"/>
                  </a:rPr>
                  <a:t> </a:t>
                </a:r>
              </a:p>
              <a:p>
                <a:pPr algn="r" eaLnBrk="0" hangingPunct="0"/>
                <a:r>
                  <a:rPr lang="en-US" sz="1400" b="0" dirty="0" err="1">
                    <a:solidFill>
                      <a:srgbClr val="000000"/>
                    </a:solidFill>
                    <a:latin typeface="Lucida Sans" pitchFamily="34" charset="0"/>
                  </a:rPr>
                  <a:t>Dewan</a:t>
                </a:r>
                <a:r>
                  <a:rPr lang="en-US" sz="1400" b="0" dirty="0">
                    <a:solidFill>
                      <a:srgbClr val="000000"/>
                    </a:solidFill>
                    <a:latin typeface="Lucida Sans" pitchFamily="34" charset="0"/>
                  </a:rPr>
                  <a:t> </a:t>
                </a:r>
                <a:r>
                  <a:rPr lang="en-US" sz="1400" b="0" dirty="0" err="1">
                    <a:solidFill>
                      <a:srgbClr val="000000"/>
                    </a:solidFill>
                    <a:latin typeface="Lucida Sans" pitchFamily="34" charset="0"/>
                  </a:rPr>
                  <a:t>Gubernur</a:t>
                </a:r>
                <a:endParaRPr lang="en-US" sz="1400" b="0" dirty="0">
                  <a:solidFill>
                    <a:srgbClr val="000000"/>
                  </a:solidFill>
                  <a:latin typeface="Lucida Sans" pitchFamily="34" charset="0"/>
                </a:endParaRPr>
              </a:p>
            </p:txBody>
          </p:sp>
          <p:sp>
            <p:nvSpPr>
              <p:cNvPr id="52" name="Freeform 35"/>
              <p:cNvSpPr>
                <a:spLocks/>
              </p:cNvSpPr>
              <p:nvPr/>
            </p:nvSpPr>
            <p:spPr bwMode="auto">
              <a:xfrm>
                <a:off x="4810656" y="2282668"/>
                <a:ext cx="3358017" cy="2848362"/>
              </a:xfrm>
              <a:custGeom>
                <a:avLst/>
                <a:gdLst>
                  <a:gd name="T0" fmla="*/ 2514600 w 906"/>
                  <a:gd name="T1" fmla="*/ 0 h 1143"/>
                  <a:gd name="T2" fmla="*/ 2514600 w 906"/>
                  <a:gd name="T3" fmla="*/ 2019300 h 1143"/>
                  <a:gd name="T4" fmla="*/ 0 w 906"/>
                  <a:gd name="T5" fmla="*/ 2019300 h 1143"/>
                  <a:gd name="T6" fmla="*/ 0 60000 65536"/>
                  <a:gd name="T7" fmla="*/ 0 60000 65536"/>
                  <a:gd name="T8" fmla="*/ 0 60000 65536"/>
                  <a:gd name="T9" fmla="*/ 0 w 906"/>
                  <a:gd name="T10" fmla="*/ 0 h 1143"/>
                  <a:gd name="T11" fmla="*/ 906 w 906"/>
                  <a:gd name="T12" fmla="*/ 1143 h 1143"/>
                </a:gdLst>
                <a:ahLst/>
                <a:cxnLst>
                  <a:cxn ang="T6">
                    <a:pos x="T0" y="T1"/>
                  </a:cxn>
                  <a:cxn ang="T7">
                    <a:pos x="T2" y="T3"/>
                  </a:cxn>
                  <a:cxn ang="T8">
                    <a:pos x="T4" y="T5"/>
                  </a:cxn>
                </a:cxnLst>
                <a:rect l="T9" t="T10" r="T11" b="T12"/>
                <a:pathLst>
                  <a:path w="906" h="1143">
                    <a:moveTo>
                      <a:pt x="906" y="0"/>
                    </a:moveTo>
                    <a:lnTo>
                      <a:pt x="906" y="1143"/>
                    </a:lnTo>
                    <a:lnTo>
                      <a:pt x="0" y="1143"/>
                    </a:lnTo>
                  </a:path>
                </a:pathLst>
              </a:custGeom>
              <a:noFill/>
              <a:ln w="28575">
                <a:solidFill>
                  <a:schemeClr val="tx1"/>
                </a:solidFill>
                <a:round/>
                <a:headEnd/>
                <a:tailEnd type="triangle" w="med" len="med"/>
              </a:ln>
            </p:spPr>
            <p:txBody>
              <a:bodyPr wrap="none" anchor="ctr"/>
              <a:lstStyle/>
              <a:p>
                <a:endParaRPr lang="en-US">
                  <a:latin typeface="Lucida Sans" pitchFamily="34" charset="0"/>
                </a:endParaRPr>
              </a:p>
            </p:txBody>
          </p:sp>
          <p:sp>
            <p:nvSpPr>
              <p:cNvPr id="53" name="Freeform 36"/>
              <p:cNvSpPr>
                <a:spLocks/>
              </p:cNvSpPr>
              <p:nvPr/>
            </p:nvSpPr>
            <p:spPr bwMode="auto">
              <a:xfrm flipH="1">
                <a:off x="683564" y="2420887"/>
                <a:ext cx="2804263" cy="2710143"/>
              </a:xfrm>
              <a:custGeom>
                <a:avLst/>
                <a:gdLst>
                  <a:gd name="T0" fmla="*/ 1600200 w 906"/>
                  <a:gd name="T1" fmla="*/ 0 h 1143"/>
                  <a:gd name="T2" fmla="*/ 1600200 w 906"/>
                  <a:gd name="T3" fmla="*/ 1905000 h 1143"/>
                  <a:gd name="T4" fmla="*/ 0 w 906"/>
                  <a:gd name="T5" fmla="*/ 1905000 h 1143"/>
                  <a:gd name="T6" fmla="*/ 0 60000 65536"/>
                  <a:gd name="T7" fmla="*/ 0 60000 65536"/>
                  <a:gd name="T8" fmla="*/ 0 60000 65536"/>
                  <a:gd name="T9" fmla="*/ 0 w 906"/>
                  <a:gd name="T10" fmla="*/ 0 h 1143"/>
                  <a:gd name="T11" fmla="*/ 906 w 906"/>
                  <a:gd name="T12" fmla="*/ 1143 h 1143"/>
                </a:gdLst>
                <a:ahLst/>
                <a:cxnLst>
                  <a:cxn ang="T6">
                    <a:pos x="T0" y="T1"/>
                  </a:cxn>
                  <a:cxn ang="T7">
                    <a:pos x="T2" y="T3"/>
                  </a:cxn>
                  <a:cxn ang="T8">
                    <a:pos x="T4" y="T5"/>
                  </a:cxn>
                </a:cxnLst>
                <a:rect l="T9" t="T10" r="T11" b="T12"/>
                <a:pathLst>
                  <a:path w="906" h="1143">
                    <a:moveTo>
                      <a:pt x="906" y="0"/>
                    </a:moveTo>
                    <a:lnTo>
                      <a:pt x="906" y="1143"/>
                    </a:lnTo>
                    <a:lnTo>
                      <a:pt x="0" y="1143"/>
                    </a:lnTo>
                  </a:path>
                </a:pathLst>
              </a:custGeom>
              <a:noFill/>
              <a:ln w="28575">
                <a:solidFill>
                  <a:schemeClr val="tx1"/>
                </a:solidFill>
                <a:round/>
                <a:headEnd type="triangle" w="med" len="med"/>
                <a:tailEnd type="triangle" w="med" len="med"/>
              </a:ln>
            </p:spPr>
            <p:txBody>
              <a:bodyPr wrap="none" anchor="ctr"/>
              <a:lstStyle/>
              <a:p>
                <a:endParaRPr lang="en-US">
                  <a:latin typeface="Lucida Sans" pitchFamily="34" charset="0"/>
                </a:endParaRPr>
              </a:p>
            </p:txBody>
          </p:sp>
          <p:sp>
            <p:nvSpPr>
              <p:cNvPr id="54" name="Line 40"/>
              <p:cNvSpPr>
                <a:spLocks noChangeShapeType="1"/>
              </p:cNvSpPr>
              <p:nvPr/>
            </p:nvSpPr>
            <p:spPr bwMode="auto">
              <a:xfrm flipH="1">
                <a:off x="1907573" y="2295369"/>
                <a:ext cx="546100" cy="0"/>
              </a:xfrm>
              <a:prstGeom prst="line">
                <a:avLst/>
              </a:prstGeom>
              <a:noFill/>
              <a:ln w="28575">
                <a:solidFill>
                  <a:schemeClr val="tx1"/>
                </a:solidFill>
                <a:round/>
                <a:headEnd type="stealth" w="med" len="med"/>
                <a:tailEnd/>
              </a:ln>
            </p:spPr>
            <p:txBody>
              <a:bodyPr/>
              <a:lstStyle/>
              <a:p>
                <a:endParaRPr lang="en-US">
                  <a:latin typeface="Lucida Sans" pitchFamily="34" charset="0"/>
                </a:endParaRPr>
              </a:p>
            </p:txBody>
          </p:sp>
          <p:sp>
            <p:nvSpPr>
              <p:cNvPr id="56" name="Line 43"/>
              <p:cNvSpPr>
                <a:spLocks noChangeShapeType="1"/>
              </p:cNvSpPr>
              <p:nvPr/>
            </p:nvSpPr>
            <p:spPr bwMode="auto">
              <a:xfrm>
                <a:off x="1907573" y="2282668"/>
                <a:ext cx="0" cy="2399957"/>
              </a:xfrm>
              <a:prstGeom prst="line">
                <a:avLst/>
              </a:prstGeom>
              <a:noFill/>
              <a:ln w="28575">
                <a:solidFill>
                  <a:schemeClr val="tx1"/>
                </a:solidFill>
                <a:round/>
                <a:headEnd/>
                <a:tailEnd/>
              </a:ln>
            </p:spPr>
            <p:txBody>
              <a:bodyPr/>
              <a:lstStyle/>
              <a:p>
                <a:endParaRPr lang="en-US">
                  <a:latin typeface="Lucida Sans" pitchFamily="34" charset="0"/>
                </a:endParaRPr>
              </a:p>
            </p:txBody>
          </p:sp>
          <p:sp>
            <p:nvSpPr>
              <p:cNvPr id="57" name="Text Box 46"/>
              <p:cNvSpPr txBox="1">
                <a:spLocks noChangeArrowheads="1"/>
              </p:cNvSpPr>
              <p:nvPr/>
            </p:nvSpPr>
            <p:spPr bwMode="auto">
              <a:xfrm>
                <a:off x="1856773" y="2638269"/>
                <a:ext cx="685800" cy="523220"/>
              </a:xfrm>
              <a:prstGeom prst="rect">
                <a:avLst/>
              </a:prstGeom>
              <a:noFill/>
              <a:ln w="9525">
                <a:noFill/>
                <a:miter lim="800000"/>
                <a:headEnd/>
                <a:tailEnd/>
              </a:ln>
            </p:spPr>
            <p:txBody>
              <a:bodyPr>
                <a:spAutoFit/>
              </a:bodyPr>
              <a:lstStyle/>
              <a:p>
                <a:pPr eaLnBrk="0" hangingPunct="0">
                  <a:defRPr/>
                </a:pPr>
                <a:r>
                  <a:rPr lang="en-US" sz="1400" b="0" dirty="0" err="1">
                    <a:solidFill>
                      <a:srgbClr val="0F0C09"/>
                    </a:solidFill>
                    <a:latin typeface="Lucida Sans" pitchFamily="34" charset="0"/>
                  </a:rPr>
                  <a:t>Hasil</a:t>
                </a:r>
                <a:r>
                  <a:rPr lang="en-US" sz="1400" b="0" dirty="0">
                    <a:solidFill>
                      <a:srgbClr val="0F0C09"/>
                    </a:solidFill>
                    <a:latin typeface="Lucida Sans" pitchFamily="34" charset="0"/>
                  </a:rPr>
                  <a:t> </a:t>
                </a:r>
              </a:p>
              <a:p>
                <a:pPr eaLnBrk="0" hangingPunct="0">
                  <a:defRPr/>
                </a:pPr>
                <a:r>
                  <a:rPr lang="en-US" sz="1400" b="0" dirty="0" err="1">
                    <a:solidFill>
                      <a:srgbClr val="0F0C09"/>
                    </a:solidFill>
                    <a:latin typeface="Lucida Sans" pitchFamily="34" charset="0"/>
                  </a:rPr>
                  <a:t>telaah</a:t>
                </a:r>
                <a:endParaRPr lang="en-US" sz="1400" b="0" dirty="0">
                  <a:solidFill>
                    <a:srgbClr val="0F0C09"/>
                  </a:solidFill>
                  <a:latin typeface="Lucida Sans" pitchFamily="34" charset="0"/>
                </a:endParaRPr>
              </a:p>
            </p:txBody>
          </p:sp>
          <p:sp>
            <p:nvSpPr>
              <p:cNvPr id="58" name="Rectangle 21"/>
              <p:cNvSpPr>
                <a:spLocks noChangeArrowheads="1"/>
              </p:cNvSpPr>
              <p:nvPr/>
            </p:nvSpPr>
            <p:spPr bwMode="auto">
              <a:xfrm>
                <a:off x="6479573" y="4221088"/>
                <a:ext cx="1435100" cy="338138"/>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pPr>
                <a:r>
                  <a:rPr lang="en-US" sz="1600" dirty="0" err="1">
                    <a:solidFill>
                      <a:schemeClr val="bg1"/>
                    </a:solidFill>
                    <a:latin typeface="Lucida Sans" pitchFamily="34" charset="0"/>
                  </a:rPr>
                  <a:t>Menteri</a:t>
                </a:r>
                <a:endParaRPr lang="en-US" sz="1600" dirty="0">
                  <a:solidFill>
                    <a:schemeClr val="bg1"/>
                  </a:solidFill>
                  <a:latin typeface="Lucida Sans" pitchFamily="34" charset="0"/>
                </a:endParaRPr>
              </a:p>
            </p:txBody>
          </p:sp>
          <p:sp>
            <p:nvSpPr>
              <p:cNvPr id="59" name="Rectangle 21"/>
              <p:cNvSpPr>
                <a:spLocks noChangeArrowheads="1"/>
              </p:cNvSpPr>
              <p:nvPr/>
            </p:nvSpPr>
            <p:spPr bwMode="auto">
              <a:xfrm>
                <a:off x="6479573" y="4577823"/>
                <a:ext cx="1447800" cy="338137"/>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pPr>
                <a:r>
                  <a:rPr lang="en-US" sz="1600" dirty="0" err="1">
                    <a:solidFill>
                      <a:schemeClr val="bg1"/>
                    </a:solidFill>
                    <a:latin typeface="Lucida Sans" pitchFamily="34" charset="0"/>
                  </a:rPr>
                  <a:t>Kementerian</a:t>
                </a:r>
                <a:endParaRPr lang="en-US" sz="1600" dirty="0">
                  <a:solidFill>
                    <a:schemeClr val="bg1"/>
                  </a:solidFill>
                  <a:latin typeface="Lucida Sans" pitchFamily="34" charset="0"/>
                </a:endParaRPr>
              </a:p>
            </p:txBody>
          </p:sp>
          <p:sp>
            <p:nvSpPr>
              <p:cNvPr id="60" name="Rectangle 59"/>
              <p:cNvSpPr>
                <a:spLocks noChangeArrowheads="1"/>
              </p:cNvSpPr>
              <p:nvPr/>
            </p:nvSpPr>
            <p:spPr bwMode="auto">
              <a:xfrm>
                <a:off x="3195013" y="5814907"/>
                <a:ext cx="1981200" cy="738664"/>
              </a:xfrm>
              <a:prstGeom prst="rect">
                <a:avLst/>
              </a:prstGeom>
              <a:solidFill>
                <a:srgbClr val="66CCFF"/>
              </a:solidFill>
              <a:ln w="9525">
                <a:solidFill>
                  <a:schemeClr val="tx1"/>
                </a:solidFill>
                <a:miter lim="800000"/>
                <a:headEnd/>
                <a:tailEnd/>
              </a:ln>
            </p:spPr>
            <p:txBody>
              <a:bodyPr wrap="square">
                <a:spAutoFit/>
              </a:bodyPr>
              <a:lstStyle/>
              <a:p>
                <a:pPr algn="ctr">
                  <a:spcBef>
                    <a:spcPts val="0"/>
                  </a:spcBef>
                  <a:defRPr/>
                </a:pPr>
                <a:r>
                  <a:rPr lang="en-US" sz="1400" b="1" dirty="0">
                    <a:latin typeface="Lucida Sans" pitchFamily="34" charset="0"/>
                  </a:rPr>
                  <a:t>PUBLIK</a:t>
                </a:r>
              </a:p>
              <a:p>
                <a:pPr algn="ctr">
                  <a:spcBef>
                    <a:spcPts val="0"/>
                  </a:spcBef>
                  <a:defRPr/>
                </a:pPr>
                <a:r>
                  <a:rPr lang="en-US" sz="1400" b="1" dirty="0">
                    <a:latin typeface="Lucida Sans" pitchFamily="34" charset="0"/>
                  </a:rPr>
                  <a:t>(</a:t>
                </a:r>
                <a:r>
                  <a:rPr lang="en-US" sz="1400" b="1" dirty="0" err="1">
                    <a:latin typeface="Lucida Sans" pitchFamily="34" charset="0"/>
                  </a:rPr>
                  <a:t>Informasi</a:t>
                </a:r>
                <a:r>
                  <a:rPr lang="en-US" sz="1400" b="1" dirty="0">
                    <a:latin typeface="Lucida Sans" pitchFamily="34" charset="0"/>
                  </a:rPr>
                  <a:t> </a:t>
                </a:r>
                <a:r>
                  <a:rPr lang="en-US" sz="1400" b="1" dirty="0" err="1">
                    <a:latin typeface="Lucida Sans" pitchFamily="34" charset="0"/>
                  </a:rPr>
                  <a:t>Tahunan</a:t>
                </a:r>
                <a:r>
                  <a:rPr lang="en-US" sz="1400" b="1" dirty="0">
                    <a:latin typeface="Lucida Sans" pitchFamily="34" charset="0"/>
                  </a:rPr>
                  <a:t>)</a:t>
                </a:r>
              </a:p>
            </p:txBody>
          </p:sp>
          <p:sp>
            <p:nvSpPr>
              <p:cNvPr id="61" name="Rectangle 21"/>
              <p:cNvSpPr>
                <a:spLocks noChangeArrowheads="1"/>
              </p:cNvSpPr>
              <p:nvPr/>
            </p:nvSpPr>
            <p:spPr bwMode="auto">
              <a:xfrm>
                <a:off x="2529873" y="1955644"/>
                <a:ext cx="1143000" cy="400050"/>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pPr>
                <a:r>
                  <a:rPr lang="en-US" sz="2000">
                    <a:solidFill>
                      <a:schemeClr val="bg1"/>
                    </a:solidFill>
                    <a:latin typeface="Lucida Sans" pitchFamily="34" charset="0"/>
                  </a:rPr>
                  <a:t>DPR</a:t>
                </a:r>
              </a:p>
            </p:txBody>
          </p:sp>
          <p:sp>
            <p:nvSpPr>
              <p:cNvPr id="62" name="Rectangle 21"/>
              <p:cNvSpPr>
                <a:spLocks noChangeArrowheads="1"/>
              </p:cNvSpPr>
              <p:nvPr/>
            </p:nvSpPr>
            <p:spPr bwMode="auto">
              <a:xfrm>
                <a:off x="4714273" y="2327119"/>
                <a:ext cx="2057400" cy="400050"/>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pPr>
                <a:r>
                  <a:rPr lang="en-US" sz="2000">
                    <a:solidFill>
                      <a:schemeClr val="bg1"/>
                    </a:solidFill>
                    <a:latin typeface="Lucida Sans" pitchFamily="34" charset="0"/>
                  </a:rPr>
                  <a:t>Presiden</a:t>
                </a:r>
              </a:p>
            </p:txBody>
          </p:sp>
          <p:sp>
            <p:nvSpPr>
              <p:cNvPr id="63" name="Rectangle 21"/>
              <p:cNvSpPr>
                <a:spLocks noChangeArrowheads="1"/>
              </p:cNvSpPr>
              <p:nvPr/>
            </p:nvSpPr>
            <p:spPr bwMode="auto">
              <a:xfrm>
                <a:off x="4714273" y="1858807"/>
                <a:ext cx="838200" cy="461962"/>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pPr>
                <a:r>
                  <a:rPr lang="en-US" sz="1200" b="0" dirty="0" err="1">
                    <a:solidFill>
                      <a:schemeClr val="bg1"/>
                    </a:solidFill>
                    <a:latin typeface="Lucida Sans" pitchFamily="34" charset="0"/>
                  </a:rPr>
                  <a:t>Kepala</a:t>
                </a:r>
                <a:r>
                  <a:rPr lang="en-US" sz="1200" b="0" dirty="0">
                    <a:solidFill>
                      <a:schemeClr val="bg1"/>
                    </a:solidFill>
                    <a:latin typeface="Lucida Sans" pitchFamily="34" charset="0"/>
                  </a:rPr>
                  <a:t> Negara</a:t>
                </a:r>
              </a:p>
            </p:txBody>
          </p:sp>
          <p:sp>
            <p:nvSpPr>
              <p:cNvPr id="64" name="Rectangle 21"/>
              <p:cNvSpPr>
                <a:spLocks noChangeArrowheads="1"/>
              </p:cNvSpPr>
              <p:nvPr/>
            </p:nvSpPr>
            <p:spPr bwMode="auto">
              <a:xfrm>
                <a:off x="5552473" y="1858807"/>
                <a:ext cx="1219200" cy="461962"/>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pPr>
                <a:r>
                  <a:rPr lang="en-US" sz="1200" b="0">
                    <a:solidFill>
                      <a:schemeClr val="bg1"/>
                    </a:solidFill>
                    <a:latin typeface="Lucida Sans" pitchFamily="34" charset="0"/>
                  </a:rPr>
                  <a:t>Kepala Pemerintahan</a:t>
                </a:r>
              </a:p>
            </p:txBody>
          </p:sp>
          <p:sp>
            <p:nvSpPr>
              <p:cNvPr id="65" name="Rectangle 21"/>
              <p:cNvSpPr>
                <a:spLocks noChangeArrowheads="1"/>
              </p:cNvSpPr>
              <p:nvPr/>
            </p:nvSpPr>
            <p:spPr bwMode="auto">
              <a:xfrm>
                <a:off x="154973" y="1958819"/>
                <a:ext cx="1143000" cy="400050"/>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pPr>
                <a:r>
                  <a:rPr lang="en-US" sz="2000" dirty="0">
                    <a:solidFill>
                      <a:schemeClr val="bg1"/>
                    </a:solidFill>
                    <a:latin typeface="Lucida Sans" pitchFamily="34" charset="0"/>
                  </a:rPr>
                  <a:t>BPK</a:t>
                </a:r>
              </a:p>
            </p:txBody>
          </p:sp>
          <p:sp>
            <p:nvSpPr>
              <p:cNvPr id="66" name="Rectangle 21"/>
              <p:cNvSpPr>
                <a:spLocks noChangeArrowheads="1"/>
              </p:cNvSpPr>
              <p:nvPr/>
            </p:nvSpPr>
            <p:spPr bwMode="auto">
              <a:xfrm>
                <a:off x="7432073" y="1876269"/>
                <a:ext cx="1143000" cy="400050"/>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pPr>
                <a:r>
                  <a:rPr lang="en-US" sz="2000">
                    <a:solidFill>
                      <a:schemeClr val="bg1"/>
                    </a:solidFill>
                    <a:latin typeface="Lucida Sans" pitchFamily="34" charset="0"/>
                  </a:rPr>
                  <a:t>MA</a:t>
                </a:r>
              </a:p>
            </p:txBody>
          </p:sp>
          <p:sp>
            <p:nvSpPr>
              <p:cNvPr id="67" name="Rectangle 21"/>
              <p:cNvSpPr>
                <a:spLocks noChangeArrowheads="1"/>
              </p:cNvSpPr>
              <p:nvPr/>
            </p:nvSpPr>
            <p:spPr bwMode="auto">
              <a:xfrm>
                <a:off x="811560" y="4668978"/>
                <a:ext cx="1600200" cy="276999"/>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20000"/>
                  </a:spcBef>
                  <a:defRPr/>
                </a:pPr>
                <a:r>
                  <a:rPr lang="en-US" sz="1200" b="1" dirty="0">
                    <a:solidFill>
                      <a:schemeClr val="bg1"/>
                    </a:solidFill>
                    <a:latin typeface="Lucida Sans" pitchFamily="34" charset="0"/>
                  </a:rPr>
                  <a:t>BADAN SUPERVISI</a:t>
                </a:r>
              </a:p>
            </p:txBody>
          </p:sp>
          <p:sp>
            <p:nvSpPr>
              <p:cNvPr id="68" name="Line 40"/>
              <p:cNvSpPr>
                <a:spLocks noChangeShapeType="1"/>
              </p:cNvSpPr>
              <p:nvPr/>
            </p:nvSpPr>
            <p:spPr bwMode="auto">
              <a:xfrm flipH="1">
                <a:off x="2411758" y="4815177"/>
                <a:ext cx="1026109" cy="1"/>
              </a:xfrm>
              <a:prstGeom prst="line">
                <a:avLst/>
              </a:prstGeom>
              <a:noFill/>
              <a:ln w="28575">
                <a:solidFill>
                  <a:schemeClr val="tx1"/>
                </a:solidFill>
                <a:round/>
                <a:headEnd type="stealth" w="med" len="med"/>
                <a:tailEnd/>
              </a:ln>
            </p:spPr>
            <p:txBody>
              <a:bodyPr/>
              <a:lstStyle/>
              <a:p>
                <a:endParaRPr lang="en-US">
                  <a:latin typeface="Lucida Sans" pitchFamily="34" charset="0"/>
                </a:endParaRPr>
              </a:p>
            </p:txBody>
          </p:sp>
          <p:cxnSp>
            <p:nvCxnSpPr>
              <p:cNvPr id="70" name="Straight Connector 60"/>
              <p:cNvCxnSpPr>
                <a:cxnSpLocks noChangeShapeType="1"/>
              </p:cNvCxnSpPr>
              <p:nvPr/>
            </p:nvCxnSpPr>
            <p:spPr bwMode="auto">
              <a:xfrm>
                <a:off x="3710973" y="2130269"/>
                <a:ext cx="977900" cy="1588"/>
              </a:xfrm>
              <a:prstGeom prst="line">
                <a:avLst/>
              </a:prstGeom>
              <a:noFill/>
              <a:ln w="38100" algn="ctr">
                <a:solidFill>
                  <a:schemeClr val="tx1"/>
                </a:solidFill>
                <a:prstDash val="sysDot"/>
                <a:round/>
                <a:headEnd/>
                <a:tailEnd/>
              </a:ln>
            </p:spPr>
          </p:cxnSp>
          <p:sp>
            <p:nvSpPr>
              <p:cNvPr id="71" name="Text Box 16"/>
              <p:cNvSpPr txBox="1">
                <a:spLocks noChangeArrowheads="1"/>
              </p:cNvSpPr>
              <p:nvPr/>
            </p:nvSpPr>
            <p:spPr bwMode="auto">
              <a:xfrm>
                <a:off x="4091972" y="2866869"/>
                <a:ext cx="1515609" cy="1031051"/>
              </a:xfrm>
              <a:prstGeom prst="rect">
                <a:avLst/>
              </a:prstGeom>
              <a:noFill/>
              <a:ln w="9525">
                <a:noFill/>
                <a:miter lim="800000"/>
                <a:headEnd/>
                <a:tailEnd/>
              </a:ln>
            </p:spPr>
            <p:txBody>
              <a:bodyPr wrap="square">
                <a:spAutoFit/>
              </a:bodyPr>
              <a:lstStyle/>
              <a:p>
                <a:pPr marL="114300" indent="-114300" eaLnBrk="0" hangingPunct="0">
                  <a:spcBef>
                    <a:spcPts val="600"/>
                  </a:spcBef>
                  <a:buFont typeface="Courier New" pitchFamily="49" charset="0"/>
                  <a:buChar char="o"/>
                </a:pPr>
                <a:r>
                  <a:rPr lang="en-US" sz="1400" b="0" dirty="0" err="1">
                    <a:solidFill>
                      <a:srgbClr val="000000"/>
                    </a:solidFill>
                    <a:latin typeface="Lucida Sans" pitchFamily="34" charset="0"/>
                  </a:rPr>
                  <a:t>Menetapkan</a:t>
                </a:r>
                <a:r>
                  <a:rPr lang="en-US" sz="1400" b="0" dirty="0">
                    <a:solidFill>
                      <a:srgbClr val="000000"/>
                    </a:solidFill>
                    <a:latin typeface="Lucida Sans" pitchFamily="34" charset="0"/>
                  </a:rPr>
                  <a:t> UU BI</a:t>
                </a:r>
              </a:p>
              <a:p>
                <a:pPr marL="114300" indent="-114300" eaLnBrk="0" hangingPunct="0">
                  <a:spcBef>
                    <a:spcPts val="600"/>
                  </a:spcBef>
                  <a:buFont typeface="Courier New" pitchFamily="49" charset="0"/>
                  <a:buChar char="o"/>
                </a:pPr>
                <a:r>
                  <a:rPr lang="en-US" sz="1400" b="0" dirty="0" err="1">
                    <a:solidFill>
                      <a:srgbClr val="000000"/>
                    </a:solidFill>
                    <a:latin typeface="Lucida Sans" pitchFamily="34" charset="0"/>
                  </a:rPr>
                  <a:t>Pemilihan</a:t>
                </a:r>
                <a:r>
                  <a:rPr lang="en-US" sz="1400" b="0" dirty="0">
                    <a:solidFill>
                      <a:srgbClr val="000000"/>
                    </a:solidFill>
                    <a:latin typeface="Lucida Sans" pitchFamily="34" charset="0"/>
                  </a:rPr>
                  <a:t> </a:t>
                </a:r>
                <a:r>
                  <a:rPr lang="en-US" sz="1400" b="0" dirty="0" err="1">
                    <a:solidFill>
                      <a:srgbClr val="000000"/>
                    </a:solidFill>
                    <a:latin typeface="Lucida Sans" pitchFamily="34" charset="0"/>
                  </a:rPr>
                  <a:t>Pimpinan</a:t>
                </a:r>
                <a:r>
                  <a:rPr lang="en-US" sz="1400" b="0" dirty="0">
                    <a:solidFill>
                      <a:srgbClr val="000000"/>
                    </a:solidFill>
                    <a:latin typeface="Lucida Sans" pitchFamily="34" charset="0"/>
                  </a:rPr>
                  <a:t> BI</a:t>
                </a:r>
              </a:p>
            </p:txBody>
          </p:sp>
          <p:sp>
            <p:nvSpPr>
              <p:cNvPr id="72" name="Line 26"/>
              <p:cNvSpPr>
                <a:spLocks noChangeShapeType="1"/>
              </p:cNvSpPr>
              <p:nvPr/>
            </p:nvSpPr>
            <p:spPr bwMode="auto">
              <a:xfrm rot="18900000" flipH="1">
                <a:off x="3990467" y="5513522"/>
                <a:ext cx="327161" cy="323715"/>
              </a:xfrm>
              <a:prstGeom prst="line">
                <a:avLst/>
              </a:prstGeom>
              <a:noFill/>
              <a:ln w="38100">
                <a:solidFill>
                  <a:srgbClr val="800000"/>
                </a:solidFill>
                <a:round/>
                <a:headEnd/>
                <a:tailEnd type="triangle" w="med" len="med"/>
              </a:ln>
            </p:spPr>
            <p:txBody>
              <a:bodyPr wrap="none" anchor="ctr"/>
              <a:lstStyle/>
              <a:p>
                <a:endParaRPr lang="en-US">
                  <a:latin typeface="Lucida Sans" pitchFamily="34" charset="0"/>
                </a:endParaRPr>
              </a:p>
            </p:txBody>
          </p:sp>
          <p:sp>
            <p:nvSpPr>
              <p:cNvPr id="73" name="Line 26"/>
              <p:cNvSpPr>
                <a:spLocks noChangeShapeType="1"/>
              </p:cNvSpPr>
              <p:nvPr/>
            </p:nvSpPr>
            <p:spPr bwMode="auto">
              <a:xfrm rot="18900000" flipH="1">
                <a:off x="6274694" y="2433682"/>
                <a:ext cx="1465329" cy="1465329"/>
              </a:xfrm>
              <a:prstGeom prst="line">
                <a:avLst/>
              </a:prstGeom>
              <a:noFill/>
              <a:ln w="28575">
                <a:solidFill>
                  <a:schemeClr val="tx1"/>
                </a:solidFill>
                <a:round/>
                <a:headEnd/>
                <a:tailEnd type="triangle" w="med" len="med"/>
              </a:ln>
            </p:spPr>
            <p:txBody>
              <a:bodyPr wrap="none" anchor="ctr"/>
              <a:lstStyle/>
              <a:p>
                <a:endParaRPr lang="en-US">
                  <a:latin typeface="Lucida Sans" pitchFamily="34" charset="0"/>
                </a:endParaRPr>
              </a:p>
            </p:txBody>
          </p:sp>
          <p:cxnSp>
            <p:nvCxnSpPr>
              <p:cNvPr id="74" name="Straight Connector 72"/>
              <p:cNvCxnSpPr>
                <a:cxnSpLocks noChangeShapeType="1"/>
                <a:endCxn id="73" idx="0"/>
              </p:cNvCxnSpPr>
              <p:nvPr/>
            </p:nvCxnSpPr>
            <p:spPr bwMode="auto">
              <a:xfrm flipV="1">
                <a:off x="6784373" y="2130202"/>
                <a:ext cx="222986" cy="68"/>
              </a:xfrm>
              <a:prstGeom prst="line">
                <a:avLst/>
              </a:prstGeom>
              <a:noFill/>
              <a:ln w="28575" algn="ctr">
                <a:solidFill>
                  <a:schemeClr val="tx1"/>
                </a:solidFill>
                <a:round/>
                <a:headEnd/>
                <a:tailEnd/>
              </a:ln>
            </p:spPr>
          </p:cxnSp>
          <p:cxnSp>
            <p:nvCxnSpPr>
              <p:cNvPr id="75" name="Straight Connector 60"/>
              <p:cNvCxnSpPr>
                <a:cxnSpLocks noChangeShapeType="1"/>
              </p:cNvCxnSpPr>
              <p:nvPr/>
            </p:nvCxnSpPr>
            <p:spPr bwMode="auto">
              <a:xfrm flipV="1">
                <a:off x="4781585" y="4628934"/>
                <a:ext cx="1695742" cy="24209"/>
              </a:xfrm>
              <a:prstGeom prst="line">
                <a:avLst/>
              </a:prstGeom>
              <a:noFill/>
              <a:ln w="38100" algn="ctr">
                <a:solidFill>
                  <a:schemeClr val="tx1"/>
                </a:solidFill>
                <a:prstDash val="sysDot"/>
                <a:round/>
                <a:headEnd type="triangle"/>
                <a:tailEnd type="triangle"/>
              </a:ln>
            </p:spPr>
          </p:cxnSp>
          <p:sp>
            <p:nvSpPr>
              <p:cNvPr id="76" name="Text Box 46"/>
              <p:cNvSpPr txBox="1">
                <a:spLocks noChangeArrowheads="1"/>
              </p:cNvSpPr>
              <p:nvPr/>
            </p:nvSpPr>
            <p:spPr bwMode="auto">
              <a:xfrm>
                <a:off x="5007211" y="4248724"/>
                <a:ext cx="1203461" cy="307777"/>
              </a:xfrm>
              <a:prstGeom prst="rect">
                <a:avLst/>
              </a:prstGeom>
              <a:noFill/>
              <a:ln w="9525">
                <a:noFill/>
                <a:miter lim="800000"/>
                <a:headEnd/>
                <a:tailEnd/>
              </a:ln>
            </p:spPr>
            <p:txBody>
              <a:bodyPr wrap="square">
                <a:spAutoFit/>
              </a:bodyPr>
              <a:lstStyle/>
              <a:p>
                <a:pPr eaLnBrk="0" hangingPunct="0">
                  <a:defRPr/>
                </a:pPr>
                <a:r>
                  <a:rPr lang="en-US" sz="1400" b="0" dirty="0" err="1" smtClean="0">
                    <a:solidFill>
                      <a:srgbClr val="0F0C09"/>
                    </a:solidFill>
                    <a:latin typeface="Lucida Sans" pitchFamily="34" charset="0"/>
                  </a:rPr>
                  <a:t>Koordinasi</a:t>
                </a:r>
                <a:r>
                  <a:rPr lang="en-US" sz="1400" b="0" dirty="0" smtClean="0">
                    <a:solidFill>
                      <a:srgbClr val="0F0C09"/>
                    </a:solidFill>
                    <a:latin typeface="Lucida Sans" pitchFamily="34" charset="0"/>
                  </a:rPr>
                  <a:t> </a:t>
                </a:r>
                <a:endParaRPr lang="en-US" sz="1400" b="0" dirty="0">
                  <a:solidFill>
                    <a:srgbClr val="0F0C09"/>
                  </a:solidFill>
                  <a:latin typeface="Lucida Sans" pitchFamily="34" charset="0"/>
                </a:endParaRPr>
              </a:p>
            </p:txBody>
          </p:sp>
          <p:sp>
            <p:nvSpPr>
              <p:cNvPr id="77" name="Rectangle 21"/>
              <p:cNvSpPr>
                <a:spLocks noChangeArrowheads="1"/>
              </p:cNvSpPr>
              <p:nvPr/>
            </p:nvSpPr>
            <p:spPr bwMode="auto">
              <a:xfrm>
                <a:off x="5607581" y="5803440"/>
                <a:ext cx="3114278" cy="646331"/>
              </a:xfrm>
              <a:prstGeom prst="rect">
                <a:avLst/>
              </a:prstGeom>
              <a:solidFill>
                <a:srgbClr val="FFFF00">
                  <a:alpha val="34000"/>
                </a:srgbClr>
              </a:solidFill>
              <a:ln w="9525">
                <a:solidFill>
                  <a:srgbClr val="FFC000"/>
                </a:solidFill>
                <a:miter lim="800000"/>
                <a:headEnd/>
                <a:tailEnd/>
              </a:ln>
            </p:spPr>
            <p:txBody>
              <a:bodyPr wrap="square">
                <a:spAutoFit/>
              </a:bodyPr>
              <a:lstStyle/>
              <a:p>
                <a:pPr>
                  <a:spcBef>
                    <a:spcPts val="0"/>
                  </a:spcBef>
                  <a:defRPr/>
                </a:pPr>
                <a:r>
                  <a:rPr lang="en-US" sz="1200" b="1" i="1" dirty="0" smtClean="0">
                    <a:solidFill>
                      <a:srgbClr val="800000"/>
                    </a:solidFill>
                    <a:latin typeface="Lucida Sans" pitchFamily="34" charset="0"/>
                  </a:rPr>
                  <a:t>Primary Constitutional Organs</a:t>
                </a:r>
                <a:r>
                  <a:rPr lang="en-US" sz="1200" b="1" dirty="0" smtClean="0">
                    <a:solidFill>
                      <a:srgbClr val="800000"/>
                    </a:solidFill>
                    <a:latin typeface="Lucida Sans" pitchFamily="34" charset="0"/>
                  </a:rPr>
                  <a:t>: </a:t>
                </a:r>
                <a:r>
                  <a:rPr lang="en-US" sz="1200" b="1" dirty="0" err="1" smtClean="0">
                    <a:solidFill>
                      <a:srgbClr val="800000"/>
                    </a:solidFill>
                    <a:latin typeface="Lucida Sans" pitchFamily="34" charset="0"/>
                  </a:rPr>
                  <a:t>Presiden</a:t>
                </a:r>
                <a:r>
                  <a:rPr lang="en-US" sz="1200" b="1" dirty="0" smtClean="0">
                    <a:solidFill>
                      <a:srgbClr val="800000"/>
                    </a:solidFill>
                    <a:latin typeface="Lucida Sans" pitchFamily="34" charset="0"/>
                  </a:rPr>
                  <a:t>, DPR, MPR, BPK, MK, DPD, MA</a:t>
                </a:r>
              </a:p>
              <a:p>
                <a:pPr>
                  <a:spcBef>
                    <a:spcPts val="0"/>
                  </a:spcBef>
                  <a:defRPr/>
                </a:pPr>
                <a:r>
                  <a:rPr lang="en-US" sz="1200" b="1" i="1" dirty="0" smtClean="0">
                    <a:solidFill>
                      <a:srgbClr val="800000"/>
                    </a:solidFill>
                    <a:latin typeface="Lucida Sans" pitchFamily="34" charset="0"/>
                  </a:rPr>
                  <a:t>Auxiliary Institutions</a:t>
                </a:r>
                <a:r>
                  <a:rPr lang="en-US" sz="1200" b="1" dirty="0" smtClean="0">
                    <a:solidFill>
                      <a:srgbClr val="800000"/>
                    </a:solidFill>
                    <a:latin typeface="Lucida Sans" pitchFamily="34" charset="0"/>
                  </a:rPr>
                  <a:t>: BI, KPK, KY</a:t>
                </a:r>
                <a:endParaRPr lang="en-US" sz="1200" b="1" dirty="0">
                  <a:solidFill>
                    <a:srgbClr val="800000"/>
                  </a:solidFill>
                  <a:latin typeface="Lucida Sans" pitchFamily="34" charset="0"/>
                </a:endParaRPr>
              </a:p>
            </p:txBody>
          </p:sp>
        </p:grpSp>
        <p:pic>
          <p:nvPicPr>
            <p:cNvPr id="79" name="image.png"/>
            <p:cNvPicPr/>
            <p:nvPr/>
          </p:nvPicPr>
          <p:blipFill>
            <a:blip r:embed="rId5"/>
            <a:stretch>
              <a:fillRect/>
            </a:stretch>
          </p:blipFill>
          <p:spPr>
            <a:xfrm>
              <a:off x="3597646" y="4295974"/>
              <a:ext cx="1097280" cy="1097280"/>
            </a:xfrm>
            <a:prstGeom prst="rect">
              <a:avLst/>
            </a:prstGeom>
            <a:ln w="12700">
              <a:miter lim="400000"/>
            </a:ln>
            <a:effectLst>
              <a:outerShdw blurRad="292100" dist="139700" dir="2700000" rotWithShape="0">
                <a:srgbClr val="333333">
                  <a:alpha val="64999"/>
                </a:srgbClr>
              </a:outerShdw>
            </a:effectLst>
          </p:spPr>
        </p:pic>
        <p:cxnSp>
          <p:nvCxnSpPr>
            <p:cNvPr id="9" name="Elbow Connector 8"/>
            <p:cNvCxnSpPr>
              <a:stCxn id="14" idx="1"/>
            </p:cNvCxnSpPr>
            <p:nvPr/>
          </p:nvCxnSpPr>
          <p:spPr>
            <a:xfrm rot="16200000" flipV="1">
              <a:off x="2207815" y="2962690"/>
              <a:ext cx="2008829" cy="959257"/>
            </a:xfrm>
            <a:prstGeom prst="bentConnector3">
              <a:avLst>
                <a:gd name="adj1" fmla="val 40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6479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9.jpeg"/></Relationships>
</file>

<file path=ppt/theme/_rels/theme15.xml.rels><?xml version="1.0" encoding="UTF-8" standalone="yes"?>
<Relationships xmlns="http://schemas.openxmlformats.org/package/2006/relationships"><Relationship Id="rId1" Type="http://schemas.openxmlformats.org/officeDocument/2006/relationships/image" Target="../media/image19.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1_sample">
  <a:themeElements>
    <a:clrScheme name="sample 3">
      <a:dk1>
        <a:srgbClr val="666699"/>
      </a:dk1>
      <a:lt1>
        <a:srgbClr val="FFFFFF"/>
      </a:lt1>
      <a:dk2>
        <a:srgbClr val="000066"/>
      </a:dk2>
      <a:lt2>
        <a:srgbClr val="C0C0C0"/>
      </a:lt2>
      <a:accent1>
        <a:srgbClr val="49CACD"/>
      </a:accent1>
      <a:accent2>
        <a:srgbClr val="467CE8"/>
      </a:accent2>
      <a:accent3>
        <a:srgbClr val="FFFFFF"/>
      </a:accent3>
      <a:accent4>
        <a:srgbClr val="565682"/>
      </a:accent4>
      <a:accent5>
        <a:srgbClr val="B1E1E3"/>
      </a:accent5>
      <a:accent6>
        <a:srgbClr val="3F70D2"/>
      </a:accent6>
      <a:hlink>
        <a:srgbClr val="28BFEE"/>
      </a:hlink>
      <a:folHlink>
        <a:srgbClr val="878FA5"/>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528D"/>
        </a:dk1>
        <a:lt1>
          <a:srgbClr val="FFFFFF"/>
        </a:lt1>
        <a:dk2>
          <a:srgbClr val="000000"/>
        </a:dk2>
        <a:lt2>
          <a:srgbClr val="C0C0C0"/>
        </a:lt2>
        <a:accent1>
          <a:srgbClr val="2CA3C8"/>
        </a:accent1>
        <a:accent2>
          <a:srgbClr val="C5903B"/>
        </a:accent2>
        <a:accent3>
          <a:srgbClr val="FFFFFF"/>
        </a:accent3>
        <a:accent4>
          <a:srgbClr val="174578"/>
        </a:accent4>
        <a:accent5>
          <a:srgbClr val="ACCEE0"/>
        </a:accent5>
        <a:accent6>
          <a:srgbClr val="B28235"/>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124B98"/>
        </a:dk1>
        <a:lt1>
          <a:srgbClr val="FFFFFF"/>
        </a:lt1>
        <a:dk2>
          <a:srgbClr val="000000"/>
        </a:dk2>
        <a:lt2>
          <a:srgbClr val="C0C0C0"/>
        </a:lt2>
        <a:accent1>
          <a:srgbClr val="4A95E8"/>
        </a:accent1>
        <a:accent2>
          <a:srgbClr val="6D8DE9"/>
        </a:accent2>
        <a:accent3>
          <a:srgbClr val="FFFFFF"/>
        </a:accent3>
        <a:accent4>
          <a:srgbClr val="0E3F81"/>
        </a:accent4>
        <a:accent5>
          <a:srgbClr val="B1C8F2"/>
        </a:accent5>
        <a:accent6>
          <a:srgbClr val="627FD3"/>
        </a:accent6>
        <a:hlink>
          <a:srgbClr val="95CD2F"/>
        </a:hlink>
        <a:folHlink>
          <a:srgbClr val="CAA664"/>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66"/>
        </a:dk2>
        <a:lt2>
          <a:srgbClr val="C0C0C0"/>
        </a:lt2>
        <a:accent1>
          <a:srgbClr val="49CACD"/>
        </a:accent1>
        <a:accent2>
          <a:srgbClr val="467CE8"/>
        </a:accent2>
        <a:accent3>
          <a:srgbClr val="FFFFFF"/>
        </a:accent3>
        <a:accent4>
          <a:srgbClr val="565682"/>
        </a:accent4>
        <a:accent5>
          <a:srgbClr val="B1E1E3"/>
        </a:accent5>
        <a:accent6>
          <a:srgbClr val="3F70D2"/>
        </a:accent6>
        <a:hlink>
          <a:srgbClr val="28BFEE"/>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ample">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22tgp_connection_light">
  <a:themeElements>
    <a:clrScheme name="1922tgp_connection_light 2">
      <a:dk1>
        <a:srgbClr val="000000"/>
      </a:dk1>
      <a:lt1>
        <a:srgbClr val="FFFFFF"/>
      </a:lt1>
      <a:dk2>
        <a:srgbClr val="37399B"/>
      </a:dk2>
      <a:lt2>
        <a:srgbClr val="C0C0C0"/>
      </a:lt2>
      <a:accent1>
        <a:srgbClr val="4987E3"/>
      </a:accent1>
      <a:accent2>
        <a:srgbClr val="D23516"/>
      </a:accent2>
      <a:accent3>
        <a:srgbClr val="FFFFFF"/>
      </a:accent3>
      <a:accent4>
        <a:srgbClr val="000000"/>
      </a:accent4>
      <a:accent5>
        <a:srgbClr val="B1C3EF"/>
      </a:accent5>
      <a:accent6>
        <a:srgbClr val="BE2F13"/>
      </a:accent6>
      <a:hlink>
        <a:srgbClr val="36A1B6"/>
      </a:hlink>
      <a:folHlink>
        <a:srgbClr val="7FB242"/>
      </a:folHlink>
    </a:clrScheme>
    <a:fontScheme name="1922tgp_connection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22tgp_connection_light 1">
        <a:dk1>
          <a:srgbClr val="000000"/>
        </a:dk1>
        <a:lt1>
          <a:srgbClr val="FFFFFF"/>
        </a:lt1>
        <a:dk2>
          <a:srgbClr val="165E86"/>
        </a:dk2>
        <a:lt2>
          <a:srgbClr val="969696"/>
        </a:lt2>
        <a:accent1>
          <a:srgbClr val="2AA08A"/>
        </a:accent1>
        <a:accent2>
          <a:srgbClr val="AA67DD"/>
        </a:accent2>
        <a:accent3>
          <a:srgbClr val="FFFFFF"/>
        </a:accent3>
        <a:accent4>
          <a:srgbClr val="000000"/>
        </a:accent4>
        <a:accent5>
          <a:srgbClr val="ACCDC4"/>
        </a:accent5>
        <a:accent6>
          <a:srgbClr val="9A5DC8"/>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1922tgp_connection_light 2">
        <a:dk1>
          <a:srgbClr val="000000"/>
        </a:dk1>
        <a:lt1>
          <a:srgbClr val="FFFFFF"/>
        </a:lt1>
        <a:dk2>
          <a:srgbClr val="37399B"/>
        </a:dk2>
        <a:lt2>
          <a:srgbClr val="C0C0C0"/>
        </a:lt2>
        <a:accent1>
          <a:srgbClr val="4987E3"/>
        </a:accent1>
        <a:accent2>
          <a:srgbClr val="D23516"/>
        </a:accent2>
        <a:accent3>
          <a:srgbClr val="FFFFFF"/>
        </a:accent3>
        <a:accent4>
          <a:srgbClr val="000000"/>
        </a:accent4>
        <a:accent5>
          <a:srgbClr val="B1C3EF"/>
        </a:accent5>
        <a:accent6>
          <a:srgbClr val="BE2F13"/>
        </a:accent6>
        <a:hlink>
          <a:srgbClr val="36A1B6"/>
        </a:hlink>
        <a:folHlink>
          <a:srgbClr val="7FB242"/>
        </a:folHlink>
      </a:clrScheme>
      <a:clrMap bg1="lt1" tx1="dk1" bg2="lt2" tx2="dk2" accent1="accent1" accent2="accent2" accent3="accent3" accent4="accent4" accent5="accent5" accent6="accent6" hlink="hlink" folHlink="folHlink"/>
    </a:extraClrScheme>
    <a:extraClrScheme>
      <a:clrScheme name="1922tgp_connection_light 3">
        <a:dk1>
          <a:srgbClr val="000000"/>
        </a:dk1>
        <a:lt1>
          <a:srgbClr val="FFFFFF"/>
        </a:lt1>
        <a:dk2>
          <a:srgbClr val="000066"/>
        </a:dk2>
        <a:lt2>
          <a:srgbClr val="969696"/>
        </a:lt2>
        <a:accent1>
          <a:srgbClr val="117AC1"/>
        </a:accent1>
        <a:accent2>
          <a:srgbClr val="3E9887"/>
        </a:accent2>
        <a:accent3>
          <a:srgbClr val="FFFFFF"/>
        </a:accent3>
        <a:accent4>
          <a:srgbClr val="000000"/>
        </a:accent4>
        <a:accent5>
          <a:srgbClr val="AABEDD"/>
        </a:accent5>
        <a:accent6>
          <a:srgbClr val="37897A"/>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WORLD">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15.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sample">
  <a:themeElements>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F52C0"/>
        </a:dk1>
        <a:lt1>
          <a:srgbClr val="FFFFFF"/>
        </a:lt1>
        <a:dk2>
          <a:srgbClr val="000000"/>
        </a:dk2>
        <a:lt2>
          <a:srgbClr val="D6E1E2"/>
        </a:lt2>
        <a:accent1>
          <a:srgbClr val="E38B55"/>
        </a:accent1>
        <a:accent2>
          <a:srgbClr val="CB81D5"/>
        </a:accent2>
        <a:accent3>
          <a:srgbClr val="FFFFFF"/>
        </a:accent3>
        <a:accent4>
          <a:srgbClr val="1945A4"/>
        </a:accent4>
        <a:accent5>
          <a:srgbClr val="EFC4B4"/>
        </a:accent5>
        <a:accent6>
          <a:srgbClr val="B874C1"/>
        </a:accent6>
        <a:hlink>
          <a:srgbClr val="705FC3"/>
        </a:hlink>
        <a:folHlink>
          <a:srgbClr val="83A6A7"/>
        </a:folHlink>
      </a:clrScheme>
      <a:clrMap bg1="lt1" tx1="dk1" bg2="lt2" tx2="dk2" accent1="accent1" accent2="accent2" accent3="accent3" accent4="accent4" accent5="accent5" accent6="accent6" hlink="hlink" folHlink="folHlink"/>
    </a:extraClrScheme>
    <a:extraClrScheme>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clrMap bg1="lt1" tx1="dk1" bg2="lt2" tx2="dk2" accent1="accent1" accent2="accent2" accent3="accent3" accent4="accent4" accent5="accent5" accent6="accent6" hlink="hlink" folHlink="folHlink"/>
    </a:extraClrScheme>
    <a:extraClrScheme>
      <a:clrScheme name="sample 3">
        <a:dk1>
          <a:srgbClr val="1F2163"/>
        </a:dk1>
        <a:lt1>
          <a:srgbClr val="FFFFFF"/>
        </a:lt1>
        <a:dk2>
          <a:srgbClr val="000000"/>
        </a:dk2>
        <a:lt2>
          <a:srgbClr val="CCD8DA"/>
        </a:lt2>
        <a:accent1>
          <a:srgbClr val="4067CA"/>
        </a:accent1>
        <a:accent2>
          <a:srgbClr val="00B4B0"/>
        </a:accent2>
        <a:accent3>
          <a:srgbClr val="FFFFFF"/>
        </a:accent3>
        <a:accent4>
          <a:srgbClr val="191B53"/>
        </a:accent4>
        <a:accent5>
          <a:srgbClr val="AFB8E1"/>
        </a:accent5>
        <a:accent6>
          <a:srgbClr val="00A39F"/>
        </a:accent6>
        <a:hlink>
          <a:srgbClr val="6DB1DF"/>
        </a:hlink>
        <a:folHlink>
          <a:srgbClr val="9292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master">
  <a:themeElements>
    <a:clrScheme name="">
      <a:dk1>
        <a:srgbClr val="000000"/>
      </a:dk1>
      <a:lt1>
        <a:srgbClr val="64F0BE"/>
      </a:lt1>
      <a:dk2>
        <a:srgbClr val="1C1C1C"/>
      </a:dk2>
      <a:lt2>
        <a:srgbClr val="4D4D4D"/>
      </a:lt2>
      <a:accent1>
        <a:srgbClr val="008000"/>
      </a:accent1>
      <a:accent2>
        <a:srgbClr val="FF6600"/>
      </a:accent2>
      <a:accent3>
        <a:srgbClr val="B8F6DB"/>
      </a:accent3>
      <a:accent4>
        <a:srgbClr val="000000"/>
      </a:accent4>
      <a:accent5>
        <a:srgbClr val="AAC0AA"/>
      </a:accent5>
      <a:accent6>
        <a:srgbClr val="E75C00"/>
      </a:accent6>
      <a:hlink>
        <a:srgbClr val="CC0000"/>
      </a:hlink>
      <a:folHlink>
        <a:srgbClr val="FFCC66"/>
      </a:folHlink>
    </a:clrScheme>
    <a:fontScheme name="master">
      <a:majorFont>
        <a:latin typeface="Arial"/>
        <a:ea typeface=""/>
        <a:cs typeface=""/>
      </a:majorFont>
      <a:minorFont>
        <a:latin typeface="Arial"/>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olormaster">
  <a:themeElements>
    <a:clrScheme name="">
      <a:dk1>
        <a:srgbClr val="000000"/>
      </a:dk1>
      <a:lt1>
        <a:srgbClr val="64F0BE"/>
      </a:lt1>
      <a:dk2>
        <a:srgbClr val="1C1C1C"/>
      </a:dk2>
      <a:lt2>
        <a:srgbClr val="4D4D4D"/>
      </a:lt2>
      <a:accent1>
        <a:srgbClr val="008000"/>
      </a:accent1>
      <a:accent2>
        <a:srgbClr val="FF6600"/>
      </a:accent2>
      <a:accent3>
        <a:srgbClr val="B8F6DB"/>
      </a:accent3>
      <a:accent4>
        <a:srgbClr val="000000"/>
      </a:accent4>
      <a:accent5>
        <a:srgbClr val="AAC0AA"/>
      </a:accent5>
      <a:accent6>
        <a:srgbClr val="E75C00"/>
      </a:accent6>
      <a:hlink>
        <a:srgbClr val="CC0000"/>
      </a:hlink>
      <a:folHlink>
        <a:srgbClr val="FFCC66"/>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master">
  <a:themeElements>
    <a:clrScheme name="">
      <a:dk1>
        <a:srgbClr val="000000"/>
      </a:dk1>
      <a:lt1>
        <a:srgbClr val="99CCFF"/>
      </a:lt1>
      <a:dk2>
        <a:srgbClr val="1C1C1C"/>
      </a:dk2>
      <a:lt2>
        <a:srgbClr val="4D4D4D"/>
      </a:lt2>
      <a:accent1>
        <a:srgbClr val="E0BA5A"/>
      </a:accent1>
      <a:accent2>
        <a:srgbClr val="3366FF"/>
      </a:accent2>
      <a:accent3>
        <a:srgbClr val="CAE2FF"/>
      </a:accent3>
      <a:accent4>
        <a:srgbClr val="000000"/>
      </a:accent4>
      <a:accent5>
        <a:srgbClr val="EDD9B5"/>
      </a:accent5>
      <a:accent6>
        <a:srgbClr val="2D5CE7"/>
      </a:accent6>
      <a:hlink>
        <a:srgbClr val="FF0000"/>
      </a:hlink>
      <a:folHlink>
        <a:srgbClr val="FFFF00"/>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olormaster">
  <a:themeElements>
    <a:clrScheme name="">
      <a:dk1>
        <a:srgbClr val="000000"/>
      </a:dk1>
      <a:lt1>
        <a:srgbClr val="99CCFF"/>
      </a:lt1>
      <a:dk2>
        <a:srgbClr val="1C1C1C"/>
      </a:dk2>
      <a:lt2>
        <a:srgbClr val="4D4D4D"/>
      </a:lt2>
      <a:accent1>
        <a:srgbClr val="E0BA5A"/>
      </a:accent1>
      <a:accent2>
        <a:srgbClr val="3366FF"/>
      </a:accent2>
      <a:accent3>
        <a:srgbClr val="CAE2FF"/>
      </a:accent3>
      <a:accent4>
        <a:srgbClr val="000000"/>
      </a:accent4>
      <a:accent5>
        <a:srgbClr val="EDD9B5"/>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olormaster">
  <a:themeElements>
    <a:clrScheme name="">
      <a:dk1>
        <a:srgbClr val="000000"/>
      </a:dk1>
      <a:lt1>
        <a:srgbClr val="99CCFF"/>
      </a:lt1>
      <a:dk2>
        <a:srgbClr val="1C1C1C"/>
      </a:dk2>
      <a:lt2>
        <a:srgbClr val="4D4D4D"/>
      </a:lt2>
      <a:accent1>
        <a:srgbClr val="E0BA5A"/>
      </a:accent1>
      <a:accent2>
        <a:srgbClr val="3366FF"/>
      </a:accent2>
      <a:accent3>
        <a:srgbClr val="CAE2FF"/>
      </a:accent3>
      <a:accent4>
        <a:srgbClr val="000000"/>
      </a:accent4>
      <a:accent5>
        <a:srgbClr val="EDD9B5"/>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Equity</Template>
  <TotalTime>1241</TotalTime>
  <Words>2579</Words>
  <Application>Microsoft Office PowerPoint</Application>
  <PresentationFormat>On-screen Show (4:3)</PresentationFormat>
  <Paragraphs>324</Paragraphs>
  <Slides>34</Slides>
  <Notes>9</Notes>
  <HiddenSlides>0</HiddenSlides>
  <MMClips>1</MMClips>
  <ScaleCrop>false</ScaleCrop>
  <HeadingPairs>
    <vt:vector size="8" baseType="variant">
      <vt:variant>
        <vt:lpstr>Fonts Used</vt:lpstr>
      </vt:variant>
      <vt:variant>
        <vt:i4>17</vt:i4>
      </vt:variant>
      <vt:variant>
        <vt:lpstr>Theme</vt:lpstr>
      </vt:variant>
      <vt:variant>
        <vt:i4>15</vt:i4>
      </vt:variant>
      <vt:variant>
        <vt:lpstr>Embedded OLE Servers</vt:lpstr>
      </vt:variant>
      <vt:variant>
        <vt:i4>1</vt:i4>
      </vt:variant>
      <vt:variant>
        <vt:lpstr>Slide Titles</vt:lpstr>
      </vt:variant>
      <vt:variant>
        <vt:i4>34</vt:i4>
      </vt:variant>
    </vt:vector>
  </HeadingPairs>
  <TitlesOfParts>
    <vt:vector size="67" baseType="lpstr">
      <vt:lpstr>SimSun</vt:lpstr>
      <vt:lpstr>Arial</vt:lpstr>
      <vt:lpstr>Baskerville Old Face</vt:lpstr>
      <vt:lpstr>Calibri</vt:lpstr>
      <vt:lpstr>Century Gothic</vt:lpstr>
      <vt:lpstr>Courier New</vt:lpstr>
      <vt:lpstr>Franklin Gothic Book</vt:lpstr>
      <vt:lpstr>Franklin Gothic Medium</vt:lpstr>
      <vt:lpstr>Frutiger 55 Roman</vt:lpstr>
      <vt:lpstr>Lucida Sans</vt:lpstr>
      <vt:lpstr>Monotype Sorts</vt:lpstr>
      <vt:lpstr>Perpetua</vt:lpstr>
      <vt:lpstr>Times New Roman</vt:lpstr>
      <vt:lpstr>Verdana</vt:lpstr>
      <vt:lpstr>Wingdings</vt:lpstr>
      <vt:lpstr>Wingdings 2</vt:lpstr>
      <vt:lpstr>Wingdings 3</vt:lpstr>
      <vt:lpstr>Equity</vt:lpstr>
      <vt:lpstr>Aspect</vt:lpstr>
      <vt:lpstr>sample</vt:lpstr>
      <vt:lpstr>Trek</vt:lpstr>
      <vt:lpstr>master</vt:lpstr>
      <vt:lpstr>1_colormaster</vt:lpstr>
      <vt:lpstr>1_master</vt:lpstr>
      <vt:lpstr>2_colormaster</vt:lpstr>
      <vt:lpstr>3_colormaster</vt:lpstr>
      <vt:lpstr>1_sample</vt:lpstr>
      <vt:lpstr>2_sample</vt:lpstr>
      <vt:lpstr>1922tgp_connection_light</vt:lpstr>
      <vt:lpstr>WORLD</vt:lpstr>
      <vt:lpstr>Ion</vt:lpstr>
      <vt:lpstr>1_Ion</vt:lpstr>
      <vt:lpstr>Image</vt:lpstr>
      <vt:lpstr>BANK INDONESIA dan  OJK BDR, Tanggal 22 Oktober 2020</vt:lpstr>
      <vt:lpstr>Apa itu bank sentral</vt:lpstr>
      <vt:lpstr>BANK SENTRAL</vt:lpstr>
      <vt:lpstr>PowerPoint Presentation</vt:lpstr>
      <vt:lpstr>Evolusi bank sentral</vt:lpstr>
      <vt:lpstr> </vt:lpstr>
      <vt:lpstr> bank SENTRAL DI Indonesia?</vt:lpstr>
      <vt:lpstr>PowerPoint Presentation</vt:lpstr>
      <vt:lpstr>PowerPoint Presentation</vt:lpstr>
      <vt:lpstr>TUJUAN BANK INDONESIA</vt:lpstr>
      <vt:lpstr>PowerPoint Presentation</vt:lpstr>
      <vt:lpstr>Tiga pilar utama untuk  mencapai Tujuan bank indonesia</vt:lpstr>
      <vt:lpstr>KEBIJAKAN MONETER</vt:lpstr>
      <vt:lpstr>HUBUNGAN DENGAN PEMERINTAH</vt:lpstr>
      <vt:lpstr>PowerPoint Presentation</vt:lpstr>
      <vt:lpstr>HUBUNGAN DG DUNIA INTERNASIONAL</vt:lpstr>
      <vt:lpstr>PowerPoint Presentation</vt:lpstr>
      <vt:lpstr>TUJUAN</vt:lpstr>
      <vt:lpstr>TUGAS DAN FUNGSI</vt:lpstr>
      <vt:lpstr>LATAR BELAKANG PENDIRIAN</vt:lpstr>
      <vt:lpstr>PowerPoint Presentation</vt:lpstr>
      <vt:lpstr>PowerPoint Presentation</vt:lpstr>
      <vt:lpstr>KEWENANGAN PENGATURAN</vt:lpstr>
      <vt:lpstr>KEWENANGAN PENGAWASAN</vt:lpstr>
      <vt:lpstr>KOORDINASI dan KERJASAMA</vt:lpstr>
      <vt:lpstr>PowerPoint Presentation</vt:lpstr>
      <vt:lpstr>PowerPoint Presentation</vt:lpstr>
      <vt:lpstr>FORUM KOORDINASI STABILITAS SISTEM KEUANGAN (FKSSK)</vt:lpstr>
      <vt:lpstr>KEANGGOTAAN FKSSK</vt:lpstr>
      <vt:lpstr>FUNGSI FKSSK</vt:lpstr>
      <vt:lpstr>PERANAN KKSK</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UANG DAN LEMBAGA KEUANGAN</dc:title>
  <dc:creator>Acer</dc:creator>
  <cp:lastModifiedBy>Ferawaty</cp:lastModifiedBy>
  <cp:revision>98</cp:revision>
  <dcterms:created xsi:type="dcterms:W3CDTF">2008-11-06T10:44:58Z</dcterms:created>
  <dcterms:modified xsi:type="dcterms:W3CDTF">2020-10-22T01:07:58Z</dcterms:modified>
</cp:coreProperties>
</file>