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9" r:id="rId9"/>
    <p:sldId id="270" r:id="rId10"/>
    <p:sldId id="260" r:id="rId11"/>
    <p:sldId id="261" r:id="rId12"/>
    <p:sldId id="262" r:id="rId13"/>
    <p:sldId id="268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D7287D-535D-49D4-A626-346B5356AED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86DD1C-1214-45D5-A7F0-82A655307A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pasiana.com/tag/fiksi" TargetMode="External"/><Relationship Id="rId2" Type="http://schemas.openxmlformats.org/officeDocument/2006/relationships/hyperlink" Target="https://www.kompasiana.com/tag/sastr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Diny</a:t>
            </a:r>
            <a:r>
              <a:rPr lang="en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Febriyani</a:t>
            </a:r>
            <a:r>
              <a:rPr lang="en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ID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S.Pd</a:t>
            </a:r>
            <a:r>
              <a:rPr lang="en-ID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6600" dirty="0" smtClean="0"/>
              <a:t>HIKAYAT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UNSUR PADA TEKS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lama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ekstrinsik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,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ekstrinsik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unsure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UNSUR INTRINSIK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 </a:t>
            </a:r>
            <a:r>
              <a:rPr lang="en-US" b="1" i="1" dirty="0" err="1"/>
              <a:t>Tema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 </a:t>
            </a:r>
            <a:r>
              <a:rPr lang="en-US" b="1" i="1" dirty="0" err="1"/>
              <a:t>Latar</a:t>
            </a:r>
            <a:r>
              <a:rPr lang="en-US" b="1" i="1" dirty="0"/>
              <a:t>,</a:t>
            </a:r>
            <a:r>
              <a:rPr lang="en-US" i="1" dirty="0"/>
              <a:t> 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tergambar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fontAlgn="base"/>
            <a:r>
              <a:rPr lang="en-US" b="1" i="1" dirty="0" err="1" smtClean="0"/>
              <a:t>Alur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jalinan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 </a:t>
            </a:r>
            <a:r>
              <a:rPr lang="en-US" b="1" i="1" dirty="0" err="1"/>
              <a:t>Amanat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amanat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fontAlgn="base"/>
            <a:r>
              <a:rPr lang="en-US" b="1" i="1" dirty="0" err="1" smtClean="0"/>
              <a:t>Tokoh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 </a:t>
            </a:r>
            <a:r>
              <a:rPr lang="en-US" dirty="0" err="1"/>
              <a:t>Penokohan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.</a:t>
            </a:r>
          </a:p>
          <a:p>
            <a:pPr fontAlgn="base"/>
            <a:r>
              <a:rPr lang="en-US" b="1" i="1" dirty="0" err="1" smtClean="0"/>
              <a:t>Sudut</a:t>
            </a:r>
            <a:r>
              <a:rPr lang="en-US" b="1" i="1" dirty="0" smtClean="0"/>
              <a:t> </a:t>
            </a:r>
            <a:r>
              <a:rPr lang="en-US" b="1" i="1" dirty="0" err="1"/>
              <a:t>pandang</a:t>
            </a:r>
            <a:r>
              <a:rPr lang="en-US" b="1" i="1" dirty="0"/>
              <a:t>,</a:t>
            </a:r>
            <a:r>
              <a:rPr lang="en-US" i="1" dirty="0"/>
              <a:t> 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pengisahan</a:t>
            </a:r>
            <a:r>
              <a:rPr lang="en-US" dirty="0"/>
              <a:t> </a:t>
            </a:r>
            <a:r>
              <a:rPr lang="en-US" dirty="0" err="1"/>
              <a:t>darimana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dikisahkan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pencerita</a:t>
            </a:r>
            <a:r>
              <a:rPr lang="en-US" dirty="0" smtClean="0"/>
              <a:t>.</a:t>
            </a:r>
          </a:p>
          <a:p>
            <a:pPr fontAlgn="base"/>
            <a:r>
              <a:rPr lang="en-US" b="1" i="1" dirty="0"/>
              <a:t> Gaya,</a:t>
            </a:r>
            <a:r>
              <a:rPr lang="en-US" dirty="0"/>
              <a:t> 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UNSUR EKSTRINSIK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Nilai</a:t>
            </a:r>
            <a:r>
              <a:rPr lang="en-US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 Agama</a:t>
            </a:r>
            <a:r>
              <a:rPr lang="en-US" dirty="0" smtClean="0">
                <a:latin typeface="Maiandra GD" panose="020E0502030308020204" pitchFamily="34" charset="0"/>
              </a:rPr>
              <a:t>, </a:t>
            </a:r>
            <a:r>
              <a:rPr lang="en-US" dirty="0" err="1" smtClean="0">
                <a:latin typeface="Maiandra GD" panose="020E0502030308020204" pitchFamily="34" charset="0"/>
              </a:rPr>
              <a:t>yaitu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nilai</a:t>
            </a:r>
            <a:r>
              <a:rPr lang="en-US" dirty="0" smtClean="0">
                <a:latin typeface="Maiandra GD" panose="020E0502030308020204" pitchFamily="34" charset="0"/>
              </a:rPr>
              <a:t> yang </a:t>
            </a:r>
            <a:r>
              <a:rPr lang="en-US" dirty="0" err="1" smtClean="0">
                <a:latin typeface="Maiandra GD" panose="020E0502030308020204" pitchFamily="34" charset="0"/>
              </a:rPr>
              <a:t>berhubungan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ajaran-ajaran</a:t>
            </a:r>
            <a:r>
              <a:rPr lang="en-US" dirty="0" smtClean="0">
                <a:latin typeface="Maiandra GD" panose="020E0502030308020204" pitchFamily="34" charset="0"/>
              </a:rPr>
              <a:t> agama </a:t>
            </a:r>
            <a:r>
              <a:rPr lang="en-US" dirty="0" err="1" smtClean="0">
                <a:latin typeface="Maiandra GD" panose="020E0502030308020204" pitchFamily="34" charset="0"/>
              </a:rPr>
              <a:t>seperti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hubungan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antara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manusia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tuhannya</a:t>
            </a:r>
            <a:r>
              <a:rPr lang="en-US" dirty="0" smtClean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Nilai</a:t>
            </a:r>
            <a:r>
              <a:rPr lang="en-US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 Moral</a:t>
            </a:r>
            <a:r>
              <a:rPr lang="en-US" dirty="0" smtClean="0">
                <a:latin typeface="Maiandra GD" panose="020E0502030308020204" pitchFamily="34" charset="0"/>
              </a:rPr>
              <a:t>, </a:t>
            </a:r>
            <a:r>
              <a:rPr lang="en-US" dirty="0" err="1" smtClean="0">
                <a:latin typeface="Maiandra GD" panose="020E0502030308020204" pitchFamily="34" charset="0"/>
              </a:rPr>
              <a:t>yaitu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nilai</a:t>
            </a:r>
            <a:r>
              <a:rPr lang="en-US" dirty="0" smtClean="0">
                <a:latin typeface="Maiandra GD" panose="020E0502030308020204" pitchFamily="34" charset="0"/>
              </a:rPr>
              <a:t> yang </a:t>
            </a:r>
            <a:r>
              <a:rPr lang="en-US" dirty="0" err="1" smtClean="0">
                <a:latin typeface="Maiandra GD" panose="020E0502030308020204" pitchFamily="34" charset="0"/>
              </a:rPr>
              <a:t>berkaitan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etika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prilaku</a:t>
            </a:r>
            <a:r>
              <a:rPr lang="en-US" dirty="0" smtClean="0">
                <a:latin typeface="Maiandra GD" panose="020E0502030308020204" pitchFamily="34" charset="0"/>
              </a:rPr>
              <a:t>, </a:t>
            </a:r>
            <a:r>
              <a:rPr lang="en-US" dirty="0" err="1" smtClean="0">
                <a:latin typeface="Maiandra GD" panose="020E0502030308020204" pitchFamily="34" charset="0"/>
              </a:rPr>
              <a:t>kesopanan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dalam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masyarakat</a:t>
            </a:r>
            <a:r>
              <a:rPr lang="en-US" dirty="0" smtClean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Nilai</a:t>
            </a:r>
            <a:r>
              <a:rPr lang="en-US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Budaya</a:t>
            </a:r>
            <a:r>
              <a:rPr lang="en-US" dirty="0" smtClean="0">
                <a:latin typeface="Maiandra GD" panose="020E0502030308020204" pitchFamily="34" charset="0"/>
              </a:rPr>
              <a:t>, </a:t>
            </a:r>
            <a:r>
              <a:rPr lang="en-US" dirty="0" err="1" smtClean="0">
                <a:latin typeface="Maiandra GD" panose="020E0502030308020204" pitchFamily="34" charset="0"/>
              </a:rPr>
              <a:t>yaitu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nilai</a:t>
            </a:r>
            <a:r>
              <a:rPr lang="en-US" dirty="0" smtClean="0">
                <a:latin typeface="Maiandra GD" panose="020E0502030308020204" pitchFamily="34" charset="0"/>
              </a:rPr>
              <a:t> yang </a:t>
            </a:r>
            <a:r>
              <a:rPr lang="en-US" dirty="0" err="1" smtClean="0">
                <a:latin typeface="Maiandra GD" panose="020E0502030308020204" pitchFamily="34" charset="0"/>
              </a:rPr>
              <a:t>berhubungan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adat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kebiasaan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suatu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masyarakat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atau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adat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istiadat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masyarakat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tertentu</a:t>
            </a:r>
            <a:r>
              <a:rPr lang="en-US" dirty="0" smtClean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Nilai</a:t>
            </a:r>
            <a:r>
              <a:rPr lang="en-US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Sosial</a:t>
            </a:r>
            <a:r>
              <a:rPr lang="en-US" dirty="0" smtClean="0">
                <a:latin typeface="Maiandra GD" panose="020E0502030308020204" pitchFamily="34" charset="0"/>
              </a:rPr>
              <a:t>, </a:t>
            </a:r>
            <a:r>
              <a:rPr lang="en-US" dirty="0" err="1" smtClean="0">
                <a:latin typeface="Maiandra GD" panose="020E0502030308020204" pitchFamily="34" charset="0"/>
              </a:rPr>
              <a:t>yaitu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nilai</a:t>
            </a:r>
            <a:r>
              <a:rPr lang="en-US" dirty="0" smtClean="0">
                <a:latin typeface="Maiandra GD" panose="020E0502030308020204" pitchFamily="34" charset="0"/>
              </a:rPr>
              <a:t> yang </a:t>
            </a:r>
            <a:r>
              <a:rPr lang="en-US" dirty="0" err="1" smtClean="0">
                <a:latin typeface="Maiandra GD" panose="020E0502030308020204" pitchFamily="34" charset="0"/>
              </a:rPr>
              <a:t>berkaitan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hubungan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manusia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dengan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manusia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lainyanya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dalam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kehidupan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 smtClean="0">
                <a:latin typeface="Maiandra GD" panose="020E0502030308020204" pitchFamily="34" charset="0"/>
              </a:rPr>
              <a:t>bermasyarakat</a:t>
            </a:r>
            <a:r>
              <a:rPr lang="en-US" dirty="0" smtClean="0">
                <a:latin typeface="Maiandra GD" panose="020E0502030308020204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smtClean="0"/>
              <a:t>PERBEDAAN HIKAYAT DAN CERPEN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sastra</a:t>
            </a:r>
            <a:r>
              <a:rPr lang="en-US" dirty="0"/>
              <a:t> </a:t>
            </a:r>
            <a:r>
              <a:rPr lang="en-US" dirty="0" err="1"/>
              <a:t>prosa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yang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dongeng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mengisahkan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kehebatan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kepahlawanan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keanehan</a:t>
            </a:r>
            <a:r>
              <a:rPr lang="en-US" dirty="0"/>
              <a:t>, </a:t>
            </a:r>
            <a:r>
              <a:rPr lang="en-US" dirty="0" err="1"/>
              <a:t>kesaktian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mukjizat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r>
              <a:rPr lang="en-US" dirty="0" err="1"/>
              <a:t>Cerpen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yang </a:t>
            </a:r>
            <a:r>
              <a:rPr lang="en-US" dirty="0" err="1"/>
              <a:t>diparkan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. </a:t>
            </a:r>
            <a:r>
              <a:rPr lang="en-US" dirty="0" err="1"/>
              <a:t>Cerpen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fiksi</a:t>
            </a:r>
            <a:r>
              <a:rPr lang="en-US" dirty="0"/>
              <a:t> 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pengisahan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CONTOH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en-US" b="1" dirty="0"/>
              <a:t>“</a:t>
            </a:r>
            <a:r>
              <a:rPr lang="en-US" b="1" dirty="0" err="1"/>
              <a:t>Hikayat</a:t>
            </a:r>
            <a:r>
              <a:rPr lang="en-US" b="1" dirty="0"/>
              <a:t> Abu </a:t>
            </a:r>
            <a:r>
              <a:rPr lang="en-US" b="1" dirty="0" err="1"/>
              <a:t>Nawas</a:t>
            </a:r>
            <a:r>
              <a:rPr lang="en-US" b="1" dirty="0"/>
              <a:t>: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Hakim</a:t>
            </a:r>
            <a:r>
              <a:rPr lang="en-US" b="1" dirty="0" smtClean="0"/>
              <a:t>”</a:t>
            </a:r>
          </a:p>
          <a:p>
            <a:pPr algn="ctr" fontAlgn="base">
              <a:buNone/>
            </a:pPr>
            <a:endParaRPr lang="en-ID" b="1" dirty="0"/>
          </a:p>
          <a:p>
            <a:pPr fontAlgn="base">
              <a:buNone/>
            </a:pPr>
            <a:endParaRPr lang="en-US" b="1" dirty="0"/>
          </a:p>
          <a:p>
            <a:pPr fontAlgn="base">
              <a:buNone/>
            </a:pPr>
            <a:r>
              <a:rPr lang="en-US" dirty="0" err="1"/>
              <a:t>Tersebutlah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bapanya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Baghdad. </a:t>
            </a:r>
            <a:r>
              <a:rPr lang="en-US" dirty="0" err="1"/>
              <a:t>Adapun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cerdik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/>
              <a:t>bijak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  <a:r>
              <a:rPr lang="en-US" dirty="0" err="1" smtClean="0"/>
              <a:t>Bapanya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Kadi</a:t>
            </a:r>
            <a:r>
              <a:rPr lang="en-US" dirty="0"/>
              <a:t>.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bapanya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mencium</a:t>
            </a:r>
            <a:r>
              <a:rPr lang="en-US" dirty="0"/>
              <a:t> </a:t>
            </a:r>
            <a:r>
              <a:rPr lang="en-US" dirty="0" err="1"/>
              <a:t>telinganya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baunya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 . </a:t>
            </a:r>
            <a:r>
              <a:rPr lang="en-US" dirty="0" err="1"/>
              <a:t>Bapanya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/>
              <a:t> </a:t>
            </a:r>
            <a:r>
              <a:rPr lang="en-US" dirty="0" err="1" smtClean="0"/>
              <a:t>orang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tiada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adua</a:t>
            </a:r>
            <a:r>
              <a:rPr lang="en-US" dirty="0"/>
              <a:t> yang lain.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sebabnya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en-US" dirty="0" err="1" smtClean="0"/>
              <a:t>Ditambahnya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tiada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kadi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helah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pun </a:t>
            </a:r>
            <a:r>
              <a:rPr lang="en-US" dirty="0" err="1" smtClean="0"/>
              <a:t>berpulanglah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Sultan </a:t>
            </a:r>
            <a:r>
              <a:rPr lang="en-US" dirty="0" err="1" smtClean="0"/>
              <a:t>Harun</a:t>
            </a:r>
            <a:r>
              <a:rPr lang="en-US" dirty="0" smtClean="0"/>
              <a:t> </a:t>
            </a:r>
            <a:r>
              <a:rPr lang="en-US" dirty="0" err="1"/>
              <a:t>Ar-rasyid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bapanya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pun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kelakuannya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yang </a:t>
            </a:r>
            <a:r>
              <a:rPr lang="en-US" dirty="0" err="1"/>
              <a:t>dekatnya</a:t>
            </a:r>
            <a:r>
              <a:rPr lang="en-US" dirty="0"/>
              <a:t>, ”</a:t>
            </a:r>
            <a:r>
              <a:rPr lang="en-US" dirty="0" err="1"/>
              <a:t>Hai</a:t>
            </a:r>
            <a:r>
              <a:rPr lang="en-US" dirty="0"/>
              <a:t>, </a:t>
            </a:r>
            <a:r>
              <a:rPr lang="en-US" dirty="0" err="1"/>
              <a:t>gembala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, </a:t>
            </a:r>
            <a:r>
              <a:rPr lang="en-US" dirty="0" err="1"/>
              <a:t>pergilah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rumput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.”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polan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sultan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kadi</a:t>
            </a:r>
            <a:r>
              <a:rPr lang="en-US" dirty="0"/>
              <a:t>.</a:t>
            </a:r>
          </a:p>
          <a:p>
            <a:pPr fontAlgn="base">
              <a:buNone/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dikabulkan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polan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/>
              <a:t>Akan</a:t>
            </a:r>
            <a:r>
              <a:rPr lang="en-US" dirty="0"/>
              <a:t> Abu </a:t>
            </a:r>
            <a:r>
              <a:rPr lang="en-US" dirty="0" err="1"/>
              <a:t>Nawas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 smtClean="0"/>
              <a:t>kitab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yang </a:t>
            </a:r>
            <a:r>
              <a:rPr lang="en-US" dirty="0" err="1" smtClean="0"/>
              <a:t>berdagang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Baghdad </a:t>
            </a:r>
            <a:r>
              <a:rPr lang="en-US" dirty="0" err="1" smtClean="0"/>
              <a:t>bermimpi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mimpi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maharnya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,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hartanya</a:t>
            </a:r>
            <a:r>
              <a:rPr lang="en-US" dirty="0" smtClean="0"/>
              <a:t> </a:t>
            </a:r>
            <a:r>
              <a:rPr lang="en-US" dirty="0" err="1" smtClean="0"/>
              <a:t>dirampas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mengadukan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Abu </a:t>
            </a:r>
            <a:r>
              <a:rPr lang="en-US" dirty="0" err="1" smtClean="0"/>
              <a:t>Nawas</a:t>
            </a:r>
            <a:r>
              <a:rPr lang="en-US" dirty="0" smtClean="0"/>
              <a:t>. Abu </a:t>
            </a:r>
            <a:r>
              <a:rPr lang="en-US" dirty="0" err="1" smtClean="0"/>
              <a:t>Nawas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murid-muridnya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Sultan, Abu </a:t>
            </a:r>
            <a:r>
              <a:rPr lang="en-US" dirty="0" err="1" smtClean="0"/>
              <a:t>Nawas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bermimpi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menyuruhnya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mimpi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hokum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terbukalah</a:t>
            </a:r>
            <a:r>
              <a:rPr lang="en-US" dirty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yang </a:t>
            </a:r>
            <a:r>
              <a:rPr lang="en-US" dirty="0" err="1" smtClean="0"/>
              <a:t>zalim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Sultan.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pun </a:t>
            </a:r>
            <a:r>
              <a:rPr lang="en-US" dirty="0" err="1" smtClean="0"/>
              <a:t>diamlah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pun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negerinya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Abu </a:t>
            </a:r>
            <a:r>
              <a:rPr lang="en-US" dirty="0" err="1" smtClean="0"/>
              <a:t>Nawas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kematiannya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anak-anaknya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disuruh</a:t>
            </a:r>
            <a:r>
              <a:rPr lang="en-US" dirty="0" smtClean="0"/>
              <a:t> </a:t>
            </a:r>
            <a:r>
              <a:rPr lang="en-US" dirty="0" err="1" smtClean="0"/>
              <a:t>mencium</a:t>
            </a:r>
            <a:r>
              <a:rPr lang="en-US" dirty="0" smtClean="0"/>
              <a:t> </a:t>
            </a:r>
            <a:r>
              <a:rPr lang="en-US" dirty="0" err="1" smtClean="0"/>
              <a:t>telinganya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baunya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pertanda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sepeninggalnya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Ternyata</a:t>
            </a:r>
            <a:r>
              <a:rPr lang="en-US" dirty="0" smtClean="0"/>
              <a:t> yang </a:t>
            </a:r>
            <a:r>
              <a:rPr lang="en-US" dirty="0" err="1" smtClean="0"/>
              <a:t>harum</a:t>
            </a:r>
            <a:r>
              <a:rPr lang="en-US" dirty="0" smtClean="0"/>
              <a:t> yang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, Abu </a:t>
            </a:r>
            <a:r>
              <a:rPr lang="en-US" dirty="0" err="1" smtClean="0"/>
              <a:t>Nawas</a:t>
            </a:r>
            <a:r>
              <a:rPr lang="en-US" dirty="0" smtClean="0"/>
              <a:t> </a:t>
            </a:r>
            <a:r>
              <a:rPr lang="en-US" dirty="0" err="1" smtClean="0"/>
              <a:t>pura-pura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gila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.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menggantikannya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Lukman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bermimpi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lelucon-lelucon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diusir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 </a:t>
            </a:r>
            <a:r>
              <a:rPr lang="en-US" dirty="0" err="1" smtClean="0"/>
              <a:t>uaminya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mengembara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pulih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hikayat</a:t>
            </a:r>
            <a:r>
              <a:rPr lang="en-US" dirty="0" smtClean="0"/>
              <a:t>,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hikayat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hikayat</a:t>
            </a:r>
            <a:r>
              <a:rPr lang="en-US" dirty="0" smtClean="0"/>
              <a:t>. </a:t>
            </a:r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D" dirty="0" smtClean="0"/>
          </a:p>
          <a:p>
            <a:pPr>
              <a:buNone/>
            </a:pPr>
            <a:endParaRPr lang="en-ID" dirty="0" smtClean="0"/>
          </a:p>
          <a:p>
            <a:pPr>
              <a:buNone/>
            </a:pPr>
            <a:endParaRPr lang="en-ID" dirty="0" smtClean="0"/>
          </a:p>
          <a:p>
            <a:pPr>
              <a:buNone/>
            </a:pPr>
            <a:endParaRPr lang="en-ID" dirty="0" smtClean="0"/>
          </a:p>
          <a:p>
            <a:pPr algn="ctr">
              <a:buNone/>
            </a:pPr>
            <a:r>
              <a:rPr lang="en-ID" dirty="0" smtClean="0"/>
              <a:t>TERIMA KASIH </a:t>
            </a:r>
            <a:r>
              <a:rPr lang="en-ID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yang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dongeng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bercerita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kehebatan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kepahlawanan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keanehan</a:t>
            </a:r>
            <a:r>
              <a:rPr lang="en-US" dirty="0"/>
              <a:t>, </a:t>
            </a:r>
            <a:r>
              <a:rPr lang="en-US" dirty="0" err="1"/>
              <a:t>kesaktian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mukjizat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Arab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“</a:t>
            </a:r>
            <a:r>
              <a:rPr lang="en-US" dirty="0" err="1"/>
              <a:t>Haka</a:t>
            </a:r>
            <a:r>
              <a:rPr lang="en-US" dirty="0"/>
              <a:t>”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bercerita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menceritakan</a:t>
            </a:r>
            <a:r>
              <a:rPr lang="en-US" dirty="0"/>
              <a:t>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FUNGSI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Hikayat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 </a:t>
            </a:r>
            <a:r>
              <a:rPr lang="en-US" dirty="0" err="1" smtClean="0"/>
              <a:t>semangat</a:t>
            </a:r>
            <a:r>
              <a:rPr lang="en-US" dirty="0"/>
              <a:t>, </a:t>
            </a:r>
            <a:r>
              <a:rPr lang="en-US" dirty="0" err="1"/>
              <a:t>penghibur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pelipur</a:t>
            </a:r>
            <a:r>
              <a:rPr lang="en-US" dirty="0"/>
              <a:t> </a:t>
            </a:r>
            <a:r>
              <a:rPr lang="en-US" dirty="0" err="1"/>
              <a:t>lara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meramaikan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CIRI-CIRI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lama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:</a:t>
            </a:r>
          </a:p>
          <a:p>
            <a:pPr fontAlgn="base"/>
            <a:r>
              <a:rPr lang="en-US" dirty="0" err="1" smtClean="0"/>
              <a:t>Hikayat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lama</a:t>
            </a:r>
          </a:p>
          <a:p>
            <a:pPr fontAlgn="base"/>
            <a:r>
              <a:rPr lang="en-US" dirty="0"/>
              <a:t>Istana sentries,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ceritanya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istana</a:t>
            </a:r>
            <a:endParaRPr lang="en-US" dirty="0"/>
          </a:p>
          <a:p>
            <a:pPr fontAlgn="base"/>
            <a:r>
              <a:rPr lang="en-US" dirty="0" err="1" smtClean="0"/>
              <a:t>Pralogis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akal</a:t>
            </a:r>
            <a:endParaRPr lang="en-US" dirty="0"/>
          </a:p>
          <a:p>
            <a:pPr fontAlgn="base"/>
            <a:r>
              <a:rPr lang="en-US" dirty="0" err="1" smtClean="0"/>
              <a:t>Statis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 fontAlgn="base"/>
            <a:r>
              <a:rPr lang="en-US" dirty="0" err="1" smtClean="0"/>
              <a:t>Anonim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mengarang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fontAlgn="base"/>
            <a:r>
              <a:rPr lang="en-US" dirty="0" err="1" smtClean="0"/>
              <a:t>Hikayat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arkhais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syahdan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sebermula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JENIS-JENIS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/>
              <a:t>Hikayat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Isinya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:</a:t>
            </a:r>
          </a:p>
          <a:p>
            <a:r>
              <a:rPr lang="en-US" dirty="0" err="1"/>
              <a:t>Cerita</a:t>
            </a:r>
            <a:r>
              <a:rPr lang="en-US" dirty="0"/>
              <a:t> Rakyat</a:t>
            </a:r>
          </a:p>
          <a:p>
            <a:r>
              <a:rPr lang="en-US" dirty="0"/>
              <a:t>Epos India</a:t>
            </a:r>
          </a:p>
          <a:p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Jawa</a:t>
            </a:r>
            <a:endParaRPr lang="en-US" dirty="0"/>
          </a:p>
          <a:p>
            <a:r>
              <a:rPr lang="en-US" dirty="0" err="1"/>
              <a:t>Cerita-cerita</a:t>
            </a:r>
            <a:r>
              <a:rPr lang="en-US" dirty="0"/>
              <a:t> Islam</a:t>
            </a:r>
          </a:p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Biografi</a:t>
            </a:r>
            <a:endParaRPr lang="en-US" dirty="0"/>
          </a:p>
          <a:p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berbingkat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Hikayat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Asalnya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asalanya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Asli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:</a:t>
            </a:r>
          </a:p>
          <a:p>
            <a:r>
              <a:rPr lang="en-US" dirty="0" err="1"/>
              <a:t>Hikayat</a:t>
            </a:r>
            <a:r>
              <a:rPr lang="en-US" dirty="0"/>
              <a:t> Hang </a:t>
            </a:r>
            <a:r>
              <a:rPr lang="en-US" dirty="0" err="1"/>
              <a:t>Tuah</a:t>
            </a:r>
            <a:r>
              <a:rPr lang="en-US" dirty="0"/>
              <a:t> (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)</a:t>
            </a:r>
          </a:p>
          <a:p>
            <a:r>
              <a:rPr lang="en-US" dirty="0" err="1"/>
              <a:t>Hikayat</a:t>
            </a:r>
            <a:r>
              <a:rPr lang="en-US" dirty="0"/>
              <a:t> Si </a:t>
            </a:r>
            <a:r>
              <a:rPr lang="en-US" dirty="0" err="1"/>
              <a:t>Miskin</a:t>
            </a:r>
            <a:r>
              <a:rPr lang="en-US" dirty="0"/>
              <a:t> (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)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Bangsawan</a:t>
            </a:r>
            <a:endParaRPr lang="en-US" dirty="0"/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Deman</a:t>
            </a:r>
            <a:endParaRPr lang="en-US" dirty="0"/>
          </a:p>
          <a:p>
            <a:pPr>
              <a:buNone/>
            </a:pPr>
            <a:r>
              <a:rPr lang="en-US" b="1" dirty="0" err="1"/>
              <a:t>Hikayat</a:t>
            </a:r>
            <a:r>
              <a:rPr lang="en-US" b="1" dirty="0"/>
              <a:t>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Jawa</a:t>
            </a:r>
            <a:endParaRPr lang="en-US" dirty="0"/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: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Panji</a:t>
            </a:r>
            <a:r>
              <a:rPr lang="en-US" dirty="0"/>
              <a:t> </a:t>
            </a:r>
            <a:r>
              <a:rPr lang="en-US" dirty="0" err="1"/>
              <a:t>Semirang</a:t>
            </a:r>
            <a:endParaRPr lang="en-US" dirty="0"/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Cekel</a:t>
            </a:r>
            <a:r>
              <a:rPr lang="en-US" dirty="0"/>
              <a:t> </a:t>
            </a:r>
            <a:r>
              <a:rPr lang="en-US" dirty="0" err="1"/>
              <a:t>Weneng</a:t>
            </a:r>
            <a:r>
              <a:rPr lang="en-US" dirty="0"/>
              <a:t> </a:t>
            </a:r>
            <a:r>
              <a:rPr lang="en-US" dirty="0" err="1"/>
              <a:t>Pati</a:t>
            </a:r>
            <a:endParaRPr lang="en-US" dirty="0"/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Jaya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Anglingdarma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Hikayat</a:t>
            </a:r>
            <a:r>
              <a:rPr lang="en-US" b="1" dirty="0"/>
              <a:t> </a:t>
            </a:r>
            <a:r>
              <a:rPr lang="en-US" b="1" dirty="0" err="1"/>
              <a:t>Pengaruh</a:t>
            </a:r>
            <a:r>
              <a:rPr lang="en-US" b="1" dirty="0"/>
              <a:t> Hindu (India)</a:t>
            </a:r>
            <a:endParaRPr lang="en-US" dirty="0"/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India :</a:t>
            </a:r>
          </a:p>
          <a:p>
            <a:r>
              <a:rPr lang="en-US" dirty="0" err="1"/>
              <a:t>Hikayat</a:t>
            </a:r>
            <a:r>
              <a:rPr lang="en-US" dirty="0"/>
              <a:t> Sri Rama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Ramayana)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Pandhawa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Mahabarata</a:t>
            </a:r>
            <a:r>
              <a:rPr lang="en-US" dirty="0"/>
              <a:t>)</a:t>
            </a:r>
          </a:p>
          <a:p>
            <a:r>
              <a:rPr lang="en-US" dirty="0" err="1"/>
              <a:t>Hikayat</a:t>
            </a:r>
            <a:r>
              <a:rPr lang="en-US" dirty="0"/>
              <a:t> Sang </a:t>
            </a:r>
            <a:r>
              <a:rPr lang="en-US" dirty="0" err="1"/>
              <a:t>Boma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Mahabarata</a:t>
            </a:r>
            <a:r>
              <a:rPr lang="en-US" dirty="0"/>
              <a:t>)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Bayan</a:t>
            </a:r>
            <a:r>
              <a:rPr lang="en-US" dirty="0"/>
              <a:t> </a:t>
            </a:r>
            <a:r>
              <a:rPr lang="en-US" dirty="0" err="1"/>
              <a:t>Budiman</a:t>
            </a:r>
            <a:endParaRPr lang="en-US" dirty="0"/>
          </a:p>
          <a:p>
            <a:pPr>
              <a:buNone/>
            </a:pPr>
            <a:r>
              <a:rPr lang="en-US" b="1" dirty="0" err="1"/>
              <a:t>Hikayat</a:t>
            </a:r>
            <a:r>
              <a:rPr lang="en-US" b="1" dirty="0"/>
              <a:t> </a:t>
            </a:r>
            <a:r>
              <a:rPr lang="en-US" b="1" dirty="0" err="1"/>
              <a:t>Pengaruh</a:t>
            </a:r>
            <a:r>
              <a:rPr lang="en-US" b="1" dirty="0"/>
              <a:t> Arab-Persia</a:t>
            </a:r>
            <a:endParaRPr lang="en-US" dirty="0"/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Arab-Persia</a:t>
            </a:r>
          </a:p>
          <a:p>
            <a:r>
              <a:rPr lang="en-US" dirty="0" err="1"/>
              <a:t>Hikayat</a:t>
            </a:r>
            <a:r>
              <a:rPr lang="en-US" dirty="0"/>
              <a:t> Amir </a:t>
            </a:r>
            <a:r>
              <a:rPr lang="en-US" dirty="0" err="1"/>
              <a:t>Hamzah</a:t>
            </a:r>
            <a:r>
              <a:rPr lang="en-US" dirty="0"/>
              <a:t> (</a:t>
            </a:r>
            <a:r>
              <a:rPr lang="en-US" dirty="0" err="1"/>
              <a:t>Pahlawan</a:t>
            </a:r>
            <a:r>
              <a:rPr lang="en-US" dirty="0"/>
              <a:t> Islam)</a:t>
            </a:r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Bachtiar</a:t>
            </a:r>
            <a:endParaRPr lang="en-US" dirty="0"/>
          </a:p>
          <a:p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Seribu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Malam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STRUKTUR TEKS HIKAYAT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Abstraksi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rangkaian-rangkaian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opsional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hikayat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Orientasi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 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err="1"/>
              <a:t>hikayat</a:t>
            </a:r>
            <a:r>
              <a:rPr lang="en-US" dirty="0"/>
              <a:t> 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Komplikasi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 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kerumitan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bermunculan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Evaluasi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terjadi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klimaks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penyelesaiannya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  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Resolusi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 smtClean="0"/>
              <a:t>Koda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pembacanya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970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HIKAYAT</vt:lpstr>
      <vt:lpstr>HIKAYAT</vt:lpstr>
      <vt:lpstr>FUNGSI HIKAYAT</vt:lpstr>
      <vt:lpstr>CIRI-CIRI HIKAYAT</vt:lpstr>
      <vt:lpstr>JENIS-JENIS HIKAYAT</vt:lpstr>
      <vt:lpstr>Slide 6</vt:lpstr>
      <vt:lpstr>Slide 7</vt:lpstr>
      <vt:lpstr>STRUKTUR TEKS HIKAYAT</vt:lpstr>
      <vt:lpstr>Slide 9</vt:lpstr>
      <vt:lpstr>UNSUR PADA TEKS HIKAYAT</vt:lpstr>
      <vt:lpstr>UNSUR INTRINSIK</vt:lpstr>
      <vt:lpstr>UNSUR EKSTRINSIK</vt:lpstr>
      <vt:lpstr>PERBEDAAN HIKAYAT DAN CERPEN</vt:lpstr>
      <vt:lpstr>CONTOH HIKAYAT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HIKAYAT</dc:title>
  <dc:creator>HP</dc:creator>
  <cp:lastModifiedBy>HP</cp:lastModifiedBy>
  <cp:revision>12</cp:revision>
  <dcterms:created xsi:type="dcterms:W3CDTF">2019-10-29T00:32:38Z</dcterms:created>
  <dcterms:modified xsi:type="dcterms:W3CDTF">2019-10-29T01:40:15Z</dcterms:modified>
</cp:coreProperties>
</file>