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89" r:id="rId5"/>
    <p:sldId id="268" r:id="rId6"/>
    <p:sldId id="290" r:id="rId7"/>
    <p:sldId id="270" r:id="rId8"/>
    <p:sldId id="272" r:id="rId9"/>
    <p:sldId id="285" r:id="rId10"/>
    <p:sldId id="280" r:id="rId11"/>
    <p:sldId id="279" r:id="rId12"/>
    <p:sldId id="286" r:id="rId13"/>
    <p:sldId id="287" r:id="rId14"/>
    <p:sldId id="288"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4EC7861-FF11-4A98-8606-4C26D382968D}" type="datetimeFigureOut">
              <a:rPr lang="id-ID" smtClean="0"/>
              <a:t>31/10/2020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399213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EC7861-FF11-4A98-8606-4C26D382968D}" type="datetimeFigureOut">
              <a:rPr lang="id-ID" smtClean="0"/>
              <a:t>31/10/2020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8840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EC7861-FF11-4A98-8606-4C26D382968D}" type="datetimeFigureOut">
              <a:rPr lang="id-ID" smtClean="0"/>
              <a:t>31/10/2020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259160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EC7861-FF11-4A98-8606-4C26D382968D}" type="datetimeFigureOut">
              <a:rPr lang="id-ID" smtClean="0"/>
              <a:t>31/10/2020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206949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EC7861-FF11-4A98-8606-4C26D382968D}" type="datetimeFigureOut">
              <a:rPr lang="id-ID" smtClean="0"/>
              <a:t>31/10/2020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261783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4EC7861-FF11-4A98-8606-4C26D382968D}" type="datetimeFigureOut">
              <a:rPr lang="id-ID" smtClean="0"/>
              <a:t>31/10/2020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4039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4EC7861-FF11-4A98-8606-4C26D382968D}" type="datetimeFigureOut">
              <a:rPr lang="id-ID" smtClean="0"/>
              <a:t>31/10/2020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224451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4EC7861-FF11-4A98-8606-4C26D382968D}" type="datetimeFigureOut">
              <a:rPr lang="id-ID" smtClean="0"/>
              <a:t>31/10/2020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61030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C7861-FF11-4A98-8606-4C26D382968D}" type="datetimeFigureOut">
              <a:rPr lang="id-ID" smtClean="0"/>
              <a:t>31/10/2020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389355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C7861-FF11-4A98-8606-4C26D382968D}" type="datetimeFigureOut">
              <a:rPr lang="id-ID" smtClean="0"/>
              <a:t>31/10/2020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197633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C7861-FF11-4A98-8606-4C26D382968D}" type="datetimeFigureOut">
              <a:rPr lang="id-ID" smtClean="0"/>
              <a:t>31/10/2020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469D2D6-29BF-4E3E-A75D-9D293A882056}" type="slidenum">
              <a:rPr lang="id-ID" smtClean="0"/>
              <a:t>‹#›</a:t>
            </a:fld>
            <a:endParaRPr lang="id-ID"/>
          </a:p>
        </p:txBody>
      </p:sp>
    </p:spTree>
    <p:extLst>
      <p:ext uri="{BB962C8B-B14F-4D97-AF65-F5344CB8AC3E}">
        <p14:creationId xmlns:p14="http://schemas.microsoft.com/office/powerpoint/2010/main" val="4643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C7861-FF11-4A98-8606-4C26D382968D}" type="datetimeFigureOut">
              <a:rPr lang="id-ID" smtClean="0"/>
              <a:t>31/10/2020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9D2D6-29BF-4E3E-A75D-9D293A882056}" type="slidenum">
              <a:rPr lang="id-ID" smtClean="0"/>
              <a:t>‹#›</a:t>
            </a:fld>
            <a:endParaRPr lang="id-ID"/>
          </a:p>
        </p:txBody>
      </p:sp>
    </p:spTree>
    <p:extLst>
      <p:ext uri="{BB962C8B-B14F-4D97-AF65-F5344CB8AC3E}">
        <p14:creationId xmlns:p14="http://schemas.microsoft.com/office/powerpoint/2010/main" val="3465471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Kelebihan dan Kekurangan Metode FIFO,LIFO dan Aver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7603" y="3068076"/>
            <a:ext cx="5904010" cy="29427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551329"/>
            <a:ext cx="9144000" cy="4249271"/>
          </a:xfrm>
        </p:spPr>
        <p:txBody>
          <a:bodyPr>
            <a:normAutofit fontScale="90000"/>
          </a:bodyPr>
          <a:lstStyle/>
          <a:p>
            <a:r>
              <a:rPr lang="id-ID" dirty="0" smtClean="0"/>
              <a:t>Menghitung Nilai Persediaan Barang ( </a:t>
            </a:r>
            <a:r>
              <a:rPr lang="id-ID" sz="5300" dirty="0" smtClean="0"/>
              <a:t>FIFO, LIFO, AVERAGE )</a:t>
            </a:r>
            <a:r>
              <a:rPr lang="id-ID" dirty="0" smtClean="0"/>
              <a:t>, Harga Pokok Penjualan ( HPP ) dan Laba Kotor</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1313770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METODE  AVERAGE, contoh perhitungannya di slide berikut ini :</a:t>
            </a:r>
            <a:endParaRPr lang="id-ID" dirty="0"/>
          </a:p>
        </p:txBody>
      </p:sp>
      <p:sp>
        <p:nvSpPr>
          <p:cNvPr id="3" name="Subtitle 2"/>
          <p:cNvSpPr>
            <a:spLocks noGrp="1"/>
          </p:cNvSpPr>
          <p:nvPr>
            <p:ph type="subTitle" idx="1"/>
          </p:nvPr>
        </p:nvSpPr>
        <p:spPr>
          <a:xfrm flipV="1">
            <a:off x="1524000" y="5257800"/>
            <a:ext cx="9144000" cy="107576"/>
          </a:xfrm>
        </p:spPr>
        <p:txBody>
          <a:bodyPr>
            <a:normAutofit fontScale="25000" lnSpcReduction="20000"/>
          </a:bodyPr>
          <a:lstStyle/>
          <a:p>
            <a:endParaRPr lang="id-ID" dirty="0"/>
          </a:p>
        </p:txBody>
      </p:sp>
    </p:spTree>
    <p:extLst>
      <p:ext uri="{BB962C8B-B14F-4D97-AF65-F5344CB8AC3E}">
        <p14:creationId xmlns:p14="http://schemas.microsoft.com/office/powerpoint/2010/main" val="961581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93079732"/>
              </p:ext>
            </p:extLst>
          </p:nvPr>
        </p:nvGraphicFramePr>
        <p:xfrm>
          <a:off x="847490" y="847495"/>
          <a:ext cx="10348330" cy="5037369"/>
        </p:xfrm>
        <a:graphic>
          <a:graphicData uri="http://schemas.openxmlformats.org/drawingml/2006/table">
            <a:tbl>
              <a:tblPr firstRow="1" firstCol="1" bandRow="1"/>
              <a:tblGrid>
                <a:gridCol w="1034833"/>
                <a:gridCol w="1034833"/>
                <a:gridCol w="1034833"/>
                <a:gridCol w="1034833"/>
                <a:gridCol w="1034833"/>
                <a:gridCol w="1034833"/>
                <a:gridCol w="1034833"/>
                <a:gridCol w="1034833"/>
                <a:gridCol w="1034833"/>
                <a:gridCol w="1034833"/>
              </a:tblGrid>
              <a:tr h="239875">
                <a:tc rowSpan="2">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Tanggal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P e m b e l i a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P e n j u a l a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P e r s e d i a a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r>
              <a:tr h="239875">
                <a:tc vMerge="1">
                  <a:txBody>
                    <a:bodyPr/>
                    <a:lstStyle/>
                    <a:p>
                      <a:endParaRPr lang="id-ID"/>
                    </a:p>
                  </a:txBody>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Harga/unit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Harga/unit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Harga/Unit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749">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25">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5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2.170.000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68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140</a:t>
                      </a:r>
                    </a:p>
                    <a:p>
                      <a:pPr algn="ctr">
                        <a:lnSpc>
                          <a:spcPct val="107000"/>
                        </a:lnSpc>
                        <a:spcAft>
                          <a:spcPts val="0"/>
                        </a:spcAft>
                      </a:pPr>
                      <a:r>
                        <a:rPr lang="id-ID"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208</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p>
                      <a:pPr algn="ctr">
                        <a:lnSpc>
                          <a:spcPct val="107000"/>
                        </a:lnSpc>
                        <a:spcAft>
                          <a:spcPts val="0"/>
                        </a:spcAft>
                      </a:pPr>
                      <a:r>
                        <a:rPr lang="id-ID"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15.337</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2.170.000</a:t>
                      </a:r>
                    </a:p>
                    <a:p>
                      <a:pPr algn="ctr">
                        <a:lnSpc>
                          <a:spcPct val="107000"/>
                        </a:lnSpc>
                        <a:spcAft>
                          <a:spcPts val="0"/>
                        </a:spcAft>
                      </a:pPr>
                      <a:r>
                        <a:rPr lang="id-ID"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3.190.000</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74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9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15.337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1.441.678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114</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15.337</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1.748.418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74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11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640,000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114</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15.337</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1.748.418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640.000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49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1.287.000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114</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40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78</a:t>
                      </a:r>
                    </a:p>
                    <a:p>
                      <a:pPr algn="ctr">
                        <a:lnSpc>
                          <a:spcPct val="107000"/>
                        </a:lnSpc>
                        <a:spcAft>
                          <a:spcPts val="0"/>
                        </a:spcAft>
                      </a:pPr>
                      <a:r>
                        <a:rPr lang="id-ID"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232</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15.337</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16.000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16.500</a:t>
                      </a:r>
                    </a:p>
                    <a:p>
                      <a:pPr algn="ctr">
                        <a:lnSpc>
                          <a:spcPct val="107000"/>
                        </a:lnSpc>
                        <a:spcAft>
                          <a:spcPts val="0"/>
                        </a:spcAft>
                      </a:pPr>
                      <a:r>
                        <a:rPr lang="id-ID"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15.842</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1,748.418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640.000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1.287.000</a:t>
                      </a:r>
                    </a:p>
                    <a:p>
                      <a:pPr algn="ctr">
                        <a:lnSpc>
                          <a:spcPct val="107000"/>
                        </a:lnSpc>
                        <a:spcAft>
                          <a:spcPts val="0"/>
                        </a:spcAft>
                      </a:pPr>
                      <a:r>
                        <a:rPr lang="id-ID" sz="1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3.675.418</a:t>
                      </a:r>
                      <a:endParaRPr lang="id-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74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20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15.842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1.837.672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116</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15.842</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1.837.672</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49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29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15.842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982.204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54</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15.842</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855.468</a:t>
                      </a: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Persediaan </a:t>
                      </a: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Akhir metode</a:t>
                      </a: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AVERAGE</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5185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39384065"/>
              </p:ext>
            </p:extLst>
          </p:nvPr>
        </p:nvGraphicFramePr>
        <p:xfrm>
          <a:off x="1814370" y="1667435"/>
          <a:ext cx="7544783" cy="3997384"/>
        </p:xfrm>
        <a:graphic>
          <a:graphicData uri="http://schemas.openxmlformats.org/drawingml/2006/table">
            <a:tbl>
              <a:tblPr firstRow="1" firstCol="1" bandRow="1"/>
              <a:tblGrid>
                <a:gridCol w="2555924"/>
                <a:gridCol w="1559859"/>
                <a:gridCol w="1721223"/>
                <a:gridCol w="1707777"/>
              </a:tblGrid>
              <a:tr h="999344">
                <a:tc>
                  <a:txBody>
                    <a:bodyPr/>
                    <a:lstStyle/>
                    <a:p>
                      <a:pPr marL="0" indent="0" algn="ctr">
                        <a:lnSpc>
                          <a:spcPct val="300000"/>
                        </a:lnSpc>
                        <a:spcAft>
                          <a:spcPts val="0"/>
                        </a:spcAft>
                        <a:buFont typeface="+mj-lt"/>
                        <a:buNone/>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KETERANGAN</a:t>
                      </a: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300000"/>
                        </a:lnSpc>
                        <a:spcAft>
                          <a:spcPts val="0"/>
                        </a:spcAft>
                        <a:buFont typeface="+mj-lt"/>
                        <a:buNone/>
                      </a:pPr>
                      <a:r>
                        <a:rPr lang="id-ID" sz="1100" dirty="0">
                          <a:effectLst/>
                          <a:latin typeface="Calibri" panose="020F0502020204030204" pitchFamily="34" charset="0"/>
                          <a:ea typeface="Calibri" panose="020F0502020204030204" pitchFamily="34" charset="0"/>
                          <a:cs typeface="Times New Roman" panose="02020603050405020304" pitchFamily="18" charset="0"/>
                        </a:rPr>
                        <a:t>FIFO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300000"/>
                        </a:lnSpc>
                        <a:spcAft>
                          <a:spcPts val="0"/>
                        </a:spcAft>
                        <a:buFont typeface="+mj-lt"/>
                        <a:buNone/>
                      </a:pPr>
                      <a:r>
                        <a:rPr lang="id-ID" sz="1100" dirty="0">
                          <a:effectLst/>
                          <a:latin typeface="Calibri" panose="020F0502020204030204" pitchFamily="34" charset="0"/>
                          <a:ea typeface="Calibri" panose="020F0502020204030204" pitchFamily="34" charset="0"/>
                          <a:cs typeface="Times New Roman" panose="02020603050405020304" pitchFamily="18" charset="0"/>
                        </a:rPr>
                        <a:t>LIFO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300000"/>
                        </a:lnSpc>
                        <a:spcAft>
                          <a:spcPts val="0"/>
                        </a:spcAft>
                        <a:buFont typeface="+mj-lt"/>
                        <a:buNone/>
                      </a:pPr>
                      <a:r>
                        <a:rPr lang="id-ID" sz="1100" dirty="0">
                          <a:effectLst/>
                          <a:latin typeface="Calibri" panose="020F0502020204030204" pitchFamily="34" charset="0"/>
                          <a:ea typeface="Calibri" panose="020F0502020204030204" pitchFamily="34" charset="0"/>
                          <a:cs typeface="Times New Roman" panose="02020603050405020304" pitchFamily="18" charset="0"/>
                        </a:rPr>
                        <a:t>AVERAGE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74">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Persediaan Awal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1.020.000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74">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Pembelian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4.097.000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4.097.000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4.097.000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74">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Barang tersedia untuk dijual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5.117.000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5.117.000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5.117.000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9674">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Persediaan Akhir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  </a:t>
                      </a:r>
                      <a:r>
                        <a:rPr lang="id-ID" sz="1100" dirty="0">
                          <a:effectLst/>
                          <a:latin typeface="Calibri" panose="020F0502020204030204" pitchFamily="34" charset="0"/>
                          <a:ea typeface="Calibri" panose="020F0502020204030204" pitchFamily="34" charset="0"/>
                          <a:cs typeface="Times New Roman" panose="02020603050405020304" pitchFamily="18" charset="0"/>
                        </a:rPr>
                        <a:t>891.000 )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( 810.000 )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( 855.468 )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9344">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Harga </a:t>
                      </a:r>
                      <a:r>
                        <a:rPr lang="id-ID" sz="1100" dirty="0">
                          <a:effectLst/>
                          <a:latin typeface="Calibri" panose="020F0502020204030204" pitchFamily="34" charset="0"/>
                          <a:ea typeface="Calibri" panose="020F0502020204030204" pitchFamily="34" charset="0"/>
                          <a:cs typeface="Times New Roman" panose="02020603050405020304" pitchFamily="18" charset="0"/>
                        </a:rPr>
                        <a:t>Pokok Penjualan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b="1" dirty="0" smtClean="0">
                          <a:effectLst/>
                          <a:latin typeface="Calibri" panose="020F0502020204030204" pitchFamily="34" charset="0"/>
                          <a:ea typeface="Calibri" panose="020F0502020204030204" pitchFamily="34" charset="0"/>
                          <a:cs typeface="Times New Roman" panose="02020603050405020304" pitchFamily="18" charset="0"/>
                        </a:rPr>
                        <a:t>4.226.000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b="1" dirty="0" smtClean="0">
                          <a:effectLst/>
                          <a:latin typeface="Calibri" panose="020F0502020204030204" pitchFamily="34" charset="0"/>
                          <a:ea typeface="Calibri" panose="020F0502020204030204" pitchFamily="34" charset="0"/>
                          <a:cs typeface="Times New Roman" panose="02020603050405020304" pitchFamily="18" charset="0"/>
                        </a:rPr>
                        <a:t>4.307.000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b="1" dirty="0" smtClean="0">
                          <a:effectLst/>
                          <a:latin typeface="Calibri" panose="020F0502020204030204" pitchFamily="34" charset="0"/>
                          <a:ea typeface="Calibri" panose="020F0502020204030204" pitchFamily="34" charset="0"/>
                          <a:cs typeface="Times New Roman" panose="02020603050405020304" pitchFamily="18" charset="0"/>
                        </a:rPr>
                        <a:t>4.261.532</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73012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39831134"/>
              </p:ext>
            </p:extLst>
          </p:nvPr>
        </p:nvGraphicFramePr>
        <p:xfrm>
          <a:off x="1788131" y="1207282"/>
          <a:ext cx="7342422" cy="4460488"/>
        </p:xfrm>
        <a:graphic>
          <a:graphicData uri="http://schemas.openxmlformats.org/drawingml/2006/table">
            <a:tbl>
              <a:tblPr firstRow="1" firstCol="1" bandRow="1"/>
              <a:tblGrid>
                <a:gridCol w="1963599"/>
                <a:gridCol w="1801905"/>
                <a:gridCol w="1815353"/>
                <a:gridCol w="1761565"/>
              </a:tblGrid>
              <a:tr h="1486828">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KETERANGAN</a:t>
                      </a: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FIFO</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LIFO</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AVERAGE</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416">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Penjualan</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5.350.000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5.350.000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5.350.000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416">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Harga </a:t>
                      </a:r>
                      <a:r>
                        <a:rPr lang="id-ID" sz="1100" dirty="0">
                          <a:effectLst/>
                          <a:latin typeface="Calibri" panose="020F0502020204030204" pitchFamily="34" charset="0"/>
                          <a:ea typeface="Calibri" panose="020F0502020204030204" pitchFamily="34" charset="0"/>
                          <a:cs typeface="Times New Roman" panose="02020603050405020304" pitchFamily="18" charset="0"/>
                        </a:rPr>
                        <a:t>Pokok Penjualan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4.226.000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4.307.000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4.261.532</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828">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LABA </a:t>
                      </a:r>
                      <a:r>
                        <a:rPr lang="id-ID" sz="1100" dirty="0">
                          <a:effectLst/>
                          <a:latin typeface="Calibri" panose="020F0502020204030204" pitchFamily="34" charset="0"/>
                          <a:ea typeface="Calibri" panose="020F0502020204030204" pitchFamily="34" charset="0"/>
                          <a:cs typeface="Times New Roman" panose="02020603050405020304" pitchFamily="18" charset="0"/>
                        </a:rPr>
                        <a:t>KOTOR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b="1" dirty="0" smtClean="0">
                          <a:effectLst/>
                          <a:latin typeface="Calibri" panose="020F0502020204030204" pitchFamily="34" charset="0"/>
                          <a:ea typeface="Calibri" panose="020F0502020204030204" pitchFamily="34" charset="0"/>
                          <a:cs typeface="Times New Roman" panose="02020603050405020304" pitchFamily="18" charset="0"/>
                        </a:rPr>
                        <a:t>1.124.000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b="1" dirty="0" smtClean="0">
                          <a:effectLst/>
                          <a:latin typeface="Calibri" panose="020F0502020204030204" pitchFamily="34" charset="0"/>
                          <a:ea typeface="Calibri" panose="020F0502020204030204" pitchFamily="34" charset="0"/>
                          <a:cs typeface="Times New Roman" panose="02020603050405020304" pitchFamily="18" charset="0"/>
                        </a:rPr>
                        <a:t>1.043.000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d-ID"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b="1" dirty="0" smtClean="0">
                          <a:effectLst/>
                          <a:latin typeface="Calibri" panose="020F0502020204030204" pitchFamily="34" charset="0"/>
                          <a:ea typeface="Calibri" panose="020F0502020204030204" pitchFamily="34" charset="0"/>
                          <a:cs typeface="Times New Roman" panose="02020603050405020304" pitchFamily="18" charset="0"/>
                        </a:rPr>
                        <a:t>1.088.468</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9013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Cara mencari Jumlah penjualan dengan cara = (94xRp 19.000)+(116xRp19500)+(62xRp 21.000) jadi Rp 1.786.000+Rp 2.262.000+Rp 1.302.000 = Rp 5.350.000</a:t>
            </a:r>
            <a:endParaRPr lang="id-ID" sz="2800" dirty="0"/>
          </a:p>
        </p:txBody>
      </p:sp>
      <p:pic>
        <p:nvPicPr>
          <p:cNvPr id="4" name="Content Placeholder 3"/>
          <p:cNvPicPr>
            <a:picLocks noGrp="1" noChangeAspect="1"/>
          </p:cNvPicPr>
          <p:nvPr>
            <p:ph idx="1"/>
          </p:nvPr>
        </p:nvPicPr>
        <p:blipFill>
          <a:blip r:embed="rId2"/>
          <a:stretch>
            <a:fillRect/>
          </a:stretch>
        </p:blipFill>
        <p:spPr>
          <a:xfrm>
            <a:off x="2464365" y="2272552"/>
            <a:ext cx="8063756" cy="2885323"/>
          </a:xfrm>
          <a:prstGeom prst="rect">
            <a:avLst/>
          </a:prstGeom>
        </p:spPr>
      </p:pic>
    </p:spTree>
    <p:extLst>
      <p:ext uri="{BB962C8B-B14F-4D97-AF65-F5344CB8AC3E}">
        <p14:creationId xmlns:p14="http://schemas.microsoft.com/office/powerpoint/2010/main" val="345691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FIFO</a:t>
            </a:r>
            <a:endParaRPr lang="id-ID" dirty="0"/>
          </a:p>
        </p:txBody>
      </p:sp>
      <p:sp>
        <p:nvSpPr>
          <p:cNvPr id="3" name="Content Placeholder 2"/>
          <p:cNvSpPr>
            <a:spLocks noGrp="1"/>
          </p:cNvSpPr>
          <p:nvPr>
            <p:ph idx="1"/>
          </p:nvPr>
        </p:nvSpPr>
        <p:spPr/>
        <p:txBody>
          <a:bodyPr/>
          <a:lstStyle/>
          <a:p>
            <a:r>
              <a:rPr lang="id-ID" b="1" dirty="0"/>
              <a:t>Metode</a:t>
            </a:r>
            <a:r>
              <a:rPr lang="id-ID" dirty="0"/>
              <a:t> First In First Out (</a:t>
            </a:r>
            <a:r>
              <a:rPr lang="id-ID" b="1" dirty="0"/>
              <a:t>FIFO</a:t>
            </a:r>
            <a:r>
              <a:rPr lang="id-ID" dirty="0"/>
              <a:t>)</a:t>
            </a:r>
          </a:p>
          <a:p>
            <a:pPr algn="just"/>
            <a:r>
              <a:rPr lang="id-ID" dirty="0"/>
              <a:t>Dalam penerapan </a:t>
            </a:r>
            <a:r>
              <a:rPr lang="id-ID" b="1" dirty="0"/>
              <a:t>metode FIFO</a:t>
            </a:r>
            <a:r>
              <a:rPr lang="id-ID" dirty="0"/>
              <a:t> berarti perusahaan akan menggunakan </a:t>
            </a:r>
            <a:r>
              <a:rPr lang="id-ID" b="1" dirty="0"/>
              <a:t>persediaan barang</a:t>
            </a:r>
            <a:r>
              <a:rPr lang="id-ID" dirty="0"/>
              <a:t> </a:t>
            </a:r>
            <a:r>
              <a:rPr lang="id-ID" dirty="0" smtClean="0"/>
              <a:t>pertama </a:t>
            </a:r>
            <a:r>
              <a:rPr lang="id-ID" dirty="0"/>
              <a:t>masuk untuk dijual terlebih dahulu. Jadi biasanya </a:t>
            </a:r>
            <a:r>
              <a:rPr lang="id-ID" b="1" dirty="0"/>
              <a:t>persediaan</a:t>
            </a:r>
            <a:r>
              <a:rPr lang="id-ID" dirty="0"/>
              <a:t> akhir </a:t>
            </a:r>
            <a:r>
              <a:rPr lang="id-ID" b="1" dirty="0"/>
              <a:t>barang</a:t>
            </a:r>
            <a:r>
              <a:rPr lang="id-ID" dirty="0"/>
              <a:t> dagangan akan dinilai dengan nilai perolehan </a:t>
            </a:r>
            <a:r>
              <a:rPr lang="id-ID" b="1" dirty="0"/>
              <a:t>persediaan</a:t>
            </a:r>
            <a:r>
              <a:rPr lang="id-ID" dirty="0"/>
              <a:t> yang terakhir </a:t>
            </a:r>
            <a:r>
              <a:rPr lang="id-ID" dirty="0" smtClean="0"/>
              <a:t>masuk.</a:t>
            </a:r>
            <a:endParaRPr lang="id-ID" dirty="0"/>
          </a:p>
        </p:txBody>
      </p:sp>
    </p:spTree>
    <p:extLst>
      <p:ext uri="{BB962C8B-B14F-4D97-AF65-F5344CB8AC3E}">
        <p14:creationId xmlns:p14="http://schemas.microsoft.com/office/powerpoint/2010/main" val="726381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654" y="646771"/>
            <a:ext cx="10593658" cy="5602880"/>
          </a:xfrm>
          <a:prstGeom prst="rect">
            <a:avLst/>
          </a:prstGeom>
        </p:spPr>
        <p:txBody>
          <a:bodyPr wrap="square">
            <a:spAutoFit/>
          </a:bodyPr>
          <a:lstStyle/>
          <a:p>
            <a:pPr algn="just">
              <a:lnSpc>
                <a:spcPct val="107000"/>
              </a:lnSpc>
              <a:spcAft>
                <a:spcPts val="0"/>
              </a:spcAft>
            </a:pPr>
            <a:r>
              <a:rPr lang="id-ID" sz="28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Sama persis dengan namanya, </a:t>
            </a:r>
            <a:r>
              <a:rPr lang="id-ID" sz="2800" i="1"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First In First Out</a:t>
            </a:r>
            <a:r>
              <a:rPr lang="id-ID" sz="28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 (FIFO) berarti barang yang pertama kali datang adalah barang yang pertama kali dikeluarkan. Sistem ini biasanya diberlakukan untuk barang-barang yang kualitas nya tergantung pada waktu simpan. Semakin lama disimpan, kualitas barang tersebut akan semakin turun. Contoh barang yang dapat diberlakukan sistem FIFO adalah telur, beras, dan bahan makanan lainnya. Barang dagangan seperti mie instan atau makanan ringan yang memiliki tanggal kadaluarsa. Sama seperti sistem lainnya, penerapan sistem FIFO dapat diaplikasikan dengan metode pencatatan barang perpetual.</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9235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Soal</a:t>
            </a:r>
            <a:endParaRPr lang="id-ID" dirty="0"/>
          </a:p>
        </p:txBody>
      </p:sp>
      <p:sp>
        <p:nvSpPr>
          <p:cNvPr id="3" name="Content Placeholder 2"/>
          <p:cNvSpPr>
            <a:spLocks noGrp="1"/>
          </p:cNvSpPr>
          <p:nvPr>
            <p:ph idx="1"/>
          </p:nvPr>
        </p:nvSpPr>
        <p:spPr/>
        <p:txBody>
          <a:bodyPr/>
          <a:lstStyle/>
          <a:p>
            <a:pPr algn="just"/>
            <a:r>
              <a:rPr lang="id-ID"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Mari kita mempelajari contoh soal berikut untuk menghitung nilai persediaan Toko Maju Bersama dan harga pokok penjualan </a:t>
            </a:r>
          </a:p>
          <a:p>
            <a:pPr algn="just"/>
            <a:r>
              <a:rPr lang="id-ID"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(Penjualan) selama bulan Maret dengan metode FIFO perpetual</a:t>
            </a:r>
            <a:endParaRPr lang="id-ID" dirty="0"/>
          </a:p>
        </p:txBody>
      </p:sp>
    </p:spTree>
    <p:extLst>
      <p:ext uri="{BB962C8B-B14F-4D97-AF65-F5344CB8AC3E}">
        <p14:creationId xmlns:p14="http://schemas.microsoft.com/office/powerpoint/2010/main" val="2798877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629" y="1308291"/>
            <a:ext cx="11924371" cy="4834400"/>
          </a:xfrm>
          <a:prstGeom prst="rect">
            <a:avLst/>
          </a:prstGeom>
        </p:spPr>
        <p:txBody>
          <a:bodyPr wrap="square">
            <a:spAutoFit/>
          </a:bodyPr>
          <a:lstStyle/>
          <a:p>
            <a:pPr algn="just">
              <a:lnSpc>
                <a:spcPct val="107000"/>
              </a:lnSpc>
              <a:spcAft>
                <a:spcPts val="0"/>
              </a:spcAft>
            </a:pP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Toko Maju Bersama mempunyai data transaksi pembelian dan penjualan selama Maret 2019 sebagai berikut :</a:t>
            </a:r>
            <a:endPar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endParaRPr>
          </a:p>
          <a:p>
            <a:pPr algn="just">
              <a:lnSpc>
                <a:spcPct val="107000"/>
              </a:lnSpc>
              <a:spcAft>
                <a:spcPts val="0"/>
              </a:spcAft>
            </a:pP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1     Maret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Persediaan awal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68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15.000 per unit.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5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Maret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Pembelian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140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15.500 per unit.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9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Maret Penjualan                94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19.000 per unit.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11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Maret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Pembelian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40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16.000 per unit.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16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Maret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Pembelian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78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16.500 per unit.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20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Maret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Penjualan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116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19.500 per unit.</a:t>
            </a:r>
            <a:endParaRPr lang="id-ID" sz="24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0"/>
              </a:spcAft>
              <a:buAutoNum type="arabicPlain" startAt="29"/>
            </a:pP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Maret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Penjualan </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               62 unit          Harga </a:t>
            </a:r>
            <a:r>
              <a:rPr lang="id-ID" sz="2400" spc="10" dirty="0">
                <a:solidFill>
                  <a:srgbClr val="000000"/>
                </a:solidFill>
                <a:latin typeface="Montserrat" panose="02000505000000020004" pitchFamily="2" charset="0"/>
                <a:ea typeface="Times New Roman" panose="02020603050405020304" pitchFamily="18" charset="0"/>
                <a:cs typeface="Arial" panose="020B0604020202020204" pitchFamily="34" charset="0"/>
              </a:rPr>
              <a:t>Rp 21.000 per unit</a:t>
            </a:r>
            <a:r>
              <a:rPr lang="id-ID" sz="2400" spc="10" dirty="0" smtClean="0">
                <a:solidFill>
                  <a:srgbClr val="000000"/>
                </a:solidFill>
                <a:latin typeface="Montserrat" panose="02000505000000020004" pitchFamily="2" charset="0"/>
                <a:ea typeface="Times New Roman" panose="02020603050405020304" pitchFamily="18" charset="0"/>
                <a:cs typeface="Arial" panose="020B0604020202020204" pitchFamily="34" charset="0"/>
              </a:rPr>
              <a:t>.</a:t>
            </a:r>
          </a:p>
          <a:p>
            <a:pPr algn="just">
              <a:lnSpc>
                <a:spcPct val="107000"/>
              </a:lnSpc>
              <a:spcAft>
                <a:spcPts val="0"/>
              </a:spcAft>
            </a:pPr>
            <a:endParaRPr lang="id-ID" sz="2400" spc="10" dirty="0" smtClean="0">
              <a:solidFill>
                <a:srgbClr val="000000"/>
              </a:solidFill>
              <a:latin typeface="Montserrat" panose="02000505000000020004" pitchFamily="2" charset="0"/>
              <a:ea typeface="Calibri" panose="020F0502020204030204" pitchFamily="34" charset="0"/>
              <a:cs typeface="Arial" panose="020B0604020202020204" pitchFamily="34" charset="0"/>
            </a:endParaRPr>
          </a:p>
          <a:p>
            <a:pPr algn="just">
              <a:lnSpc>
                <a:spcPct val="107000"/>
              </a:lnSpc>
              <a:spcAft>
                <a:spcPts val="0"/>
              </a:spcAft>
            </a:pPr>
            <a:r>
              <a:rPr lang="id-ID" sz="2400" spc="10" dirty="0" smtClean="0">
                <a:solidFill>
                  <a:srgbClr val="000000"/>
                </a:solidFill>
                <a:latin typeface="Montserrat" panose="02000505000000020004" pitchFamily="2" charset="0"/>
                <a:ea typeface="Calibri" panose="020F0502020204030204" pitchFamily="34" charset="0"/>
                <a:cs typeface="Arial" panose="020B0604020202020204" pitchFamily="34" charset="0"/>
              </a:rPr>
              <a:t>Hitunglah Nilai persediaan akhir, Harga pokok penjualan dan Laba kotor, menurut Metode FIFO, LIFO, Average</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9746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Jawaban soal menghitung persediaan akhir </a:t>
            </a:r>
            <a:endParaRPr lang="id-ID" dirty="0"/>
          </a:p>
        </p:txBody>
      </p:sp>
      <p:sp>
        <p:nvSpPr>
          <p:cNvPr id="3" name="Content Placeholder 2"/>
          <p:cNvSpPr>
            <a:spLocks noGrp="1"/>
          </p:cNvSpPr>
          <p:nvPr>
            <p:ph idx="1"/>
          </p:nvPr>
        </p:nvSpPr>
        <p:spPr/>
        <p:txBody>
          <a:bodyPr/>
          <a:lstStyle/>
          <a:p>
            <a:pPr marL="0" indent="0">
              <a:buNone/>
            </a:pPr>
            <a:r>
              <a:rPr lang="id-ID" dirty="0" smtClean="0"/>
              <a:t>Menurut </a:t>
            </a:r>
          </a:p>
          <a:p>
            <a:pPr marL="0" indent="0">
              <a:buNone/>
            </a:pPr>
            <a:endParaRPr lang="id-ID" dirty="0" smtClean="0"/>
          </a:p>
          <a:p>
            <a:pPr marL="0" indent="0" algn="ctr">
              <a:buNone/>
            </a:pPr>
            <a:r>
              <a:rPr lang="id-ID" dirty="0" smtClean="0"/>
              <a:t>METODE FIFO  adalah di slide berikut :</a:t>
            </a:r>
            <a:endParaRPr lang="id-ID" dirty="0"/>
          </a:p>
        </p:txBody>
      </p:sp>
    </p:spTree>
    <p:extLst>
      <p:ext uri="{BB962C8B-B14F-4D97-AF65-F5344CB8AC3E}">
        <p14:creationId xmlns:p14="http://schemas.microsoft.com/office/powerpoint/2010/main" val="3574716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31654399"/>
              </p:ext>
            </p:extLst>
          </p:nvPr>
        </p:nvGraphicFramePr>
        <p:xfrm>
          <a:off x="423745" y="646771"/>
          <a:ext cx="11329640" cy="5546837"/>
        </p:xfrm>
        <a:graphic>
          <a:graphicData uri="http://schemas.openxmlformats.org/drawingml/2006/table">
            <a:tbl>
              <a:tblPr firstRow="1" firstCol="1" bandRow="1"/>
              <a:tblGrid>
                <a:gridCol w="1132964"/>
                <a:gridCol w="1132964"/>
                <a:gridCol w="1132964"/>
                <a:gridCol w="1132964"/>
                <a:gridCol w="1132964"/>
                <a:gridCol w="1132964"/>
                <a:gridCol w="1132964"/>
                <a:gridCol w="1132964"/>
                <a:gridCol w="1132964"/>
                <a:gridCol w="1132964"/>
              </a:tblGrid>
              <a:tr h="185647">
                <a:tc rowSpan="2">
                  <a:txBody>
                    <a:bodyPr/>
                    <a:lstStyle/>
                    <a:p>
                      <a:pPr algn="ctr">
                        <a:lnSpc>
                          <a:spcPct val="107000"/>
                        </a:lnSpc>
                        <a:spcAft>
                          <a:spcPts val="0"/>
                        </a:spcAft>
                      </a:pPr>
                      <a:r>
                        <a:rPr lang="id-ID" sz="900" spc="10" dirty="0" smtClean="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Tanggal</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Pembelian</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Penjualan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Persediaan</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r>
              <a:tr h="185647">
                <a:tc vMerge="1">
                  <a:txBody>
                    <a:bodyPr/>
                    <a:lstStyle/>
                    <a:p>
                      <a:endParaRPr lang="id-ID"/>
                    </a:p>
                  </a:txBody>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Unit</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Harga/Unit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Total</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Unit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Harga/Unit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Total</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Unit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Harga/Unit</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Total</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648">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1.020.000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295">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5</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140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r>
                        <a:rPr lang="id-ID" sz="9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2.170.000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140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15.500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1.020.000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2.170.000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7771">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9</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68</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26</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1.020.000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403.000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0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1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000" dirty="0">
                          <a:effectLst/>
                          <a:latin typeface="Times New Roman" panose="02020603050405020304" pitchFamily="18" charset="0"/>
                          <a:ea typeface="Times New Roman" panose="02020603050405020304" pitchFamily="18" charset="0"/>
                          <a:cs typeface="Times New Roman" panose="02020603050405020304" pitchFamily="18" charset="0"/>
                        </a:rPr>
                        <a:t>114</a:t>
                      </a:r>
                      <a:br>
                        <a:rPr lang="id-ID" sz="10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0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10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000">
                          <a:effectLst/>
                          <a:latin typeface="Times New Roman" panose="02020603050405020304" pitchFamily="18" charset="0"/>
                          <a:ea typeface="Times New Roman" panose="02020603050405020304" pitchFamily="18" charset="0"/>
                          <a:cs typeface="Times New Roman" panose="02020603050405020304" pitchFamily="18" charset="0"/>
                        </a:rPr>
                        <a:t>          15.500</a:t>
                      </a:r>
                      <a:br>
                        <a:rPr lang="id-ID" sz="10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0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10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000">
                          <a:effectLst/>
                          <a:latin typeface="Times New Roman" panose="02020603050405020304" pitchFamily="18" charset="0"/>
                          <a:ea typeface="Times New Roman" panose="02020603050405020304" pitchFamily="18" charset="0"/>
                          <a:cs typeface="Times New Roman" panose="02020603050405020304" pitchFamily="18" charset="0"/>
                        </a:rPr>
                        <a:t>1.767.000</a:t>
                      </a:r>
                      <a:br>
                        <a:rPr lang="id-ID" sz="10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295">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11</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40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640.000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114</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40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1.767.000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640.000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943">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78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16.500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1.287.000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114</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40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78</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1.767.000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640.000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1.287.000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295">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114</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15.500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1.767.000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32.000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38</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78</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608.000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1.287.000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648">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29</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38</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608.000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54</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16.500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891.000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648">
                <a:tc>
                  <a:txBody>
                    <a:bodyPr/>
                    <a:lstStyle/>
                    <a:p>
                      <a:pPr>
                        <a:lnSpc>
                          <a:spcPct val="107000"/>
                        </a:lnSpc>
                        <a:spcAft>
                          <a:spcPts val="0"/>
                        </a:spcAft>
                      </a:pPr>
                      <a:endParaRPr lang="id-ID"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24</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dirty="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16.500</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spc="10">
                          <a:solidFill>
                            <a:srgbClr val="000000"/>
                          </a:solidFill>
                          <a:effectLst/>
                          <a:latin typeface="Montserrat" panose="02000505000000020004" pitchFamily="2" charset="0"/>
                          <a:ea typeface="Times New Roman" panose="02020603050405020304" pitchFamily="18" charset="0"/>
                          <a:cs typeface="Times New Roman" panose="02020603050405020304" pitchFamily="18" charset="0"/>
                        </a:rPr>
                        <a:t>396.000</a:t>
                      </a:r>
                      <a:endParaRPr lang="id-ID" sz="80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smtClean="0">
                          <a:effectLst/>
                          <a:latin typeface="Times New Roman" panose="02020603050405020304" pitchFamily="18" charset="0"/>
                          <a:ea typeface="Times New Roman" panose="02020603050405020304" pitchFamily="18" charset="0"/>
                          <a:cs typeface="Times New Roman" panose="02020603050405020304" pitchFamily="18" charset="0"/>
                        </a:rPr>
                        <a:t>Metode FIFO</a:t>
                      </a: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id-ID" sz="9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id-ID"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271" marR="50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241550" y="18097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Tree>
    <p:extLst>
      <p:ext uri="{BB962C8B-B14F-4D97-AF65-F5344CB8AC3E}">
        <p14:creationId xmlns:p14="http://schemas.microsoft.com/office/powerpoint/2010/main" val="1578337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engetahui Lebih Jauh Metode Persediaan Fifo, Lifo, dan Avar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8390" y="1695728"/>
            <a:ext cx="7081681" cy="4436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305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6140243"/>
              </p:ext>
            </p:extLst>
          </p:nvPr>
        </p:nvGraphicFramePr>
        <p:xfrm>
          <a:off x="579858" y="1137424"/>
          <a:ext cx="10928200" cy="4958988"/>
        </p:xfrm>
        <a:graphic>
          <a:graphicData uri="http://schemas.openxmlformats.org/drawingml/2006/table">
            <a:tbl>
              <a:tblPr firstRow="1" firstCol="1" bandRow="1"/>
              <a:tblGrid>
                <a:gridCol w="1092820"/>
                <a:gridCol w="1092820"/>
                <a:gridCol w="1092820"/>
                <a:gridCol w="1092820"/>
                <a:gridCol w="1092820"/>
                <a:gridCol w="1092820"/>
                <a:gridCol w="1092820"/>
                <a:gridCol w="1092820"/>
                <a:gridCol w="1092820"/>
                <a:gridCol w="1092820"/>
              </a:tblGrid>
              <a:tr h="214210">
                <a:tc rowSpan="2">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Tanggal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P e m b e l i a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P e n j u a l a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gridSpan="3">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P e r s e d i a a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r>
              <a:tr h="214210">
                <a:tc vMerge="1">
                  <a:txBody>
                    <a:bodyPr/>
                    <a:lstStyle/>
                    <a:p>
                      <a:endParaRPr lang="id-ID"/>
                    </a:p>
                  </a:txBody>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Harga/unit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Harga/unit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Harga/Unit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420">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420">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5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2.170.000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68</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2.170.000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420">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9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1.457.000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68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713.000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630">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11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640,000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68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46</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713.000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640.000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83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1.287.000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68</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46</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40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713.000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640.000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1.287.000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839">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20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78</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16.500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16.000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1.287.000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608.000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68</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46</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2</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15.500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16.000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1.020.000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713.000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32.000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839">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29 Maret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2</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46</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16.000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15.500</a:t>
                      </a:r>
                    </a:p>
                    <a:p>
                      <a:pPr algn="ctr">
                        <a:lnSpc>
                          <a:spcPct val="107000"/>
                        </a:lnSpc>
                        <a:spcAft>
                          <a:spcPts val="0"/>
                        </a:spcAft>
                      </a:pPr>
                      <a:r>
                        <a:rPr lang="id-ID" sz="1100">
                          <a:effectLst/>
                          <a:latin typeface="Calibri" panose="020F0502020204030204" pitchFamily="34" charset="0"/>
                          <a:ea typeface="Calibri" panose="020F0502020204030204" pitchFamily="34" charset="0"/>
                          <a:cs typeface="Times New Roman" panose="02020603050405020304" pitchFamily="18" charset="0"/>
                        </a:rPr>
                        <a:t>15.000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    32..000</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713.000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210.000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54</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Persediaan akhir</a:t>
                      </a: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Metode LIFO</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15.000</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id-ID" sz="1100" dirty="0">
                          <a:effectLst/>
                          <a:latin typeface="Calibri" panose="020F0502020204030204" pitchFamily="34" charset="0"/>
                          <a:ea typeface="Calibri" panose="020F0502020204030204" pitchFamily="34" charset="0"/>
                          <a:cs typeface="Times New Roman" panose="02020603050405020304" pitchFamily="18" charset="0"/>
                        </a:rPr>
                        <a:t>    </a:t>
                      </a: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810.000</a:t>
                      </a:r>
                    </a:p>
                    <a:p>
                      <a:pPr algn="ctr">
                        <a:lnSpc>
                          <a:spcPct val="107000"/>
                        </a:lnSpc>
                        <a:spcAft>
                          <a:spcPts val="0"/>
                        </a:spcAft>
                      </a:pPr>
                      <a:endParaRPr lang="id-ID"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d-ID" sz="1100" dirty="0" smtClean="0">
                          <a:effectLst/>
                          <a:latin typeface="Calibri" panose="020F0502020204030204" pitchFamily="34" charset="0"/>
                          <a:ea typeface="Calibri" panose="020F0502020204030204" pitchFamily="34" charset="0"/>
                          <a:cs typeface="Times New Roman" panose="02020603050405020304" pitchFamily="18" charset="0"/>
                        </a:rPr>
                        <a:t>Persediaan akhir Metode LIFO</a:t>
                      </a:r>
                      <a:endParaRPr lang="id-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0187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734</Words>
  <Application>Microsoft Office PowerPoint</Application>
  <PresentationFormat>Widescreen</PresentationFormat>
  <Paragraphs>508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Montserrat</vt:lpstr>
      <vt:lpstr>Times New Roman</vt:lpstr>
      <vt:lpstr>Office Theme</vt:lpstr>
      <vt:lpstr>Menghitung Nilai Persediaan Barang ( FIFO, LIFO, AVERAGE ), Harga Pokok Penjualan ( HPP ) dan Laba Kotor  </vt:lpstr>
      <vt:lpstr>Metode FIFO</vt:lpstr>
      <vt:lpstr>PowerPoint Presentation</vt:lpstr>
      <vt:lpstr>Contoh Soal</vt:lpstr>
      <vt:lpstr>PowerPoint Presentation</vt:lpstr>
      <vt:lpstr>Jawaban soal menghitung persediaan akhir </vt:lpstr>
      <vt:lpstr>PowerPoint Presentation</vt:lpstr>
      <vt:lpstr>PowerPoint Presentation</vt:lpstr>
      <vt:lpstr>PowerPoint Presentation</vt:lpstr>
      <vt:lpstr>METODE  AVERAGE, contoh perhitungannya di slide berikut ini :</vt:lpstr>
      <vt:lpstr>PowerPoint Presentation</vt:lpstr>
      <vt:lpstr>PowerPoint Presentation</vt:lpstr>
      <vt:lpstr>PowerPoint Presentation</vt:lpstr>
      <vt:lpstr>Cara mencari Jumlah penjualan dengan cara = (94xRp 19.000)+(116xRp19500)+(62xRp 21.000) jadi Rp 1.786.000+Rp 2.262.000+Rp 1.302.000 = Rp 5.350.000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Menghitung Nilai Persediaan barang</dc:title>
  <dc:creator>smkn 43</dc:creator>
  <cp:lastModifiedBy>smkn 43</cp:lastModifiedBy>
  <cp:revision>36</cp:revision>
  <dcterms:created xsi:type="dcterms:W3CDTF">2020-10-19T15:13:09Z</dcterms:created>
  <dcterms:modified xsi:type="dcterms:W3CDTF">2020-10-31T02:50:56Z</dcterms:modified>
</cp:coreProperties>
</file>