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5" r:id="rId18"/>
    <p:sldId id="276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FF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EB6800-3B22-456C-9613-964774D060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484243"/>
            <a:ext cx="7766936" cy="2566593"/>
          </a:xfrm>
        </p:spPr>
        <p:txBody>
          <a:bodyPr/>
          <a:lstStyle/>
          <a:p>
            <a:r>
              <a:rPr lang="en-US" sz="7200" b="1" dirty="0" err="1">
                <a:latin typeface="Maiandra GD" panose="020E0502030308020204" pitchFamily="34" charset="0"/>
              </a:rPr>
              <a:t>Cerita</a:t>
            </a:r>
            <a:r>
              <a:rPr lang="en-US" sz="7200" b="1" dirty="0">
                <a:latin typeface="Maiandra GD" panose="020E0502030308020204" pitchFamily="34" charset="0"/>
              </a:rPr>
              <a:t> </a:t>
            </a:r>
            <a:r>
              <a:rPr lang="en-US" sz="7200" b="1" dirty="0" err="1">
                <a:latin typeface="Maiandra GD" panose="020E0502030308020204" pitchFamily="34" charset="0"/>
              </a:rPr>
              <a:t>Pendek</a:t>
            </a:r>
            <a:r>
              <a:rPr lang="en-US" sz="7200" b="1" dirty="0">
                <a:latin typeface="Maiandra GD" panose="020E0502030308020204" pitchFamily="34" charset="0"/>
              </a:rPr>
              <a:t> (</a:t>
            </a:r>
            <a:r>
              <a:rPr lang="en-US" sz="7200" b="1" dirty="0" err="1">
                <a:latin typeface="Maiandra GD" panose="020E0502030308020204" pitchFamily="34" charset="0"/>
              </a:rPr>
              <a:t>Cerpen</a:t>
            </a:r>
            <a:r>
              <a:rPr lang="en-US" sz="7200" b="1" dirty="0">
                <a:latin typeface="Maiandra GD" panose="020E0502030308020204" pitchFamily="34" charset="0"/>
              </a:rPr>
              <a:t>)</a:t>
            </a:r>
            <a:endParaRPr lang="en-ID" sz="7200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1125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8A75B6-2BEE-45B5-B132-ACD4D51FA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Maiandra GD" panose="020E0502030308020204" pitchFamily="34" charset="0"/>
              </a:rPr>
              <a:t>Ada </a:t>
            </a:r>
            <a:r>
              <a:rPr lang="en-US" b="1" dirty="0" err="1">
                <a:solidFill>
                  <a:schemeClr val="accent6"/>
                </a:solidFill>
                <a:latin typeface="Maiandra GD" panose="020E0502030308020204" pitchFamily="34" charset="0"/>
              </a:rPr>
              <a:t>dua</a:t>
            </a:r>
            <a:r>
              <a:rPr lang="en-US" b="1" dirty="0">
                <a:solidFill>
                  <a:schemeClr val="accent6"/>
                </a:solidFill>
                <a:latin typeface="Maiandra GD" panose="020E0502030308020204" pitchFamily="34" charset="0"/>
              </a:rPr>
              <a:t> </a:t>
            </a:r>
            <a:r>
              <a:rPr lang="en-US" b="1" dirty="0" err="1">
                <a:solidFill>
                  <a:schemeClr val="accent6"/>
                </a:solidFill>
                <a:latin typeface="Maiandra GD" panose="020E0502030308020204" pitchFamily="34" charset="0"/>
              </a:rPr>
              <a:t>jenis</a:t>
            </a:r>
            <a:r>
              <a:rPr lang="en-US" b="1" dirty="0">
                <a:solidFill>
                  <a:schemeClr val="accent6"/>
                </a:solidFill>
                <a:latin typeface="Maiandra GD" panose="020E0502030308020204" pitchFamily="34" charset="0"/>
              </a:rPr>
              <a:t> </a:t>
            </a:r>
            <a:r>
              <a:rPr lang="en-US" b="1" dirty="0" err="1">
                <a:solidFill>
                  <a:schemeClr val="accent6"/>
                </a:solidFill>
                <a:latin typeface="Maiandra GD" panose="020E0502030308020204" pitchFamily="34" charset="0"/>
              </a:rPr>
              <a:t>alur</a:t>
            </a:r>
            <a:r>
              <a:rPr lang="en-US" b="1" dirty="0">
                <a:solidFill>
                  <a:schemeClr val="accent6"/>
                </a:solidFill>
                <a:latin typeface="Maiandra GD" panose="020E0502030308020204" pitchFamily="34" charset="0"/>
              </a:rPr>
              <a:t> </a:t>
            </a:r>
            <a:r>
              <a:rPr lang="en-US" b="1" dirty="0" err="1">
                <a:solidFill>
                  <a:schemeClr val="accent6"/>
                </a:solidFill>
                <a:latin typeface="Maiandra GD" panose="020E0502030308020204" pitchFamily="34" charset="0"/>
              </a:rPr>
              <a:t>dalam</a:t>
            </a:r>
            <a:r>
              <a:rPr lang="en-US" b="1" dirty="0">
                <a:solidFill>
                  <a:schemeClr val="accent6"/>
                </a:solidFill>
                <a:latin typeface="Maiandra GD" panose="020E0502030308020204" pitchFamily="34" charset="0"/>
              </a:rPr>
              <a:t> </a:t>
            </a:r>
            <a:r>
              <a:rPr lang="en-US" b="1" dirty="0" err="1">
                <a:solidFill>
                  <a:schemeClr val="accent6"/>
                </a:solidFill>
                <a:latin typeface="Maiandra GD" panose="020E0502030308020204" pitchFamily="34" charset="0"/>
              </a:rPr>
              <a:t>rangkaian</a:t>
            </a:r>
            <a:r>
              <a:rPr lang="en-US" b="1" dirty="0">
                <a:solidFill>
                  <a:schemeClr val="accent6"/>
                </a:solidFill>
                <a:latin typeface="Maiandra GD" panose="020E0502030308020204" pitchFamily="34" charset="0"/>
              </a:rPr>
              <a:t> </a:t>
            </a:r>
            <a:r>
              <a:rPr lang="en-US" b="1" dirty="0" err="1">
                <a:solidFill>
                  <a:schemeClr val="accent6"/>
                </a:solidFill>
                <a:latin typeface="Maiandra GD" panose="020E0502030308020204" pitchFamily="34" charset="0"/>
              </a:rPr>
              <a:t>peritiwa</a:t>
            </a:r>
            <a:r>
              <a:rPr lang="en-US" b="1" dirty="0">
                <a:solidFill>
                  <a:schemeClr val="accent6"/>
                </a:solidFill>
                <a:latin typeface="Maiandra GD" panose="020E0502030308020204" pitchFamily="34" charset="0"/>
              </a:rPr>
              <a:t> </a:t>
            </a:r>
            <a:r>
              <a:rPr lang="en-US" b="1" dirty="0" err="1">
                <a:solidFill>
                  <a:schemeClr val="accent6"/>
                </a:solidFill>
                <a:latin typeface="Maiandra GD" panose="020E0502030308020204" pitchFamily="34" charset="0"/>
              </a:rPr>
              <a:t>yaitu</a:t>
            </a:r>
            <a:r>
              <a:rPr lang="en-US" b="1" dirty="0">
                <a:solidFill>
                  <a:schemeClr val="accent6"/>
                </a:solidFill>
                <a:latin typeface="Maiandra GD" panose="020E0502030308020204" pitchFamily="34" charset="0"/>
              </a:rPr>
              <a:t>:</a:t>
            </a:r>
            <a:endParaRPr lang="en-ID" dirty="0">
              <a:solidFill>
                <a:schemeClr val="accent6"/>
              </a:solidFill>
              <a:latin typeface="Maiandra GD" panose="020E0502030308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3F35559-85F8-4C20-9D88-931A37B38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2160588"/>
            <a:ext cx="85963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en-US" sz="2400" dirty="0" err="1">
                <a:latin typeface="Maiandra GD" panose="020E0502030308020204" pitchFamily="34" charset="0"/>
              </a:rPr>
              <a:t>Pengarang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menyusun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peristiwa-peristiwa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secara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berurutan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mulai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dari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perkenalan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sampai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penyelesaian</a:t>
            </a:r>
            <a:r>
              <a:rPr lang="en-US" sz="2400" dirty="0">
                <a:latin typeface="Maiandra GD" panose="020E0502030308020204" pitchFamily="34" charset="0"/>
              </a:rPr>
              <a:t>. </a:t>
            </a:r>
            <a:r>
              <a:rPr lang="en-US" sz="2400" dirty="0" err="1">
                <a:latin typeface="Maiandra GD" panose="020E0502030308020204" pitchFamily="34" charset="0"/>
              </a:rPr>
              <a:t>Susunan</a:t>
            </a:r>
            <a:r>
              <a:rPr lang="en-US" sz="2400" dirty="0">
                <a:latin typeface="Maiandra GD" panose="020E0502030308020204" pitchFamily="34" charset="0"/>
              </a:rPr>
              <a:t> yang </a:t>
            </a:r>
            <a:r>
              <a:rPr lang="en-US" sz="2400" dirty="0" err="1">
                <a:latin typeface="Maiandra GD" panose="020E0502030308020204" pitchFamily="34" charset="0"/>
              </a:rPr>
              <a:t>demikian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disebut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Maiandra GD" panose="020E0502030308020204" pitchFamily="34" charset="0"/>
              </a:rPr>
              <a:t>alur</a:t>
            </a:r>
            <a:r>
              <a:rPr lang="en-US" sz="2400" b="1" dirty="0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Maiandra GD" panose="020E0502030308020204" pitchFamily="34" charset="0"/>
              </a:rPr>
              <a:t>maju</a:t>
            </a:r>
            <a:r>
              <a:rPr lang="en-US" sz="2400" dirty="0">
                <a:latin typeface="Maiandra GD" panose="020E0502030308020204" pitchFamily="34" charset="0"/>
              </a:rPr>
              <a:t>. </a:t>
            </a:r>
            <a:r>
              <a:rPr lang="en-US" sz="2400" dirty="0" err="1">
                <a:latin typeface="Maiandra GD" panose="020E0502030308020204" pitchFamily="34" charset="0"/>
              </a:rPr>
              <a:t>Biasanya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memiliki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tahapan</a:t>
            </a:r>
            <a:endParaRPr lang="en-US" sz="2400" dirty="0">
              <a:latin typeface="Maiandra GD" panose="020E0502030308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Maiandra GD" panose="020E0502030308020204" pitchFamily="34" charset="0"/>
              </a:rPr>
              <a:t>Perkenanal</a:t>
            </a:r>
            <a:endParaRPr lang="en-US" sz="2400" dirty="0">
              <a:latin typeface="Maiandra GD" panose="020E0502030308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Maiandra GD" panose="020E0502030308020204" pitchFamily="34" charset="0"/>
              </a:rPr>
              <a:t>munculnya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konflik</a:t>
            </a:r>
            <a:endParaRPr lang="en-US" sz="2400" dirty="0">
              <a:latin typeface="Maiandra GD" panose="020E0502030308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Maiandra GD" panose="020E0502030308020204" pitchFamily="34" charset="0"/>
              </a:rPr>
              <a:t>mulai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memuncak</a:t>
            </a:r>
            <a:endParaRPr lang="en-US" sz="2400" dirty="0">
              <a:latin typeface="Maiandra GD" panose="020E0502030308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Maiandra GD" panose="020E0502030308020204" pitchFamily="34" charset="0"/>
              </a:rPr>
              <a:t>Klimaks</a:t>
            </a:r>
            <a:endParaRPr lang="en-US" sz="2400" dirty="0">
              <a:latin typeface="Maiandra GD" panose="020E0502030308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Maiandra GD" panose="020E0502030308020204" pitchFamily="34" charset="0"/>
              </a:rPr>
              <a:t>Pemecahan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Masalah</a:t>
            </a:r>
            <a:endParaRPr lang="en-US" sz="2400" dirty="0">
              <a:latin typeface="Maiandra GD" panose="020E0502030308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Maiandra GD" panose="020E0502030308020204" pitchFamily="34" charset="0"/>
              </a:rPr>
              <a:t>Penyelesaian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02719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9288B4C-DE84-4666-9E4C-8F65CB15EF11}"/>
              </a:ext>
            </a:extLst>
          </p:cNvPr>
          <p:cNvSpPr/>
          <p:nvPr/>
        </p:nvSpPr>
        <p:spPr>
          <a:xfrm>
            <a:off x="2252868" y="3332922"/>
            <a:ext cx="722243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c. </a:t>
            </a:r>
            <a:r>
              <a:rPr lang="en-US" sz="2800" b="1" dirty="0" err="1">
                <a:solidFill>
                  <a:srgbClr val="FF0000"/>
                </a:solidFill>
                <a:latin typeface="Maiandra GD" panose="020E0502030308020204" pitchFamily="34" charset="0"/>
              </a:rPr>
              <a:t>Alur</a:t>
            </a:r>
            <a:r>
              <a:rPr 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Maiandra GD" panose="020E0502030308020204" pitchFamily="34" charset="0"/>
              </a:rPr>
              <a:t>campuran</a:t>
            </a:r>
            <a:r>
              <a:rPr 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yaitu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pengarang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menceritakan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banyak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tokoh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utama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dan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masalah</a:t>
            </a:r>
            <a:r>
              <a:rPr lang="en-US" sz="2800" dirty="0">
                <a:latin typeface="Maiandra GD" panose="020E0502030308020204" pitchFamily="34" charset="0"/>
              </a:rPr>
              <a:t> yang </a:t>
            </a:r>
            <a:r>
              <a:rPr lang="en-US" sz="2800" dirty="0" err="1">
                <a:latin typeface="Maiandra GD" panose="020E0502030308020204" pitchFamily="34" charset="0"/>
              </a:rPr>
              <a:t>diceritakan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sehingga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cerita</a:t>
            </a:r>
            <a:r>
              <a:rPr lang="en-US" sz="2800" dirty="0">
                <a:latin typeface="Maiandra GD" panose="020E0502030308020204" pitchFamily="34" charset="0"/>
              </a:rPr>
              <a:t> yang </a:t>
            </a:r>
            <a:r>
              <a:rPr lang="en-US" sz="2800" dirty="0" err="1">
                <a:latin typeface="Maiandra GD" panose="020E0502030308020204" pitchFamily="34" charset="0"/>
              </a:rPr>
              <a:t>satu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belum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selesai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kembali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ke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awal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untuk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mencerikan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tokoh</a:t>
            </a:r>
            <a:r>
              <a:rPr lang="en-US" sz="2800" dirty="0">
                <a:latin typeface="Maiandra GD" panose="020E0502030308020204" pitchFamily="34" charset="0"/>
              </a:rPr>
              <a:t> yang lain.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7E27DF3-718A-4C45-9F84-99FA58EBE5AA}"/>
              </a:ext>
            </a:extLst>
          </p:cNvPr>
          <p:cNvSpPr/>
          <p:nvPr/>
        </p:nvSpPr>
        <p:spPr>
          <a:xfrm>
            <a:off x="492676" y="543725"/>
            <a:ext cx="775017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lphaLcPeriod" startAt="2"/>
            </a:pPr>
            <a:r>
              <a:rPr 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Alur </a:t>
            </a:r>
            <a:r>
              <a:rPr lang="en-US" sz="2800" b="1" dirty="0" err="1">
                <a:solidFill>
                  <a:srgbClr val="FF0000"/>
                </a:solidFill>
                <a:latin typeface="Maiandra GD" panose="020E0502030308020204" pitchFamily="34" charset="0"/>
              </a:rPr>
              <a:t>sorot</a:t>
            </a:r>
            <a:r>
              <a:rPr 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Maiandra GD" panose="020E0502030308020204" pitchFamily="34" charset="0"/>
              </a:rPr>
              <a:t>balik</a:t>
            </a:r>
            <a:r>
              <a:rPr 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 (flashback) </a:t>
            </a:r>
            <a:r>
              <a:rPr lang="en-US" sz="2800" b="1" dirty="0" err="1">
                <a:solidFill>
                  <a:srgbClr val="FF0000"/>
                </a:solidFill>
                <a:latin typeface="Maiandra GD" panose="020E0502030308020204" pitchFamily="34" charset="0"/>
              </a:rPr>
              <a:t>atau</a:t>
            </a:r>
            <a:r>
              <a:rPr 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Maiandra GD" panose="020E0502030308020204" pitchFamily="34" charset="0"/>
              </a:rPr>
              <a:t>alur</a:t>
            </a:r>
            <a:r>
              <a:rPr 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Maiandra GD" panose="020E0502030308020204" pitchFamily="34" charset="0"/>
              </a:rPr>
              <a:t>mundur</a:t>
            </a:r>
            <a:r>
              <a:rPr 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. </a:t>
            </a:r>
            <a:r>
              <a:rPr lang="en-US" sz="2800" dirty="0" err="1">
                <a:latin typeface="Maiandra GD" panose="020E0502030308020204" pitchFamily="34" charset="0"/>
              </a:rPr>
              <a:t>Pengarang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dapat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memulainya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dari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peristiwa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terakhir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atau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peristiwa</a:t>
            </a:r>
            <a:r>
              <a:rPr lang="en-US" sz="2800" dirty="0">
                <a:latin typeface="Maiandra GD" panose="020E0502030308020204" pitchFamily="34" charset="0"/>
              </a:rPr>
              <a:t> yang </a:t>
            </a:r>
            <a:r>
              <a:rPr lang="en-US" sz="2800" dirty="0" err="1">
                <a:latin typeface="Maiandra GD" panose="020E0502030308020204" pitchFamily="34" charset="0"/>
              </a:rPr>
              <a:t>ada</a:t>
            </a:r>
            <a:r>
              <a:rPr lang="en-US" sz="2800" dirty="0">
                <a:latin typeface="Maiandra GD" panose="020E0502030308020204" pitchFamily="34" charset="0"/>
              </a:rPr>
              <a:t> di </a:t>
            </a:r>
            <a:r>
              <a:rPr lang="en-US" sz="2800" dirty="0" err="1">
                <a:latin typeface="Maiandra GD" panose="020E0502030308020204" pitchFamily="34" charset="0"/>
              </a:rPr>
              <a:t>tengah</a:t>
            </a:r>
            <a:r>
              <a:rPr lang="en-US" sz="2800" dirty="0">
                <a:latin typeface="Maiandra GD" panose="020E0502030308020204" pitchFamily="34" charset="0"/>
              </a:rPr>
              <a:t>, </a:t>
            </a:r>
            <a:r>
              <a:rPr lang="en-US" sz="2800" dirty="0" err="1">
                <a:latin typeface="Maiandra GD" panose="020E0502030308020204" pitchFamily="34" charset="0"/>
              </a:rPr>
              <a:t>kemudian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menengok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kembali</a:t>
            </a:r>
            <a:r>
              <a:rPr lang="en-US" sz="2800" dirty="0">
                <a:latin typeface="Maiandra GD" panose="020E0502030308020204" pitchFamily="34" charset="0"/>
              </a:rPr>
              <a:t> pada </a:t>
            </a:r>
            <a:r>
              <a:rPr lang="en-US" sz="2800" dirty="0" err="1">
                <a:latin typeface="Maiandra GD" panose="020E0502030308020204" pitchFamily="34" charset="0"/>
              </a:rPr>
              <a:t>peristiwa-peristiwa</a:t>
            </a:r>
            <a:r>
              <a:rPr lang="en-US" sz="2800" dirty="0">
                <a:latin typeface="Maiandra GD" panose="020E0502030308020204" pitchFamily="34" charset="0"/>
              </a:rPr>
              <a:t> yang </a:t>
            </a:r>
            <a:r>
              <a:rPr lang="en-US" sz="2800" dirty="0" err="1">
                <a:latin typeface="Maiandra GD" panose="020E0502030308020204" pitchFamily="34" charset="0"/>
              </a:rPr>
              <a:t>mendahuluinya</a:t>
            </a:r>
            <a:r>
              <a:rPr lang="en-US" sz="2800" dirty="0">
                <a:latin typeface="Maiandra GD" panose="020E0502030308020204" pitchFamily="34" charset="0"/>
              </a:rPr>
              <a:t>. </a:t>
            </a:r>
            <a:endParaRPr lang="en-US" sz="28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81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0D59C1A-1710-4122-B824-46A0086AD8D9}"/>
              </a:ext>
            </a:extLst>
          </p:cNvPr>
          <p:cNvSpPr/>
          <p:nvPr/>
        </p:nvSpPr>
        <p:spPr>
          <a:xfrm>
            <a:off x="424070" y="500849"/>
            <a:ext cx="71628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Maiandra GD" panose="020E0502030308020204" pitchFamily="34" charset="0"/>
              </a:rPr>
              <a:t>5. </a:t>
            </a:r>
            <a:r>
              <a:rPr lang="en-US" sz="2400" b="1" dirty="0" err="1">
                <a:solidFill>
                  <a:srgbClr val="FF0000"/>
                </a:solidFill>
                <a:latin typeface="Maiandra GD" panose="020E0502030308020204" pitchFamily="34" charset="0"/>
              </a:rPr>
              <a:t>Sudut</a:t>
            </a:r>
            <a:r>
              <a:rPr lang="en-US" sz="2400" b="1" dirty="0">
                <a:solidFill>
                  <a:srgbClr val="FF0000"/>
                </a:solidFill>
                <a:latin typeface="Maiandra GD" panose="020E0502030308020204" pitchFamily="34" charset="0"/>
              </a:rPr>
              <a:t> Pandang </a:t>
            </a:r>
            <a:r>
              <a:rPr lang="en-US" sz="2400" b="1" i="1" dirty="0">
                <a:solidFill>
                  <a:srgbClr val="FF0000"/>
                </a:solidFill>
                <a:latin typeface="Maiandra GD" panose="020E0502030308020204" pitchFamily="34" charset="0"/>
              </a:rPr>
              <a:t>(Point Of View)</a:t>
            </a:r>
          </a:p>
          <a:p>
            <a:pPr>
              <a:buNone/>
            </a:pPr>
            <a:r>
              <a:rPr lang="en-US" sz="2400" dirty="0">
                <a:latin typeface="Maiandra GD" panose="020E0502030308020204" pitchFamily="34" charset="0"/>
              </a:rPr>
              <a:t>	</a:t>
            </a:r>
            <a:r>
              <a:rPr lang="en-US" sz="2400" dirty="0" err="1">
                <a:latin typeface="Maiandra GD" panose="020E0502030308020204" pitchFamily="34" charset="0"/>
              </a:rPr>
              <a:t>Adalah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posisi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pengarang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dalam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membawakan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cerita</a:t>
            </a:r>
            <a:r>
              <a:rPr lang="en-US" sz="2400" dirty="0">
                <a:latin typeface="Maiandra GD" panose="020E0502030308020204" pitchFamily="34" charset="0"/>
              </a:rPr>
              <a:t>. </a:t>
            </a:r>
            <a:r>
              <a:rPr lang="en-US" sz="2400" dirty="0" err="1">
                <a:latin typeface="Maiandra GD" panose="020E0502030308020204" pitchFamily="34" charset="0"/>
              </a:rPr>
              <a:t>Sudut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pandang</a:t>
            </a:r>
            <a:r>
              <a:rPr lang="en-US" sz="2400" dirty="0">
                <a:latin typeface="Maiandra GD" panose="020E0502030308020204" pitchFamily="34" charset="0"/>
              </a:rPr>
              <a:t> yang </a:t>
            </a:r>
            <a:r>
              <a:rPr lang="en-US" sz="2400" dirty="0" err="1">
                <a:latin typeface="Maiandra GD" panose="020E0502030308020204" pitchFamily="34" charset="0"/>
              </a:rPr>
              <a:t>biasa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digunakan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dalam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cerita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antara</a:t>
            </a:r>
            <a:r>
              <a:rPr lang="en-US" sz="2400" dirty="0">
                <a:latin typeface="Maiandra GD" panose="020E0502030308020204" pitchFamily="34" charset="0"/>
              </a:rPr>
              <a:t> lain:</a:t>
            </a:r>
          </a:p>
          <a:p>
            <a:pPr>
              <a:buNone/>
            </a:pPr>
            <a:endParaRPr lang="en-US" dirty="0">
              <a:latin typeface="Maiandra GD" panose="020E0502030308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3433197-D08A-4EE6-A5B0-6965B4A8C81B}"/>
              </a:ext>
            </a:extLst>
          </p:cNvPr>
          <p:cNvSpPr txBox="1"/>
          <p:nvPr/>
        </p:nvSpPr>
        <p:spPr>
          <a:xfrm>
            <a:off x="1510748" y="2103782"/>
            <a:ext cx="79513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2400" b="1" dirty="0" err="1">
                <a:latin typeface="Maiandra GD" panose="020E0502030308020204" pitchFamily="34" charset="0"/>
              </a:rPr>
              <a:t>sudut</a:t>
            </a:r>
            <a:r>
              <a:rPr lang="en-US" sz="2400" b="1" dirty="0">
                <a:latin typeface="Maiandra GD" panose="020E0502030308020204" pitchFamily="34" charset="0"/>
              </a:rPr>
              <a:t> </a:t>
            </a:r>
            <a:r>
              <a:rPr lang="en-US" sz="2400" b="1" dirty="0" err="1">
                <a:latin typeface="Maiandra GD" panose="020E0502030308020204" pitchFamily="34" charset="0"/>
              </a:rPr>
              <a:t>pandang</a:t>
            </a:r>
            <a:r>
              <a:rPr lang="en-US" sz="2400" b="1" dirty="0">
                <a:latin typeface="Maiandra GD" panose="020E0502030308020204" pitchFamily="34" charset="0"/>
              </a:rPr>
              <a:t> orang </a:t>
            </a:r>
            <a:r>
              <a:rPr lang="en-US" sz="2400" b="1" dirty="0" err="1">
                <a:latin typeface="Maiandra GD" panose="020E0502030308020204" pitchFamily="34" charset="0"/>
              </a:rPr>
              <a:t>pertama</a:t>
            </a:r>
            <a:r>
              <a:rPr lang="en-US" sz="2400" dirty="0">
                <a:latin typeface="Maiandra GD" panose="020E0502030308020204" pitchFamily="34" charset="0"/>
              </a:rPr>
              <a:t>, </a:t>
            </a:r>
            <a:r>
              <a:rPr lang="en-US" sz="2400" dirty="0" err="1">
                <a:latin typeface="Maiandra GD" panose="020E0502030308020204" pitchFamily="34" charset="0"/>
              </a:rPr>
              <a:t>pengarang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sebagai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tokoh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utama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cerita</a:t>
            </a:r>
            <a:r>
              <a:rPr lang="en-US" sz="2400" dirty="0">
                <a:latin typeface="Maiandra GD" panose="020E0502030308020204" pitchFamily="34" charset="0"/>
              </a:rPr>
              <a:t>.</a:t>
            </a:r>
            <a:r>
              <a:rPr lang="en-US" sz="2400" dirty="0">
                <a:solidFill>
                  <a:srgbClr val="FF0000"/>
                </a:solidFill>
                <a:latin typeface="Maiandra GD" panose="020E0502030308020204" pitchFamily="34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Maiandra GD" panose="020E0502030308020204" pitchFamily="34" charset="0"/>
              </a:rPr>
              <a:t>ditandai</a:t>
            </a:r>
            <a:r>
              <a:rPr lang="en-US" sz="2400" dirty="0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Maiandra GD" panose="020E0502030308020204" pitchFamily="34" charset="0"/>
              </a:rPr>
              <a:t>dengan</a:t>
            </a:r>
            <a:r>
              <a:rPr lang="en-US" sz="2400" dirty="0">
                <a:solidFill>
                  <a:srgbClr val="FF0000"/>
                </a:solidFill>
                <a:latin typeface="Maiandra GD" panose="020E0502030308020204" pitchFamily="34" charset="0"/>
              </a:rPr>
              <a:t> kata </a:t>
            </a:r>
            <a:r>
              <a:rPr lang="en-US" sz="2400" dirty="0" err="1">
                <a:solidFill>
                  <a:srgbClr val="FF0000"/>
                </a:solidFill>
                <a:latin typeface="Maiandra GD" panose="020E0502030308020204" pitchFamily="34" charset="0"/>
              </a:rPr>
              <a:t>ganti</a:t>
            </a:r>
            <a:r>
              <a:rPr lang="en-US" sz="2400" dirty="0">
                <a:solidFill>
                  <a:srgbClr val="FF0000"/>
                </a:solidFill>
                <a:latin typeface="Maiandra GD" panose="020E0502030308020204" pitchFamily="34" charset="0"/>
              </a:rPr>
              <a:t> ‘</a:t>
            </a:r>
            <a:r>
              <a:rPr lang="en-US" sz="2400" dirty="0" err="1">
                <a:solidFill>
                  <a:srgbClr val="FF0000"/>
                </a:solidFill>
                <a:latin typeface="Maiandra GD" panose="020E0502030308020204" pitchFamily="34" charset="0"/>
              </a:rPr>
              <a:t>aku</a:t>
            </a:r>
            <a:r>
              <a:rPr lang="en-US" sz="2400" dirty="0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Maiandra GD" panose="020E0502030308020204" pitchFamily="34" charset="0"/>
              </a:rPr>
              <a:t>atau</a:t>
            </a:r>
            <a:r>
              <a:rPr lang="en-US" sz="2400" dirty="0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Maiandra GD" panose="020E0502030308020204" pitchFamily="34" charset="0"/>
              </a:rPr>
              <a:t>saya</a:t>
            </a:r>
            <a:r>
              <a:rPr lang="en-US" sz="2400" dirty="0">
                <a:solidFill>
                  <a:srgbClr val="FF0000"/>
                </a:solidFill>
                <a:latin typeface="Maiandra GD" panose="020E0502030308020204" pitchFamily="34" charset="0"/>
              </a:rPr>
              <a:t>’</a:t>
            </a:r>
          </a:p>
          <a:p>
            <a:pPr marL="514350" indent="-514350">
              <a:buFont typeface="+mj-lt"/>
              <a:buAutoNum type="alphaLcPeriod"/>
            </a:pPr>
            <a:endParaRPr lang="en-US" sz="24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400" b="1" dirty="0" err="1"/>
              <a:t>sudut</a:t>
            </a:r>
            <a:r>
              <a:rPr lang="en-US" sz="2400" b="1" dirty="0"/>
              <a:t> </a:t>
            </a:r>
            <a:r>
              <a:rPr lang="en-US" sz="2400" b="1" dirty="0" err="1"/>
              <a:t>pandang</a:t>
            </a:r>
            <a:r>
              <a:rPr lang="en-US" sz="2400" b="1" dirty="0"/>
              <a:t> orang </a:t>
            </a:r>
            <a:r>
              <a:rPr lang="en-US" sz="2400" b="1" dirty="0" err="1"/>
              <a:t>ketiga</a:t>
            </a:r>
            <a:r>
              <a:rPr lang="en-US" sz="2400" dirty="0"/>
              <a:t>, </a:t>
            </a:r>
            <a:r>
              <a:rPr lang="en-US" sz="2400" dirty="0" err="1"/>
              <a:t>pengarang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pencerita</a:t>
            </a:r>
            <a:r>
              <a:rPr lang="en-US" sz="2400" dirty="0"/>
              <a:t>. </a:t>
            </a:r>
            <a:r>
              <a:rPr lang="en-US" sz="2400" dirty="0" err="1"/>
              <a:t>Pengarang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menceritakan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kejadian</a:t>
            </a:r>
            <a:r>
              <a:rPr lang="en-US" sz="2400" dirty="0"/>
              <a:t> yang </a:t>
            </a:r>
            <a:r>
              <a:rPr lang="en-US" sz="2400" dirty="0" err="1"/>
              <a:t>dialami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tokoh</a:t>
            </a:r>
            <a:r>
              <a:rPr lang="en-US" sz="2400" dirty="0"/>
              <a:t> yang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dirinya</a:t>
            </a:r>
            <a:r>
              <a:rPr lang="en-US" sz="2400" dirty="0"/>
              <a:t>. </a:t>
            </a:r>
            <a:r>
              <a:rPr lang="en-US" sz="2400" dirty="0" err="1"/>
              <a:t>Pengarang</a:t>
            </a:r>
            <a:r>
              <a:rPr lang="en-US" sz="2400" dirty="0"/>
              <a:t> </a:t>
            </a:r>
            <a:r>
              <a:rPr lang="en-US" sz="2400" dirty="0" err="1"/>
              <a:t>berada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cerita</a:t>
            </a:r>
            <a:r>
              <a:rPr lang="en-US" sz="2400" dirty="0"/>
              <a:t>. 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ditandai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dengan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kata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ganti</a:t>
            </a:r>
            <a:r>
              <a:rPr lang="en-US" sz="2400" dirty="0">
                <a:solidFill>
                  <a:srgbClr val="FF0000"/>
                </a:solidFill>
              </a:rPr>
              <a:t> ‘</a:t>
            </a:r>
            <a:r>
              <a:rPr lang="en-US" sz="2400" dirty="0" err="1">
                <a:solidFill>
                  <a:srgbClr val="FF0000"/>
                </a:solidFill>
              </a:rPr>
              <a:t>ia</a:t>
            </a:r>
            <a:r>
              <a:rPr lang="en-US" sz="2400" dirty="0">
                <a:solidFill>
                  <a:srgbClr val="FF0000"/>
                </a:solidFill>
              </a:rPr>
              <a:t>’, ‘</a:t>
            </a:r>
            <a:r>
              <a:rPr lang="en-US" sz="2400" dirty="0" err="1">
                <a:solidFill>
                  <a:srgbClr val="FF0000"/>
                </a:solidFill>
              </a:rPr>
              <a:t>dia</a:t>
            </a:r>
            <a:r>
              <a:rPr lang="en-US" sz="2400" dirty="0">
                <a:solidFill>
                  <a:srgbClr val="FF0000"/>
                </a:solidFill>
              </a:rPr>
              <a:t>’, </a:t>
            </a:r>
            <a:r>
              <a:rPr lang="en-US" sz="2400" dirty="0" err="1">
                <a:solidFill>
                  <a:srgbClr val="FF0000"/>
                </a:solidFill>
              </a:rPr>
              <a:t>atau</a:t>
            </a:r>
            <a:r>
              <a:rPr lang="en-US" sz="2400" dirty="0">
                <a:solidFill>
                  <a:srgbClr val="FF0000"/>
                </a:solidFill>
              </a:rPr>
              <a:t> ‘</a:t>
            </a:r>
            <a:r>
              <a:rPr lang="en-US" sz="2400" dirty="0" err="1">
                <a:solidFill>
                  <a:srgbClr val="FF0000"/>
                </a:solidFill>
              </a:rPr>
              <a:t>nama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orang</a:t>
            </a:r>
            <a:r>
              <a:rPr lang="en-US" sz="2400" dirty="0">
                <a:solidFill>
                  <a:srgbClr val="FF0000"/>
                </a:solidFill>
              </a:rPr>
              <a:t>’)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31120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862512-3CD9-4E16-A58E-5F91CF9C5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236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Maiandra GD" panose="020E0502030308020204" pitchFamily="34" charset="0"/>
              </a:rPr>
              <a:t>6. Gaya Bahasa</a:t>
            </a:r>
            <a:br>
              <a:rPr lang="en-US" b="1" dirty="0">
                <a:solidFill>
                  <a:srgbClr val="FF0000"/>
                </a:solidFill>
                <a:latin typeface="Maiandra GD" panose="020E0502030308020204" pitchFamily="34" charset="0"/>
              </a:rPr>
            </a:br>
            <a:endParaRPr lang="en-ID" dirty="0">
              <a:latin typeface="Maiandra GD" panose="020E0502030308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748B2D8-D750-494C-B834-B447EA729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986" y="1298713"/>
            <a:ext cx="85963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			Gaya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bahasa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adalah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cara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khas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dalam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menyatakan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sesuatu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dengan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bahasa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sebagai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medianya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.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Penggunaan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bahasa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berfungsi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untuk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menciptakan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suatu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nada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atau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suasana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persuasif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serta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merumuskan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dialog yang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mampu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memperlihatkan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interaksi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antar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tokoh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.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Penggunaan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bahasa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tepat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dapat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menimbulkan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suatu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suasana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.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Bahasa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dapat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pula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gigunakan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oleh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pengarang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untuk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menandai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karakter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tokoh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aiandra GD" panose="020E0502030308020204" pitchFamily="34" charset="0"/>
              </a:rPr>
              <a:t>. 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881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060321-054C-41D7-9E2F-4503D3A88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Maiandra GD" panose="020E0502030308020204" pitchFamily="34" charset="0"/>
              </a:rPr>
              <a:t>7. </a:t>
            </a:r>
            <a:r>
              <a:rPr lang="en-US" sz="4000" b="1" dirty="0" err="1">
                <a:solidFill>
                  <a:srgbClr val="FF0000"/>
                </a:solidFill>
                <a:latin typeface="Maiandra GD" panose="020E0502030308020204" pitchFamily="34" charset="0"/>
              </a:rPr>
              <a:t>Amanat</a:t>
            </a:r>
            <a:r>
              <a:rPr lang="en-US" sz="4000" b="1" dirty="0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endParaRPr lang="en-ID" sz="4000" dirty="0">
              <a:latin typeface="Maiandra GD" panose="020E0502030308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9289CA2-856C-4FAA-83AD-A081EF273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690" y="1577492"/>
            <a:ext cx="8596312" cy="2375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>
                <a:latin typeface="Maiandra GD" panose="020E0502030308020204" pitchFamily="34" charset="0"/>
              </a:rPr>
              <a:t>			</a:t>
            </a:r>
            <a:r>
              <a:rPr lang="en-US" sz="2800" dirty="0" err="1">
                <a:latin typeface="Maiandra GD" panose="020E0502030308020204" pitchFamily="34" charset="0"/>
              </a:rPr>
              <a:t>Yaitu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pesan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atau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ajaran</a:t>
            </a:r>
            <a:r>
              <a:rPr lang="en-US" sz="2800" dirty="0">
                <a:latin typeface="Maiandra GD" panose="020E0502030308020204" pitchFamily="34" charset="0"/>
              </a:rPr>
              <a:t> moral yang </a:t>
            </a:r>
            <a:r>
              <a:rPr lang="en-US" sz="2800" dirty="0" err="1">
                <a:latin typeface="Maiandra GD" panose="020E0502030308020204" pitchFamily="34" charset="0"/>
              </a:rPr>
              <a:t>ingin</a:t>
            </a:r>
            <a:r>
              <a:rPr lang="en-US" sz="2800" dirty="0">
                <a:latin typeface="Maiandra GD" panose="020E0502030308020204" pitchFamily="34" charset="0"/>
              </a:rPr>
              <a:t> di </a:t>
            </a:r>
            <a:r>
              <a:rPr lang="en-US" sz="2800" dirty="0" err="1">
                <a:latin typeface="Maiandra GD" panose="020E0502030308020204" pitchFamily="34" charset="0"/>
              </a:rPr>
              <a:t>sampaikan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pengarang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kepada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pembaca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baik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secara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eksplisit</a:t>
            </a:r>
            <a:r>
              <a:rPr lang="en-US" sz="2800" dirty="0">
                <a:latin typeface="Maiandra GD" panose="020E0502030308020204" pitchFamily="34" charset="0"/>
              </a:rPr>
              <a:t> (</a:t>
            </a:r>
            <a:r>
              <a:rPr lang="en-US" sz="2800" dirty="0" err="1">
                <a:latin typeface="Maiandra GD" panose="020E0502030308020204" pitchFamily="34" charset="0"/>
              </a:rPr>
              <a:t>tersurat</a:t>
            </a:r>
            <a:r>
              <a:rPr lang="en-US" sz="2800" dirty="0">
                <a:latin typeface="Maiandra GD" panose="020E0502030308020204" pitchFamily="34" charset="0"/>
              </a:rPr>
              <a:t>) </a:t>
            </a:r>
            <a:r>
              <a:rPr lang="en-US" sz="2800" dirty="0" err="1">
                <a:latin typeface="Maiandra GD" panose="020E0502030308020204" pitchFamily="34" charset="0"/>
              </a:rPr>
              <a:t>maupun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implisit</a:t>
            </a:r>
            <a:r>
              <a:rPr lang="en-US" sz="2800" dirty="0">
                <a:latin typeface="Maiandra GD" panose="020E0502030308020204" pitchFamily="34" charset="0"/>
              </a:rPr>
              <a:t> (</a:t>
            </a:r>
            <a:r>
              <a:rPr lang="en-US" sz="2800" dirty="0" err="1">
                <a:latin typeface="Maiandra GD" panose="020E0502030308020204" pitchFamily="34" charset="0"/>
              </a:rPr>
              <a:t>tersirat</a:t>
            </a:r>
            <a:r>
              <a:rPr lang="en-US" sz="2800" dirty="0">
                <a:latin typeface="Maiandra GD" panose="020E0502030308020204" pitchFamily="34" charset="0"/>
              </a:rPr>
              <a:t>).</a:t>
            </a:r>
          </a:p>
          <a:p>
            <a:pPr>
              <a:buNone/>
            </a:pPr>
            <a:r>
              <a:rPr lang="en-US" sz="2800" dirty="0">
                <a:latin typeface="Maiandra GD" panose="020E0502030308020204" pitchFamily="34" charset="0"/>
              </a:rPr>
              <a:t>			</a:t>
            </a:r>
            <a:r>
              <a:rPr lang="en-US" sz="2800" dirty="0" err="1">
                <a:latin typeface="Maiandra GD" panose="020E0502030308020204" pitchFamily="34" charset="0"/>
              </a:rPr>
              <a:t>Amanat</a:t>
            </a:r>
            <a:r>
              <a:rPr lang="en-US" sz="2800" dirty="0">
                <a:latin typeface="Maiandra GD" panose="020E0502030308020204" pitchFamily="34" charset="0"/>
              </a:rPr>
              <a:t> juga </a:t>
            </a:r>
            <a:r>
              <a:rPr lang="en-US" sz="2800" dirty="0" err="1">
                <a:latin typeface="Maiandra GD" panose="020E0502030308020204" pitchFamily="34" charset="0"/>
              </a:rPr>
              <a:t>menyangkut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bagaimana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pembaca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mamahami</a:t>
            </a:r>
            <a:r>
              <a:rPr lang="en-US" sz="2800" dirty="0">
                <a:latin typeface="Maiandra GD" panose="020E0502030308020204" pitchFamily="34" charset="0"/>
              </a:rPr>
              <a:t> dan </a:t>
            </a:r>
            <a:r>
              <a:rPr lang="en-US" sz="2800" dirty="0" err="1">
                <a:latin typeface="Maiandra GD" panose="020E0502030308020204" pitchFamily="34" charset="0"/>
              </a:rPr>
              <a:t>meresapi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karya</a:t>
            </a:r>
            <a:r>
              <a:rPr lang="en-US" sz="2800" dirty="0">
                <a:latin typeface="Maiandra GD" panose="020E0502030308020204" pitchFamily="34" charset="0"/>
              </a:rPr>
              <a:t> sastra yang </a:t>
            </a:r>
            <a:r>
              <a:rPr lang="en-US" sz="2800" dirty="0" err="1">
                <a:latin typeface="Maiandra GD" panose="020E0502030308020204" pitchFamily="34" charset="0"/>
              </a:rPr>
              <a:t>dibaca</a:t>
            </a:r>
            <a:r>
              <a:rPr lang="en-US" sz="2800" dirty="0"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1019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5EACEC-DC62-44D4-A66C-3DF65AB31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4643"/>
          </a:xfrm>
        </p:spPr>
        <p:txBody>
          <a:bodyPr>
            <a:normAutofit/>
          </a:bodyPr>
          <a:lstStyle/>
          <a:p>
            <a:r>
              <a:rPr lang="en-US" sz="4800" b="1" dirty="0" err="1">
                <a:latin typeface="Maiandra GD" panose="020E0502030308020204" pitchFamily="34" charset="0"/>
              </a:rPr>
              <a:t>Unsur</a:t>
            </a:r>
            <a:r>
              <a:rPr lang="en-US" sz="4800" b="1" dirty="0">
                <a:latin typeface="Maiandra GD" panose="020E0502030308020204" pitchFamily="34" charset="0"/>
              </a:rPr>
              <a:t> </a:t>
            </a:r>
            <a:r>
              <a:rPr lang="en-US" sz="4800" b="1" dirty="0" err="1">
                <a:latin typeface="Maiandra GD" panose="020E0502030308020204" pitchFamily="34" charset="0"/>
              </a:rPr>
              <a:t>Ekstrinsik</a:t>
            </a:r>
            <a:endParaRPr lang="en-ID" sz="4800" b="1" dirty="0">
              <a:latin typeface="Maiandra GD" panose="020E0502030308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146BB41-36D6-43AA-A48B-DE42E4719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690" y="1759312"/>
            <a:ext cx="8596312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err="1"/>
              <a:t>latar</a:t>
            </a:r>
            <a:r>
              <a:rPr lang="en-US" sz="2800" dirty="0"/>
              <a:t> </a:t>
            </a:r>
            <a:r>
              <a:rPr lang="en-US" sz="2800" dirty="0" err="1"/>
              <a:t>belakang</a:t>
            </a:r>
            <a:r>
              <a:rPr lang="en-US" sz="2800" dirty="0"/>
              <a:t> </a:t>
            </a:r>
            <a:r>
              <a:rPr lang="en-US" sz="2800" dirty="0" err="1"/>
              <a:t>pengarang</a:t>
            </a:r>
            <a:r>
              <a:rPr lang="en-US" sz="2800" dirty="0"/>
              <a:t>,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,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,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kelamin</a:t>
            </a:r>
            <a:r>
              <a:rPr lang="en-US" sz="2800" dirty="0"/>
              <a:t>, </a:t>
            </a:r>
            <a:r>
              <a:rPr lang="en-US" sz="2800" dirty="0" err="1"/>
              <a:t>usia</a:t>
            </a:r>
            <a:r>
              <a:rPr lang="en-US" sz="2800" dirty="0"/>
              <a:t>, </a:t>
            </a:r>
            <a:r>
              <a:rPr lang="en-US" sz="2800" dirty="0" err="1"/>
              <a:t>riwayat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pengarang</a:t>
            </a:r>
            <a:r>
              <a:rPr lang="en-US" sz="2800" dirty="0"/>
              <a:t>.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err="1"/>
              <a:t>Latar</a:t>
            </a:r>
            <a:r>
              <a:rPr lang="en-US" sz="2800" dirty="0"/>
              <a:t> </a:t>
            </a:r>
            <a:r>
              <a:rPr lang="en-US" sz="2800" dirty="0" err="1"/>
              <a:t>belakang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, </a:t>
            </a:r>
            <a:r>
              <a:rPr lang="en-US" sz="2800" dirty="0" err="1"/>
              <a:t>ekonomi</a:t>
            </a:r>
            <a:r>
              <a:rPr lang="en-US" sz="2800" dirty="0"/>
              <a:t>, </a:t>
            </a:r>
            <a:r>
              <a:rPr lang="en-US" sz="2800" dirty="0" err="1"/>
              <a:t>sosial</a:t>
            </a:r>
            <a:r>
              <a:rPr lang="en-US" sz="2800" dirty="0"/>
              <a:t>, agama, </a:t>
            </a:r>
            <a:r>
              <a:rPr lang="en-US" sz="2800" dirty="0" err="1"/>
              <a:t>budaya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373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FF1AD1-A64A-4DAF-86CA-490877EAD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Maiandra GD" panose="020E0502030308020204" pitchFamily="34" charset="0"/>
              </a:rPr>
              <a:t>Nilai-</a:t>
            </a:r>
            <a:r>
              <a:rPr lang="en-US" b="1" dirty="0" err="1">
                <a:solidFill>
                  <a:schemeClr val="accent6"/>
                </a:solidFill>
                <a:latin typeface="Maiandra GD" panose="020E0502030308020204" pitchFamily="34" charset="0"/>
              </a:rPr>
              <a:t>nilai</a:t>
            </a:r>
            <a:r>
              <a:rPr lang="en-US" b="1" dirty="0">
                <a:solidFill>
                  <a:schemeClr val="accent6"/>
                </a:solidFill>
                <a:latin typeface="Maiandra GD" panose="020E0502030308020204" pitchFamily="34" charset="0"/>
              </a:rPr>
              <a:t> yang </a:t>
            </a:r>
            <a:r>
              <a:rPr lang="en-US" b="1" dirty="0" err="1">
                <a:solidFill>
                  <a:schemeClr val="accent6"/>
                </a:solidFill>
                <a:latin typeface="Maiandra GD" panose="020E0502030308020204" pitchFamily="34" charset="0"/>
              </a:rPr>
              <a:t>termasuk</a:t>
            </a:r>
            <a:r>
              <a:rPr lang="en-US" b="1" dirty="0">
                <a:solidFill>
                  <a:schemeClr val="accent6"/>
                </a:solidFill>
                <a:latin typeface="Maiandra GD" panose="020E0502030308020204" pitchFamily="34" charset="0"/>
              </a:rPr>
              <a:t> </a:t>
            </a:r>
            <a:r>
              <a:rPr lang="en-US" b="1" dirty="0" err="1">
                <a:solidFill>
                  <a:schemeClr val="accent6"/>
                </a:solidFill>
                <a:latin typeface="Maiandra GD" panose="020E0502030308020204" pitchFamily="34" charset="0"/>
              </a:rPr>
              <a:t>dalam</a:t>
            </a:r>
            <a:r>
              <a:rPr lang="en-US" b="1" dirty="0">
                <a:solidFill>
                  <a:schemeClr val="accent6"/>
                </a:solidFill>
                <a:latin typeface="Maiandra GD" panose="020E0502030308020204" pitchFamily="34" charset="0"/>
              </a:rPr>
              <a:t> </a:t>
            </a:r>
            <a:r>
              <a:rPr lang="en-US" b="1" dirty="0" err="1">
                <a:solidFill>
                  <a:schemeClr val="accent6"/>
                </a:solidFill>
                <a:latin typeface="Maiandra GD" panose="020E0502030308020204" pitchFamily="34" charset="0"/>
              </a:rPr>
              <a:t>karya</a:t>
            </a:r>
            <a:r>
              <a:rPr lang="en-US" b="1" dirty="0">
                <a:solidFill>
                  <a:schemeClr val="accent6"/>
                </a:solidFill>
                <a:latin typeface="Maiandra GD" panose="020E0502030308020204" pitchFamily="34" charset="0"/>
              </a:rPr>
              <a:t> sastra, </a:t>
            </a:r>
            <a:r>
              <a:rPr lang="en-US" b="1" dirty="0" err="1">
                <a:solidFill>
                  <a:schemeClr val="accent6"/>
                </a:solidFill>
                <a:latin typeface="Maiandra GD" panose="020E0502030308020204" pitchFamily="34" charset="0"/>
              </a:rPr>
              <a:t>yaitu</a:t>
            </a:r>
            <a:r>
              <a:rPr lang="en-US" b="1" dirty="0">
                <a:solidFill>
                  <a:schemeClr val="accent6"/>
                </a:solidFill>
                <a:latin typeface="Maiandra GD" panose="020E0502030308020204" pitchFamily="34" charset="0"/>
              </a:rPr>
              <a:t>:</a:t>
            </a:r>
            <a:endParaRPr lang="en-ID" dirty="0">
              <a:solidFill>
                <a:schemeClr val="accent6"/>
              </a:solidFill>
              <a:latin typeface="Maiandra GD" panose="020E0502030308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82BC237-E519-4A44-9B6C-1F8718EE1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9115494" cy="5037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400" b="1" i="1" dirty="0">
                <a:solidFill>
                  <a:srgbClr val="FF0000"/>
                </a:solidFill>
                <a:latin typeface="Maiandra GD" panose="020E0502030308020204" pitchFamily="34" charset="0"/>
              </a:rPr>
              <a:t>Nilai Agama</a:t>
            </a:r>
            <a:r>
              <a:rPr lang="en-US" sz="2400" dirty="0">
                <a:latin typeface="Maiandra GD" panose="020E0502030308020204" pitchFamily="34" charset="0"/>
              </a:rPr>
              <a:t>, </a:t>
            </a:r>
            <a:r>
              <a:rPr lang="en-US" sz="2400" dirty="0" err="1">
                <a:latin typeface="Maiandra GD" panose="020E0502030308020204" pitchFamily="34" charset="0"/>
              </a:rPr>
              <a:t>yaitu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nilai</a:t>
            </a:r>
            <a:r>
              <a:rPr lang="en-US" sz="2400" dirty="0">
                <a:latin typeface="Maiandra GD" panose="020E0502030308020204" pitchFamily="34" charset="0"/>
              </a:rPr>
              <a:t> yang </a:t>
            </a:r>
            <a:r>
              <a:rPr lang="en-US" sz="2400" dirty="0" err="1">
                <a:latin typeface="Maiandra GD" panose="020E0502030308020204" pitchFamily="34" charset="0"/>
              </a:rPr>
              <a:t>berhubungan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dengan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ajaran-ajaran</a:t>
            </a:r>
            <a:r>
              <a:rPr lang="en-US" sz="2400" dirty="0">
                <a:latin typeface="Maiandra GD" panose="020E0502030308020204" pitchFamily="34" charset="0"/>
              </a:rPr>
              <a:t> agama </a:t>
            </a:r>
            <a:r>
              <a:rPr lang="en-US" sz="2400" dirty="0" err="1">
                <a:latin typeface="Maiandra GD" panose="020E0502030308020204" pitchFamily="34" charset="0"/>
              </a:rPr>
              <a:t>seperti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hubungan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antara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manusia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dengan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tuhannya</a:t>
            </a:r>
            <a:r>
              <a:rPr lang="en-US" sz="2400" dirty="0">
                <a:latin typeface="Maiandra GD" panose="020E0502030308020204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400" b="1" i="1" dirty="0">
                <a:solidFill>
                  <a:srgbClr val="FF0000"/>
                </a:solidFill>
                <a:latin typeface="Maiandra GD" panose="020E0502030308020204" pitchFamily="34" charset="0"/>
              </a:rPr>
              <a:t>Nilai Moral</a:t>
            </a:r>
            <a:r>
              <a:rPr lang="en-US" sz="2400" dirty="0">
                <a:latin typeface="Maiandra GD" panose="020E0502030308020204" pitchFamily="34" charset="0"/>
              </a:rPr>
              <a:t>, </a:t>
            </a:r>
            <a:r>
              <a:rPr lang="en-US" sz="2400" dirty="0" err="1">
                <a:latin typeface="Maiandra GD" panose="020E0502030308020204" pitchFamily="34" charset="0"/>
              </a:rPr>
              <a:t>yaitu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nilai</a:t>
            </a:r>
            <a:r>
              <a:rPr lang="en-US" sz="2400" dirty="0">
                <a:latin typeface="Maiandra GD" panose="020E0502030308020204" pitchFamily="34" charset="0"/>
              </a:rPr>
              <a:t> yang </a:t>
            </a:r>
            <a:r>
              <a:rPr lang="en-US" sz="2400" dirty="0" err="1">
                <a:latin typeface="Maiandra GD" panose="020E0502030308020204" pitchFamily="34" charset="0"/>
              </a:rPr>
              <a:t>berkaitan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dengan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etika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prilaku</a:t>
            </a:r>
            <a:r>
              <a:rPr lang="en-US" sz="2400" dirty="0">
                <a:latin typeface="Maiandra GD" panose="020E0502030308020204" pitchFamily="34" charset="0"/>
              </a:rPr>
              <a:t>, </a:t>
            </a:r>
            <a:r>
              <a:rPr lang="en-US" sz="2400" dirty="0" err="1">
                <a:latin typeface="Maiandra GD" panose="020E0502030308020204" pitchFamily="34" charset="0"/>
              </a:rPr>
              <a:t>kesopanan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dalam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masyarakat</a:t>
            </a:r>
            <a:r>
              <a:rPr lang="en-US" sz="2400" dirty="0">
                <a:latin typeface="Maiandra GD" panose="020E0502030308020204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400" b="1" i="1" dirty="0">
                <a:solidFill>
                  <a:srgbClr val="FF0000"/>
                </a:solidFill>
                <a:latin typeface="Maiandra GD" panose="020E0502030308020204" pitchFamily="34" charset="0"/>
              </a:rPr>
              <a:t>Nilai </a:t>
            </a:r>
            <a:r>
              <a:rPr lang="en-US" sz="2400" b="1" i="1" dirty="0" err="1">
                <a:solidFill>
                  <a:srgbClr val="FF0000"/>
                </a:solidFill>
                <a:latin typeface="Maiandra GD" panose="020E0502030308020204" pitchFamily="34" charset="0"/>
              </a:rPr>
              <a:t>Budaya</a:t>
            </a:r>
            <a:r>
              <a:rPr lang="en-US" sz="2400" dirty="0">
                <a:latin typeface="Maiandra GD" panose="020E0502030308020204" pitchFamily="34" charset="0"/>
              </a:rPr>
              <a:t>, </a:t>
            </a:r>
            <a:r>
              <a:rPr lang="en-US" sz="2400" dirty="0" err="1">
                <a:latin typeface="Maiandra GD" panose="020E0502030308020204" pitchFamily="34" charset="0"/>
              </a:rPr>
              <a:t>yaitu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nilai</a:t>
            </a:r>
            <a:r>
              <a:rPr lang="en-US" sz="2400" dirty="0">
                <a:latin typeface="Maiandra GD" panose="020E0502030308020204" pitchFamily="34" charset="0"/>
              </a:rPr>
              <a:t> yang </a:t>
            </a:r>
            <a:r>
              <a:rPr lang="en-US" sz="2400" dirty="0" err="1">
                <a:latin typeface="Maiandra GD" panose="020E0502030308020204" pitchFamily="34" charset="0"/>
              </a:rPr>
              <a:t>berhubungan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dengan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adat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kebiasaan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suatu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masyarakat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atau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adat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istiadat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masyarakat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tertentu</a:t>
            </a:r>
            <a:r>
              <a:rPr lang="en-US" sz="2400" dirty="0">
                <a:latin typeface="Maiandra GD" panose="020E0502030308020204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400" b="1" i="1" dirty="0">
                <a:solidFill>
                  <a:srgbClr val="FF0000"/>
                </a:solidFill>
                <a:latin typeface="Maiandra GD" panose="020E0502030308020204" pitchFamily="34" charset="0"/>
              </a:rPr>
              <a:t>Nilai </a:t>
            </a:r>
            <a:r>
              <a:rPr lang="en-US" sz="2400" b="1" i="1" dirty="0" err="1">
                <a:solidFill>
                  <a:srgbClr val="FF0000"/>
                </a:solidFill>
                <a:latin typeface="Maiandra GD" panose="020E0502030308020204" pitchFamily="34" charset="0"/>
              </a:rPr>
              <a:t>Sosial</a:t>
            </a:r>
            <a:r>
              <a:rPr lang="en-US" sz="2400" dirty="0">
                <a:latin typeface="Maiandra GD" panose="020E0502030308020204" pitchFamily="34" charset="0"/>
              </a:rPr>
              <a:t>, </a:t>
            </a:r>
            <a:r>
              <a:rPr lang="en-US" sz="2400" dirty="0" err="1">
                <a:latin typeface="Maiandra GD" panose="020E0502030308020204" pitchFamily="34" charset="0"/>
              </a:rPr>
              <a:t>yaitu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nilai</a:t>
            </a:r>
            <a:r>
              <a:rPr lang="en-US" sz="2400" dirty="0">
                <a:latin typeface="Maiandra GD" panose="020E0502030308020204" pitchFamily="34" charset="0"/>
              </a:rPr>
              <a:t> yang </a:t>
            </a:r>
            <a:r>
              <a:rPr lang="en-US" sz="2400" dirty="0" err="1">
                <a:latin typeface="Maiandra GD" panose="020E0502030308020204" pitchFamily="34" charset="0"/>
              </a:rPr>
              <a:t>berkaitan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dengan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hubungan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manusia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dengan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manusia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lainyanya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dalam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kehidupan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bermasyarakat</a:t>
            </a:r>
            <a:r>
              <a:rPr lang="en-US" sz="2400" dirty="0">
                <a:latin typeface="Maiandra GD" panose="020E0502030308020204" pitchFamily="34" charset="0"/>
              </a:rPr>
              <a:t>. </a:t>
            </a:r>
          </a:p>
          <a:p>
            <a:pPr marL="514350" indent="-514350">
              <a:buAutoNum type="arabicPeriod"/>
            </a:pPr>
            <a:endParaRPr lang="en-US" sz="24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94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smtClean="0"/>
              <a:t>CERPEN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67989"/>
            <a:ext cx="8596668" cy="4173373"/>
          </a:xfrm>
        </p:spPr>
        <p:txBody>
          <a:bodyPr/>
          <a:lstStyle/>
          <a:p>
            <a:r>
              <a:rPr lang="en-ID" dirty="0" smtClean="0"/>
              <a:t>A5</a:t>
            </a:r>
          </a:p>
          <a:p>
            <a:r>
              <a:rPr lang="en-ID" dirty="0" smtClean="0"/>
              <a:t>TIMES NEW ROMAN</a:t>
            </a:r>
          </a:p>
          <a:p>
            <a:r>
              <a:rPr lang="en-ID" dirty="0" smtClean="0"/>
              <a:t>1,5 SPASI</a:t>
            </a:r>
          </a:p>
          <a:p>
            <a:r>
              <a:rPr lang="en-ID" dirty="0" smtClean="0"/>
              <a:t>JUDUL (KAPITAL)</a:t>
            </a:r>
            <a:r>
              <a:rPr lang="en-US" dirty="0" smtClean="0"/>
              <a:t> (14)</a:t>
            </a:r>
          </a:p>
          <a:p>
            <a:r>
              <a:rPr lang="en-ID" dirty="0" smtClean="0"/>
              <a:t>CERPEN (12)</a:t>
            </a:r>
          </a:p>
          <a:p>
            <a:r>
              <a:rPr lang="en-ID" dirty="0" smtClean="0"/>
              <a:t>RATA-KANAN KIRI (JUSTIFY)</a:t>
            </a:r>
          </a:p>
          <a:p>
            <a:r>
              <a:rPr lang="en-ID" dirty="0" smtClean="0"/>
              <a:t>MARGIN (NORMAL)</a:t>
            </a:r>
          </a:p>
          <a:p>
            <a:r>
              <a:rPr lang="en-ID" dirty="0" smtClean="0"/>
              <a:t>DIBERIKAN HALAMAN </a:t>
            </a:r>
          </a:p>
          <a:p>
            <a:endParaRPr lang="en-ID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smtClean="0"/>
              <a:t>DIKUMPULKAN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Cerpen</a:t>
            </a:r>
            <a:r>
              <a:rPr lang="en-ID" dirty="0" smtClean="0"/>
              <a:t> </a:t>
            </a:r>
            <a:r>
              <a:rPr lang="en-ID" dirty="0" err="1" smtClean="0"/>
              <a:t>dikumpulkan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Editor </a:t>
            </a:r>
            <a:r>
              <a:rPr lang="en-ID" dirty="0" err="1" smtClean="0"/>
              <a:t>tanggal</a:t>
            </a:r>
            <a:r>
              <a:rPr lang="en-ID" dirty="0" smtClean="0"/>
              <a:t> 26 November 2019</a:t>
            </a:r>
          </a:p>
          <a:p>
            <a:r>
              <a:rPr lang="en-ID" dirty="0" smtClean="0"/>
              <a:t>Editor </a:t>
            </a:r>
            <a:r>
              <a:rPr lang="en-ID" dirty="0" err="1" smtClean="0"/>
              <a:t>mengumpulkan</a:t>
            </a:r>
            <a:r>
              <a:rPr lang="en-ID" dirty="0" smtClean="0"/>
              <a:t> </a:t>
            </a:r>
            <a:r>
              <a:rPr lang="en-ID" dirty="0" err="1" smtClean="0"/>
              <a:t>cerpennya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PJ </a:t>
            </a:r>
            <a:r>
              <a:rPr lang="en-ID" dirty="0" err="1" smtClean="0"/>
              <a:t>tanggal</a:t>
            </a:r>
            <a:r>
              <a:rPr lang="en-ID" dirty="0" smtClean="0"/>
              <a:t> 1 </a:t>
            </a:r>
            <a:r>
              <a:rPr lang="en-ID" dirty="0" err="1" smtClean="0"/>
              <a:t>Desember</a:t>
            </a:r>
            <a:r>
              <a:rPr lang="en-ID" dirty="0" smtClean="0"/>
              <a:t> 2019</a:t>
            </a:r>
          </a:p>
          <a:p>
            <a:r>
              <a:rPr lang="en-ID" dirty="0" smtClean="0"/>
              <a:t>PJ </a:t>
            </a:r>
            <a:r>
              <a:rPr lang="en-ID" dirty="0" err="1" smtClean="0"/>
              <a:t>mengumpulkan</a:t>
            </a:r>
            <a:r>
              <a:rPr lang="en-ID" dirty="0" smtClean="0"/>
              <a:t> softcopy </a:t>
            </a:r>
            <a:r>
              <a:rPr lang="en-ID" dirty="0" err="1" smtClean="0"/>
              <a:t>ke</a:t>
            </a:r>
            <a:r>
              <a:rPr lang="en-ID" dirty="0" smtClean="0"/>
              <a:t> guru </a:t>
            </a:r>
            <a:r>
              <a:rPr lang="en-ID" dirty="0" err="1" smtClean="0"/>
              <a:t>bahasa</a:t>
            </a:r>
            <a:r>
              <a:rPr lang="en-ID" dirty="0" smtClean="0"/>
              <a:t> </a:t>
            </a:r>
            <a:r>
              <a:rPr lang="en-ID" dirty="0" err="1" smtClean="0"/>
              <a:t>indonesiamya</a:t>
            </a:r>
            <a:r>
              <a:rPr lang="en-ID" dirty="0" smtClean="0"/>
              <a:t> </a:t>
            </a:r>
            <a:r>
              <a:rPr lang="en-ID" dirty="0" err="1" smtClean="0"/>
              <a:t>tangal</a:t>
            </a:r>
            <a:r>
              <a:rPr lang="en-ID" dirty="0" smtClean="0"/>
              <a:t> 16 </a:t>
            </a:r>
            <a:r>
              <a:rPr lang="en-ID" dirty="0" err="1" smtClean="0"/>
              <a:t>Desember</a:t>
            </a:r>
            <a:r>
              <a:rPr lang="en-ID" dirty="0" smtClean="0"/>
              <a:t> 2019</a:t>
            </a:r>
          </a:p>
          <a:p>
            <a:r>
              <a:rPr lang="en-ID" dirty="0" err="1" smtClean="0"/>
              <a:t>Minggu</a:t>
            </a:r>
            <a:r>
              <a:rPr lang="en-ID" dirty="0" smtClean="0"/>
              <a:t> </a:t>
            </a:r>
            <a:r>
              <a:rPr lang="en-ID" dirty="0" err="1" smtClean="0"/>
              <a:t>kedua</a:t>
            </a:r>
            <a:r>
              <a:rPr lang="en-ID" dirty="0" smtClean="0"/>
              <a:t> </a:t>
            </a:r>
            <a:r>
              <a:rPr lang="en-ID" dirty="0" err="1" smtClean="0"/>
              <a:t>bulan</a:t>
            </a:r>
            <a:r>
              <a:rPr lang="en-ID" dirty="0" smtClean="0"/>
              <a:t> </a:t>
            </a:r>
            <a:r>
              <a:rPr lang="en-ID" dirty="0" err="1" smtClean="0"/>
              <a:t>Januari</a:t>
            </a:r>
            <a:r>
              <a:rPr lang="en-ID" dirty="0" smtClean="0"/>
              <a:t> 2020 hardcopy </a:t>
            </a:r>
            <a:r>
              <a:rPr lang="en-ID" dirty="0" err="1" smtClean="0"/>
              <a:t>cerpennya</a:t>
            </a:r>
            <a:r>
              <a:rPr lang="en-ID" dirty="0" smtClean="0"/>
              <a:t> </a:t>
            </a:r>
            <a:r>
              <a:rPr lang="en-ID" dirty="0" err="1" smtClean="0"/>
              <a:t>diserahkan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guru </a:t>
            </a:r>
            <a:r>
              <a:rPr lang="en-ID" dirty="0" err="1" smtClean="0"/>
              <a:t>bahasa</a:t>
            </a:r>
            <a:r>
              <a:rPr lang="en-ID" dirty="0" smtClean="0"/>
              <a:t> </a:t>
            </a:r>
            <a:r>
              <a:rPr lang="en-ID" dirty="0" err="1" smtClean="0"/>
              <a:t>indonesia</a:t>
            </a:r>
            <a:r>
              <a:rPr lang="en-ID" dirty="0" smtClean="0"/>
              <a:t>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8D3B7A-FC5C-4C51-9366-44B2588E9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7352" y="2266606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b="1" dirty="0" err="1">
                <a:latin typeface="Segoe Script" panose="030B0504020000000003" pitchFamily="66" charset="0"/>
              </a:rPr>
              <a:t>Selesai</a:t>
            </a:r>
            <a:endParaRPr lang="en-ID" sz="9600" b="1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3644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A9A2FE-ECF3-48E6-A3ED-4DFB6D7F5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>
                <a:latin typeface="Maiandra GD" panose="020E0502030308020204" pitchFamily="34" charset="0"/>
              </a:rPr>
              <a:t>Hakikat</a:t>
            </a:r>
            <a:r>
              <a:rPr lang="en-US" sz="4800" b="1" dirty="0">
                <a:latin typeface="Maiandra GD" panose="020E0502030308020204" pitchFamily="34" charset="0"/>
              </a:rPr>
              <a:t> </a:t>
            </a:r>
            <a:r>
              <a:rPr lang="en-US" sz="4800" b="1" dirty="0" err="1">
                <a:latin typeface="Maiandra GD" panose="020E0502030308020204" pitchFamily="34" charset="0"/>
              </a:rPr>
              <a:t>Cerpen</a:t>
            </a:r>
            <a:endParaRPr lang="en-ID" sz="4800" b="1" dirty="0">
              <a:latin typeface="Maiandra GD" panose="020E0502030308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DCB352-49E1-465F-A85D-FC85E29CC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Maiandra GD" panose="020E0502030308020204" pitchFamily="34" charset="0"/>
              </a:rPr>
              <a:t>	</a:t>
            </a:r>
            <a:r>
              <a:rPr lang="en-US" sz="2400" dirty="0" err="1">
                <a:latin typeface="Maiandra GD" panose="020E0502030308020204" pitchFamily="34" charset="0"/>
              </a:rPr>
              <a:t>Cerita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pendek</a:t>
            </a:r>
            <a:r>
              <a:rPr lang="en-US" sz="2400" dirty="0">
                <a:latin typeface="Maiandra GD" panose="020E0502030308020204" pitchFamily="34" charset="0"/>
              </a:rPr>
              <a:t> (</a:t>
            </a:r>
            <a:r>
              <a:rPr lang="en-US" sz="2400" dirty="0" err="1">
                <a:latin typeface="Maiandra GD" panose="020E0502030308020204" pitchFamily="34" charset="0"/>
              </a:rPr>
              <a:t>cerpen</a:t>
            </a:r>
            <a:r>
              <a:rPr lang="en-US" sz="2400" dirty="0">
                <a:latin typeface="Maiandra GD" panose="020E0502030308020204" pitchFamily="34" charset="0"/>
              </a:rPr>
              <a:t>) </a:t>
            </a:r>
            <a:r>
              <a:rPr lang="en-US" sz="2400" dirty="0" err="1">
                <a:latin typeface="Maiandra GD" panose="020E0502030308020204" pitchFamily="34" charset="0"/>
              </a:rPr>
              <a:t>adalah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satu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diantara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jenis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karya</a:t>
            </a:r>
            <a:r>
              <a:rPr lang="en-US" sz="2400" dirty="0">
                <a:latin typeface="Maiandra GD" panose="020E0502030308020204" pitchFamily="34" charset="0"/>
              </a:rPr>
              <a:t> sastra </a:t>
            </a:r>
            <a:r>
              <a:rPr lang="en-US" sz="2400" dirty="0" err="1">
                <a:latin typeface="Maiandra GD" panose="020E0502030308020204" pitchFamily="34" charset="0"/>
              </a:rPr>
              <a:t>berbentuk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prosa</a:t>
            </a:r>
            <a:r>
              <a:rPr lang="en-US" sz="2400" dirty="0">
                <a:latin typeface="Maiandra GD" panose="020E0502030308020204" pitchFamily="34" charset="0"/>
              </a:rPr>
              <a:t> yang </a:t>
            </a:r>
            <a:r>
              <a:rPr lang="en-US" sz="2400" dirty="0" err="1">
                <a:latin typeface="Maiandra GD" panose="020E0502030308020204" pitchFamily="34" charset="0"/>
              </a:rPr>
              <a:t>mengisahkan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sepengal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kehidupan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tokoh</a:t>
            </a:r>
            <a:r>
              <a:rPr lang="en-US" sz="2400" dirty="0">
                <a:latin typeface="Maiandra GD" panose="020E0502030308020204" pitchFamily="34" charset="0"/>
              </a:rPr>
              <a:t> yang </a:t>
            </a:r>
            <a:r>
              <a:rPr lang="en-US" sz="2400" dirty="0" err="1">
                <a:latin typeface="Maiandra GD" panose="020E0502030308020204" pitchFamily="34" charset="0"/>
              </a:rPr>
              <a:t>menarik</a:t>
            </a:r>
            <a:r>
              <a:rPr lang="en-US" sz="2400" dirty="0">
                <a:latin typeface="Maiandra GD" panose="020E0502030308020204" pitchFamily="34" charset="0"/>
              </a:rPr>
              <a:t> dan </a:t>
            </a:r>
            <a:r>
              <a:rPr lang="en-US" sz="2400" dirty="0" err="1">
                <a:latin typeface="Maiandra GD" panose="020E0502030308020204" pitchFamily="34" charset="0"/>
              </a:rPr>
              <a:t>mengesankan</a:t>
            </a:r>
            <a:r>
              <a:rPr lang="en-US" sz="2400" dirty="0">
                <a:latin typeface="Maiandra GD" panose="020E0502030308020204" pitchFamily="34" charset="0"/>
              </a:rPr>
              <a:t>. </a:t>
            </a:r>
            <a:r>
              <a:rPr lang="en-US" sz="2400" dirty="0" err="1">
                <a:latin typeface="Maiandra GD" panose="020E0502030308020204" pitchFamily="34" charset="0"/>
              </a:rPr>
              <a:t>Sebagai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karya</a:t>
            </a:r>
            <a:r>
              <a:rPr lang="en-US" sz="2400" dirty="0">
                <a:latin typeface="Maiandra GD" panose="020E0502030308020204" pitchFamily="34" charset="0"/>
              </a:rPr>
              <a:t> sastra, </a:t>
            </a:r>
            <a:r>
              <a:rPr lang="en-US" sz="2400" dirty="0" err="1">
                <a:latin typeface="Maiandra GD" panose="020E0502030308020204" pitchFamily="34" charset="0"/>
              </a:rPr>
              <a:t>cerpen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bersifat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fiktif-imajinatif</a:t>
            </a:r>
            <a:r>
              <a:rPr lang="en-US" sz="2400" dirty="0">
                <a:latin typeface="Maiandra GD" panose="020E0502030308020204" pitchFamily="34" charset="0"/>
              </a:rPr>
              <a:t>., </a:t>
            </a:r>
            <a:r>
              <a:rPr lang="en-US" sz="2400" dirty="0" err="1">
                <a:latin typeface="Maiandra GD" panose="020E0502030308020204" pitchFamily="34" charset="0"/>
              </a:rPr>
              <a:t>sehingga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disebut</a:t>
            </a:r>
            <a:r>
              <a:rPr lang="en-US" sz="2400" dirty="0">
                <a:latin typeface="Maiandra GD" panose="020E0502030308020204" pitchFamily="34" charset="0"/>
              </a:rPr>
              <a:t> pula </a:t>
            </a:r>
            <a:r>
              <a:rPr lang="en-US" sz="2400" dirty="0" err="1">
                <a:latin typeface="Maiandra GD" panose="020E0502030308020204" pitchFamily="34" charset="0"/>
              </a:rPr>
              <a:t>karangan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fiksi</a:t>
            </a:r>
            <a:r>
              <a:rPr lang="en-US" sz="2400" dirty="0">
                <a:latin typeface="Maiandra GD" panose="020E0502030308020204" pitchFamily="34" charset="0"/>
              </a:rPr>
              <a:t>. </a:t>
            </a:r>
            <a:r>
              <a:rPr lang="en-US" sz="2400" dirty="0" err="1">
                <a:latin typeface="Maiandra GD" panose="020E0502030308020204" pitchFamily="34" charset="0"/>
              </a:rPr>
              <a:t>Meskipun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bersifat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fiktif-imajinatif</a:t>
            </a:r>
            <a:r>
              <a:rPr lang="en-US" sz="2400" dirty="0">
                <a:latin typeface="Maiandra GD" panose="020E0502030308020204" pitchFamily="34" charset="0"/>
              </a:rPr>
              <a:t>, </a:t>
            </a:r>
            <a:r>
              <a:rPr lang="en-US" sz="2400" dirty="0" err="1">
                <a:latin typeface="Maiandra GD" panose="020E0502030308020204" pitchFamily="34" charset="0"/>
              </a:rPr>
              <a:t>tak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jarang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persoalan</a:t>
            </a:r>
            <a:r>
              <a:rPr lang="en-US" sz="2400" dirty="0">
                <a:latin typeface="Maiandra GD" panose="020E0502030308020204" pitchFamily="34" charset="0"/>
              </a:rPr>
              <a:t> yang </a:t>
            </a:r>
            <a:r>
              <a:rPr lang="en-US" sz="2400" dirty="0" err="1">
                <a:latin typeface="Maiandra GD" panose="020E0502030308020204" pitchFamily="34" charset="0"/>
              </a:rPr>
              <a:t>diangkat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dalam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cerpen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bersumber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dari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kenyataan</a:t>
            </a:r>
            <a:r>
              <a:rPr lang="en-US" sz="2400" dirty="0">
                <a:latin typeface="Maiandra GD" panose="020E0502030308020204" pitchFamily="34" charset="0"/>
              </a:rPr>
              <a:t> (</a:t>
            </a:r>
            <a:r>
              <a:rPr lang="en-US" sz="2400" dirty="0" err="1">
                <a:latin typeface="Maiandra GD" panose="020E0502030308020204" pitchFamily="34" charset="0"/>
              </a:rPr>
              <a:t>fakta</a:t>
            </a:r>
            <a:r>
              <a:rPr lang="en-US" sz="2400" dirty="0">
                <a:latin typeface="Maiandra GD" panose="020E0502030308020204" pitchFamily="34" charset="0"/>
              </a:rPr>
              <a:t>) </a:t>
            </a:r>
            <a:r>
              <a:rPr lang="en-US" sz="2400" dirty="0" err="1">
                <a:latin typeface="Maiandra GD" panose="020E0502030308020204" pitchFamily="34" charset="0"/>
              </a:rPr>
              <a:t>sehari-hari</a:t>
            </a:r>
            <a:r>
              <a:rPr lang="en-US" sz="2400" dirty="0">
                <a:latin typeface="Maiandra GD" panose="020E0502030308020204" pitchFamily="34" charset="0"/>
              </a:rPr>
              <a:t>. </a:t>
            </a:r>
            <a:r>
              <a:rPr lang="en-US" sz="2400" dirty="0" err="1">
                <a:latin typeface="Maiandra GD" panose="020E0502030308020204" pitchFamily="34" charset="0"/>
              </a:rPr>
              <a:t>Namun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demikian</a:t>
            </a:r>
            <a:r>
              <a:rPr lang="en-US" sz="2400" dirty="0">
                <a:latin typeface="Maiandra GD" panose="020E0502030308020204" pitchFamily="34" charset="0"/>
              </a:rPr>
              <a:t>, </a:t>
            </a:r>
            <a:r>
              <a:rPr lang="en-US" sz="2400" dirty="0" err="1">
                <a:latin typeface="Maiandra GD" panose="020E0502030308020204" pitchFamily="34" charset="0"/>
              </a:rPr>
              <a:t>kenyataan</a:t>
            </a:r>
            <a:r>
              <a:rPr lang="en-US" sz="2400" dirty="0">
                <a:latin typeface="Maiandra GD" panose="020E0502030308020204" pitchFamily="34" charset="0"/>
              </a:rPr>
              <a:t> (</a:t>
            </a:r>
            <a:r>
              <a:rPr lang="en-US" sz="2400" dirty="0" err="1">
                <a:latin typeface="Maiandra GD" panose="020E0502030308020204" pitchFamily="34" charset="0"/>
              </a:rPr>
              <a:t>fakta</a:t>
            </a:r>
            <a:r>
              <a:rPr lang="en-US" sz="2400" dirty="0">
                <a:latin typeface="Maiandra GD" panose="020E0502030308020204" pitchFamily="34" charset="0"/>
              </a:rPr>
              <a:t>) </a:t>
            </a:r>
            <a:r>
              <a:rPr lang="en-US" sz="2400" dirty="0" err="1">
                <a:latin typeface="Maiandra GD" panose="020E0502030308020204" pitchFamily="34" charset="0"/>
              </a:rPr>
              <a:t>tersebut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diolah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secara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imajinatif</a:t>
            </a:r>
            <a:r>
              <a:rPr lang="en-US" sz="2400" dirty="0">
                <a:latin typeface="Maiandra GD" panose="020E0502030308020204" pitchFamily="34" charset="0"/>
              </a:rPr>
              <a:t> oleh </a:t>
            </a:r>
            <a:r>
              <a:rPr lang="en-US" sz="2400" dirty="0" err="1">
                <a:latin typeface="Maiandra GD" panose="020E0502030308020204" pitchFamily="34" charset="0"/>
              </a:rPr>
              <a:t>pengarang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sehingga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menjadi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sebuah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karya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fiksi</a:t>
            </a:r>
            <a:r>
              <a:rPr lang="en-US" sz="2400" dirty="0">
                <a:latin typeface="Maiandra GD" panose="020E0502030308020204" pitchFamily="34" charset="0"/>
              </a:rPr>
              <a:t>. </a:t>
            </a:r>
          </a:p>
          <a:p>
            <a:endParaRPr lang="en-ID" sz="24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1277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250336-68DC-4865-AC7C-D804A77C2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Secara</a:t>
            </a:r>
            <a:r>
              <a:rPr lang="en-US" sz="4000" b="1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fisik</a:t>
            </a:r>
            <a:r>
              <a:rPr lang="en-US" sz="4000" b="1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cerpen</a:t>
            </a:r>
            <a:r>
              <a:rPr lang="en-US" sz="4000" b="1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pada </a:t>
            </a:r>
            <a:r>
              <a:rPr lang="en-US" sz="4000" b="1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umumnya</a:t>
            </a:r>
            <a:r>
              <a:rPr lang="en-US" sz="4000" b="1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memiliki</a:t>
            </a:r>
            <a:r>
              <a:rPr lang="en-US" sz="4000" b="1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ciri-ciri</a:t>
            </a:r>
            <a:r>
              <a:rPr lang="en-US" sz="4000" b="1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sebagai</a:t>
            </a:r>
            <a:r>
              <a:rPr lang="en-US" sz="4000" b="1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berikut</a:t>
            </a:r>
            <a:r>
              <a:rPr lang="en-US" sz="4000" b="1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>
                <a:latin typeface="Maiandra GD" panose="020E0502030308020204" pitchFamily="34" charset="0"/>
              </a:rPr>
              <a:t/>
            </a:r>
            <a:br>
              <a:rPr lang="en-US" sz="4000" dirty="0">
                <a:latin typeface="Maiandra GD" panose="020E0502030308020204" pitchFamily="34" charset="0"/>
              </a:rPr>
            </a:br>
            <a:endParaRPr lang="en-ID" sz="4000" dirty="0">
              <a:latin typeface="Maiandra GD" panose="020E0502030308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D6B0B4-2012-4EC5-A27F-0E85F309D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Panjang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ceritanya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kurang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sampai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10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halaman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kurang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10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ribu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kata.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400" dirty="0" err="1">
                <a:latin typeface="Maiandra GD" panose="020E0502030308020204" pitchFamily="34" charset="0"/>
                <a:ea typeface="Calibri" pitchFamily="34" charset="0"/>
                <a:cs typeface="Times New Roman" pitchFamily="18" charset="0"/>
              </a:rPr>
              <a:t>Terdapat</a:t>
            </a:r>
            <a:r>
              <a:rPr lang="en-US" sz="2400" dirty="0">
                <a:latin typeface="Maiandra GD" panose="020E050203030802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Calibri" pitchFamily="34" charset="0"/>
                <a:cs typeface="Times New Roman" pitchFamily="18" charset="0"/>
              </a:rPr>
              <a:t>tokoh</a:t>
            </a:r>
            <a:r>
              <a:rPr lang="en-US" sz="2400" dirty="0">
                <a:latin typeface="Maiandra GD" panose="020E0502030308020204" pitchFamily="34" charset="0"/>
                <a:ea typeface="Calibri" pitchFamily="34" charset="0"/>
                <a:cs typeface="Times New Roman" pitchFamily="18" charset="0"/>
              </a:rPr>
              <a:t> dan </a:t>
            </a:r>
            <a:r>
              <a:rPr lang="en-US" sz="2400" dirty="0" err="1">
                <a:latin typeface="Maiandra GD" panose="020E0502030308020204" pitchFamily="34" charset="0"/>
                <a:ea typeface="Calibri" pitchFamily="34" charset="0"/>
                <a:cs typeface="Times New Roman" pitchFamily="18" charset="0"/>
              </a:rPr>
              <a:t>peristiwa</a:t>
            </a:r>
            <a:r>
              <a:rPr lang="en-US" sz="2400" dirty="0">
                <a:latin typeface="Maiandra GD" panose="020E0502030308020204" pitchFamily="34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Maiandra GD" panose="020E0502030308020204" pitchFamily="34" charset="0"/>
                <a:ea typeface="Calibri" pitchFamily="34" charset="0"/>
                <a:cs typeface="Times New Roman" pitchFamily="18" charset="0"/>
              </a:rPr>
              <a:t>dialami</a:t>
            </a:r>
            <a:r>
              <a:rPr lang="en-US" sz="2400" dirty="0">
                <a:latin typeface="Maiandra GD" panose="020E050203030802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Calibri" pitchFamily="34" charset="0"/>
                <a:cs typeface="Times New Roman" pitchFamily="18" charset="0"/>
              </a:rPr>
              <a:t>tokoh</a:t>
            </a:r>
            <a:endParaRPr lang="en-US" sz="2400" dirty="0">
              <a:latin typeface="Maiandra GD" panose="020E0502030308020204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Selesai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dibaca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sekali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duduk.</a:t>
            </a:r>
            <a:endParaRPr lang="en-US" sz="2400" dirty="0">
              <a:latin typeface="Maiandra GD" panose="020E0502030308020204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Hanya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terdapat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satu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insiden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menguasai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jalan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cerita</a:t>
            </a:r>
            <a:endParaRPr lang="en-US" sz="2400" dirty="0">
              <a:latin typeface="Maiandra GD" panose="020E0502030308020204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Terdapat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konflik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tetapi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sampai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menimbulkan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perubahan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nasib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pelakunya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Maiandra GD" panose="020E0502030308020204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Hanya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terdapat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satu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alur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cerita</a:t>
            </a:r>
            <a:endParaRPr lang="en-US" sz="2400" dirty="0">
              <a:latin typeface="Maiandra GD" panose="020E0502030308020204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Perwatakan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dan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penokohan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dilukiskan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singkat</a:t>
            </a:r>
            <a:endParaRPr lang="en-US" sz="2400" dirty="0">
              <a:latin typeface="Maiandra GD" panose="020E0502030308020204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400" dirty="0" err="1">
                <a:latin typeface="Maiandra GD" panose="020E0502030308020204" pitchFamily="34" charset="0"/>
                <a:cs typeface="Times New Roman" pitchFamily="18" charset="0"/>
              </a:rPr>
              <a:t>Bersifat</a:t>
            </a:r>
            <a:r>
              <a:rPr lang="en-US" sz="2400" dirty="0">
                <a:latin typeface="Maiandra GD" panose="020E0502030308020204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  <a:cs typeface="Times New Roman" pitchFamily="18" charset="0"/>
              </a:rPr>
              <a:t>naratif</a:t>
            </a:r>
            <a:r>
              <a:rPr lang="en-US" sz="2400" dirty="0">
                <a:latin typeface="Maiandra GD" panose="020E0502030308020204" pitchFamily="34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Maiandra GD" panose="020E0502030308020204" pitchFamily="34" charset="0"/>
                <a:cs typeface="Times New Roman" pitchFamily="18" charset="0"/>
              </a:rPr>
              <a:t>menceritakan</a:t>
            </a:r>
            <a:r>
              <a:rPr lang="en-US" sz="2400" dirty="0">
                <a:latin typeface="Maiandra GD" panose="020E0502030308020204" pitchFamily="34" charset="0"/>
                <a:cs typeface="Times New Roman" pitchFamily="18" charset="0"/>
              </a:rPr>
              <a:t>)</a:t>
            </a:r>
            <a:endParaRPr lang="en-US" sz="24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0718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1B4C1F-C2A9-4A2F-AA07-C9A4A1309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734" y="251792"/>
            <a:ext cx="7777553" cy="954156"/>
          </a:xfrm>
        </p:spPr>
        <p:txBody>
          <a:bodyPr>
            <a:normAutofit/>
          </a:bodyPr>
          <a:lstStyle/>
          <a:p>
            <a:r>
              <a:rPr lang="en-US" sz="4400" b="1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Unsur</a:t>
            </a:r>
            <a:r>
              <a:rPr lang="en-US" sz="4400" b="1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Pembangun</a:t>
            </a:r>
            <a:r>
              <a:rPr lang="en-US" sz="4400" b="1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Cerpen</a:t>
            </a:r>
            <a:endParaRPr lang="en-ID" sz="4400" dirty="0">
              <a:latin typeface="Maiandra GD" panose="020E0502030308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A4CD35-F8C9-4C28-82B8-78A82BA32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98" y="1205948"/>
            <a:ext cx="9434075" cy="5400260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Seperti</a:t>
            </a:r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halnya</a:t>
            </a:r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bentuk</a:t>
            </a:r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prosa</a:t>
            </a:r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lainnya</a:t>
            </a:r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cerpen</a:t>
            </a:r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dibangun</a:t>
            </a:r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unsur</a:t>
            </a:r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intrinsik</a:t>
            </a:r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unsur</a:t>
            </a:r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cerpen</a:t>
            </a:r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) dan </a:t>
            </a:r>
            <a:r>
              <a:rPr lang="en-US" sz="2000" dirty="0" err="1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unsur</a:t>
            </a:r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ekstrinsik</a:t>
            </a:r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unsur</a:t>
            </a:r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luar</a:t>
            </a:r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cerpen</a:t>
            </a:r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lang="en-US" sz="2000" dirty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b="1" dirty="0">
              <a:latin typeface="Maiandra GD" panose="020E0502030308020204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1" dirty="0">
                <a:latin typeface="Maiandra GD" panose="020E0502030308020204" pitchFamily="34" charset="0"/>
                <a:ea typeface="Times New Roman" pitchFamily="18" charset="0"/>
                <a:cs typeface="Times New Roman" pitchFamily="18" charset="0"/>
              </a:rPr>
              <a:t>UNSUR INTRINSIK</a:t>
            </a:r>
          </a:p>
          <a:p>
            <a:pPr marL="0" indent="0">
              <a:buNone/>
            </a:pP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Unsur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intrinsik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adalah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unsur-unsur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membangun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karya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 sastra </a:t>
            </a: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itu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sendiri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. </a:t>
            </a: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Unsur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intrinsik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dalam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karya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 sastra, </a:t>
            </a: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khususnya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cerpen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 dan novel, </a:t>
            </a: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tema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meliputi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tokoh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/ </a:t>
            </a: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penokohan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alur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 (plot), </a:t>
            </a: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gaya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bahasa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sudut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pandang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latar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 (setting), dan </a:t>
            </a: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amanat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.</a:t>
            </a:r>
            <a:b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</a:br>
            <a:endParaRPr lang="en-US" sz="2000" b="1" dirty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marL="0" indent="0" algn="ctr">
              <a:buNone/>
            </a:pPr>
            <a:r>
              <a:rPr lang="en-US" sz="2000" b="1" dirty="0">
                <a:latin typeface="Maiandra GD" panose="020E0502030308020204" pitchFamily="34" charset="0"/>
              </a:rPr>
              <a:t>UNSUR EKSTRINSIK </a:t>
            </a:r>
          </a:p>
          <a:p>
            <a:pPr algn="just">
              <a:buNone/>
            </a:pP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	</a:t>
            </a: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Unsur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Maiandra GD" panose="020E0502030308020204" pitchFamily="34" charset="0"/>
              </a:rPr>
              <a:t>ekstrinsik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 a</a:t>
            </a:r>
            <a:r>
              <a:rPr lang="id-ID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dalah  unsur-unsur  yang  berada di luar karya sastra, tetapi</a:t>
            </a:r>
            <a:r>
              <a:rPr lang="en-US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 </a:t>
            </a:r>
            <a:r>
              <a:rPr lang="id-ID" sz="2000" b="1" dirty="0">
                <a:solidFill>
                  <a:schemeClr val="tx1"/>
                </a:solidFill>
                <a:latin typeface="Maiandra GD" panose="020E0502030308020204" pitchFamily="34" charset="0"/>
              </a:rPr>
              <a:t>secara tidak langsung mempengaruhi   bangunan karya   sastra.  Walaupun demikian,      unsur     ekstrinsik      cukup berpengaruh  terhadap  totalitas bangun cerita yang dihasilkannya.</a:t>
            </a:r>
            <a:endParaRPr lang="id-ID" sz="2000" dirty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Maiandra GD" panose="020E0502030308020204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ID" sz="2000" dirty="0">
              <a:latin typeface="Maiandra GD" panose="020E0502030308020204" pitchFamily="34" charset="0"/>
            </a:endParaRPr>
          </a:p>
          <a:p>
            <a:pPr marL="0" indent="0">
              <a:buNone/>
            </a:pPr>
            <a:endParaRPr lang="en-ID" sz="20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2530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57BD4FF-A6B4-43EE-93E1-DD58F31E474D}"/>
              </a:ext>
            </a:extLst>
          </p:cNvPr>
          <p:cNvSpPr/>
          <p:nvPr/>
        </p:nvSpPr>
        <p:spPr>
          <a:xfrm>
            <a:off x="2226365" y="1291107"/>
            <a:ext cx="70866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200" b="1" dirty="0">
                <a:solidFill>
                  <a:srgbClr val="FF0000"/>
                </a:solidFill>
                <a:latin typeface="Maiandra GD" panose="020E0502030308020204" pitchFamily="34" charset="0"/>
              </a:rPr>
              <a:t>1.TEMA</a:t>
            </a:r>
          </a:p>
          <a:p>
            <a:r>
              <a:rPr lang="en-US" sz="2200" dirty="0" err="1">
                <a:latin typeface="Maiandra GD" panose="020E0502030308020204" pitchFamily="34" charset="0"/>
              </a:rPr>
              <a:t>Tema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adalah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persoalan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pokok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sebuah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cerita</a:t>
            </a:r>
            <a:r>
              <a:rPr lang="en-US" sz="2200" dirty="0">
                <a:latin typeface="Maiandra GD" panose="020E0502030308020204" pitchFamily="34" charset="0"/>
              </a:rPr>
              <a:t>. </a:t>
            </a:r>
            <a:r>
              <a:rPr lang="en-US" sz="2200" dirty="0" err="1">
                <a:latin typeface="Maiandra GD" panose="020E0502030308020204" pitchFamily="34" charset="0"/>
              </a:rPr>
              <a:t>Tema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disebut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juga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ide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cerita</a:t>
            </a:r>
            <a:r>
              <a:rPr lang="en-US" sz="2200" dirty="0">
                <a:latin typeface="Maiandra GD" panose="020E0502030308020204" pitchFamily="34" charset="0"/>
              </a:rPr>
              <a:t>. </a:t>
            </a:r>
            <a:r>
              <a:rPr lang="en-US" sz="2200" dirty="0" err="1">
                <a:latin typeface="Maiandra GD" panose="020E0502030308020204" pitchFamily="34" charset="0"/>
              </a:rPr>
              <a:t>Tema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dapat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berwujud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pengamatan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pengarang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terhadap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berbagai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peristiwa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dalam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kehidupan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ini</a:t>
            </a:r>
            <a:r>
              <a:rPr lang="en-US" sz="2200" dirty="0">
                <a:latin typeface="Maiandra GD" panose="020E0502030308020204" pitchFamily="34" charset="0"/>
              </a:rPr>
              <a:t>. Kita </a:t>
            </a:r>
            <a:r>
              <a:rPr lang="en-US" sz="2200" dirty="0" err="1">
                <a:latin typeface="Maiandra GD" panose="020E0502030308020204" pitchFamily="34" charset="0"/>
              </a:rPr>
              <a:t>dapat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memahami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tema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sebuah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cerita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jika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sudah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membaca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cerita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tersebut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secara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keseluruhan</a:t>
            </a:r>
            <a:r>
              <a:rPr lang="en-US" sz="2200" dirty="0"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EB1300F-43E1-49AF-90CA-2A12F4F7B7E3}"/>
              </a:ext>
            </a:extLst>
          </p:cNvPr>
          <p:cNvSpPr/>
          <p:nvPr/>
        </p:nvSpPr>
        <p:spPr>
          <a:xfrm>
            <a:off x="414132" y="4143637"/>
            <a:ext cx="709653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200" b="1" dirty="0">
                <a:solidFill>
                  <a:srgbClr val="FF0000"/>
                </a:solidFill>
                <a:latin typeface="Maiandra GD" panose="020E0502030308020204" pitchFamily="34" charset="0"/>
              </a:rPr>
              <a:t>2. </a:t>
            </a:r>
            <a:r>
              <a:rPr lang="en-US" sz="2200" b="1" dirty="0" err="1">
                <a:solidFill>
                  <a:srgbClr val="FF0000"/>
                </a:solidFill>
                <a:latin typeface="Maiandra GD" panose="020E0502030308020204" pitchFamily="34" charset="0"/>
              </a:rPr>
              <a:t>Tokoh</a:t>
            </a:r>
            <a:r>
              <a:rPr lang="en-US" sz="2200" b="1" dirty="0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Maiandra GD" panose="020E0502030308020204" pitchFamily="34" charset="0"/>
              </a:rPr>
              <a:t>dan</a:t>
            </a:r>
            <a:r>
              <a:rPr lang="en-US" sz="2200" b="1" dirty="0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Maiandra GD" panose="020E0502030308020204" pitchFamily="34" charset="0"/>
              </a:rPr>
              <a:t>penokohan</a:t>
            </a:r>
            <a:r>
              <a:rPr lang="en-US" sz="2200" b="1" dirty="0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</a:p>
          <a:p>
            <a:r>
              <a:rPr lang="en-US" sz="2200" dirty="0" err="1">
                <a:latin typeface="Maiandra GD" panose="020E0502030308020204" pitchFamily="34" charset="0"/>
              </a:rPr>
              <a:t>Istilah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tokoh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menunjuk</a:t>
            </a:r>
            <a:r>
              <a:rPr lang="en-US" sz="2200" dirty="0">
                <a:latin typeface="Maiandra GD" panose="020E0502030308020204" pitchFamily="34" charset="0"/>
              </a:rPr>
              <a:t> pada </a:t>
            </a:r>
            <a:r>
              <a:rPr lang="en-US" sz="2200" dirty="0" err="1">
                <a:latin typeface="Maiandra GD" panose="020E0502030308020204" pitchFamily="34" charset="0"/>
              </a:rPr>
              <a:t>orangnya</a:t>
            </a:r>
            <a:r>
              <a:rPr lang="en-US" sz="2200" dirty="0">
                <a:latin typeface="Maiandra GD" panose="020E0502030308020204" pitchFamily="34" charset="0"/>
              </a:rPr>
              <a:t>, </a:t>
            </a:r>
            <a:r>
              <a:rPr lang="en-US" sz="2200" dirty="0" err="1">
                <a:latin typeface="Maiandra GD" panose="020E0502030308020204" pitchFamily="34" charset="0"/>
              </a:rPr>
              <a:t>pelaku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cerita</a:t>
            </a:r>
            <a:r>
              <a:rPr lang="en-US" sz="2200" dirty="0">
                <a:latin typeface="Maiandra GD" panose="020E0502030308020204" pitchFamily="34" charset="0"/>
              </a:rPr>
              <a:t>, </a:t>
            </a:r>
            <a:r>
              <a:rPr lang="en-US" sz="2200" dirty="0" err="1">
                <a:latin typeface="Maiandra GD" panose="020E0502030308020204" pitchFamily="34" charset="0"/>
              </a:rPr>
              <a:t>sedangkan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penokohan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yaitu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cara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pengarang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menyampaikan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watak</a:t>
            </a:r>
            <a:r>
              <a:rPr lang="en-US" sz="2200" dirty="0">
                <a:latin typeface="Maiandra GD" panose="020E0502030308020204" pitchFamily="34" charset="0"/>
              </a:rPr>
              <a:t>, </a:t>
            </a:r>
            <a:r>
              <a:rPr lang="en-US" sz="2200" dirty="0" err="1">
                <a:latin typeface="Maiandra GD" panose="020E0502030308020204" pitchFamily="34" charset="0"/>
              </a:rPr>
              <a:t>perwatakan</a:t>
            </a:r>
            <a:r>
              <a:rPr lang="en-US" sz="2200" dirty="0">
                <a:latin typeface="Maiandra GD" panose="020E0502030308020204" pitchFamily="34" charset="0"/>
              </a:rPr>
              <a:t>, </a:t>
            </a:r>
            <a:r>
              <a:rPr lang="en-US" sz="2200" dirty="0" err="1">
                <a:latin typeface="Maiandra GD" panose="020E0502030308020204" pitchFamily="34" charset="0"/>
              </a:rPr>
              <a:t>atau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karakter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menunjuk</a:t>
            </a:r>
            <a:r>
              <a:rPr lang="en-US" sz="2200" dirty="0">
                <a:latin typeface="Maiandra GD" panose="020E0502030308020204" pitchFamily="34" charset="0"/>
              </a:rPr>
              <a:t> pada </a:t>
            </a:r>
            <a:r>
              <a:rPr lang="en-US" sz="2200" dirty="0" err="1">
                <a:latin typeface="Maiandra GD" panose="020E0502030308020204" pitchFamily="34" charset="0"/>
              </a:rPr>
              <a:t>sifat</a:t>
            </a:r>
            <a:r>
              <a:rPr lang="en-US" sz="2200" dirty="0">
                <a:latin typeface="Maiandra GD" panose="020E0502030308020204" pitchFamily="34" charset="0"/>
              </a:rPr>
              <a:t> dan </a:t>
            </a:r>
            <a:r>
              <a:rPr lang="en-US" sz="2200" dirty="0" err="1">
                <a:latin typeface="Maiandra GD" panose="020E0502030308020204" pitchFamily="34" charset="0"/>
              </a:rPr>
              <a:t>sikap</a:t>
            </a:r>
            <a:r>
              <a:rPr lang="en-US" sz="2200" dirty="0">
                <a:latin typeface="Maiandra GD" panose="020E0502030308020204" pitchFamily="34" charset="0"/>
              </a:rPr>
              <a:t> para </a:t>
            </a:r>
            <a:r>
              <a:rPr lang="en-US" sz="2200" dirty="0" err="1">
                <a:latin typeface="Maiandra GD" panose="020E0502030308020204" pitchFamily="34" charset="0"/>
              </a:rPr>
              <a:t>tokoh</a:t>
            </a:r>
            <a:r>
              <a:rPr lang="en-US" sz="2200" dirty="0">
                <a:latin typeface="Maiandra GD" panose="020E0502030308020204" pitchFamily="34" charset="0"/>
              </a:rPr>
              <a:t> yang </a:t>
            </a:r>
            <a:r>
              <a:rPr lang="en-US" sz="2200" dirty="0" err="1">
                <a:latin typeface="Maiandra GD" panose="020E0502030308020204" pitchFamily="34" charset="0"/>
              </a:rPr>
              <a:t>menggambarkan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kualitas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pribadi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seorang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tokoh</a:t>
            </a:r>
            <a:r>
              <a:rPr lang="en-US" sz="2200" dirty="0"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A416D82-30C2-4DDC-A317-E21722601725}"/>
              </a:ext>
            </a:extLst>
          </p:cNvPr>
          <p:cNvSpPr/>
          <p:nvPr/>
        </p:nvSpPr>
        <p:spPr>
          <a:xfrm>
            <a:off x="2796208" y="293786"/>
            <a:ext cx="5049078" cy="607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Maiandra GD" panose="020E0502030308020204" pitchFamily="34" charset="0"/>
              </a:rPr>
              <a:t>Unsur</a:t>
            </a:r>
            <a:r>
              <a:rPr lang="en-US" sz="4800" b="1" dirty="0">
                <a:latin typeface="Maiandra GD" panose="020E0502030308020204" pitchFamily="34" charset="0"/>
              </a:rPr>
              <a:t> </a:t>
            </a:r>
            <a:r>
              <a:rPr lang="en-US" sz="4800" b="1" dirty="0" err="1">
                <a:latin typeface="Maiandra GD" panose="020E0502030308020204" pitchFamily="34" charset="0"/>
              </a:rPr>
              <a:t>Intrinsik</a:t>
            </a:r>
            <a:endParaRPr lang="en-ID" sz="4800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567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3FB472-9226-4475-A928-FA4107C29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99" y="196458"/>
            <a:ext cx="8596668" cy="691322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accent1"/>
                </a:solidFill>
                <a:latin typeface="Maiandra GD" panose="020E0502030308020204" pitchFamily="34" charset="0"/>
              </a:rPr>
              <a:t>Tokoh</a:t>
            </a:r>
            <a:r>
              <a:rPr lang="en-US" b="1" dirty="0">
                <a:solidFill>
                  <a:schemeClr val="accent1"/>
                </a:solidFill>
                <a:latin typeface="Maiandra GD" panose="020E0502030308020204" pitchFamily="34" charset="0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Maiandra GD" panose="020E0502030308020204" pitchFamily="34" charset="0"/>
              </a:rPr>
              <a:t>Dibagi</a:t>
            </a:r>
            <a:r>
              <a:rPr lang="en-US" b="1" dirty="0">
                <a:solidFill>
                  <a:schemeClr val="accent1"/>
                </a:solidFill>
                <a:latin typeface="Maiandra GD" panose="020E0502030308020204" pitchFamily="34" charset="0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Maiandra GD" panose="020E0502030308020204" pitchFamily="34" charset="0"/>
              </a:rPr>
              <a:t>Menjadi</a:t>
            </a:r>
            <a:r>
              <a:rPr lang="en-US" b="1" dirty="0">
                <a:solidFill>
                  <a:schemeClr val="accent1"/>
                </a:solidFill>
                <a:latin typeface="Maiandra GD" panose="020E0502030308020204" pitchFamily="34" charset="0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Maiandra GD" panose="020E0502030308020204" pitchFamily="34" charset="0"/>
              </a:rPr>
              <a:t>Tiga</a:t>
            </a:r>
            <a:r>
              <a:rPr lang="en-US" b="1" dirty="0">
                <a:solidFill>
                  <a:schemeClr val="accent1"/>
                </a:solidFill>
                <a:latin typeface="Maiandra GD" panose="020E0502030308020204" pitchFamily="34" charset="0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Maiandra GD" panose="020E0502030308020204" pitchFamily="34" charset="0"/>
              </a:rPr>
              <a:t>Jenis</a:t>
            </a:r>
            <a:r>
              <a:rPr lang="en-US" b="1" dirty="0">
                <a:solidFill>
                  <a:schemeClr val="accent1"/>
                </a:solidFill>
                <a:latin typeface="Maiandra GD" panose="020E0502030308020204" pitchFamily="34" charset="0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Maiandra GD" panose="020E0502030308020204" pitchFamily="34" charset="0"/>
              </a:rPr>
              <a:t>Yaitu</a:t>
            </a:r>
            <a:r>
              <a:rPr lang="en-US" b="1" dirty="0">
                <a:solidFill>
                  <a:schemeClr val="accent1"/>
                </a:solidFill>
                <a:latin typeface="Maiandra GD" panose="020E0502030308020204" pitchFamily="34" charset="0"/>
              </a:rPr>
              <a:t>:</a:t>
            </a:r>
            <a:endParaRPr lang="en-ID" dirty="0">
              <a:solidFill>
                <a:schemeClr val="accent1"/>
              </a:solidFill>
              <a:latin typeface="Maiandra GD" panose="020E0502030308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DBEF821-9153-4457-B5A0-142BA0375A72}"/>
              </a:ext>
            </a:extLst>
          </p:cNvPr>
          <p:cNvSpPr/>
          <p:nvPr/>
        </p:nvSpPr>
        <p:spPr>
          <a:xfrm>
            <a:off x="570976" y="1058087"/>
            <a:ext cx="732731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200" dirty="0">
                <a:solidFill>
                  <a:srgbClr val="7030A0"/>
                </a:solidFill>
                <a:latin typeface="Maiandra GD" panose="020E0502030308020204" pitchFamily="34" charset="0"/>
              </a:rPr>
              <a:t>1. </a:t>
            </a:r>
            <a:r>
              <a:rPr lang="en-US" sz="2200" b="1" dirty="0" err="1">
                <a:solidFill>
                  <a:srgbClr val="7030A0"/>
                </a:solidFill>
                <a:latin typeface="Maiandra GD" panose="020E0502030308020204" pitchFamily="34" charset="0"/>
              </a:rPr>
              <a:t>Tokoh</a:t>
            </a:r>
            <a:r>
              <a:rPr lang="en-US" sz="2200" b="1" dirty="0">
                <a:solidFill>
                  <a:srgbClr val="7030A0"/>
                </a:solidFill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Maiandra GD" panose="020E0502030308020204" pitchFamily="34" charset="0"/>
              </a:rPr>
              <a:t>Protagonis</a:t>
            </a:r>
            <a:r>
              <a:rPr lang="en-US" sz="2200" b="1" dirty="0">
                <a:solidFill>
                  <a:srgbClr val="7030A0"/>
                </a:solidFill>
                <a:latin typeface="Maiandra GD" panose="020E0502030308020204" pitchFamily="34" charset="0"/>
              </a:rPr>
              <a:t> </a:t>
            </a:r>
          </a:p>
          <a:p>
            <a:pPr>
              <a:buNone/>
            </a:pPr>
            <a:r>
              <a:rPr lang="en-US" sz="2200" dirty="0">
                <a:latin typeface="Maiandra GD" panose="020E0502030308020204" pitchFamily="34" charset="0"/>
              </a:rPr>
              <a:t>	</a:t>
            </a:r>
            <a:r>
              <a:rPr lang="en-US" sz="2200" b="1" dirty="0" err="1">
                <a:latin typeface="Maiandra GD" panose="020E0502030308020204" pitchFamily="34" charset="0"/>
              </a:rPr>
              <a:t>adalah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tokoh</a:t>
            </a:r>
            <a:r>
              <a:rPr lang="en-US" sz="2200" b="1" dirty="0">
                <a:latin typeface="Maiandra GD" panose="020E0502030308020204" pitchFamily="34" charset="0"/>
              </a:rPr>
              <a:t> yang </a:t>
            </a:r>
            <a:r>
              <a:rPr lang="en-US" sz="2200" b="1" dirty="0" err="1">
                <a:latin typeface="Maiandra GD" panose="020E0502030308020204" pitchFamily="34" charset="0"/>
              </a:rPr>
              <a:t>kita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kagumi</a:t>
            </a:r>
            <a:r>
              <a:rPr lang="en-US" sz="2200" b="1" dirty="0">
                <a:latin typeface="Maiandra GD" panose="020E0502030308020204" pitchFamily="34" charset="0"/>
              </a:rPr>
              <a:t>, </a:t>
            </a:r>
            <a:r>
              <a:rPr lang="en-US" sz="2200" b="1" dirty="0" err="1">
                <a:latin typeface="Maiandra GD" panose="020E0502030308020204" pitchFamily="34" charset="0"/>
              </a:rPr>
              <a:t>tokoh</a:t>
            </a:r>
            <a:r>
              <a:rPr lang="en-US" sz="2200" b="1" dirty="0">
                <a:latin typeface="Maiandra GD" panose="020E0502030308020204" pitchFamily="34" charset="0"/>
              </a:rPr>
              <a:t> yang </a:t>
            </a:r>
            <a:r>
              <a:rPr lang="en-US" sz="2200" b="1" dirty="0" err="1">
                <a:latin typeface="Maiandra GD" panose="020E0502030308020204" pitchFamily="34" charset="0"/>
              </a:rPr>
              <a:t>merupakan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pengejawantahan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norma-norma</a:t>
            </a:r>
            <a:r>
              <a:rPr lang="en-US" sz="2200" b="1" dirty="0">
                <a:latin typeface="Maiandra GD" panose="020E0502030308020204" pitchFamily="34" charset="0"/>
              </a:rPr>
              <a:t>, </a:t>
            </a:r>
            <a:r>
              <a:rPr lang="en-US" sz="2200" b="1" dirty="0" err="1">
                <a:latin typeface="Maiandra GD" panose="020E0502030308020204" pitchFamily="34" charset="0"/>
              </a:rPr>
              <a:t>nilai-nilai</a:t>
            </a:r>
            <a:r>
              <a:rPr lang="en-US" sz="2200" b="1" dirty="0">
                <a:latin typeface="Maiandra GD" panose="020E0502030308020204" pitchFamily="34" charset="0"/>
              </a:rPr>
              <a:t> yang ideal </a:t>
            </a:r>
            <a:r>
              <a:rPr lang="en-US" sz="2200" b="1" dirty="0" err="1">
                <a:latin typeface="Maiandra GD" panose="020E0502030308020204" pitchFamily="34" charset="0"/>
              </a:rPr>
              <a:t>bagi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kita</a:t>
            </a:r>
            <a:r>
              <a:rPr lang="en-US" sz="2200" b="1" dirty="0">
                <a:latin typeface="Maiandra GD" panose="020E0502030308020204" pitchFamily="34" charset="0"/>
              </a:rPr>
              <a:t>. </a:t>
            </a:r>
            <a:r>
              <a:rPr lang="en-US" sz="2200" b="1" dirty="0" err="1">
                <a:latin typeface="Maiandra GD" panose="020E0502030308020204" pitchFamily="34" charset="0"/>
              </a:rPr>
              <a:t>Tokoh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protagonis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menampilkan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sesuatu</a:t>
            </a:r>
            <a:r>
              <a:rPr lang="en-US" sz="2200" b="1" dirty="0">
                <a:latin typeface="Maiandra GD" panose="020E0502030308020204" pitchFamily="34" charset="0"/>
              </a:rPr>
              <a:t> yang </a:t>
            </a:r>
            <a:r>
              <a:rPr lang="en-US" sz="2200" b="1" dirty="0" err="1">
                <a:latin typeface="Maiandra GD" panose="020E0502030308020204" pitchFamily="34" charset="0"/>
              </a:rPr>
              <a:t>sesuai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dengan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pandangan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dan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harapan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pembaca</a:t>
            </a:r>
            <a:r>
              <a:rPr lang="en-US" sz="2200" b="1" dirty="0"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16C6423-D60B-46BD-A6BE-80CADF9BD48A}"/>
              </a:ext>
            </a:extLst>
          </p:cNvPr>
          <p:cNvSpPr/>
          <p:nvPr/>
        </p:nvSpPr>
        <p:spPr>
          <a:xfrm>
            <a:off x="2724115" y="3172259"/>
            <a:ext cx="753306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200" b="1" dirty="0">
                <a:solidFill>
                  <a:srgbClr val="7030A0"/>
                </a:solidFill>
                <a:latin typeface="Maiandra GD" panose="020E0502030308020204" pitchFamily="34" charset="0"/>
              </a:rPr>
              <a:t>2. </a:t>
            </a:r>
            <a:r>
              <a:rPr lang="en-US" sz="2200" b="1" dirty="0" err="1">
                <a:solidFill>
                  <a:srgbClr val="7030A0"/>
                </a:solidFill>
                <a:latin typeface="Maiandra GD" panose="020E0502030308020204" pitchFamily="34" charset="0"/>
              </a:rPr>
              <a:t>Tokoh</a:t>
            </a:r>
            <a:r>
              <a:rPr lang="en-US" sz="2200" b="1" dirty="0">
                <a:solidFill>
                  <a:srgbClr val="7030A0"/>
                </a:solidFill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Maiandra GD" panose="020E0502030308020204" pitchFamily="34" charset="0"/>
              </a:rPr>
              <a:t>Antagonis</a:t>
            </a:r>
            <a:r>
              <a:rPr lang="en-US" sz="2200" b="1" dirty="0">
                <a:solidFill>
                  <a:srgbClr val="7030A0"/>
                </a:solidFill>
                <a:latin typeface="Maiandra GD" panose="020E0502030308020204" pitchFamily="34" charset="0"/>
              </a:rPr>
              <a:t> </a:t>
            </a:r>
          </a:p>
          <a:p>
            <a:pPr>
              <a:buNone/>
            </a:pPr>
            <a:r>
              <a:rPr lang="en-US" sz="2200" b="1" dirty="0">
                <a:latin typeface="Maiandra GD" panose="020E0502030308020204" pitchFamily="34" charset="0"/>
              </a:rPr>
              <a:t>	</a:t>
            </a:r>
            <a:r>
              <a:rPr lang="en-US" sz="2200" b="1" dirty="0" err="1">
                <a:latin typeface="Maiandra GD" panose="020E0502030308020204" pitchFamily="34" charset="0"/>
              </a:rPr>
              <a:t>adalah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tokoh</a:t>
            </a:r>
            <a:r>
              <a:rPr lang="en-US" sz="2200" b="1" dirty="0">
                <a:latin typeface="Maiandra GD" panose="020E0502030308020204" pitchFamily="34" charset="0"/>
              </a:rPr>
              <a:t> yang </a:t>
            </a:r>
            <a:r>
              <a:rPr lang="en-US" sz="2200" b="1" dirty="0" err="1">
                <a:latin typeface="Maiandra GD" panose="020E0502030308020204" pitchFamily="34" charset="0"/>
              </a:rPr>
              <a:t>menyebabkan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terjadinya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konflik</a:t>
            </a:r>
            <a:r>
              <a:rPr lang="en-US" sz="2200" b="1" dirty="0">
                <a:latin typeface="Maiandra GD" panose="020E0502030308020204" pitchFamily="34" charset="0"/>
              </a:rPr>
              <a:t>. </a:t>
            </a:r>
            <a:r>
              <a:rPr lang="en-US" sz="2200" b="1" dirty="0" err="1">
                <a:latin typeface="Maiandra GD" panose="020E0502030308020204" pitchFamily="34" charset="0"/>
              </a:rPr>
              <a:t>Tokoh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antagonis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merupakan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penentang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tokoh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protagonis</a:t>
            </a:r>
            <a:r>
              <a:rPr lang="en-US" sz="2200" b="1" dirty="0">
                <a:latin typeface="Maiandra GD" panose="020E0502030308020204" pitchFamily="34" charset="0"/>
              </a:rPr>
              <a:t>.</a:t>
            </a:r>
          </a:p>
          <a:p>
            <a:pPr>
              <a:buNone/>
            </a:pPr>
            <a:r>
              <a:rPr lang="en-US" sz="2200" b="1" dirty="0">
                <a:latin typeface="Maiandra GD" panose="020E0502030308020204" pitchFamily="34" charset="0"/>
              </a:rPr>
              <a:t/>
            </a:r>
            <a:br>
              <a:rPr lang="en-US" sz="2200" b="1" dirty="0">
                <a:latin typeface="Maiandra GD" panose="020E0502030308020204" pitchFamily="34" charset="0"/>
              </a:rPr>
            </a:br>
            <a:endParaRPr lang="en-US" sz="2200" b="1" dirty="0">
              <a:latin typeface="Maiandra GD" panose="020E0502030308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23B97C7-ECFB-4BCD-A448-98E5A4EBC2AB}"/>
              </a:ext>
            </a:extLst>
          </p:cNvPr>
          <p:cNvSpPr txBox="1"/>
          <p:nvPr/>
        </p:nvSpPr>
        <p:spPr>
          <a:xfrm>
            <a:off x="463825" y="4684523"/>
            <a:ext cx="75330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7030A0"/>
                </a:solidFill>
                <a:latin typeface="Maiandra GD" panose="020E0502030308020204" pitchFamily="34" charset="0"/>
              </a:rPr>
              <a:t>3. </a:t>
            </a:r>
            <a:r>
              <a:rPr lang="en-US" sz="2200" b="1" dirty="0" err="1">
                <a:solidFill>
                  <a:srgbClr val="7030A0"/>
                </a:solidFill>
                <a:latin typeface="Maiandra GD" panose="020E0502030308020204" pitchFamily="34" charset="0"/>
              </a:rPr>
              <a:t>Tokoh</a:t>
            </a:r>
            <a:r>
              <a:rPr lang="en-US" sz="2200" b="1" dirty="0">
                <a:solidFill>
                  <a:srgbClr val="7030A0"/>
                </a:solidFill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Maiandra GD" panose="020E0502030308020204" pitchFamily="34" charset="0"/>
              </a:rPr>
              <a:t>Tritagonis</a:t>
            </a:r>
            <a:r>
              <a:rPr lang="en-US" sz="2200" b="1" dirty="0">
                <a:latin typeface="Maiandra GD" panose="020E0502030308020204" pitchFamily="34" charset="0"/>
              </a:rPr>
              <a:t/>
            </a:r>
            <a:br>
              <a:rPr lang="en-US" sz="2200" b="1" dirty="0">
                <a:latin typeface="Maiandra GD" panose="020E0502030308020204" pitchFamily="34" charset="0"/>
              </a:rPr>
            </a:br>
            <a:r>
              <a:rPr lang="en-US" sz="2200" b="1" dirty="0">
                <a:latin typeface="Maiandra GD" panose="020E0502030308020204" pitchFamily="34" charset="0"/>
              </a:rPr>
              <a:t>	</a:t>
            </a:r>
            <a:r>
              <a:rPr lang="en-US" sz="2200" b="1" dirty="0" err="1">
                <a:latin typeface="Maiandra GD" panose="020E0502030308020204" pitchFamily="34" charset="0"/>
              </a:rPr>
              <a:t>yaitu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tokoh</a:t>
            </a:r>
            <a:r>
              <a:rPr lang="en-US" sz="2200" b="1" dirty="0">
                <a:latin typeface="Maiandra GD" panose="020E0502030308020204" pitchFamily="34" charset="0"/>
              </a:rPr>
              <a:t> yang </a:t>
            </a:r>
            <a:r>
              <a:rPr lang="en-US" sz="2200" b="1" dirty="0" err="1">
                <a:latin typeface="Maiandra GD" panose="020E0502030308020204" pitchFamily="34" charset="0"/>
              </a:rPr>
              <a:t>berada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ditengah-tengah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antara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tokoh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protagonis</a:t>
            </a:r>
            <a:r>
              <a:rPr lang="en-US" sz="2200" b="1" dirty="0">
                <a:latin typeface="Maiandra GD" panose="020E0502030308020204" pitchFamily="34" charset="0"/>
              </a:rPr>
              <a:t> dan </a:t>
            </a:r>
            <a:r>
              <a:rPr lang="en-US" sz="2200" b="1" dirty="0" err="1">
                <a:latin typeface="Maiandra GD" panose="020E0502030308020204" pitchFamily="34" charset="0"/>
              </a:rPr>
              <a:t>antagonis</a:t>
            </a:r>
            <a:r>
              <a:rPr lang="en-US" sz="2200" b="1" dirty="0">
                <a:latin typeface="Maiandra GD" panose="020E0502030308020204" pitchFamily="34" charset="0"/>
              </a:rPr>
              <a:t>, </a:t>
            </a:r>
            <a:r>
              <a:rPr lang="en-US" sz="2200" b="1" dirty="0" err="1">
                <a:latin typeface="Maiandra GD" panose="020E0502030308020204" pitchFamily="34" charset="0"/>
              </a:rPr>
              <a:t>tidak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ada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memihak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antara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keduanya</a:t>
            </a:r>
            <a:r>
              <a:rPr lang="en-US" sz="2200" b="1" dirty="0">
                <a:latin typeface="Maiandra GD" panose="020E0502030308020204" pitchFamily="34" charset="0"/>
              </a:rPr>
              <a:t>. Dan </a:t>
            </a:r>
            <a:r>
              <a:rPr lang="en-US" sz="2200" b="1" dirty="0" err="1">
                <a:latin typeface="Maiandra GD" panose="020E0502030308020204" pitchFamily="34" charset="0"/>
              </a:rPr>
              <a:t>berusaha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menyelesaikan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konflik</a:t>
            </a:r>
            <a:r>
              <a:rPr lang="en-US" sz="2200" b="1" dirty="0">
                <a:latin typeface="Maiandra GD" panose="020E0502030308020204" pitchFamily="34" charset="0"/>
              </a:rPr>
              <a:t> yang </a:t>
            </a:r>
            <a:r>
              <a:rPr lang="en-US" sz="2200" b="1" dirty="0" err="1">
                <a:latin typeface="Maiandra GD" panose="020E0502030308020204" pitchFamily="34" charset="0"/>
              </a:rPr>
              <a:t>terjadi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antara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tokoh</a:t>
            </a:r>
            <a:r>
              <a:rPr lang="en-US" sz="2200" b="1" dirty="0">
                <a:latin typeface="Maiandra GD" panose="020E0502030308020204" pitchFamily="34" charset="0"/>
              </a:rPr>
              <a:t> </a:t>
            </a:r>
            <a:r>
              <a:rPr lang="en-US" sz="2200" b="1" dirty="0" err="1">
                <a:latin typeface="Maiandra GD" panose="020E0502030308020204" pitchFamily="34" charset="0"/>
              </a:rPr>
              <a:t>protagonis</a:t>
            </a:r>
            <a:r>
              <a:rPr lang="en-US" sz="2200" b="1" dirty="0">
                <a:latin typeface="Maiandra GD" panose="020E0502030308020204" pitchFamily="34" charset="0"/>
              </a:rPr>
              <a:t> dan </a:t>
            </a:r>
            <a:r>
              <a:rPr lang="en-US" sz="2200" b="1" dirty="0" err="1">
                <a:latin typeface="Maiandra GD" panose="020E0502030308020204" pitchFamily="34" charset="0"/>
              </a:rPr>
              <a:t>antagonis</a:t>
            </a:r>
            <a:r>
              <a:rPr lang="en-US" sz="2200" b="1" dirty="0"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99874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857540-DE13-4E08-8E4B-023856D96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chemeClr val="accent6"/>
                </a:solidFill>
                <a:latin typeface="Maiandra GD" panose="020E0502030308020204" pitchFamily="34" charset="0"/>
              </a:rPr>
              <a:t>Ada </a:t>
            </a:r>
            <a:r>
              <a:rPr lang="en-US" sz="4000" b="1" dirty="0" err="1">
                <a:solidFill>
                  <a:schemeClr val="accent6"/>
                </a:solidFill>
                <a:latin typeface="Maiandra GD" panose="020E0502030308020204" pitchFamily="34" charset="0"/>
              </a:rPr>
              <a:t>beberapa</a:t>
            </a:r>
            <a:r>
              <a:rPr lang="en-US" sz="4000" b="1" dirty="0">
                <a:solidFill>
                  <a:schemeClr val="accent6"/>
                </a:solidFill>
                <a:latin typeface="Maiandra GD" panose="020E0502030308020204" pitchFamily="34" charset="0"/>
              </a:rPr>
              <a:t> </a:t>
            </a:r>
            <a:r>
              <a:rPr lang="en-US" sz="4000" b="1" dirty="0" err="1">
                <a:solidFill>
                  <a:schemeClr val="accent6"/>
                </a:solidFill>
                <a:latin typeface="Maiandra GD" panose="020E0502030308020204" pitchFamily="34" charset="0"/>
              </a:rPr>
              <a:t>cara</a:t>
            </a:r>
            <a:r>
              <a:rPr lang="en-US" sz="4000" b="1" dirty="0">
                <a:solidFill>
                  <a:schemeClr val="accent6"/>
                </a:solidFill>
                <a:latin typeface="Maiandra GD" panose="020E0502030308020204" pitchFamily="34" charset="0"/>
              </a:rPr>
              <a:t> </a:t>
            </a:r>
            <a:r>
              <a:rPr lang="en-US" sz="4000" b="1" dirty="0" err="1">
                <a:solidFill>
                  <a:schemeClr val="accent6"/>
                </a:solidFill>
                <a:latin typeface="Maiandra GD" panose="020E0502030308020204" pitchFamily="34" charset="0"/>
              </a:rPr>
              <a:t>penggambaran</a:t>
            </a:r>
            <a:r>
              <a:rPr lang="en-US" sz="4000" b="1" dirty="0">
                <a:solidFill>
                  <a:schemeClr val="accent6"/>
                </a:solidFill>
                <a:latin typeface="Maiandra GD" panose="020E0502030308020204" pitchFamily="34" charset="0"/>
              </a:rPr>
              <a:t> </a:t>
            </a:r>
            <a:r>
              <a:rPr lang="en-US" sz="4000" b="1" dirty="0" err="1">
                <a:solidFill>
                  <a:schemeClr val="accent6"/>
                </a:solidFill>
                <a:latin typeface="Maiandra GD" panose="020E0502030308020204" pitchFamily="34" charset="0"/>
              </a:rPr>
              <a:t>karakter</a:t>
            </a:r>
            <a:r>
              <a:rPr lang="en-US" sz="4000" b="1" dirty="0">
                <a:solidFill>
                  <a:schemeClr val="accent6"/>
                </a:solidFill>
                <a:latin typeface="Maiandra GD" panose="020E0502030308020204" pitchFamily="34" charset="0"/>
              </a:rPr>
              <a:t> </a:t>
            </a:r>
            <a:r>
              <a:rPr lang="en-US" sz="4000" b="1" dirty="0" err="1">
                <a:solidFill>
                  <a:schemeClr val="accent6"/>
                </a:solidFill>
                <a:latin typeface="Maiandra GD" panose="020E0502030308020204" pitchFamily="34" charset="0"/>
              </a:rPr>
              <a:t>tokoh</a:t>
            </a:r>
            <a:r>
              <a:rPr lang="en-US" sz="4000" b="1" dirty="0">
                <a:solidFill>
                  <a:schemeClr val="accent6"/>
                </a:solidFill>
                <a:latin typeface="Maiandra GD" panose="020E0502030308020204" pitchFamily="34" charset="0"/>
              </a:rPr>
              <a:t> </a:t>
            </a:r>
            <a:r>
              <a:rPr lang="en-US" sz="4000" b="1" dirty="0" err="1">
                <a:solidFill>
                  <a:schemeClr val="accent6"/>
                </a:solidFill>
                <a:latin typeface="Maiandra GD" panose="020E0502030308020204" pitchFamily="34" charset="0"/>
              </a:rPr>
              <a:t>sebagai</a:t>
            </a:r>
            <a:r>
              <a:rPr lang="en-US" sz="4000" b="1" dirty="0">
                <a:solidFill>
                  <a:schemeClr val="accent6"/>
                </a:solidFill>
                <a:latin typeface="Maiandra GD" panose="020E0502030308020204" pitchFamily="34" charset="0"/>
              </a:rPr>
              <a:t> </a:t>
            </a:r>
            <a:r>
              <a:rPr lang="en-US" sz="4000" b="1" dirty="0" err="1">
                <a:solidFill>
                  <a:schemeClr val="accent6"/>
                </a:solidFill>
                <a:latin typeface="Maiandra GD" panose="020E0502030308020204" pitchFamily="34" charset="0"/>
              </a:rPr>
              <a:t>berikut</a:t>
            </a:r>
            <a:r>
              <a:rPr lang="en-US" sz="4000" b="1" dirty="0">
                <a:solidFill>
                  <a:schemeClr val="accent6"/>
                </a:solidFill>
                <a:latin typeface="Maiandra GD" panose="020E0502030308020204" pitchFamily="34" charset="0"/>
              </a:rPr>
              <a:t>:</a:t>
            </a:r>
            <a:br>
              <a:rPr lang="en-US" sz="4000" b="1" dirty="0">
                <a:solidFill>
                  <a:schemeClr val="accent6"/>
                </a:solidFill>
                <a:latin typeface="Maiandra GD" panose="020E0502030308020204" pitchFamily="34" charset="0"/>
              </a:rPr>
            </a:br>
            <a:endParaRPr lang="en-ID" sz="4000" dirty="0">
              <a:solidFill>
                <a:schemeClr val="accent6"/>
              </a:solidFill>
              <a:latin typeface="Maiandra GD" panose="020E0502030308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640C0C0-A056-4ADF-9B6C-0BDC5EA8A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2160588"/>
            <a:ext cx="8596312" cy="2934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>
                <a:latin typeface="Maiandra GD" panose="020E0502030308020204" pitchFamily="34" charset="0"/>
              </a:rPr>
              <a:t>Secara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langsung</a:t>
            </a:r>
            <a:r>
              <a:rPr lang="en-US" sz="2800" dirty="0">
                <a:latin typeface="Maiandra GD" panose="020E0502030308020204" pitchFamily="34" charset="0"/>
              </a:rPr>
              <a:t> ( </a:t>
            </a:r>
            <a:r>
              <a:rPr lang="en-US" sz="2800" dirty="0" err="1">
                <a:latin typeface="Maiandra GD" panose="020E0502030308020204" pitchFamily="34" charset="0"/>
              </a:rPr>
              <a:t>analitik</a:t>
            </a:r>
            <a:r>
              <a:rPr lang="en-US" sz="2800" dirty="0">
                <a:latin typeface="Maiandra GD" panose="020E0502030308020204" pitchFamily="34" charset="0"/>
              </a:rPr>
              <a:t>) </a:t>
            </a:r>
            <a:r>
              <a:rPr lang="en-US" sz="2800" dirty="0" err="1">
                <a:latin typeface="Maiandra GD" panose="020E0502030308020204" pitchFamily="34" charset="0"/>
              </a:rPr>
              <a:t>karakter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tokoh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diceritakan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secara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langsung</a:t>
            </a:r>
            <a:r>
              <a:rPr lang="en-US" sz="2800" dirty="0">
                <a:latin typeface="Maiandra GD" panose="020E0502030308020204" pitchFamily="34" charset="0"/>
              </a:rPr>
              <a:t> oleh </a:t>
            </a:r>
            <a:r>
              <a:rPr lang="en-US" sz="2800" dirty="0" err="1">
                <a:latin typeface="Maiandra GD" panose="020E0502030308020204" pitchFamily="34" charset="0"/>
              </a:rPr>
              <a:t>pengarang</a:t>
            </a:r>
            <a:r>
              <a:rPr lang="en-US" sz="2800" dirty="0">
                <a:latin typeface="Maiandra GD" panose="020E0502030308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>
              <a:latin typeface="Maiandra GD" panose="020E0502030308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>
                <a:latin typeface="Maiandra GD" panose="020E0502030308020204" pitchFamily="34" charset="0"/>
              </a:rPr>
              <a:t>Secara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tidak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langsung</a:t>
            </a:r>
            <a:r>
              <a:rPr lang="en-US" sz="2800" dirty="0">
                <a:latin typeface="Maiandra GD" panose="020E0502030308020204" pitchFamily="34" charset="0"/>
              </a:rPr>
              <a:t> ( </a:t>
            </a:r>
            <a:r>
              <a:rPr lang="en-US" sz="2800" dirty="0" err="1">
                <a:latin typeface="Maiandra GD" panose="020E0502030308020204" pitchFamily="34" charset="0"/>
              </a:rPr>
              <a:t>daramatik</a:t>
            </a:r>
            <a:r>
              <a:rPr lang="en-US" sz="2800" dirty="0">
                <a:latin typeface="Maiandra GD" panose="020E0502030308020204" pitchFamily="34" charset="0"/>
              </a:rPr>
              <a:t>), dialog </a:t>
            </a:r>
            <a:r>
              <a:rPr lang="en-US" sz="2800" dirty="0" err="1">
                <a:latin typeface="Maiandra GD" panose="020E0502030308020204" pitchFamily="34" charset="0"/>
              </a:rPr>
              <a:t>antartokoh</a:t>
            </a:r>
            <a:r>
              <a:rPr lang="en-US" sz="2800" dirty="0">
                <a:latin typeface="Maiandra GD" panose="020E0502030308020204" pitchFamily="34" charset="0"/>
              </a:rPr>
              <a:t>, </a:t>
            </a:r>
            <a:r>
              <a:rPr lang="en-US" sz="2800" dirty="0" err="1">
                <a:latin typeface="Maiandra GD" panose="020E0502030308020204" pitchFamily="34" charset="0"/>
              </a:rPr>
              <a:t>reaksi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tokoh</a:t>
            </a:r>
            <a:r>
              <a:rPr lang="en-US" sz="2800" dirty="0">
                <a:latin typeface="Maiandra GD" panose="020E0502030308020204" pitchFamily="34" charset="0"/>
              </a:rPr>
              <a:t> lain, </a:t>
            </a:r>
            <a:r>
              <a:rPr lang="en-US" sz="2800" dirty="0" err="1">
                <a:latin typeface="Maiandra GD" panose="020E0502030308020204" pitchFamily="34" charset="0"/>
              </a:rPr>
              <a:t>pikiran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tokoh</a:t>
            </a:r>
            <a:r>
              <a:rPr lang="en-US" sz="2800" dirty="0">
                <a:latin typeface="Maiandra GD" panose="020E0502030308020204" pitchFamily="34" charset="0"/>
              </a:rPr>
              <a:t>, </a:t>
            </a:r>
            <a:r>
              <a:rPr lang="en-US" sz="2800" dirty="0" err="1">
                <a:latin typeface="Maiandra GD" panose="020E0502030308020204" pitchFamily="34" charset="0"/>
              </a:rPr>
              <a:t>lingkungan</a:t>
            </a:r>
            <a:r>
              <a:rPr lang="en-US" sz="2800" dirty="0">
                <a:latin typeface="Maiandra GD" panose="020E0502030308020204" pitchFamily="34" charset="0"/>
              </a:rPr>
              <a:t>, </a:t>
            </a:r>
            <a:r>
              <a:rPr lang="en-US" sz="2800" dirty="0" err="1">
                <a:latin typeface="Maiandra GD" panose="020E0502030308020204" pitchFamily="34" charset="0"/>
              </a:rPr>
              <a:t>bentuk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fisik</a:t>
            </a:r>
            <a:r>
              <a:rPr lang="en-US" sz="2800" dirty="0">
                <a:latin typeface="Maiandra GD" panose="020E0502030308020204" pitchFamily="34" charset="0"/>
              </a:rPr>
              <a:t>, </a:t>
            </a:r>
            <a:r>
              <a:rPr lang="en-US" sz="2800" dirty="0" err="1">
                <a:latin typeface="Maiandra GD" panose="020E0502030308020204" pitchFamily="34" charset="0"/>
              </a:rPr>
              <a:t>sikap</a:t>
            </a:r>
            <a:r>
              <a:rPr lang="en-US" sz="2800" dirty="0">
                <a:latin typeface="Maiandra GD" panose="020E0502030308020204" pitchFamily="34" charset="0"/>
              </a:rPr>
              <a:t>/</a:t>
            </a:r>
            <a:r>
              <a:rPr lang="en-US" sz="2800" dirty="0" err="1">
                <a:latin typeface="Maiandra GD" panose="020E0502030308020204" pitchFamily="34" charset="0"/>
              </a:rPr>
              <a:t>tingkah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dirty="0" err="1">
                <a:latin typeface="Maiandra GD" panose="020E0502030308020204" pitchFamily="34" charset="0"/>
              </a:rPr>
              <a:t>laku</a:t>
            </a:r>
            <a:endParaRPr lang="en-US" sz="28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625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91BF025-4868-42A8-A521-A16C6B4A5416}"/>
              </a:ext>
            </a:extLst>
          </p:cNvPr>
          <p:cNvSpPr/>
          <p:nvPr/>
        </p:nvSpPr>
        <p:spPr>
          <a:xfrm>
            <a:off x="238539" y="357188"/>
            <a:ext cx="7086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Maiandra GD" panose="020E0502030308020204" pitchFamily="34" charset="0"/>
              </a:rPr>
              <a:t>3. </a:t>
            </a:r>
            <a:r>
              <a:rPr lang="en-US" sz="2400" b="1" dirty="0" err="1">
                <a:solidFill>
                  <a:srgbClr val="FF0000"/>
                </a:solidFill>
                <a:latin typeface="Maiandra GD" panose="020E0502030308020204" pitchFamily="34" charset="0"/>
              </a:rPr>
              <a:t>Latar</a:t>
            </a:r>
            <a:r>
              <a:rPr lang="en-US" sz="2400" b="1" dirty="0">
                <a:solidFill>
                  <a:srgbClr val="FF0000"/>
                </a:solidFill>
                <a:latin typeface="Maiandra GD" panose="020E0502030308020204" pitchFamily="34" charset="0"/>
              </a:rPr>
              <a:t> (</a:t>
            </a:r>
            <a:r>
              <a:rPr lang="en-US" sz="2400" b="1" i="1" dirty="0">
                <a:solidFill>
                  <a:srgbClr val="FF0000"/>
                </a:solidFill>
                <a:latin typeface="Maiandra GD" panose="020E0502030308020204" pitchFamily="34" charset="0"/>
              </a:rPr>
              <a:t>setting</a:t>
            </a:r>
            <a:r>
              <a:rPr lang="en-US" sz="2400" b="1" dirty="0">
                <a:solidFill>
                  <a:srgbClr val="FF0000"/>
                </a:solidFill>
                <a:latin typeface="Maiandra GD" panose="020E0502030308020204" pitchFamily="34" charset="0"/>
              </a:rPr>
              <a:t>)</a:t>
            </a:r>
          </a:p>
          <a:p>
            <a:pPr>
              <a:buNone/>
            </a:pPr>
            <a:r>
              <a:rPr lang="en-US" sz="2200" dirty="0">
                <a:latin typeface="Maiandra GD" panose="020E0502030308020204" pitchFamily="34" charset="0"/>
              </a:rPr>
              <a:t>		</a:t>
            </a:r>
            <a:r>
              <a:rPr lang="en-US" sz="2200" dirty="0" err="1">
                <a:latin typeface="Maiandra GD" panose="020E0502030308020204" pitchFamily="34" charset="0"/>
              </a:rPr>
              <a:t>Latar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dalam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sebuah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cerita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menunjuk</a:t>
            </a:r>
            <a:r>
              <a:rPr lang="en-US" sz="2200" dirty="0">
                <a:latin typeface="Maiandra GD" panose="020E0502030308020204" pitchFamily="34" charset="0"/>
              </a:rPr>
              <a:t> pada </a:t>
            </a:r>
            <a:r>
              <a:rPr lang="en-US" sz="2200" dirty="0" err="1">
                <a:latin typeface="Maiandra GD" panose="020E0502030308020204" pitchFamily="34" charset="0"/>
              </a:rPr>
              <a:t>pengertian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tempat</a:t>
            </a:r>
            <a:r>
              <a:rPr lang="en-US" sz="2200" dirty="0">
                <a:latin typeface="Maiandra GD" panose="020E0502030308020204" pitchFamily="34" charset="0"/>
              </a:rPr>
              <a:t>, </a:t>
            </a:r>
            <a:r>
              <a:rPr lang="en-US" sz="2200" dirty="0" err="1">
                <a:latin typeface="Maiandra GD" panose="020E0502030308020204" pitchFamily="34" charset="0"/>
              </a:rPr>
              <a:t>hubungan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waktu</a:t>
            </a:r>
            <a:r>
              <a:rPr lang="en-US" sz="2200" dirty="0">
                <a:latin typeface="Maiandra GD" panose="020E0502030308020204" pitchFamily="34" charset="0"/>
              </a:rPr>
              <a:t>, dan </a:t>
            </a:r>
            <a:r>
              <a:rPr lang="en-US" sz="2200" dirty="0" err="1">
                <a:latin typeface="Maiandra GD" panose="020E0502030308020204" pitchFamily="34" charset="0"/>
              </a:rPr>
              <a:t>lingkungan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sosial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tempat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terjadinya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peristiwa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peristiwa</a:t>
            </a:r>
            <a:r>
              <a:rPr lang="en-US" sz="2200" dirty="0">
                <a:latin typeface="Maiandra GD" panose="020E0502030308020204" pitchFamily="34" charset="0"/>
              </a:rPr>
              <a:t> yang </a:t>
            </a:r>
            <a:r>
              <a:rPr lang="en-US" sz="2200" dirty="0" err="1">
                <a:latin typeface="Maiandra GD" panose="020E0502030308020204" pitchFamily="34" charset="0"/>
              </a:rPr>
              <a:t>diceritakan</a:t>
            </a:r>
            <a:endParaRPr lang="en-US" sz="2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9388361-8570-4877-965E-ECD9293B7C0A}"/>
              </a:ext>
            </a:extLst>
          </p:cNvPr>
          <p:cNvSpPr/>
          <p:nvPr/>
        </p:nvSpPr>
        <p:spPr>
          <a:xfrm>
            <a:off x="1109869" y="2186036"/>
            <a:ext cx="855096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eriod"/>
            </a:pPr>
            <a:r>
              <a:rPr lang="en-US" sz="2200" b="1" i="1" dirty="0" err="1">
                <a:latin typeface="Maiandra GD" panose="020E0502030308020204" pitchFamily="34" charset="0"/>
              </a:rPr>
              <a:t>Latar</a:t>
            </a:r>
            <a:r>
              <a:rPr lang="en-US" sz="2200" b="1" i="1" dirty="0">
                <a:latin typeface="Maiandra GD" panose="020E0502030308020204" pitchFamily="34" charset="0"/>
              </a:rPr>
              <a:t> </a:t>
            </a:r>
            <a:r>
              <a:rPr lang="en-US" sz="2200" b="1" i="1" dirty="0" err="1">
                <a:latin typeface="Maiandra GD" panose="020E0502030308020204" pitchFamily="34" charset="0"/>
              </a:rPr>
              <a:t>Tempat</a:t>
            </a:r>
            <a:r>
              <a:rPr lang="en-US" sz="2200" dirty="0">
                <a:latin typeface="Maiandra GD" panose="020E0502030308020204" pitchFamily="34" charset="0"/>
              </a:rPr>
              <a:t/>
            </a:r>
            <a:br>
              <a:rPr lang="en-US" sz="2200" dirty="0">
                <a:latin typeface="Maiandra GD" panose="020E0502030308020204" pitchFamily="34" charset="0"/>
              </a:rPr>
            </a:br>
            <a:r>
              <a:rPr lang="en-US" sz="2200" dirty="0" err="1">
                <a:latin typeface="Maiandra GD" panose="020E0502030308020204" pitchFamily="34" charset="0"/>
              </a:rPr>
              <a:t>Latar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tempat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merujuk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pada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lokasi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terjadinya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peristiwa</a:t>
            </a:r>
            <a:r>
              <a:rPr lang="en-US" sz="2200" dirty="0">
                <a:latin typeface="Maiandra GD" panose="020E0502030308020204" pitchFamily="34" charset="0"/>
              </a:rPr>
              <a:t>. </a:t>
            </a:r>
            <a:r>
              <a:rPr lang="en-US" sz="2200" dirty="0" err="1">
                <a:latin typeface="Maiandra GD" panose="020E0502030308020204" pitchFamily="34" charset="0"/>
              </a:rPr>
              <a:t>Unsur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tempat</a:t>
            </a:r>
            <a:r>
              <a:rPr lang="en-US" sz="2200" dirty="0">
                <a:latin typeface="Maiandra GD" panose="020E0502030308020204" pitchFamily="34" charset="0"/>
              </a:rPr>
              <a:t> yang </a:t>
            </a:r>
            <a:r>
              <a:rPr lang="en-US" sz="2200" dirty="0" err="1">
                <a:latin typeface="Maiandra GD" panose="020E0502030308020204" pitchFamily="34" charset="0"/>
              </a:rPr>
              <a:t>dipergunakan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mungkin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berupa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tempat-tempat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dengan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nama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tertentu</a:t>
            </a:r>
            <a:r>
              <a:rPr lang="en-US" sz="2200" dirty="0">
                <a:latin typeface="Maiandra GD" panose="020E0502030308020204" pitchFamily="34" charset="0"/>
              </a:rPr>
              <a:t>.</a:t>
            </a:r>
          </a:p>
          <a:p>
            <a:pPr marL="514350" indent="-514350">
              <a:buAutoNum type="alphaLcPeriod"/>
            </a:pPr>
            <a:endParaRPr lang="en-US" sz="2200" b="1" i="1" dirty="0">
              <a:latin typeface="Maiandra GD" panose="020E0502030308020204" pitchFamily="34" charset="0"/>
            </a:endParaRPr>
          </a:p>
          <a:p>
            <a:pPr marL="514350" indent="-514350">
              <a:buAutoNum type="alphaLcPeriod"/>
            </a:pPr>
            <a:r>
              <a:rPr lang="en-US" sz="2200" b="1" i="1" dirty="0" err="1">
                <a:latin typeface="Maiandra GD" panose="020E0502030308020204" pitchFamily="34" charset="0"/>
              </a:rPr>
              <a:t>Latar</a:t>
            </a:r>
            <a:r>
              <a:rPr lang="en-US" sz="2200" b="1" i="1" dirty="0">
                <a:latin typeface="Maiandra GD" panose="020E0502030308020204" pitchFamily="34" charset="0"/>
              </a:rPr>
              <a:t> Waktu</a:t>
            </a:r>
            <a:r>
              <a:rPr lang="en-US" sz="2200" dirty="0">
                <a:latin typeface="Maiandra GD" panose="020E0502030308020204" pitchFamily="34" charset="0"/>
              </a:rPr>
              <a:t/>
            </a:r>
            <a:br>
              <a:rPr lang="en-US" sz="2200" dirty="0">
                <a:latin typeface="Maiandra GD" panose="020E0502030308020204" pitchFamily="34" charset="0"/>
              </a:rPr>
            </a:br>
            <a:r>
              <a:rPr lang="en-US" sz="2200" dirty="0" err="1">
                <a:latin typeface="Maiandra GD" panose="020E0502030308020204" pitchFamily="34" charset="0"/>
              </a:rPr>
              <a:t>Latar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waktu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berhubungan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dengan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i="1" dirty="0">
                <a:latin typeface="Maiandra GD" panose="020E0502030308020204" pitchFamily="34" charset="0"/>
              </a:rPr>
              <a:t>“</a:t>
            </a:r>
            <a:r>
              <a:rPr lang="en-US" sz="2200" i="1" dirty="0" err="1">
                <a:latin typeface="Maiandra GD" panose="020E0502030308020204" pitchFamily="34" charset="0"/>
              </a:rPr>
              <a:t>kapan</a:t>
            </a:r>
            <a:r>
              <a:rPr lang="en-US" sz="2200" i="1" dirty="0">
                <a:latin typeface="Maiandra GD" panose="020E0502030308020204" pitchFamily="34" charset="0"/>
              </a:rPr>
              <a:t>” </a:t>
            </a:r>
            <a:r>
              <a:rPr lang="en-US" sz="2200" dirty="0" err="1">
                <a:latin typeface="Maiandra GD" panose="020E0502030308020204" pitchFamily="34" charset="0"/>
              </a:rPr>
              <a:t>terjadinya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peristiwaperistiwa</a:t>
            </a:r>
            <a:r>
              <a:rPr lang="en-US" sz="2200" dirty="0">
                <a:latin typeface="Maiandra GD" panose="020E0502030308020204" pitchFamily="34" charset="0"/>
              </a:rPr>
              <a:t> yang </a:t>
            </a:r>
            <a:r>
              <a:rPr lang="en-US" sz="2200" dirty="0" err="1">
                <a:latin typeface="Maiandra GD" panose="020E0502030308020204" pitchFamily="34" charset="0"/>
              </a:rPr>
              <a:t>diceritakan</a:t>
            </a:r>
            <a:r>
              <a:rPr lang="en-US" sz="2200" dirty="0">
                <a:latin typeface="Maiandra GD" panose="020E0502030308020204" pitchFamily="34" charset="0"/>
              </a:rPr>
              <a:t>.</a:t>
            </a:r>
          </a:p>
          <a:p>
            <a:pPr marL="514350" indent="-514350">
              <a:buAutoNum type="alphaLcPeriod"/>
            </a:pPr>
            <a:endParaRPr lang="en-US" sz="2200" b="1" i="1" dirty="0">
              <a:latin typeface="Maiandra GD" panose="020E0502030308020204" pitchFamily="34" charset="0"/>
            </a:endParaRPr>
          </a:p>
          <a:p>
            <a:pPr marL="514350" indent="-514350">
              <a:buAutoNum type="alphaLcPeriod"/>
            </a:pPr>
            <a:r>
              <a:rPr lang="en-US" sz="2200" b="1" i="1" dirty="0" err="1">
                <a:latin typeface="Maiandra GD" panose="020E0502030308020204" pitchFamily="34" charset="0"/>
              </a:rPr>
              <a:t>Latar</a:t>
            </a:r>
            <a:r>
              <a:rPr lang="en-US" sz="2200" b="1" i="1" dirty="0">
                <a:latin typeface="Maiandra GD" panose="020E0502030308020204" pitchFamily="34" charset="0"/>
              </a:rPr>
              <a:t> </a:t>
            </a:r>
            <a:r>
              <a:rPr lang="en-US" sz="2200" b="1" i="1" dirty="0" err="1">
                <a:latin typeface="Maiandra GD" panose="020E0502030308020204" pitchFamily="34" charset="0"/>
              </a:rPr>
              <a:t>suasana</a:t>
            </a:r>
            <a:r>
              <a:rPr lang="en-US" sz="2200" b="1" i="1" dirty="0">
                <a:latin typeface="Maiandra GD" panose="020E0502030308020204" pitchFamily="34" charset="0"/>
              </a:rPr>
              <a:t>.</a:t>
            </a:r>
          </a:p>
          <a:p>
            <a:pPr>
              <a:buNone/>
            </a:pPr>
            <a:r>
              <a:rPr lang="en-US" sz="2200" dirty="0">
                <a:latin typeface="Maiandra GD" panose="020E0502030308020204" pitchFamily="34" charset="0"/>
              </a:rPr>
              <a:t>	</a:t>
            </a:r>
            <a:r>
              <a:rPr lang="en-US" sz="2200" dirty="0" err="1">
                <a:latin typeface="Maiandra GD" panose="020E0502030308020204" pitchFamily="34" charset="0"/>
              </a:rPr>
              <a:t>Latar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suasana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berkaitan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dengan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suasana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dalam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cerita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tersebut</a:t>
            </a:r>
            <a:r>
              <a:rPr lang="en-US" sz="2200" dirty="0">
                <a:latin typeface="Maiandra GD" panose="020E0502030308020204" pitchFamily="34" charset="0"/>
              </a:rPr>
              <a:t>. 	</a:t>
            </a:r>
            <a:r>
              <a:rPr lang="en-US" sz="2200" dirty="0" err="1">
                <a:latin typeface="Maiandra GD" panose="020E0502030308020204" pitchFamily="34" charset="0"/>
              </a:rPr>
              <a:t>Suasana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apa</a:t>
            </a:r>
            <a:r>
              <a:rPr lang="en-US" sz="2200" dirty="0">
                <a:latin typeface="Maiandra GD" panose="020E0502030308020204" pitchFamily="34" charset="0"/>
              </a:rPr>
              <a:t> yang </a:t>
            </a:r>
            <a:r>
              <a:rPr lang="en-US" sz="2200" dirty="0" err="1">
                <a:latin typeface="Maiandra GD" panose="020E0502030308020204" pitchFamily="34" charset="0"/>
              </a:rPr>
              <a:t>digambarkan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dalam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cerita</a:t>
            </a:r>
            <a:r>
              <a:rPr lang="en-US" sz="2200" dirty="0">
                <a:latin typeface="Maiandra GD" panose="020E0502030308020204" pitchFamily="34" charset="0"/>
              </a:rPr>
              <a:t> </a:t>
            </a:r>
            <a:r>
              <a:rPr lang="en-US" sz="2200" dirty="0" err="1">
                <a:latin typeface="Maiandra GD" panose="020E0502030308020204" pitchFamily="34" charset="0"/>
              </a:rPr>
              <a:t>tersebut</a:t>
            </a:r>
            <a:endParaRPr lang="en-US" sz="2200" dirty="0">
              <a:latin typeface="Maiandra GD" panose="020E0502030308020204" pitchFamily="34" charset="0"/>
            </a:endParaRPr>
          </a:p>
          <a:p>
            <a:r>
              <a:rPr lang="en-US" sz="2200" dirty="0">
                <a:latin typeface="Maiandra GD" panose="020E0502030308020204" pitchFamily="34" charset="0"/>
              </a:rPr>
              <a:t/>
            </a:r>
            <a:br>
              <a:rPr lang="en-US" sz="2200" dirty="0">
                <a:latin typeface="Maiandra GD" panose="020E0502030308020204" pitchFamily="34" charset="0"/>
              </a:rPr>
            </a:br>
            <a:endParaRPr lang="en-US" sz="22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247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85D467-562B-410B-8918-7E1C1067F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Maiandra GD" panose="020E0502030308020204" pitchFamily="34" charset="0"/>
              </a:rPr>
              <a:t>4. Alur (plot)</a:t>
            </a:r>
            <a:br>
              <a:rPr lang="en-US" sz="4800" b="1" dirty="0">
                <a:solidFill>
                  <a:srgbClr val="FF0000"/>
                </a:solidFill>
                <a:latin typeface="Maiandra GD" panose="020E0502030308020204" pitchFamily="34" charset="0"/>
              </a:rPr>
            </a:br>
            <a:endParaRPr lang="en-ID" sz="4800" dirty="0">
              <a:latin typeface="Maiandra GD" panose="020E0502030308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8BE9A2-1D08-431E-AD5C-54BF03B1E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Maiandra GD" panose="020E0502030308020204" pitchFamily="34" charset="0"/>
              </a:rPr>
              <a:t>	Alur </a:t>
            </a:r>
            <a:r>
              <a:rPr lang="en-US" sz="2400" dirty="0" err="1">
                <a:latin typeface="Maiandra GD" panose="020E0502030308020204" pitchFamily="34" charset="0"/>
              </a:rPr>
              <a:t>adalah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rangkaian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peristiwa</a:t>
            </a:r>
            <a:r>
              <a:rPr lang="en-US" sz="2400" dirty="0">
                <a:latin typeface="Maiandra GD" panose="020E0502030308020204" pitchFamily="34" charset="0"/>
              </a:rPr>
              <a:t> yang </a:t>
            </a:r>
            <a:r>
              <a:rPr lang="en-US" sz="2400" dirty="0" err="1">
                <a:latin typeface="Maiandra GD" panose="020E0502030308020204" pitchFamily="34" charset="0"/>
              </a:rPr>
              <a:t>disusun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secara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logis</a:t>
            </a:r>
            <a:r>
              <a:rPr lang="en-US" sz="2400" dirty="0">
                <a:latin typeface="Maiandra GD" panose="020E0502030308020204" pitchFamily="34" charset="0"/>
              </a:rPr>
              <a:t>. </a:t>
            </a:r>
            <a:r>
              <a:rPr lang="en-US" sz="2400" dirty="0" err="1">
                <a:latin typeface="Maiandra GD" panose="020E0502030308020204" pitchFamily="34" charset="0"/>
              </a:rPr>
              <a:t>urutan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peristiwa</a:t>
            </a:r>
            <a:r>
              <a:rPr lang="en-US" sz="2400" dirty="0">
                <a:latin typeface="Maiandra GD" panose="020E0502030308020204" pitchFamily="34" charset="0"/>
              </a:rPr>
              <a:t> yang </a:t>
            </a:r>
            <a:r>
              <a:rPr lang="en-US" sz="2400" dirty="0" err="1">
                <a:latin typeface="Maiandra GD" panose="020E0502030308020204" pitchFamily="34" charset="0"/>
              </a:rPr>
              <a:t>berdasarkan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hukum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sebab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akibat</a:t>
            </a:r>
            <a:r>
              <a:rPr lang="en-US" sz="2400" dirty="0">
                <a:latin typeface="Maiandra GD" panose="020E0502030308020204" pitchFamily="34" charset="0"/>
              </a:rPr>
              <a:t>. Alur </a:t>
            </a:r>
            <a:r>
              <a:rPr lang="en-US" sz="2400" dirty="0" err="1">
                <a:latin typeface="Maiandra GD" panose="020E0502030308020204" pitchFamily="34" charset="0"/>
              </a:rPr>
              <a:t>tidak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hanya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mengemukakan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apa</a:t>
            </a:r>
            <a:r>
              <a:rPr lang="en-US" sz="2400" dirty="0">
                <a:latin typeface="Maiandra GD" panose="020E0502030308020204" pitchFamily="34" charset="0"/>
              </a:rPr>
              <a:t> yang </a:t>
            </a:r>
            <a:r>
              <a:rPr lang="en-US" sz="2400" dirty="0" err="1">
                <a:latin typeface="Maiandra GD" panose="020E0502030308020204" pitchFamily="34" charset="0"/>
              </a:rPr>
              <a:t>terjadi</a:t>
            </a:r>
            <a:r>
              <a:rPr lang="en-US" sz="2400" dirty="0">
                <a:latin typeface="Maiandra GD" panose="020E0502030308020204" pitchFamily="34" charset="0"/>
              </a:rPr>
              <a:t>, </a:t>
            </a:r>
            <a:r>
              <a:rPr lang="en-US" sz="2400" dirty="0" err="1">
                <a:latin typeface="Maiandra GD" panose="020E0502030308020204" pitchFamily="34" charset="0"/>
              </a:rPr>
              <a:t>akan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tetapi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menjelaskan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mengapa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hal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ini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terjadi</a:t>
            </a:r>
            <a:r>
              <a:rPr lang="en-US" sz="2400" dirty="0">
                <a:latin typeface="Maiandra GD" panose="020E0502030308020204" pitchFamily="34" charset="0"/>
              </a:rPr>
              <a:t>. </a:t>
            </a:r>
            <a:r>
              <a:rPr lang="en-US" sz="2400" dirty="0" err="1">
                <a:latin typeface="Maiandra GD" panose="020E0502030308020204" pitchFamily="34" charset="0"/>
              </a:rPr>
              <a:t>Kehadiran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alur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dapat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membuat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cerita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berkesinambungan</a:t>
            </a:r>
            <a:r>
              <a:rPr lang="en-US" sz="2400" dirty="0">
                <a:latin typeface="Maiandra GD" panose="020E0502030308020204" pitchFamily="34" charset="0"/>
              </a:rPr>
              <a:t>. Oleh </a:t>
            </a:r>
            <a:r>
              <a:rPr lang="en-US" sz="2400" dirty="0" err="1">
                <a:latin typeface="Maiandra GD" panose="020E0502030308020204" pitchFamily="34" charset="0"/>
              </a:rPr>
              <a:t>karena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itu</a:t>
            </a:r>
            <a:r>
              <a:rPr lang="en-US" sz="2400" dirty="0">
                <a:latin typeface="Maiandra GD" panose="020E0502030308020204" pitchFamily="34" charset="0"/>
              </a:rPr>
              <a:t>, </a:t>
            </a:r>
            <a:r>
              <a:rPr lang="en-US" sz="2400" dirty="0" err="1">
                <a:latin typeface="Maiandra GD" panose="020E0502030308020204" pitchFamily="34" charset="0"/>
              </a:rPr>
              <a:t>alur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biasa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disebut</a:t>
            </a:r>
            <a:r>
              <a:rPr lang="en-US" sz="2400" dirty="0">
                <a:latin typeface="Maiandra GD" panose="020E0502030308020204" pitchFamily="34" charset="0"/>
              </a:rPr>
              <a:t> juga </a:t>
            </a:r>
            <a:r>
              <a:rPr lang="en-US" sz="2400" dirty="0" err="1">
                <a:latin typeface="Maiandra GD" panose="020E0502030308020204" pitchFamily="34" charset="0"/>
              </a:rPr>
              <a:t>susunan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cerita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atau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jalan</a:t>
            </a:r>
            <a:r>
              <a:rPr lang="en-US" sz="2400" dirty="0">
                <a:latin typeface="Maiandra GD" panose="020E0502030308020204" pitchFamily="34" charset="0"/>
              </a:rPr>
              <a:t> </a:t>
            </a:r>
            <a:r>
              <a:rPr lang="en-US" sz="2400" dirty="0" err="1">
                <a:latin typeface="Maiandra GD" panose="020E0502030308020204" pitchFamily="34" charset="0"/>
              </a:rPr>
              <a:t>cerita</a:t>
            </a:r>
            <a:r>
              <a:rPr lang="en-US" sz="2400" dirty="0">
                <a:latin typeface="Maiandra GD" panose="020E0502030308020204" pitchFamily="34" charset="0"/>
              </a:rPr>
              <a:t>.</a:t>
            </a:r>
            <a:endParaRPr lang="en-ID" sz="24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80027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604</Words>
  <Application>Microsoft Office PowerPoint</Application>
  <PresentationFormat>Custom</PresentationFormat>
  <Paragraphs>91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Facet</vt:lpstr>
      <vt:lpstr>Cerita Pendek (Cerpen)</vt:lpstr>
      <vt:lpstr>Hakikat Cerpen</vt:lpstr>
      <vt:lpstr>Secara fisik, cerpen pada umumnya memiliki ciri-ciri sebagai berikut:  </vt:lpstr>
      <vt:lpstr>Unsur Pembangun Cerpen</vt:lpstr>
      <vt:lpstr>Slide 5</vt:lpstr>
      <vt:lpstr>Tokoh Dibagi Menjadi Tiga Jenis Yaitu:</vt:lpstr>
      <vt:lpstr>Ada beberapa cara penggambaran karakter tokoh sebagai berikut: </vt:lpstr>
      <vt:lpstr>Slide 8</vt:lpstr>
      <vt:lpstr>4. Alur (plot) </vt:lpstr>
      <vt:lpstr>Ada dua jenis alur dalam rangkaian peritiwa yaitu:</vt:lpstr>
      <vt:lpstr>Slide 11</vt:lpstr>
      <vt:lpstr>Slide 12</vt:lpstr>
      <vt:lpstr>6. Gaya Bahasa </vt:lpstr>
      <vt:lpstr>7. Amanat </vt:lpstr>
      <vt:lpstr>Unsur Ekstrinsik</vt:lpstr>
      <vt:lpstr>Nilai-nilai yang termasuk dalam karya sastra, yaitu:</vt:lpstr>
      <vt:lpstr>CERPEN</vt:lpstr>
      <vt:lpstr>DIKUMPULKAN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Cerita Pendek (Cerpen)</dc:title>
  <dc:creator>HP</dc:creator>
  <cp:lastModifiedBy>HP</cp:lastModifiedBy>
  <cp:revision>13</cp:revision>
  <dcterms:created xsi:type="dcterms:W3CDTF">2018-11-18T16:45:47Z</dcterms:created>
  <dcterms:modified xsi:type="dcterms:W3CDTF">2019-11-21T04:42:39Z</dcterms:modified>
</cp:coreProperties>
</file>