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0" r:id="rId2"/>
    <p:sldId id="256" r:id="rId3"/>
    <p:sldId id="257" r:id="rId4"/>
    <p:sldId id="258" r:id="rId5"/>
    <p:sldId id="259" r:id="rId6"/>
    <p:sldId id="265" r:id="rId7"/>
    <p:sldId id="266" r:id="rId8"/>
    <p:sldId id="267" r:id="rId9"/>
    <p:sldId id="260" r:id="rId10"/>
    <p:sldId id="261" r:id="rId11"/>
    <p:sldId id="263" r:id="rId12"/>
    <p:sldId id="264" r:id="rId13"/>
    <p:sldId id="269" r:id="rId14"/>
    <p:sldId id="262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500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173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85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892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0264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4532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1864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8214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813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353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703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816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102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75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557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110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914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53A1E-210F-40F1-8D0F-129EDC8A1F43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38FB-886C-45FE-9BEA-E0647F1D3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0948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4E04905-C0B9-4E0C-98BE-24C317C880A9}"/>
              </a:ext>
            </a:extLst>
          </p:cNvPr>
          <p:cNvSpPr/>
          <p:nvPr/>
        </p:nvSpPr>
        <p:spPr>
          <a:xfrm>
            <a:off x="2411895" y="1123121"/>
            <a:ext cx="7368209" cy="2305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Kompetensi</a:t>
            </a:r>
            <a:r>
              <a:rPr lang="en-US" sz="2800" dirty="0"/>
              <a:t> Dasar </a:t>
            </a:r>
          </a:p>
          <a:p>
            <a:pPr algn="ctr"/>
            <a:r>
              <a:rPr lang="en-US" sz="2800" dirty="0" err="1"/>
              <a:t>Menganalisis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dan </a:t>
            </a:r>
            <a:r>
              <a:rPr lang="en-US" sz="2800" dirty="0" err="1"/>
              <a:t>dinamika</a:t>
            </a:r>
            <a:r>
              <a:rPr lang="en-US" sz="2800" dirty="0"/>
              <a:t> </a:t>
            </a:r>
            <a:r>
              <a:rPr lang="en-US" sz="2800" dirty="0" err="1"/>
              <a:t>demokrasi</a:t>
            </a:r>
            <a:r>
              <a:rPr lang="en-US" sz="2800" dirty="0"/>
              <a:t> Pancasila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UUD Negara RI </a:t>
            </a:r>
            <a:r>
              <a:rPr lang="en-US" sz="2800" dirty="0" err="1"/>
              <a:t>Tahun</a:t>
            </a:r>
            <a:r>
              <a:rPr lang="en-US" sz="2800" dirty="0"/>
              <a:t> 1945</a:t>
            </a:r>
          </a:p>
          <a:p>
            <a:pPr algn="ctr"/>
            <a:endParaRPr lang="en-ID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67134A-EFFF-4DDC-9E49-2964724DA606}"/>
              </a:ext>
            </a:extLst>
          </p:cNvPr>
          <p:cNvSpPr/>
          <p:nvPr/>
        </p:nvSpPr>
        <p:spPr>
          <a:xfrm>
            <a:off x="2411895" y="3949147"/>
            <a:ext cx="7368209" cy="2517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di Indonesia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yang </a:t>
            </a:r>
            <a:r>
              <a:rPr lang="en-US" sz="2400" dirty="0" err="1"/>
              <a:t>demokratis</a:t>
            </a:r>
            <a:r>
              <a:rPr lang="en-US" sz="2400" dirty="0"/>
              <a:t> di Indonesia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82039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EF76F18-2899-4347-BCE2-79D80179703A}"/>
              </a:ext>
            </a:extLst>
          </p:cNvPr>
          <p:cNvSpPr/>
          <p:nvPr/>
        </p:nvSpPr>
        <p:spPr>
          <a:xfrm>
            <a:off x="2690191" y="384313"/>
            <a:ext cx="5897217" cy="1205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B. </a:t>
            </a:r>
            <a:r>
              <a:rPr lang="en-US" sz="2400" dirty="0" err="1"/>
              <a:t>Dinamika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Pancasila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B39ADA-3426-4CA9-8403-23FD14982C8A}"/>
              </a:ext>
            </a:extLst>
          </p:cNvPr>
          <p:cNvSpPr/>
          <p:nvPr/>
        </p:nvSpPr>
        <p:spPr>
          <a:xfrm>
            <a:off x="1060173" y="1802296"/>
            <a:ext cx="10071653" cy="48834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Pancasila</a:t>
            </a:r>
          </a:p>
          <a:p>
            <a:r>
              <a:rPr lang="en-US" sz="2400" dirty="0"/>
              <a:t>Ahmad Sanusi </a:t>
            </a:r>
            <a:r>
              <a:rPr lang="en-US" sz="2400" dirty="0" err="1"/>
              <a:t>mengutarakan</a:t>
            </a:r>
            <a:r>
              <a:rPr lang="en-US" sz="2400" dirty="0"/>
              <a:t> 10 </a:t>
            </a:r>
            <a:r>
              <a:rPr lang="en-US" sz="2400" dirty="0" err="1"/>
              <a:t>pilar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konstitusional</a:t>
            </a:r>
            <a:r>
              <a:rPr lang="en-US" sz="2400" dirty="0"/>
              <a:t> Indonesia </a:t>
            </a:r>
            <a:r>
              <a:rPr lang="en-US" sz="2400" dirty="0" err="1"/>
              <a:t>menurut</a:t>
            </a:r>
            <a:r>
              <a:rPr lang="en-US" sz="2400" dirty="0"/>
              <a:t> Pancasila dan UUD Negara RI </a:t>
            </a:r>
            <a:r>
              <a:rPr lang="en-US" sz="2400" dirty="0" err="1"/>
              <a:t>Tahun</a:t>
            </a:r>
            <a:r>
              <a:rPr lang="en-US" sz="2400" dirty="0"/>
              <a:t> 1945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yang </a:t>
            </a:r>
            <a:r>
              <a:rPr lang="en-US" sz="2400" dirty="0" err="1"/>
              <a:t>berketuhanan</a:t>
            </a:r>
            <a:r>
              <a:rPr lang="en-US" sz="2400" dirty="0"/>
              <a:t> Yang </a:t>
            </a:r>
            <a:r>
              <a:rPr lang="en-US" sz="2400" dirty="0" err="1"/>
              <a:t>Maha</a:t>
            </a:r>
            <a:r>
              <a:rPr lang="en-US" sz="2400" dirty="0"/>
              <a:t> </a:t>
            </a:r>
            <a:r>
              <a:rPr lang="en-US" sz="2400" dirty="0" err="1"/>
              <a:t>Esa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kecerdasan</a:t>
            </a:r>
            <a:r>
              <a:rPr lang="en-US" sz="2400" dirty="0"/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yang </a:t>
            </a:r>
            <a:r>
              <a:rPr lang="en-US" sz="2400" dirty="0" err="1"/>
              <a:t>berkedaulatan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rule of law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pemisahan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negara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pengadilan</a:t>
            </a:r>
            <a:r>
              <a:rPr lang="en-US" sz="2400" dirty="0"/>
              <a:t> yang </a:t>
            </a:r>
            <a:r>
              <a:rPr lang="en-US" sz="2400" dirty="0" err="1"/>
              <a:t>merdeka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kemakmuran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yang </a:t>
            </a:r>
            <a:r>
              <a:rPr lang="en-US" sz="2400" dirty="0" err="1"/>
              <a:t>berkedaulatan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83719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9A19C70-5335-4988-B945-6C8FA81C37EC}"/>
              </a:ext>
            </a:extLst>
          </p:cNvPr>
          <p:cNvSpPr/>
          <p:nvPr/>
        </p:nvSpPr>
        <p:spPr>
          <a:xfrm>
            <a:off x="1961321" y="2229679"/>
            <a:ext cx="8295862" cy="3859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Indonesia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dan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yang di </a:t>
            </a:r>
            <a:r>
              <a:rPr lang="en-US" sz="2400" dirty="0" err="1"/>
              <a:t>pertanggung</a:t>
            </a:r>
            <a:r>
              <a:rPr lang="en-US" sz="2400" dirty="0"/>
              <a:t> </a:t>
            </a:r>
            <a:r>
              <a:rPr lang="en-US" sz="2400" dirty="0" err="1"/>
              <a:t>jawabkan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moral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Yang </a:t>
            </a:r>
            <a:r>
              <a:rPr lang="en-US" sz="2400" dirty="0" err="1"/>
              <a:t>Maha</a:t>
            </a:r>
            <a:r>
              <a:rPr lang="en-US" sz="2400" dirty="0"/>
              <a:t> </a:t>
            </a:r>
            <a:r>
              <a:rPr lang="en-US" sz="2400" dirty="0" err="1"/>
              <a:t>Esa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Mewujudkan</a:t>
            </a:r>
            <a:r>
              <a:rPr lang="en-US" sz="2400" dirty="0"/>
              <a:t> rasa </a:t>
            </a:r>
            <a:r>
              <a:rPr lang="en-US" sz="2400" dirty="0" err="1"/>
              <a:t>keadilan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musyswarah</a:t>
            </a:r>
            <a:r>
              <a:rPr lang="en-US" sz="2400" dirty="0"/>
              <a:t> </a:t>
            </a:r>
            <a:r>
              <a:rPr lang="en-US" sz="2400" dirty="0" err="1"/>
              <a:t>mufakat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Mengutamakan</a:t>
            </a:r>
            <a:r>
              <a:rPr lang="en-US" sz="2400" dirty="0"/>
              <a:t> </a:t>
            </a:r>
            <a:r>
              <a:rPr lang="en-US" sz="2400" dirty="0" err="1"/>
              <a:t>persatuan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dan </a:t>
            </a:r>
            <a:r>
              <a:rPr lang="en-US" sz="2400" dirty="0" err="1"/>
              <a:t>kekeluargaan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Menjunjung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dan </a:t>
            </a:r>
            <a:r>
              <a:rPr lang="en-US" sz="2400" dirty="0" err="1"/>
              <a:t>cita</a:t>
            </a:r>
            <a:r>
              <a:rPr lang="en-US" sz="2400" dirty="0"/>
              <a:t> – </a:t>
            </a:r>
            <a:r>
              <a:rPr lang="en-US" sz="2400" dirty="0" err="1"/>
              <a:t>cita</a:t>
            </a:r>
            <a:r>
              <a:rPr lang="en-US" sz="2400" dirty="0"/>
              <a:t> Nasional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algn="ctr"/>
            <a:endParaRPr lang="en-US" dirty="0"/>
          </a:p>
          <a:p>
            <a:pPr algn="ctr"/>
            <a:endParaRPr lang="en-ID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39427FC-A5BE-4E20-A90B-E7A3F33228A6}"/>
              </a:ext>
            </a:extLst>
          </p:cNvPr>
          <p:cNvSpPr/>
          <p:nvPr/>
        </p:nvSpPr>
        <p:spPr>
          <a:xfrm>
            <a:off x="3207025" y="768626"/>
            <a:ext cx="5777948" cy="1113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Demokrasi</a:t>
            </a:r>
            <a:r>
              <a:rPr lang="en-US" sz="2400" dirty="0"/>
              <a:t> Pancasila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moral yang </a:t>
            </a:r>
            <a:r>
              <a:rPr lang="en-US" sz="2400" dirty="0" err="1"/>
              <a:t>bersumber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Pancasila </a:t>
            </a:r>
          </a:p>
        </p:txBody>
      </p:sp>
    </p:spTree>
    <p:extLst>
      <p:ext uri="{BB962C8B-B14F-4D97-AF65-F5344CB8AC3E}">
        <p14:creationId xmlns:p14="http://schemas.microsoft.com/office/powerpoint/2010/main" val="319236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F74B1F7-1FBF-4E6C-BD3A-DB65E6D85157}"/>
              </a:ext>
            </a:extLst>
          </p:cNvPr>
          <p:cNvSpPr/>
          <p:nvPr/>
        </p:nvSpPr>
        <p:spPr>
          <a:xfrm>
            <a:off x="2544416" y="636105"/>
            <a:ext cx="5512904" cy="1139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2. </a:t>
            </a:r>
            <a:r>
              <a:rPr lang="en-US" sz="2400" dirty="0" err="1"/>
              <a:t>Periodisasai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Pancasila 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25A443-D720-4255-A6E3-2EBA6C1C31D0}"/>
              </a:ext>
            </a:extLst>
          </p:cNvPr>
          <p:cNvSpPr/>
          <p:nvPr/>
        </p:nvSpPr>
        <p:spPr>
          <a:xfrm>
            <a:off x="1126435" y="2796209"/>
            <a:ext cx="9727095" cy="3425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①</a:t>
            </a:r>
            <a:r>
              <a:rPr lang="en-US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1 </a:t>
            </a:r>
            <a:r>
              <a:rPr lang="en-US" sz="2400" dirty="0" err="1"/>
              <a:t>ayat</a:t>
            </a:r>
            <a:r>
              <a:rPr lang="en-US" sz="2400" dirty="0"/>
              <a:t> 2 UUD 1945 (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amandemen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Kedaulatan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ditangan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dan </a:t>
            </a:r>
            <a:r>
              <a:rPr lang="en-US" sz="2400" dirty="0" err="1"/>
              <a:t>dilakukan</a:t>
            </a:r>
            <a:r>
              <a:rPr lang="en-US" sz="2400" dirty="0"/>
              <a:t>   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sepenuhnya</a:t>
            </a:r>
            <a:r>
              <a:rPr lang="en-US" sz="2400" dirty="0"/>
              <a:t> oleh </a:t>
            </a:r>
            <a:r>
              <a:rPr lang="en-US" sz="2400" dirty="0" err="1"/>
              <a:t>majelis</a:t>
            </a:r>
            <a:r>
              <a:rPr lang="en-US" sz="2400" dirty="0"/>
              <a:t> </a:t>
            </a:r>
            <a:r>
              <a:rPr lang="en-US" sz="2400" dirty="0" err="1"/>
              <a:t>permusyawaratan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② </a:t>
            </a:r>
            <a:r>
              <a:rPr lang="en-US" sz="2400" dirty="0" err="1"/>
              <a:t>Pasal</a:t>
            </a:r>
            <a:r>
              <a:rPr lang="en-US" sz="2400" dirty="0"/>
              <a:t> 1 </a:t>
            </a:r>
            <a:r>
              <a:rPr lang="en-US" sz="2400" dirty="0" err="1"/>
              <a:t>ayat</a:t>
            </a:r>
            <a:r>
              <a:rPr lang="en-US" sz="2400" dirty="0"/>
              <a:t> 2 UUD Negara RI Tahun1945 (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amandemen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Kedaulatan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ditangan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dan di </a:t>
            </a:r>
            <a:r>
              <a:rPr lang="en-US" sz="2400" dirty="0" err="1"/>
              <a:t>laksanakan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 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Undang</a:t>
            </a:r>
            <a:r>
              <a:rPr lang="en-US" sz="2400" dirty="0"/>
              <a:t> – </a:t>
            </a:r>
            <a:r>
              <a:rPr lang="en-US" sz="2400" dirty="0" err="1"/>
              <a:t>Undang</a:t>
            </a:r>
            <a:r>
              <a:rPr lang="en-US" sz="2400" dirty="0"/>
              <a:t> Dasar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096624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8F677B-F291-44CF-8AA9-1C6DDBDCABD6}"/>
              </a:ext>
            </a:extLst>
          </p:cNvPr>
          <p:cNvSpPr/>
          <p:nvPr/>
        </p:nvSpPr>
        <p:spPr>
          <a:xfrm>
            <a:off x="2160104" y="1484243"/>
            <a:ext cx="7566992" cy="31010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affan</a:t>
            </a:r>
            <a:r>
              <a:rPr lang="en-US" sz="2400" dirty="0"/>
              <a:t> </a:t>
            </a:r>
            <a:r>
              <a:rPr lang="en-US" sz="2400" dirty="0" err="1"/>
              <a:t>Gaffar</a:t>
            </a:r>
            <a:r>
              <a:rPr lang="en-US" sz="2400" dirty="0"/>
              <a:t> </a:t>
            </a:r>
            <a:r>
              <a:rPr lang="en-US" sz="2400" dirty="0" err="1"/>
              <a:t>indikator</a:t>
            </a:r>
            <a:r>
              <a:rPr lang="en-US" sz="2400" dirty="0"/>
              <a:t> – </a:t>
            </a: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Akuntabilitas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Rotasi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Rekruitmen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yang </a:t>
            </a:r>
            <a:r>
              <a:rPr lang="en-US" sz="2400" dirty="0" err="1"/>
              <a:t>terbuka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Pemenuhan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–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880468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ED54B3-3C98-48EE-97C4-721C0BCF7A0D}"/>
              </a:ext>
            </a:extLst>
          </p:cNvPr>
          <p:cNvSpPr/>
          <p:nvPr/>
        </p:nvSpPr>
        <p:spPr>
          <a:xfrm>
            <a:off x="2934529" y="924347"/>
            <a:ext cx="6228521" cy="1298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di Indonesia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6F0F64-595A-449F-967C-E25E47B726C0}"/>
              </a:ext>
            </a:extLst>
          </p:cNvPr>
          <p:cNvSpPr/>
          <p:nvPr/>
        </p:nvSpPr>
        <p:spPr>
          <a:xfrm>
            <a:off x="583096" y="3187146"/>
            <a:ext cx="2122823" cy="2531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1. </a:t>
            </a:r>
          </a:p>
          <a:p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demokrasi</a:t>
            </a:r>
            <a:r>
              <a:rPr lang="en-US" sz="2000" dirty="0"/>
              <a:t> di Indonesia </a:t>
            </a:r>
            <a:r>
              <a:rPr lang="en-US" sz="2000" dirty="0" err="1"/>
              <a:t>periode</a:t>
            </a:r>
            <a:r>
              <a:rPr lang="en-US" sz="2000" dirty="0"/>
              <a:t> 1945 - 1949</a:t>
            </a:r>
            <a:endParaRPr lang="en-ID" sz="2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8BDBEC-4615-4F9A-8020-05E8E791DAB9}"/>
              </a:ext>
            </a:extLst>
          </p:cNvPr>
          <p:cNvSpPr/>
          <p:nvPr/>
        </p:nvSpPr>
        <p:spPr>
          <a:xfrm>
            <a:off x="2934529" y="3187146"/>
            <a:ext cx="1946417" cy="251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2. </a:t>
            </a:r>
          </a:p>
          <a:p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demokrasi</a:t>
            </a:r>
            <a:r>
              <a:rPr lang="en-US" sz="2000" dirty="0"/>
              <a:t> di Indonesia </a:t>
            </a:r>
            <a:r>
              <a:rPr lang="en-US" sz="2000" dirty="0" err="1"/>
              <a:t>periode</a:t>
            </a:r>
            <a:r>
              <a:rPr lang="en-US" sz="2000" dirty="0"/>
              <a:t> 1949 - 1959</a:t>
            </a:r>
            <a:endParaRPr lang="en-ID" sz="20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93C6F4-26D9-45DB-B0DC-A735929B18F1}"/>
              </a:ext>
            </a:extLst>
          </p:cNvPr>
          <p:cNvSpPr/>
          <p:nvPr/>
        </p:nvSpPr>
        <p:spPr>
          <a:xfrm>
            <a:off x="5163791" y="3213654"/>
            <a:ext cx="2044147" cy="2491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3.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demokrasi</a:t>
            </a:r>
            <a:r>
              <a:rPr lang="en-US" sz="2000" dirty="0"/>
              <a:t> di Indonesia 1959 - 1965</a:t>
            </a:r>
            <a:endParaRPr lang="en-ID" sz="20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0E6D1C-888A-4D01-B26B-8E9453E8EBC9}"/>
              </a:ext>
            </a:extLst>
          </p:cNvPr>
          <p:cNvSpPr/>
          <p:nvPr/>
        </p:nvSpPr>
        <p:spPr>
          <a:xfrm>
            <a:off x="7393053" y="3240158"/>
            <a:ext cx="2044147" cy="2491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4.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demokrasi</a:t>
            </a:r>
            <a:r>
              <a:rPr lang="en-US" sz="2000" dirty="0"/>
              <a:t> di Indonesia </a:t>
            </a:r>
            <a:r>
              <a:rPr lang="en-US" sz="2000" dirty="0" err="1"/>
              <a:t>periode</a:t>
            </a:r>
            <a:r>
              <a:rPr lang="en-US" sz="2000" dirty="0"/>
              <a:t> 1965 - 1998</a:t>
            </a:r>
            <a:endParaRPr lang="en-ID" sz="20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8497AA-57A1-4D2C-AA46-EA13282A7426}"/>
              </a:ext>
            </a:extLst>
          </p:cNvPr>
          <p:cNvSpPr/>
          <p:nvPr/>
        </p:nvSpPr>
        <p:spPr>
          <a:xfrm>
            <a:off x="9602852" y="3240158"/>
            <a:ext cx="2006052" cy="2491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5. </a:t>
            </a:r>
          </a:p>
          <a:p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demokrasi</a:t>
            </a:r>
            <a:r>
              <a:rPr lang="en-US" sz="2000" dirty="0"/>
              <a:t> di Indonesia </a:t>
            </a:r>
            <a:r>
              <a:rPr lang="en-US" sz="2000" dirty="0" err="1"/>
              <a:t>periode</a:t>
            </a:r>
            <a:r>
              <a:rPr lang="en-US" sz="2000" dirty="0"/>
              <a:t> 1998 - </a:t>
            </a:r>
            <a:r>
              <a:rPr lang="en-US" sz="2000" dirty="0" err="1"/>
              <a:t>sekarang</a:t>
            </a:r>
            <a:endParaRPr lang="en-ID" sz="2000" dirty="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A2134E6A-91EA-43CE-9D4E-3F389642E8A1}"/>
              </a:ext>
            </a:extLst>
          </p:cNvPr>
          <p:cNvSpPr/>
          <p:nvPr/>
        </p:nvSpPr>
        <p:spPr>
          <a:xfrm>
            <a:off x="5664476" y="2420181"/>
            <a:ext cx="768626" cy="5698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6188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4ADE9D-8557-4F67-B97B-EE8E39FBEF35}"/>
              </a:ext>
            </a:extLst>
          </p:cNvPr>
          <p:cNvSpPr/>
          <p:nvPr/>
        </p:nvSpPr>
        <p:spPr>
          <a:xfrm>
            <a:off x="1775791" y="728870"/>
            <a:ext cx="5857461" cy="1616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yang </a:t>
            </a:r>
            <a:r>
              <a:rPr lang="en-US" sz="2400" dirty="0" err="1"/>
              <a:t>demokratis</a:t>
            </a:r>
            <a:r>
              <a:rPr lang="en-US" sz="2400" dirty="0"/>
              <a:t> di Indonesia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3548A61-1E70-4BD8-84D0-934890F287F6}"/>
              </a:ext>
            </a:extLst>
          </p:cNvPr>
          <p:cNvSpPr/>
          <p:nvPr/>
        </p:nvSpPr>
        <p:spPr>
          <a:xfrm>
            <a:off x="1272210" y="2663686"/>
            <a:ext cx="7646504" cy="32997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Pada </a:t>
            </a:r>
            <a:r>
              <a:rPr lang="en-US" sz="2400" dirty="0" err="1"/>
              <a:t>hakikatnya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negara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negara </a:t>
            </a:r>
            <a:r>
              <a:rPr lang="en-US" sz="2400" dirty="0" err="1"/>
              <a:t>demokratis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kedudukan</a:t>
            </a:r>
            <a:r>
              <a:rPr lang="en-US" sz="2400" dirty="0"/>
              <a:t> di </a:t>
            </a:r>
            <a:r>
              <a:rPr lang="en-US" sz="2400" dirty="0" err="1"/>
              <a:t>muka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adil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Kebebasan</a:t>
            </a:r>
            <a:r>
              <a:rPr lang="en-US" sz="2400" dirty="0"/>
              <a:t> yang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7624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74E604E-F882-439A-B586-8AC547FAC485}"/>
              </a:ext>
            </a:extLst>
          </p:cNvPr>
          <p:cNvSpPr/>
          <p:nvPr/>
        </p:nvSpPr>
        <p:spPr>
          <a:xfrm>
            <a:off x="2584174" y="967409"/>
            <a:ext cx="564542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Tugas</a:t>
            </a:r>
            <a:endParaRPr lang="en-ID" sz="20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EB9DFE6-8275-46BF-B973-D53C6755CA43}"/>
              </a:ext>
            </a:extLst>
          </p:cNvPr>
          <p:cNvSpPr/>
          <p:nvPr/>
        </p:nvSpPr>
        <p:spPr>
          <a:xfrm>
            <a:off x="689113" y="2160105"/>
            <a:ext cx="10442713" cy="4068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yang di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negara </a:t>
            </a:r>
            <a:r>
              <a:rPr lang="en-US" dirty="0" err="1"/>
              <a:t>demokrasi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negara </a:t>
            </a:r>
            <a:r>
              <a:rPr lang="en-US" dirty="0" err="1"/>
              <a:t>demokrasi</a:t>
            </a:r>
            <a:r>
              <a:rPr lang="en-US" dirty="0"/>
              <a:t>!</a:t>
            </a:r>
          </a:p>
          <a:p>
            <a:pPr marL="342900" indent="-342900">
              <a:buAutoNum type="arabicPeriod"/>
            </a:pP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Pancasila</a:t>
            </a:r>
          </a:p>
          <a:p>
            <a:pPr marL="342900" indent="-342900">
              <a:buAutoNum type="arabicPeriod"/>
            </a:pPr>
            <a:r>
              <a:rPr lang="en-US" dirty="0" err="1"/>
              <a:t>Mengapa</a:t>
            </a:r>
            <a:r>
              <a:rPr lang="en-US" dirty="0"/>
              <a:t> negara Indonesia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Pancasila</a:t>
            </a:r>
          </a:p>
          <a:p>
            <a:pPr marL="342900" indent="-342900">
              <a:buAutoNum type="arabicPeriod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negara </a:t>
            </a:r>
            <a:r>
              <a:rPr lang="en-US" dirty="0" err="1"/>
              <a:t>demokrasi</a:t>
            </a:r>
            <a:r>
              <a:rPr lang="en-US" dirty="0"/>
              <a:t> dan negara </a:t>
            </a:r>
            <a:r>
              <a:rPr lang="en-US" dirty="0" err="1"/>
              <a:t>otoriter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Demokrasi</a:t>
            </a:r>
            <a:r>
              <a:rPr lang="en-US" dirty="0"/>
              <a:t> Pancasila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rule of low.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maksudnya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dan </a:t>
            </a:r>
            <a:r>
              <a:rPr lang="en-US" dirty="0" err="1"/>
              <a:t>dikirim</a:t>
            </a:r>
            <a:r>
              <a:rPr lang="en-US" dirty="0"/>
              <a:t> via email  paling </a:t>
            </a:r>
            <a:r>
              <a:rPr lang="en-US" dirty="0" err="1"/>
              <a:t>lambat</a:t>
            </a:r>
            <a:r>
              <a:rPr lang="en-US" dirty="0"/>
              <a:t> 2 </a:t>
            </a:r>
            <a:r>
              <a:rPr lang="en-US" dirty="0" err="1"/>
              <a:t>hari</a:t>
            </a:r>
            <a:endParaRPr lang="en-US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5922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4C5F89-C05C-4944-AA40-8207AE158567}"/>
              </a:ext>
            </a:extLst>
          </p:cNvPr>
          <p:cNvSpPr/>
          <p:nvPr/>
        </p:nvSpPr>
        <p:spPr>
          <a:xfrm>
            <a:off x="795132" y="2266122"/>
            <a:ext cx="3896139" cy="1630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Sistem</a:t>
            </a:r>
            <a:r>
              <a:rPr lang="en-US" sz="2400" dirty="0"/>
              <a:t> dan </a:t>
            </a:r>
            <a:r>
              <a:rPr lang="en-US" sz="2400" dirty="0" err="1"/>
              <a:t>Dinamika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Pancasila </a:t>
            </a:r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7BC31E-23CF-427B-A437-731F48FDCA83}"/>
              </a:ext>
            </a:extLst>
          </p:cNvPr>
          <p:cNvSpPr/>
          <p:nvPr/>
        </p:nvSpPr>
        <p:spPr>
          <a:xfrm>
            <a:off x="6096000" y="954157"/>
            <a:ext cx="4015409" cy="190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lphaUcPeriod"/>
            </a:pPr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endParaRPr lang="en-US" sz="2400" dirty="0"/>
          </a:p>
          <a:p>
            <a:pPr algn="ctr"/>
            <a:endParaRPr lang="en-ID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6232B8-5ED9-4721-B05F-2044500D0D49}"/>
              </a:ext>
            </a:extLst>
          </p:cNvPr>
          <p:cNvSpPr/>
          <p:nvPr/>
        </p:nvSpPr>
        <p:spPr>
          <a:xfrm>
            <a:off x="6096000" y="3564835"/>
            <a:ext cx="4015409" cy="190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B. </a:t>
            </a:r>
            <a:r>
              <a:rPr lang="en-US" sz="2400" dirty="0" err="1"/>
              <a:t>Dinamika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Pancasila</a:t>
            </a:r>
            <a:endParaRPr lang="en-ID" sz="2400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213C7800-DD6E-48D2-ABDF-8385D747D3C5}"/>
              </a:ext>
            </a:extLst>
          </p:cNvPr>
          <p:cNvSpPr/>
          <p:nvPr/>
        </p:nvSpPr>
        <p:spPr>
          <a:xfrm>
            <a:off x="4982817" y="2610678"/>
            <a:ext cx="609600" cy="954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374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EFBDD65-E429-4D0E-BFBA-93F259FB8D16}"/>
              </a:ext>
            </a:extLst>
          </p:cNvPr>
          <p:cNvSpPr/>
          <p:nvPr/>
        </p:nvSpPr>
        <p:spPr>
          <a:xfrm>
            <a:off x="2073965" y="284925"/>
            <a:ext cx="7460974" cy="2213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lphaUcPeriod"/>
            </a:pPr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</a:p>
          <a:p>
            <a:pPr algn="ctr"/>
            <a:endParaRPr lang="en-US" sz="2000" dirty="0"/>
          </a:p>
          <a:p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bermasyarakat</a:t>
            </a:r>
            <a:r>
              <a:rPr lang="en-US" sz="2400" dirty="0"/>
              <a:t> dan </a:t>
            </a:r>
            <a:r>
              <a:rPr lang="en-US" sz="2400" dirty="0" err="1"/>
              <a:t>bernegara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penekanan</a:t>
            </a:r>
            <a:r>
              <a:rPr lang="en-US" sz="2400" dirty="0"/>
              <a:t> pada </a:t>
            </a:r>
            <a:r>
              <a:rPr lang="en-US" sz="2400" dirty="0" err="1"/>
              <a:t>keberadaan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di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negara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endParaRPr lang="en-ID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D4099E-F95D-425C-9A45-8E620F4A7515}"/>
              </a:ext>
            </a:extLst>
          </p:cNvPr>
          <p:cNvSpPr/>
          <p:nvPr/>
        </p:nvSpPr>
        <p:spPr>
          <a:xfrm>
            <a:off x="3127513" y="2703444"/>
            <a:ext cx="5605670" cy="921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jelasnya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membahas</a:t>
            </a:r>
            <a:r>
              <a:rPr lang="en-US" sz="2400" dirty="0"/>
              <a:t>:</a:t>
            </a:r>
            <a:endParaRPr lang="en-ID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039446C-AF96-4B22-ACC5-C681511930CC}"/>
              </a:ext>
            </a:extLst>
          </p:cNvPr>
          <p:cNvSpPr/>
          <p:nvPr/>
        </p:nvSpPr>
        <p:spPr>
          <a:xfrm>
            <a:off x="1298713" y="4572000"/>
            <a:ext cx="3114262" cy="1113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1. </a:t>
            </a: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endParaRPr lang="en-ID" sz="24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AA1C692-C46F-4B67-BAF5-AAAAF05488F3}"/>
              </a:ext>
            </a:extLst>
          </p:cNvPr>
          <p:cNvSpPr/>
          <p:nvPr/>
        </p:nvSpPr>
        <p:spPr>
          <a:xfrm>
            <a:off x="4572001" y="4571999"/>
            <a:ext cx="2915478" cy="1113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2. </a:t>
            </a:r>
            <a:r>
              <a:rPr lang="en-US" sz="2400" dirty="0" err="1"/>
              <a:t>Klasifikasi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endParaRPr lang="en-ID" sz="24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7D5928A-9658-43D5-8A13-845F58F7AB2A}"/>
              </a:ext>
            </a:extLst>
          </p:cNvPr>
          <p:cNvSpPr/>
          <p:nvPr/>
        </p:nvSpPr>
        <p:spPr>
          <a:xfrm>
            <a:off x="7779027" y="4545495"/>
            <a:ext cx="2796208" cy="1126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3. </a:t>
            </a:r>
            <a:r>
              <a:rPr lang="en-US" sz="2400" dirty="0" err="1"/>
              <a:t>Prinsip</a:t>
            </a:r>
            <a:r>
              <a:rPr lang="en-US" sz="2400" dirty="0"/>
              <a:t> –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endParaRPr lang="en-ID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15759D-9575-412D-B6D6-97356D7A7640}"/>
              </a:ext>
            </a:extLst>
          </p:cNvPr>
          <p:cNvCxnSpPr>
            <a:cxnSpLocks/>
          </p:cNvCxnSpPr>
          <p:nvPr/>
        </p:nvCxnSpPr>
        <p:spPr>
          <a:xfrm>
            <a:off x="5950226" y="3766929"/>
            <a:ext cx="0" cy="77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6A71A71-9C74-477C-9DFE-A930211A6505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5804452" y="3594656"/>
            <a:ext cx="3372679" cy="950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90E74C-761A-48F6-A57B-0B79D25AA91D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2855844" y="3624476"/>
            <a:ext cx="3163956" cy="947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93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83BD1B-543B-4E98-B371-56407A549F23}"/>
              </a:ext>
            </a:extLst>
          </p:cNvPr>
          <p:cNvSpPr/>
          <p:nvPr/>
        </p:nvSpPr>
        <p:spPr>
          <a:xfrm>
            <a:off x="1616765" y="1470991"/>
            <a:ext cx="8534400" cy="3604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endParaRPr lang="en-US" sz="2400" dirty="0"/>
          </a:p>
          <a:p>
            <a:r>
              <a:rPr lang="en-US" sz="2400" dirty="0"/>
              <a:t>Kata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2 kata </a:t>
            </a:r>
            <a:r>
              <a:rPr lang="en-US" sz="2400" dirty="0" err="1"/>
              <a:t>dari</a:t>
            </a:r>
            <a:r>
              <a:rPr lang="en-US" sz="2400" dirty="0"/>
              <a:t> Bahasa Yunani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</a:p>
          <a:p>
            <a:r>
              <a:rPr lang="en-US" sz="2400" dirty="0"/>
              <a:t>demos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dan </a:t>
            </a:r>
            <a:r>
              <a:rPr lang="en-US" sz="2400" dirty="0" err="1"/>
              <a:t>kratos</a:t>
            </a:r>
            <a:r>
              <a:rPr lang="en-US" sz="2400" dirty="0"/>
              <a:t>/ </a:t>
            </a:r>
            <a:r>
              <a:rPr lang="en-US" sz="2400" dirty="0" err="1"/>
              <a:t>cratein</a:t>
            </a:r>
            <a:r>
              <a:rPr lang="en-US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di </a:t>
            </a:r>
            <a:r>
              <a:rPr lang="en-US" sz="2400" dirty="0" err="1"/>
              <a:t>artikan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Menurut</a:t>
            </a:r>
            <a:r>
              <a:rPr lang="en-US" sz="2400" dirty="0"/>
              <a:t> Abraham Lincoln,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, oleh </a:t>
            </a:r>
            <a:r>
              <a:rPr lang="en-US" sz="2400" dirty="0" err="1"/>
              <a:t>rakyat</a:t>
            </a:r>
            <a:r>
              <a:rPr lang="en-US" sz="2400" dirty="0"/>
              <a:t> dan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55891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3D00A7-F527-4C2F-A485-6B20DBEEC077}"/>
              </a:ext>
            </a:extLst>
          </p:cNvPr>
          <p:cNvSpPr/>
          <p:nvPr/>
        </p:nvSpPr>
        <p:spPr>
          <a:xfrm>
            <a:off x="3081130" y="187187"/>
            <a:ext cx="4386470" cy="1222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2. </a:t>
            </a:r>
            <a:r>
              <a:rPr lang="en-US" sz="2800" dirty="0" err="1"/>
              <a:t>Klasifikasi</a:t>
            </a:r>
            <a:r>
              <a:rPr lang="en-US" sz="2800" dirty="0"/>
              <a:t> </a:t>
            </a:r>
            <a:r>
              <a:rPr lang="en-US" sz="2800" dirty="0" err="1"/>
              <a:t>Demokrasi</a:t>
            </a:r>
            <a:endParaRPr lang="en-ID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D43A8A5-7D4B-4BE0-AD1A-24B0BA1313DB}"/>
              </a:ext>
            </a:extLst>
          </p:cNvPr>
          <p:cNvSpPr/>
          <p:nvPr/>
        </p:nvSpPr>
        <p:spPr>
          <a:xfrm>
            <a:off x="1126434" y="1626704"/>
            <a:ext cx="3511826" cy="1222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US" sz="2400" dirty="0" err="1"/>
              <a:t>Berdasarkan</a:t>
            </a:r>
            <a:r>
              <a:rPr lang="en-US" sz="2400" dirty="0"/>
              <a:t> titik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perhatianya</a:t>
            </a: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A02A615-7E40-4871-A834-0AC9280E469F}"/>
              </a:ext>
            </a:extLst>
          </p:cNvPr>
          <p:cNvSpPr/>
          <p:nvPr/>
        </p:nvSpPr>
        <p:spPr>
          <a:xfrm>
            <a:off x="1126435" y="3349487"/>
            <a:ext cx="3511826" cy="1086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</a:t>
            </a:r>
            <a:r>
              <a:rPr lang="en-US" sz="2400" dirty="0" err="1"/>
              <a:t>Berdasarkan</a:t>
            </a:r>
            <a:r>
              <a:rPr lang="en-US" sz="2400" dirty="0"/>
              <a:t> 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Ideologinya</a:t>
            </a:r>
            <a:r>
              <a:rPr lang="en-US" sz="2400" dirty="0"/>
              <a:t> </a:t>
            </a:r>
            <a:endParaRPr lang="en-ID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29D0E35-6E37-466E-93AA-C36F6FA62FD2}"/>
              </a:ext>
            </a:extLst>
          </p:cNvPr>
          <p:cNvSpPr/>
          <p:nvPr/>
        </p:nvSpPr>
        <p:spPr>
          <a:xfrm>
            <a:off x="1126435" y="5204792"/>
            <a:ext cx="3511825" cy="1144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</a:t>
            </a:r>
            <a:r>
              <a:rPr lang="en-US" sz="2400" dirty="0" err="1"/>
              <a:t>Berdasarkan</a:t>
            </a:r>
            <a:r>
              <a:rPr lang="en-US" sz="2400" dirty="0"/>
              <a:t> proses   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penyaluran</a:t>
            </a:r>
            <a:r>
              <a:rPr lang="en-US" sz="2400" dirty="0"/>
              <a:t>  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kehendak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endParaRPr lang="en-ID" sz="24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C41BD90-E847-4FF2-B147-4A1B28CC85AD}"/>
              </a:ext>
            </a:extLst>
          </p:cNvPr>
          <p:cNvSpPr/>
          <p:nvPr/>
        </p:nvSpPr>
        <p:spPr>
          <a:xfrm>
            <a:off x="6096000" y="1474304"/>
            <a:ext cx="4187687" cy="1374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formal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material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gabungan</a:t>
            </a:r>
            <a:endParaRPr lang="en-ID" sz="240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25ED74B-45F9-4ADA-82F6-A86424B78376}"/>
              </a:ext>
            </a:extLst>
          </p:cNvPr>
          <p:cNvSpPr/>
          <p:nvPr/>
        </p:nvSpPr>
        <p:spPr>
          <a:xfrm>
            <a:off x="4943060" y="1934817"/>
            <a:ext cx="993914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B71A01-3052-4681-B043-84A5E479476C}"/>
              </a:ext>
            </a:extLst>
          </p:cNvPr>
          <p:cNvSpPr/>
          <p:nvPr/>
        </p:nvSpPr>
        <p:spPr>
          <a:xfrm>
            <a:off x="6095999" y="3329608"/>
            <a:ext cx="4187688" cy="14875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konstitusional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liberal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proletar</a:t>
            </a:r>
            <a:endParaRPr lang="en-ID" sz="2400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242C5BD-1F0D-4FD3-8D38-9425587969A4}"/>
              </a:ext>
            </a:extLst>
          </p:cNvPr>
          <p:cNvSpPr/>
          <p:nvPr/>
        </p:nvSpPr>
        <p:spPr>
          <a:xfrm>
            <a:off x="4943060" y="3723861"/>
            <a:ext cx="993914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9EE6478-685F-4BC9-A2C1-BD6D10460FAF}"/>
              </a:ext>
            </a:extLst>
          </p:cNvPr>
          <p:cNvSpPr/>
          <p:nvPr/>
        </p:nvSpPr>
        <p:spPr>
          <a:xfrm>
            <a:off x="6135755" y="5174975"/>
            <a:ext cx="4187687" cy="1196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err="1"/>
              <a:t>Demokrsi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endParaRPr lang="en-ID" sz="24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63613C9-E540-4D75-8FDE-B6743A611281}"/>
              </a:ext>
            </a:extLst>
          </p:cNvPr>
          <p:cNvSpPr/>
          <p:nvPr/>
        </p:nvSpPr>
        <p:spPr>
          <a:xfrm>
            <a:off x="4996070" y="5512905"/>
            <a:ext cx="940904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533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DC625-E132-4B1D-8213-0E83D6E33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70" y="669925"/>
            <a:ext cx="10515600" cy="1158875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 Rounded MT Bold" panose="020F0704030504030204" pitchFamily="34" charset="0"/>
              </a:rPr>
              <a:t>Demokrasi</a:t>
            </a:r>
            <a:r>
              <a:rPr lang="en-US" sz="2800" dirty="0"/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berdasarkan</a:t>
            </a:r>
            <a:r>
              <a:rPr lang="en-US" sz="2800" dirty="0">
                <a:latin typeface="Arial Rounded MT Bold" panose="020F0704030504030204" pitchFamily="34" charset="0"/>
              </a:rPr>
              <a:t> titik </a:t>
            </a:r>
            <a:r>
              <a:rPr lang="en-US" sz="2800" dirty="0" err="1">
                <a:latin typeface="Arial Rounded MT Bold" panose="020F0704030504030204" pitchFamily="34" charset="0"/>
              </a:rPr>
              <a:t>berat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perhatianya</a:t>
            </a:r>
            <a:endParaRPr lang="en-ID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DA9E1-8FFA-4A09-9466-E1005A2C1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1. </a:t>
            </a:r>
            <a:r>
              <a:rPr lang="en-US" sz="2400" b="1" dirty="0" err="1"/>
              <a:t>demokrasi</a:t>
            </a:r>
            <a:r>
              <a:rPr lang="en-US" sz="2400" b="1" dirty="0"/>
              <a:t> formal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yang </a:t>
            </a:r>
            <a:r>
              <a:rPr lang="en-US" sz="2400" dirty="0" err="1"/>
              <a:t>menjunjung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di </a:t>
            </a:r>
            <a:r>
              <a:rPr lang="en-US" sz="2400" dirty="0" err="1"/>
              <a:t>sertai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b="1" dirty="0" err="1"/>
              <a:t>demokrasi</a:t>
            </a:r>
            <a:r>
              <a:rPr lang="en-US" sz="2400" b="1" dirty="0"/>
              <a:t> material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yang </a:t>
            </a:r>
            <a:r>
              <a:rPr lang="en-US" sz="2400" dirty="0" err="1"/>
              <a:t>menitik</a:t>
            </a:r>
            <a:r>
              <a:rPr lang="en-US" sz="2400" dirty="0"/>
              <a:t> </a:t>
            </a:r>
            <a:r>
              <a:rPr lang="en-US" sz="2400" dirty="0" err="1"/>
              <a:t>beratkan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dihilangkan</a:t>
            </a:r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b="1" dirty="0" err="1"/>
              <a:t>demokrasi</a:t>
            </a:r>
            <a:r>
              <a:rPr lang="en-US" sz="2400" b="1" dirty="0"/>
              <a:t> </a:t>
            </a:r>
            <a:r>
              <a:rPr lang="en-US" sz="2400" b="1" dirty="0" err="1"/>
              <a:t>gabungan</a:t>
            </a:r>
            <a:r>
              <a:rPr lang="en-US" sz="2400" b="1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yang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kebaikan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   dan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/>
              <a:t>keburukan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formal dan material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7904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891D-8F85-41B5-9B2B-991F0622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   </a:t>
            </a:r>
            <a:r>
              <a:rPr lang="en-US" sz="2800" dirty="0" err="1">
                <a:latin typeface="Arial Rounded MT Bold" panose="020F0704030504030204" pitchFamily="34" charset="0"/>
              </a:rPr>
              <a:t>Demokrasi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berdasarkan</a:t>
            </a:r>
            <a:r>
              <a:rPr lang="en-US" sz="2800" dirty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ideologi</a:t>
            </a:r>
            <a:endParaRPr lang="en-ID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B2D74-67C4-4BBD-926A-3412A6B4C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konstitusional</a:t>
            </a:r>
            <a:r>
              <a:rPr lang="en-US" dirty="0"/>
              <a:t>/ liberal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/ </a:t>
            </a:r>
            <a:r>
              <a:rPr lang="en-US" dirty="0" err="1"/>
              <a:t>individualisme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/ </a:t>
            </a:r>
            <a:r>
              <a:rPr lang="en-US" dirty="0" err="1"/>
              <a:t>proletar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pada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marxisme</a:t>
            </a:r>
            <a:r>
              <a:rPr lang="en-US" dirty="0"/>
              <a:t>- </a:t>
            </a:r>
            <a:r>
              <a:rPr lang="en-US" dirty="0" err="1"/>
              <a:t>komunisme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381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58E0-7252-4311-863D-AE291C96C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Arial Rounded MT Bold" panose="020F0704030504030204" pitchFamily="34" charset="0"/>
              </a:rPr>
              <a:t>Demokrasi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berdasarkan</a:t>
            </a:r>
            <a:r>
              <a:rPr lang="en-US" sz="2400" dirty="0">
                <a:latin typeface="Arial Rounded MT Bold" panose="020F0704030504030204" pitchFamily="34" charset="0"/>
              </a:rPr>
              <a:t> proses </a:t>
            </a:r>
            <a:r>
              <a:rPr lang="en-US" sz="2400" dirty="0" err="1">
                <a:latin typeface="Arial Rounded MT Bold" panose="020F0704030504030204" pitchFamily="34" charset="0"/>
              </a:rPr>
              <a:t>penyaluran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kehendak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rakyat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F71AB-379B-4DCE-958E-5B187BCCB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demokrasi</a:t>
            </a:r>
            <a:r>
              <a:rPr lang="en-US" dirty="0"/>
              <a:t> yang </a:t>
            </a:r>
            <a:r>
              <a:rPr lang="en-US" dirty="0" err="1"/>
              <a:t>mengikutsertakan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negaranya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permusyawaratan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negara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–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demokrasi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9368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F07B5E2-0896-4EB1-99C5-566438C9D32A}"/>
              </a:ext>
            </a:extLst>
          </p:cNvPr>
          <p:cNvSpPr/>
          <p:nvPr/>
        </p:nvSpPr>
        <p:spPr>
          <a:xfrm>
            <a:off x="3352800" y="808382"/>
            <a:ext cx="4505739" cy="87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3. </a:t>
            </a:r>
            <a:r>
              <a:rPr lang="en-US" sz="2400" dirty="0" err="1"/>
              <a:t>Prinsip</a:t>
            </a:r>
            <a:r>
              <a:rPr lang="en-US" sz="2400" dirty="0"/>
              <a:t> –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endParaRPr lang="en-ID" sz="24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DE27D62-3195-449B-8E13-55A058DEA5C6}"/>
              </a:ext>
            </a:extLst>
          </p:cNvPr>
          <p:cNvSpPr/>
          <p:nvPr/>
        </p:nvSpPr>
        <p:spPr>
          <a:xfrm>
            <a:off x="1895060" y="2663686"/>
            <a:ext cx="7938053" cy="3385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/>
              <a:t>Negara </a:t>
            </a:r>
            <a:r>
              <a:rPr lang="en-US" sz="2400" dirty="0" err="1"/>
              <a:t>berdasar</a:t>
            </a:r>
            <a:r>
              <a:rPr lang="en-US" sz="2400" dirty="0"/>
              <a:t> </a:t>
            </a:r>
            <a:r>
              <a:rPr lang="en-US" sz="2400" dirty="0" err="1"/>
              <a:t>konstitusi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Jaminan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berserikat</a:t>
            </a:r>
            <a:r>
              <a:rPr lang="en-US" sz="2400" dirty="0"/>
              <a:t> dan </a:t>
            </a:r>
            <a:r>
              <a:rPr lang="en-US" sz="2400" dirty="0" err="1"/>
              <a:t>mengeluarkan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Pergantian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berkala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peradilan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dan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memihak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Penegakan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dan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kedudukan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negara di </a:t>
            </a:r>
            <a:r>
              <a:rPr lang="en-US" sz="2400" dirty="0" err="1"/>
              <a:t>depan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Jaminan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pers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35313627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387</TotalTime>
  <Words>729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Rounded MT Bold</vt:lpstr>
      <vt:lpstr>Trebuchet MS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Demokrasi berdasarkan titik berat perhatianya</vt:lpstr>
      <vt:lpstr>   Demokrasi berdasarkan ideologi</vt:lpstr>
      <vt:lpstr>Demokrasi berdasarkan proses penyaluran kehendak rakyat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titik Listyorini</dc:creator>
  <cp:lastModifiedBy>titik Listyorini</cp:lastModifiedBy>
  <cp:revision>41</cp:revision>
  <dcterms:created xsi:type="dcterms:W3CDTF">2020-08-19T09:48:54Z</dcterms:created>
  <dcterms:modified xsi:type="dcterms:W3CDTF">2020-09-08T11:11:47Z</dcterms:modified>
</cp:coreProperties>
</file>