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492-49E5-45E6-BC19-CE35577597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E7B2-AE11-4C71-BA0E-37D4BFFA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7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492-49E5-45E6-BC19-CE35577597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E7B2-AE11-4C71-BA0E-37D4BFFA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2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492-49E5-45E6-BC19-CE35577597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E7B2-AE11-4C71-BA0E-37D4BFFA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492-49E5-45E6-BC19-CE35577597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E7B2-AE11-4C71-BA0E-37D4BFFA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6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492-49E5-45E6-BC19-CE35577597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E7B2-AE11-4C71-BA0E-37D4BFFA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8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492-49E5-45E6-BC19-CE35577597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E7B2-AE11-4C71-BA0E-37D4BFFA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5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492-49E5-45E6-BC19-CE35577597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E7B2-AE11-4C71-BA0E-37D4BFFA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7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492-49E5-45E6-BC19-CE35577597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E7B2-AE11-4C71-BA0E-37D4BFFA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6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492-49E5-45E6-BC19-CE35577597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E7B2-AE11-4C71-BA0E-37D4BFFA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6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492-49E5-45E6-BC19-CE35577597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E7B2-AE11-4C71-BA0E-37D4BFFA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4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492-49E5-45E6-BC19-CE35577597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E7B2-AE11-4C71-BA0E-37D4BFFA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4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8492-49E5-45E6-BC19-CE35577597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2E7B2-AE11-4C71-BA0E-37D4BFFA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ocument 1"/>
          <p:cNvSpPr/>
          <p:nvPr/>
        </p:nvSpPr>
        <p:spPr>
          <a:xfrm>
            <a:off x="1146220" y="1184856"/>
            <a:ext cx="9285667" cy="4765183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latin typeface="Bauhaus 93" panose="04030905020B02020C02" pitchFamily="82" charset="0"/>
              </a:rPr>
              <a:t>SYARAT PETUGAS PROTOKOL</a:t>
            </a:r>
            <a:endParaRPr lang="en-US" sz="8000" b="1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305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549" y="487016"/>
            <a:ext cx="108697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0" dirty="0" err="1" smtClean="0">
                <a:effectLst/>
                <a:latin typeface="Hobo Std"/>
              </a:rPr>
              <a:t>Arti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dan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makna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protokol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dapat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diwujudkan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secara</a:t>
            </a:r>
            <a:r>
              <a:rPr lang="en-US" sz="2400" b="1" i="0" dirty="0" smtClean="0">
                <a:effectLst/>
                <a:latin typeface="Hobo Std"/>
              </a:rPr>
              <a:t> optimal. </a:t>
            </a:r>
            <a:r>
              <a:rPr lang="en-US" sz="2400" b="1" i="0" dirty="0" err="1" smtClean="0">
                <a:effectLst/>
                <a:latin typeface="Hobo Std"/>
              </a:rPr>
              <a:t>Beberapa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kualifikasi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tersebut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antara</a:t>
            </a:r>
            <a:r>
              <a:rPr lang="en-US" sz="2400" b="1" i="0" dirty="0" smtClean="0">
                <a:effectLst/>
                <a:latin typeface="Hobo Std"/>
              </a:rPr>
              <a:t> lain: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i="0" dirty="0" err="1" smtClean="0">
                <a:effectLst/>
                <a:latin typeface="Hobo Std"/>
              </a:rPr>
              <a:t>Secara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teknis</a:t>
            </a:r>
            <a:r>
              <a:rPr lang="en-US" sz="2400" b="1" i="0" dirty="0" smtClean="0">
                <a:effectLst/>
                <a:latin typeface="Hobo Std"/>
              </a:rPr>
              <a:t>, </a:t>
            </a:r>
            <a:r>
              <a:rPr lang="en-US" sz="2400" b="1" i="0" dirty="0" err="1" smtClean="0">
                <a:effectLst/>
                <a:latin typeface="Hobo Std"/>
              </a:rPr>
              <a:t>setiap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petugas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harus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menekuni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bidang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tugas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masing-masing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dan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dituntut</a:t>
            </a:r>
            <a:r>
              <a:rPr lang="en-US" sz="2400" b="1" i="0" dirty="0" smtClean="0">
                <a:effectLst/>
                <a:latin typeface="Hobo Std"/>
              </a:rPr>
              <a:t> pula </a:t>
            </a:r>
            <a:r>
              <a:rPr lang="en-US" sz="2400" b="1" i="0" dirty="0" err="1" smtClean="0">
                <a:effectLst/>
                <a:latin typeface="Hobo Std"/>
              </a:rPr>
              <a:t>untuk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memperhatikan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kepentingan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bidang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lainnya</a:t>
            </a:r>
            <a:r>
              <a:rPr lang="en-US" sz="2400" b="1" i="0" dirty="0" smtClean="0">
                <a:effectLst/>
                <a:latin typeface="Hobo Std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i="0" dirty="0" err="1" smtClean="0">
                <a:effectLst/>
                <a:latin typeface="Hobo Std"/>
              </a:rPr>
              <a:t>Bisa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mewujudkan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dirinya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sebagai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aparat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pengelola</a:t>
            </a:r>
            <a:r>
              <a:rPr lang="en-US" sz="2400" b="1" i="0" dirty="0" smtClean="0">
                <a:effectLst/>
                <a:latin typeface="Hobo Std"/>
              </a:rPr>
              <a:t> yang </a:t>
            </a:r>
            <a:r>
              <a:rPr lang="en-US" sz="2400" b="1" i="0" dirty="0" err="1" smtClean="0">
                <a:effectLst/>
                <a:latin typeface="Hobo Std"/>
              </a:rPr>
              <a:t>efektif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dalam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iklim</a:t>
            </a:r>
            <a:r>
              <a:rPr lang="en-US" sz="2400" b="1" i="0" dirty="0" smtClean="0">
                <a:effectLst/>
                <a:latin typeface="Hobo Std"/>
              </a:rPr>
              <a:t> yang </a:t>
            </a:r>
            <a:r>
              <a:rPr lang="en-US" sz="2400" b="1" i="0" dirty="0" err="1" smtClean="0">
                <a:effectLst/>
                <a:latin typeface="Hobo Std"/>
              </a:rPr>
              <a:t>kompak</a:t>
            </a:r>
            <a:r>
              <a:rPr lang="en-US" sz="2400" b="1" i="0" dirty="0" smtClean="0">
                <a:effectLst/>
                <a:latin typeface="Hobo Std"/>
              </a:rPr>
              <a:t>, </a:t>
            </a:r>
            <a:r>
              <a:rPr lang="en-US" sz="2400" b="1" i="0" dirty="0" err="1" smtClean="0">
                <a:effectLst/>
                <a:latin typeface="Hobo Std"/>
              </a:rPr>
              <a:t>tertib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dan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berwibawa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dalam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suatu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kondisi</a:t>
            </a:r>
            <a:r>
              <a:rPr lang="en-US" sz="2400" b="1" i="0" dirty="0" smtClean="0">
                <a:effectLst/>
                <a:latin typeface="Hobo Std"/>
              </a:rPr>
              <a:t> yang </a:t>
            </a:r>
            <a:r>
              <a:rPr lang="en-US" sz="2400" b="1" i="0" dirty="0" err="1" smtClean="0">
                <a:effectLst/>
                <a:latin typeface="Hobo Std"/>
              </a:rPr>
              <a:t>berazaskan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kekeluargaan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guna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menjamin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tercapainya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keberhasilan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pelaksanaan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tugas</a:t>
            </a:r>
            <a:r>
              <a:rPr lang="en-US" sz="2400" b="1" i="0" dirty="0" smtClean="0">
                <a:effectLst/>
                <a:latin typeface="Hobo Std"/>
              </a:rPr>
              <a:t> / </a:t>
            </a:r>
            <a:r>
              <a:rPr lang="en-US" sz="2400" b="1" i="0" dirty="0" err="1" smtClean="0">
                <a:effectLst/>
                <a:latin typeface="Hobo Std"/>
              </a:rPr>
              <a:t>acara</a:t>
            </a:r>
            <a:r>
              <a:rPr lang="en-US" sz="2400" b="1" i="0" dirty="0" smtClean="0">
                <a:effectLst/>
                <a:latin typeface="Hobo Std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i="0" dirty="0" err="1" smtClean="0">
                <a:effectLst/>
                <a:latin typeface="Hobo Std"/>
              </a:rPr>
              <a:t>Protokol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perlu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menguasai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segala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permasalahan</a:t>
            </a:r>
            <a:r>
              <a:rPr lang="en-US" sz="2400" b="1" i="0" dirty="0" smtClean="0">
                <a:effectLst/>
                <a:latin typeface="Hobo Std"/>
              </a:rPr>
              <a:t>, </a:t>
            </a:r>
            <a:r>
              <a:rPr lang="en-US" sz="2400" b="1" i="0" dirty="0" err="1" smtClean="0">
                <a:effectLst/>
                <a:latin typeface="Hobo Std"/>
              </a:rPr>
              <a:t>tetapi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tidak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berarti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harus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melaksanakan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sendiri</a:t>
            </a:r>
            <a:r>
              <a:rPr lang="en-US" sz="2400" b="1" i="0" dirty="0" smtClean="0">
                <a:effectLst/>
                <a:latin typeface="Hobo Std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i="0" dirty="0" err="1" smtClean="0">
                <a:effectLst/>
                <a:latin typeface="Hobo Std"/>
              </a:rPr>
              <a:t>Mampu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memahami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pentingnya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dekorasi</a:t>
            </a:r>
            <a:r>
              <a:rPr lang="en-US" sz="2400" b="1" i="0" dirty="0" smtClean="0">
                <a:effectLst/>
                <a:latin typeface="Hobo Std"/>
              </a:rPr>
              <a:t>, </a:t>
            </a:r>
            <a:r>
              <a:rPr lang="en-US" sz="2400" b="1" i="0" dirty="0" err="1" smtClean="0">
                <a:effectLst/>
                <a:latin typeface="Hobo Std"/>
              </a:rPr>
              <a:t>kebersihan</a:t>
            </a:r>
            <a:r>
              <a:rPr lang="en-US" sz="2400" b="1" i="0" dirty="0" smtClean="0">
                <a:effectLst/>
                <a:latin typeface="Hobo Std"/>
              </a:rPr>
              <a:t>, </a:t>
            </a:r>
            <a:r>
              <a:rPr lang="en-US" sz="2400" b="1" i="0" dirty="0" err="1" smtClean="0">
                <a:effectLst/>
                <a:latin typeface="Hobo Std"/>
              </a:rPr>
              <a:t>keindahan</a:t>
            </a:r>
            <a:r>
              <a:rPr lang="en-US" sz="2400" b="1" i="0" dirty="0" smtClean="0">
                <a:effectLst/>
                <a:latin typeface="Hobo Std"/>
              </a:rPr>
              <a:t>, </a:t>
            </a:r>
            <a:r>
              <a:rPr lang="en-US" sz="2400" b="1" i="0" dirty="0" err="1" smtClean="0">
                <a:effectLst/>
                <a:latin typeface="Hobo Std"/>
              </a:rPr>
              <a:t>keamanan</a:t>
            </a:r>
            <a:r>
              <a:rPr lang="en-US" sz="2400" b="1" i="0" dirty="0" smtClean="0">
                <a:effectLst/>
                <a:latin typeface="Hobo Std"/>
              </a:rPr>
              <a:t>, </a:t>
            </a:r>
            <a:r>
              <a:rPr lang="en-US" sz="2400" b="1" i="0" dirty="0" err="1" smtClean="0">
                <a:effectLst/>
                <a:latin typeface="Hobo Std"/>
              </a:rPr>
              <a:t>ketertiban</a:t>
            </a:r>
            <a:r>
              <a:rPr lang="en-US" sz="2400" b="1" i="0" dirty="0" smtClean="0">
                <a:effectLst/>
                <a:latin typeface="Hobo Std"/>
              </a:rPr>
              <a:t>, </a:t>
            </a:r>
            <a:r>
              <a:rPr lang="en-US" sz="2400" b="1" i="0" dirty="0" err="1" smtClean="0">
                <a:effectLst/>
                <a:latin typeface="Hobo Std"/>
              </a:rPr>
              <a:t>dan</a:t>
            </a:r>
            <a:r>
              <a:rPr lang="en-US" sz="2400" b="1" i="0" dirty="0" smtClean="0">
                <a:effectLst/>
                <a:latin typeface="Hobo Std"/>
              </a:rPr>
              <a:t> lain-lain.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i="0" dirty="0" err="1" smtClean="0">
                <a:effectLst/>
                <a:latin typeface="Hobo Std"/>
              </a:rPr>
              <a:t>Memahami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tentang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prinsip-prinsip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manajemen</a:t>
            </a:r>
            <a:r>
              <a:rPr lang="en-US" sz="2400" b="1" i="0" dirty="0" smtClean="0">
                <a:effectLst/>
                <a:latin typeface="Hobo Std"/>
              </a:rPr>
              <a:t> yang </a:t>
            </a:r>
            <a:r>
              <a:rPr lang="en-US" sz="2400" b="1" i="0" dirty="0" err="1" smtClean="0">
                <a:effectLst/>
                <a:latin typeface="Hobo Std"/>
              </a:rPr>
              <a:t>baik</a:t>
            </a:r>
            <a:r>
              <a:rPr lang="en-US" sz="2400" b="1" i="0" dirty="0" smtClean="0">
                <a:effectLst/>
                <a:latin typeface="Hobo Std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i="0" dirty="0" err="1" smtClean="0">
                <a:effectLst/>
                <a:latin typeface="Hobo Std"/>
              </a:rPr>
              <a:t>Mampu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berpenampilan</a:t>
            </a:r>
            <a:r>
              <a:rPr lang="en-US" sz="2400" b="1" i="0" dirty="0" smtClean="0">
                <a:effectLst/>
                <a:latin typeface="Hobo Std"/>
              </a:rPr>
              <a:t> yang </a:t>
            </a:r>
            <a:r>
              <a:rPr lang="en-US" sz="2400" b="1" i="0" dirty="0" err="1" smtClean="0">
                <a:effectLst/>
                <a:latin typeface="Hobo Std"/>
              </a:rPr>
              <a:t>baik</a:t>
            </a:r>
            <a:r>
              <a:rPr lang="en-US" sz="2400" b="1" i="0" dirty="0" smtClean="0">
                <a:effectLst/>
                <a:latin typeface="Hobo Std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i="0" dirty="0" err="1" smtClean="0">
                <a:effectLst/>
                <a:latin typeface="Hobo Std"/>
              </a:rPr>
              <a:t>Mampu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berkomunikasi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dengan</a:t>
            </a:r>
            <a:r>
              <a:rPr lang="en-US" sz="2400" b="1" i="0" dirty="0" smtClean="0">
                <a:effectLst/>
                <a:latin typeface="Hobo Std"/>
              </a:rPr>
              <a:t> </a:t>
            </a:r>
            <a:r>
              <a:rPr lang="en-US" sz="2400" b="1" i="0" dirty="0" err="1" smtClean="0">
                <a:effectLst/>
                <a:latin typeface="Hobo Std"/>
              </a:rPr>
              <a:t>baik</a:t>
            </a:r>
            <a:r>
              <a:rPr lang="en-US" sz="2400" b="1" i="0" dirty="0" smtClean="0">
                <a:effectLst/>
                <a:latin typeface="Hobo Std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637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47061" y="745832"/>
            <a:ext cx="107174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>
                <a:latin typeface="Aero" panose="02000603090000090004" pitchFamily="2" charset="0"/>
              </a:rPr>
              <a:t>SYARAT MENJADI PETUGAS PROTOKOL</a:t>
            </a:r>
            <a:endParaRPr lang="en-US" sz="4000" b="1" u="sng" dirty="0">
              <a:latin typeface="Aero" panose="02000603090000090004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8597" y="2194398"/>
            <a:ext cx="106551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latin typeface="Britannic Bold" panose="020B0903060703020204" pitchFamily="34" charset="0"/>
              </a:rPr>
              <a:t>Berp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enampilan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yang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menarik</a:t>
            </a:r>
            <a:endParaRPr lang="en-US" sz="2800" dirty="0">
              <a:latin typeface="Britannic Bold" panose="020B0903060703020204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Ketelitian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dan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kepekaan</a:t>
            </a:r>
            <a:endParaRPr lang="en-US" sz="2800" b="0" i="0" dirty="0" smtClean="0">
              <a:effectLst/>
              <a:latin typeface="Britannic Bold" panose="020B0903060703020204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Wawasan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yang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luas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dalam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bidang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dan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ilmu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sosial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lainnya</a:t>
            </a:r>
            <a:endParaRPr lang="en-US" sz="2800" b="0" i="0" dirty="0" smtClean="0">
              <a:effectLst/>
              <a:latin typeface="Britannic Bold" panose="020B0903060703020204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Kepribadian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yang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baik</a:t>
            </a:r>
            <a:endParaRPr lang="en-US" sz="2800" b="0" i="0" dirty="0" smtClean="0">
              <a:effectLst/>
              <a:latin typeface="Britannic Bold" panose="020B0903060703020204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Kemampuan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berkomunikasi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yang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baik</a:t>
            </a:r>
            <a:endParaRPr lang="en-US" sz="2800" b="0" i="0" dirty="0" smtClean="0">
              <a:effectLst/>
              <a:latin typeface="Britannic Bold" panose="020B0903060703020204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Cerdas</a:t>
            </a:r>
            <a:endParaRPr lang="en-US" sz="2800" b="0" i="0" dirty="0">
              <a:effectLst/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504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6018" y="758712"/>
            <a:ext cx="113447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0" u="sng" dirty="0" smtClean="0">
                <a:effectLst/>
                <a:latin typeface="Aero" panose="02000603090000090004" pitchFamily="2" charset="0"/>
              </a:rPr>
              <a:t>PENAMPILAN IDEAL PETUGAS PROTOKOL</a:t>
            </a:r>
            <a:endParaRPr lang="en-US" sz="4000" u="sng" dirty="0">
              <a:latin typeface="Aero" panose="0200060309000009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39136" y="1885304"/>
            <a:ext cx="1008393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Sikap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yang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luwes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dan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menarik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yang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meliputi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cara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berdiri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,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cara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duduk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,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cara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berjalan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,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cara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berbicara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,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gerak-gerik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tangan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Ekspresi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dirty="0" err="1">
                <a:latin typeface="Britannic Bold" panose="020B0903060703020204" pitchFamily="34" charset="0"/>
              </a:rPr>
              <a:t>m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uka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, </a:t>
            </a:r>
            <a:r>
              <a:rPr lang="en-US" sz="2800" dirty="0" err="1">
                <a:latin typeface="Britannic Bold" panose="020B0903060703020204" pitchFamily="34" charset="0"/>
              </a:rPr>
              <a:t>p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andangan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dirty="0" err="1">
                <a:latin typeface="Britannic Bold" panose="020B0903060703020204" pitchFamily="34" charset="0"/>
              </a:rPr>
              <a:t>m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ata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dan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dirty="0" err="1">
                <a:latin typeface="Britannic Bold" panose="020B0903060703020204" pitchFamily="34" charset="0"/>
              </a:rPr>
              <a:t>s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ikap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dirty="0" err="1">
                <a:latin typeface="Britannic Bold" panose="020B0903060703020204" pitchFamily="34" charset="0"/>
              </a:rPr>
              <a:t>k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epala</a:t>
            </a:r>
            <a:endParaRPr lang="en-US" sz="2800" b="0" i="0" dirty="0" smtClean="0">
              <a:effectLst/>
              <a:latin typeface="Britannic Bold" panose="020B0903060703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Kesehatan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dirty="0" err="1">
                <a:latin typeface="Britannic Bold" panose="020B0903060703020204" pitchFamily="34" charset="0"/>
              </a:rPr>
              <a:t>f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isik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dan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dirty="0" err="1">
                <a:latin typeface="Britannic Bold" panose="020B0903060703020204" pitchFamily="34" charset="0"/>
              </a:rPr>
              <a:t>j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asmani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: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tidur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dan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makan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teratur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,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olah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raga,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dan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optimistis</a:t>
            </a:r>
            <a:endParaRPr lang="en-US" sz="2800" b="0" i="0" dirty="0" smtClean="0">
              <a:effectLst/>
              <a:latin typeface="Britannic Bold" panose="020B0903060703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Kebersihan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serta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kerapihan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badan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dan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pakaian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.</a:t>
            </a:r>
            <a:endParaRPr lang="en-US" sz="2800" b="0" i="0" dirty="0">
              <a:effectLst/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500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7437" y="1875593"/>
            <a:ext cx="9697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1" dirty="0" smtClean="0">
                <a:effectLst/>
                <a:latin typeface="Britannic Bold" panose="020B0903060703020204" pitchFamily="34" charset="0"/>
              </a:rPr>
              <a:t>Planning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 (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Perencanaan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 yang </a:t>
            </a:r>
            <a:r>
              <a:rPr lang="en-US" sz="2800" b="0" i="0" dirty="0" err="1" smtClean="0">
                <a:effectLst/>
                <a:latin typeface="Britannic Bold" panose="020B0903060703020204" pitchFamily="34" charset="0"/>
              </a:rPr>
              <a:t>baik</a:t>
            </a:r>
            <a:r>
              <a:rPr lang="en-US" sz="2800" b="0" i="0" dirty="0" smtClean="0">
                <a:effectLst/>
                <a:latin typeface="Britannic Bold" panose="020B0903060703020204" pitchFamily="34" charset="0"/>
              </a:rPr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1" dirty="0" smtClean="0">
                <a:effectLst/>
                <a:latin typeface="Britannic Bold" panose="020B0903060703020204" pitchFamily="34" charset="0"/>
              </a:rPr>
              <a:t>Organizing</a:t>
            </a:r>
            <a:endParaRPr lang="id-ID" sz="2800" b="0" i="1" dirty="0" smtClean="0">
              <a:effectLst/>
              <a:latin typeface="Britannic Bold" panose="020B090306070302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1" dirty="0" smtClean="0">
                <a:effectLst/>
                <a:latin typeface="Britannic Bold" panose="020B0903060703020204" pitchFamily="34" charset="0"/>
              </a:rPr>
              <a:t>Actuating</a:t>
            </a:r>
            <a:endParaRPr lang="en-US" sz="2800" dirty="0">
              <a:latin typeface="Britannic Bold" panose="020B090306070302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1" dirty="0" smtClean="0">
                <a:effectLst/>
                <a:latin typeface="Britannic Bold" panose="020B0903060703020204" pitchFamily="34" charset="0"/>
              </a:rPr>
              <a:t>Courtesy</a:t>
            </a:r>
            <a:endParaRPr lang="en-US" sz="2800" b="0" i="0" dirty="0" smtClean="0">
              <a:effectLst/>
              <a:latin typeface="Britannic Bold" panose="020B090306070302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1" dirty="0" err="1" smtClean="0">
                <a:effectLst/>
                <a:latin typeface="Britannic Bold" panose="020B0903060703020204" pitchFamily="34" charset="0"/>
              </a:rPr>
              <a:t>Controling</a:t>
            </a:r>
            <a:endParaRPr lang="en-US" sz="2800" dirty="0">
              <a:latin typeface="Britannic Bold" panose="020B090306070302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1" dirty="0" smtClean="0">
                <a:effectLst/>
                <a:latin typeface="Britannic Bold" panose="020B0903060703020204" pitchFamily="34" charset="0"/>
              </a:rPr>
              <a:t>Self Confidence</a:t>
            </a:r>
            <a:endParaRPr lang="en-US" sz="2800" b="0" i="0" dirty="0">
              <a:effectLst/>
              <a:latin typeface="Britannic Bold" panose="020B09030607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1370" y="745336"/>
            <a:ext cx="88220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u="sng" dirty="0" smtClean="0">
                <a:latin typeface="Aero" panose="02000603090000090004" pitchFamily="2" charset="0"/>
              </a:rPr>
              <a:t>PEDOMAN PETUGAS PROTOKOL</a:t>
            </a:r>
            <a:endParaRPr lang="en-US" sz="4000" b="0" i="0" u="sng" dirty="0" smtClean="0">
              <a:effectLst/>
              <a:latin typeface="Aero" panose="0200060309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5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247" y="309094"/>
            <a:ext cx="10856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latin typeface="Aero" panose="02000603090000090004" pitchFamily="2" charset="0"/>
              </a:rPr>
              <a:t>KRITERIA PELAYANAN KEPROTOKOLAN</a:t>
            </a:r>
            <a:endParaRPr lang="en-US" sz="4000" b="1" u="sng" dirty="0">
              <a:latin typeface="Aero" panose="0200060309000009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608" y="1225689"/>
            <a:ext cx="1157810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Pelayanan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harus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sesuai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atau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memenuhi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persyaratan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yang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ditentukan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Standar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Operasional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Prosedur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(SOP)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Pelayanan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harus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selalu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berorientasi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terhadap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pengontrolan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(</a:t>
            </a:r>
            <a:r>
              <a:rPr lang="en-US" sz="2400" b="0" i="1" dirty="0" smtClean="0">
                <a:effectLst/>
                <a:latin typeface="Britannic Bold" panose="020B0903060703020204" pitchFamily="34" charset="0"/>
              </a:rPr>
              <a:t>control by process, control by output, control by outcome) 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untuk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mempertahankan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kualitas</a:t>
            </a:r>
            <a:endParaRPr lang="en-US" sz="2400" b="0" i="0" dirty="0" smtClean="0">
              <a:effectLst/>
              <a:latin typeface="Britannic Bold" panose="020B0903060703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Operasional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pelayanan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harus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didasarkan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pada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perencanaan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manajerial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dan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content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Perilaku</a:t>
            </a:r>
            <a:r>
              <a:rPr lang="en-US" sz="2400" dirty="0" smtClean="0"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pelayanan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harus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berorientasi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pada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 </a:t>
            </a:r>
            <a:r>
              <a:rPr lang="en-US" sz="2400" b="0" i="1" dirty="0" smtClean="0">
                <a:effectLst/>
                <a:latin typeface="Britannic Bold" panose="020B0903060703020204" pitchFamily="34" charset="0"/>
              </a:rPr>
              <a:t>emotional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 (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perasaan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), </a:t>
            </a:r>
            <a:r>
              <a:rPr lang="en-US" sz="2400" b="0" i="1" dirty="0" err="1" smtClean="0">
                <a:effectLst/>
                <a:latin typeface="Britannic Bold" panose="020B0903060703020204" pitchFamily="34" charset="0"/>
              </a:rPr>
              <a:t>expectatiton</a:t>
            </a:r>
            <a:r>
              <a:rPr lang="en-US" sz="2400" b="0" i="1" dirty="0" smtClean="0">
                <a:effectLst/>
                <a:latin typeface="Britannic Bold" panose="020B0903060703020204" pitchFamily="34" charset="0"/>
              </a:rPr>
              <a:t> 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(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harapan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), </a:t>
            </a:r>
            <a:r>
              <a:rPr lang="en-US" sz="2400" b="0" i="1" dirty="0" smtClean="0">
                <a:effectLst/>
                <a:latin typeface="Britannic Bold" panose="020B0903060703020204" pitchFamily="34" charset="0"/>
              </a:rPr>
              <a:t>wish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 (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keinginan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)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dan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 </a:t>
            </a:r>
            <a:r>
              <a:rPr lang="en-US" sz="2400" b="0" i="1" dirty="0" smtClean="0">
                <a:effectLst/>
                <a:latin typeface="Britannic Bold" panose="020B0903060703020204" pitchFamily="34" charset="0"/>
              </a:rPr>
              <a:t>need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 (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kebutuhan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Mempertahankan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 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faktor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 </a:t>
            </a:r>
            <a:r>
              <a:rPr lang="en-US" sz="2400" b="0" i="1" dirty="0" smtClean="0">
                <a:effectLst/>
                <a:latin typeface="Britannic Bold" panose="020B0903060703020204" pitchFamily="34" charset="0"/>
              </a:rPr>
              <a:t>dignity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 (</a:t>
            </a:r>
            <a:r>
              <a:rPr lang="en-US" sz="2400" b="0" i="0" dirty="0" err="1" smtClean="0">
                <a:effectLst/>
                <a:latin typeface="Britannic Bold" panose="020B0903060703020204" pitchFamily="34" charset="0"/>
              </a:rPr>
              <a:t>martabat</a:t>
            </a:r>
            <a:r>
              <a:rPr lang="en-US" sz="2400" b="0" i="0" dirty="0" smtClean="0">
                <a:effectLst/>
                <a:latin typeface="Britannic Bold" panose="020B0903060703020204" pitchFamily="34" charset="0"/>
              </a:rPr>
              <a:t>).</a:t>
            </a:r>
            <a:endParaRPr lang="en-US" sz="2400" b="0" i="0" dirty="0">
              <a:effectLst/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89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074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236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Aero</vt:lpstr>
      <vt:lpstr>Arial</vt:lpstr>
      <vt:lpstr>Bauhaus 93</vt:lpstr>
      <vt:lpstr>Britannic Bold</vt:lpstr>
      <vt:lpstr>Calibri</vt:lpstr>
      <vt:lpstr>Calibri Light</vt:lpstr>
      <vt:lpstr>Hobo Std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Eka Fakhri</dc:creator>
  <cp:lastModifiedBy>SMKN 43 JKT BU WIWI</cp:lastModifiedBy>
  <cp:revision>9</cp:revision>
  <dcterms:created xsi:type="dcterms:W3CDTF">2018-09-06T06:13:23Z</dcterms:created>
  <dcterms:modified xsi:type="dcterms:W3CDTF">2020-09-06T23:24:15Z</dcterms:modified>
</cp:coreProperties>
</file>