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73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9970FF-E85C-4BED-A27E-75F0A01D00BD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EDB91E-370A-4F8A-BE51-6B8BC0B1E7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857628"/>
            <a:ext cx="6858000" cy="990600"/>
          </a:xfrm>
        </p:spPr>
        <p:txBody>
          <a:bodyPr>
            <a:normAutofit fontScale="90000"/>
          </a:bodyPr>
          <a:lstStyle/>
          <a:p>
            <a:pPr algn="r"/>
            <a:r>
              <a:rPr lang="en-ID" sz="7200" dirty="0" smtClean="0"/>
              <a:t>KARYA ILMIAH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24" y="5214950"/>
            <a:ext cx="3286148" cy="423850"/>
          </a:xfrm>
        </p:spPr>
        <p:txBody>
          <a:bodyPr/>
          <a:lstStyle/>
          <a:p>
            <a:pPr algn="r"/>
            <a:r>
              <a:rPr lang="en-ID" b="1" dirty="0" err="1" smtClean="0">
                <a:solidFill>
                  <a:schemeClr val="tx1"/>
                </a:solidFill>
              </a:rPr>
              <a:t>Diny</a:t>
            </a:r>
            <a:r>
              <a:rPr lang="en-ID" b="1" dirty="0" smtClean="0">
                <a:solidFill>
                  <a:schemeClr val="tx1"/>
                </a:solidFill>
              </a:rPr>
              <a:t> </a:t>
            </a:r>
            <a:r>
              <a:rPr lang="en-ID" b="1" dirty="0" err="1" smtClean="0">
                <a:solidFill>
                  <a:schemeClr val="tx1"/>
                </a:solidFill>
              </a:rPr>
              <a:t>Febriyani</a:t>
            </a:r>
            <a:r>
              <a:rPr lang="en-ID" b="1" dirty="0" smtClean="0">
                <a:solidFill>
                  <a:schemeClr val="tx1"/>
                </a:solidFill>
              </a:rPr>
              <a:t>. </a:t>
            </a:r>
            <a:r>
              <a:rPr lang="en-ID" b="1" dirty="0" err="1" smtClean="0">
                <a:solidFill>
                  <a:schemeClr val="tx1"/>
                </a:solidFill>
              </a:rPr>
              <a:t>S.Pd</a:t>
            </a:r>
            <a:r>
              <a:rPr lang="en-ID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42910" y="2000240"/>
            <a:ext cx="2214578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Tujuan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14678" y="928670"/>
            <a:ext cx="5572164" cy="42862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wahana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berminat</a:t>
            </a:r>
            <a:r>
              <a:rPr lang="en-US" dirty="0"/>
              <a:t> </a:t>
            </a:r>
            <a:r>
              <a:rPr lang="en-US" dirty="0" err="1"/>
              <a:t>membacanya</a:t>
            </a:r>
            <a:r>
              <a:rPr lang="en-US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jurusannya</a:t>
            </a:r>
            <a:r>
              <a:rPr lang="en-US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85918" y="428604"/>
            <a:ext cx="5786478" cy="10715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2400" dirty="0" err="1" smtClean="0"/>
              <a:t>Keunggulan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Kelemahan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2400" dirty="0" smtClean="0"/>
              <a:t> </a:t>
            </a:r>
            <a:r>
              <a:rPr lang="en-ID" sz="2400" dirty="0" err="1" smtClean="0"/>
              <a:t>Karya</a:t>
            </a:r>
            <a:r>
              <a:rPr lang="en-ID" sz="2400" dirty="0" smtClean="0"/>
              <a:t> </a:t>
            </a:r>
            <a:r>
              <a:rPr lang="en-ID" sz="2400" dirty="0" err="1" smtClean="0"/>
              <a:t>Ilmiah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28596" y="1785926"/>
            <a:ext cx="2786082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2400" dirty="0" err="1" smtClean="0"/>
              <a:t>Keunggulan</a:t>
            </a:r>
            <a:r>
              <a:rPr lang="en-ID" sz="2400" dirty="0" smtClean="0"/>
              <a:t>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071934" y="1714488"/>
            <a:ext cx="4500594" cy="37862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1.metode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dipertanggung</a:t>
            </a:r>
            <a:r>
              <a:rPr lang="en-US" dirty="0"/>
              <a:t> </a:t>
            </a:r>
            <a:r>
              <a:rPr lang="en-US" dirty="0" err="1"/>
              <a:t>jawabkan</a:t>
            </a:r>
            <a:r>
              <a:rPr lang="en-US" dirty="0"/>
              <a:t>,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bukti-bukti</a:t>
            </a:r>
            <a:r>
              <a:rPr lang="en-US" dirty="0"/>
              <a:t> yang </a:t>
            </a:r>
            <a:r>
              <a:rPr lang="en-US" dirty="0" err="1"/>
              <a:t>konkret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buktikan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indra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tolok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penelitian-penelitian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4. </a:t>
            </a:r>
            <a:r>
              <a:rPr lang="en-US" dirty="0" err="1"/>
              <a:t>mengajarrkan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menatap</a:t>
            </a:r>
            <a:r>
              <a:rPr lang="en-US" dirty="0"/>
              <a:t> </a:t>
            </a:r>
            <a:r>
              <a:rPr lang="en-US" dirty="0" err="1"/>
              <a:t>realita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 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1472" y="428604"/>
            <a:ext cx="3071834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2400" dirty="0" err="1" smtClean="0"/>
              <a:t>kelemahan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643438" y="285728"/>
            <a:ext cx="3643338" cy="40005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1.membutuhkan </a:t>
            </a:r>
            <a:r>
              <a:rPr lang="en-US" dirty="0" err="1"/>
              <a:t>waktu</a:t>
            </a:r>
            <a:r>
              <a:rPr lang="en-US" dirty="0"/>
              <a:t> yang lama,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tehnologi</a:t>
            </a:r>
            <a:r>
              <a:rPr lang="en-US" dirty="0"/>
              <a:t> </a:t>
            </a:r>
            <a:r>
              <a:rPr lang="en-US" dirty="0" err="1"/>
              <a:t>canggih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ID" dirty="0" smtClean="0"/>
              <a:t>3.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 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1538" y="428604"/>
            <a:ext cx="6929486" cy="13573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2000" dirty="0" smtClean="0"/>
              <a:t>Hal-</a:t>
            </a:r>
            <a:r>
              <a:rPr lang="en-ID" sz="2000" dirty="0" err="1" smtClean="0"/>
              <a:t>hal</a:t>
            </a:r>
            <a:r>
              <a:rPr lang="en-ID" sz="2000" dirty="0" smtClean="0"/>
              <a:t> yang </a:t>
            </a:r>
            <a:r>
              <a:rPr lang="en-ID" sz="2000" dirty="0" err="1" smtClean="0"/>
              <a:t>perlu</a:t>
            </a:r>
            <a:r>
              <a:rPr lang="en-ID" sz="2000" dirty="0" smtClean="0"/>
              <a:t> </a:t>
            </a:r>
            <a:r>
              <a:rPr lang="en-ID" sz="2000" dirty="0" err="1" smtClean="0"/>
              <a:t>diperhatikan</a:t>
            </a:r>
            <a:r>
              <a:rPr lang="en-ID" sz="2000" dirty="0" smtClean="0"/>
              <a:t> </a:t>
            </a:r>
            <a:r>
              <a:rPr lang="en-ID" sz="2000" dirty="0" err="1" smtClean="0"/>
              <a:t>dalam</a:t>
            </a:r>
            <a:r>
              <a:rPr lang="en-ID" sz="2000" dirty="0" smtClean="0"/>
              <a:t> </a:t>
            </a:r>
            <a:r>
              <a:rPr lang="en-ID" sz="2000" dirty="0" err="1" smtClean="0"/>
              <a:t>menyusun</a:t>
            </a:r>
            <a:r>
              <a:rPr lang="en-ID" sz="2000" dirty="0"/>
              <a:t> </a:t>
            </a:r>
            <a:r>
              <a:rPr lang="en-ID" sz="2000" dirty="0" err="1" smtClean="0"/>
              <a:t>Karya</a:t>
            </a:r>
            <a:r>
              <a:rPr lang="en-ID" sz="2000" dirty="0" smtClean="0"/>
              <a:t> </a:t>
            </a:r>
            <a:r>
              <a:rPr lang="en-ID" sz="2000" dirty="0" err="1" smtClean="0"/>
              <a:t>Ilmiah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1071538" y="2071678"/>
            <a:ext cx="7143800" cy="32861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data </a:t>
            </a:r>
            <a:r>
              <a:rPr lang="en-US" dirty="0" err="1" smtClean="0"/>
              <a:t>awal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tujuan,manfaat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bahas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Perbedaan</a:t>
            </a:r>
            <a:r>
              <a:rPr lang="en-ID" dirty="0" smtClean="0"/>
              <a:t> </a:t>
            </a:r>
            <a:r>
              <a:rPr lang="en-ID" dirty="0" err="1" smtClean="0"/>
              <a:t>Karya</a:t>
            </a:r>
            <a:r>
              <a:rPr lang="en-ID" dirty="0" smtClean="0"/>
              <a:t> </a:t>
            </a:r>
            <a:r>
              <a:rPr lang="en-ID" dirty="0" err="1" smtClean="0"/>
              <a:t>Ilmiah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Non </a:t>
            </a:r>
            <a:r>
              <a:rPr lang="en-ID" dirty="0" err="1" smtClean="0"/>
              <a:t>Ilmiah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D" dirty="0" smtClean="0"/>
              <a:t>   </a:t>
            </a:r>
            <a:r>
              <a:rPr lang="en-ID" dirty="0" err="1" smtClean="0"/>
              <a:t>Karya</a:t>
            </a:r>
            <a:r>
              <a:rPr lang="en-ID" dirty="0" smtClean="0"/>
              <a:t> </a:t>
            </a:r>
            <a:r>
              <a:rPr lang="en-ID" dirty="0" err="1" smtClean="0"/>
              <a:t>Ilmiah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karangan</a:t>
            </a:r>
            <a:r>
              <a:rPr lang="en-ID" dirty="0" smtClean="0"/>
              <a:t> </a:t>
            </a:r>
            <a:r>
              <a:rPr lang="en-ID" dirty="0" err="1" smtClean="0"/>
              <a:t>ilmu</a:t>
            </a:r>
            <a:r>
              <a:rPr lang="en-ID" dirty="0" smtClean="0"/>
              <a:t> </a:t>
            </a:r>
            <a:r>
              <a:rPr lang="en-ID" dirty="0" err="1" smtClean="0"/>
              <a:t>pengetahuan</a:t>
            </a:r>
            <a:r>
              <a:rPr lang="en-ID" dirty="0" smtClean="0"/>
              <a:t> yang </a:t>
            </a:r>
            <a:r>
              <a:rPr lang="en-ID" dirty="0" err="1" smtClean="0"/>
              <a:t>menyajikan</a:t>
            </a:r>
            <a:r>
              <a:rPr lang="en-ID" dirty="0" smtClean="0"/>
              <a:t> </a:t>
            </a:r>
            <a:r>
              <a:rPr lang="en-ID" dirty="0" err="1" smtClean="0"/>
              <a:t>fakta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ditulis</a:t>
            </a:r>
            <a:r>
              <a:rPr lang="en-ID" dirty="0" smtClean="0"/>
              <a:t> </a:t>
            </a:r>
            <a:r>
              <a:rPr lang="en-ID" dirty="0" err="1" smtClean="0"/>
              <a:t>menurut</a:t>
            </a:r>
            <a:r>
              <a:rPr lang="en-ID" dirty="0" smtClean="0"/>
              <a:t> </a:t>
            </a:r>
            <a:r>
              <a:rPr lang="en-ID" dirty="0" err="1" smtClean="0"/>
              <a:t>metodologi</a:t>
            </a:r>
            <a:r>
              <a:rPr lang="en-ID" dirty="0" smtClean="0"/>
              <a:t> </a:t>
            </a:r>
            <a:r>
              <a:rPr lang="en-ID" dirty="0" err="1" smtClean="0"/>
              <a:t>penulisan</a:t>
            </a:r>
            <a:r>
              <a:rPr lang="en-ID" dirty="0" smtClean="0"/>
              <a:t> yang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benar</a:t>
            </a:r>
            <a:r>
              <a:rPr lang="en-ID" dirty="0" smtClean="0"/>
              <a:t>. </a:t>
            </a:r>
            <a:r>
              <a:rPr lang="en-ID" dirty="0" err="1" smtClean="0"/>
              <a:t>Karya</a:t>
            </a:r>
            <a:r>
              <a:rPr lang="en-ID" dirty="0" smtClean="0"/>
              <a:t> </a:t>
            </a:r>
            <a:r>
              <a:rPr lang="en-ID" dirty="0" err="1" smtClean="0"/>
              <a:t>ilmiah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berarti</a:t>
            </a:r>
            <a:r>
              <a:rPr lang="en-ID" dirty="0" smtClean="0"/>
              <a:t> </a:t>
            </a:r>
            <a:r>
              <a:rPr lang="en-ID" dirty="0" err="1" smtClean="0"/>
              <a:t>tulisan</a:t>
            </a:r>
            <a:r>
              <a:rPr lang="en-ID" dirty="0" smtClean="0"/>
              <a:t> yang </a:t>
            </a:r>
            <a:r>
              <a:rPr lang="en-ID" dirty="0" err="1" smtClean="0"/>
              <a:t>didasari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pengamatan</a:t>
            </a:r>
            <a:r>
              <a:rPr lang="en-ID" dirty="0" smtClean="0"/>
              <a:t>, </a:t>
            </a:r>
            <a:r>
              <a:rPr lang="en-ID" dirty="0" err="1" smtClean="0"/>
              <a:t>peninjauan</a:t>
            </a:r>
            <a:r>
              <a:rPr lang="en-ID" dirty="0" smtClean="0"/>
              <a:t>,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bidang</a:t>
            </a:r>
            <a:r>
              <a:rPr lang="en-ID" dirty="0" smtClean="0"/>
              <a:t> </a:t>
            </a:r>
            <a:r>
              <a:rPr lang="en-ID" dirty="0" err="1" smtClean="0"/>
              <a:t>tertentu</a:t>
            </a:r>
            <a:r>
              <a:rPr lang="en-ID" dirty="0" smtClean="0"/>
              <a:t> </a:t>
            </a:r>
            <a:r>
              <a:rPr lang="en-ID" dirty="0" err="1" smtClean="0"/>
              <a:t>degan</a:t>
            </a:r>
            <a:r>
              <a:rPr lang="en-ID" dirty="0" smtClean="0"/>
              <a:t> </a:t>
            </a:r>
            <a:r>
              <a:rPr lang="en-ID" dirty="0" err="1" smtClean="0"/>
              <a:t>sistematika</a:t>
            </a:r>
            <a:r>
              <a:rPr lang="en-ID" dirty="0" smtClean="0"/>
              <a:t> </a:t>
            </a:r>
            <a:r>
              <a:rPr lang="en-ID" dirty="0" err="1" smtClean="0"/>
              <a:t>penulisan</a:t>
            </a:r>
            <a:r>
              <a:rPr lang="en-ID" dirty="0" smtClean="0"/>
              <a:t> yang </a:t>
            </a:r>
            <a:r>
              <a:rPr lang="en-ID" dirty="0" err="1" smtClean="0"/>
              <a:t>bersantun</a:t>
            </a:r>
            <a:r>
              <a:rPr lang="en-ID" dirty="0" smtClean="0"/>
              <a:t> </a:t>
            </a:r>
            <a:r>
              <a:rPr lang="en-ID" dirty="0" err="1" smtClean="0"/>
              <a:t>bahasa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isinya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dipertanggungjawabkan</a:t>
            </a:r>
            <a:r>
              <a:rPr lang="en-ID" dirty="0" smtClean="0"/>
              <a:t> </a:t>
            </a:r>
            <a:r>
              <a:rPr lang="en-ID" dirty="0" err="1" smtClean="0"/>
              <a:t>kebenarannya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keilmiahannya</a:t>
            </a:r>
            <a:r>
              <a:rPr lang="en-ID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D" smtClean="0"/>
              <a:t>   Karya</a:t>
            </a:r>
            <a:r>
              <a:rPr lang="en-ID" dirty="0" smtClean="0"/>
              <a:t> Non-</a:t>
            </a:r>
            <a:r>
              <a:rPr lang="en-ID" dirty="0" err="1" smtClean="0"/>
              <a:t>Ilmiah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karya</a:t>
            </a:r>
            <a:r>
              <a:rPr lang="en-ID" dirty="0" smtClean="0"/>
              <a:t> </a:t>
            </a:r>
            <a:r>
              <a:rPr lang="en-ID" dirty="0" err="1" smtClean="0"/>
              <a:t>tulis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karangan</a:t>
            </a:r>
            <a:r>
              <a:rPr lang="en-ID" dirty="0" smtClean="0"/>
              <a:t> yang </a:t>
            </a:r>
            <a:r>
              <a:rPr lang="en-ID" dirty="0" err="1" smtClean="0"/>
              <a:t>menyajikan</a:t>
            </a:r>
            <a:r>
              <a:rPr lang="en-ID" dirty="0" smtClean="0"/>
              <a:t> </a:t>
            </a:r>
            <a:r>
              <a:rPr lang="en-ID" dirty="0" err="1" smtClean="0"/>
              <a:t>fakta</a:t>
            </a:r>
            <a:r>
              <a:rPr lang="en-ID" dirty="0" smtClean="0"/>
              <a:t> </a:t>
            </a:r>
            <a:r>
              <a:rPr lang="en-ID" dirty="0" err="1" smtClean="0"/>
              <a:t>pribadi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pengetahuan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pengalaman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kehidupan</a:t>
            </a:r>
            <a:r>
              <a:rPr lang="en-ID" dirty="0" smtClean="0"/>
              <a:t> </a:t>
            </a:r>
            <a:r>
              <a:rPr lang="en-ID" dirty="0" err="1" smtClean="0"/>
              <a:t>sehari-hari</a:t>
            </a:r>
            <a:r>
              <a:rPr lang="en-ID" dirty="0" smtClean="0"/>
              <a:t>, </a:t>
            </a:r>
            <a:r>
              <a:rPr lang="en-ID" dirty="0" err="1" smtClean="0"/>
              <a:t>bersifat</a:t>
            </a:r>
            <a:r>
              <a:rPr lang="en-ID" dirty="0" smtClean="0"/>
              <a:t> </a:t>
            </a:r>
            <a:r>
              <a:rPr lang="en-ID" dirty="0" err="1" smtClean="0"/>
              <a:t>subjektif</a:t>
            </a:r>
            <a:r>
              <a:rPr lang="en-ID" dirty="0" smtClean="0"/>
              <a:t>,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didukung</a:t>
            </a:r>
            <a:r>
              <a:rPr lang="en-ID" dirty="0" smtClean="0"/>
              <a:t> </a:t>
            </a:r>
            <a:r>
              <a:rPr lang="en-ID" dirty="0" err="1" smtClean="0"/>
              <a:t>fakta</a:t>
            </a:r>
            <a:r>
              <a:rPr lang="en-ID" dirty="0" smtClean="0"/>
              <a:t> </a:t>
            </a:r>
            <a:r>
              <a:rPr lang="en-ID" dirty="0" err="1" smtClean="0"/>
              <a:t>umu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biasanya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gaya</a:t>
            </a:r>
            <a:r>
              <a:rPr lang="en-ID" dirty="0" smtClean="0"/>
              <a:t> </a:t>
            </a:r>
            <a:r>
              <a:rPr lang="en-ID" dirty="0" err="1" smtClean="0"/>
              <a:t>bahasa</a:t>
            </a:r>
            <a:r>
              <a:rPr lang="en-ID" dirty="0" smtClean="0"/>
              <a:t> </a:t>
            </a:r>
            <a:r>
              <a:rPr lang="en-ID" dirty="0" err="1" smtClean="0"/>
              <a:t>populer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bahasa</a:t>
            </a:r>
            <a:r>
              <a:rPr lang="en-ID" dirty="0" smtClean="0"/>
              <a:t> yang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sehari-hari</a:t>
            </a:r>
            <a:r>
              <a:rPr lang="en-ID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 smtClean="0"/>
              <a:t>TEKNIK PENULISAN DAFTAR PUSTAKA DALAM KARYA ILMIAH 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berkikut</a:t>
            </a:r>
            <a:r>
              <a:rPr lang="en-US" dirty="0" smtClean="0"/>
              <a:t>:</a:t>
            </a:r>
          </a:p>
          <a:p>
            <a:pPr fontAlgn="base"/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pias</a:t>
            </a:r>
            <a:r>
              <a:rPr lang="en-US" dirty="0" smtClean="0"/>
              <a:t> (margin)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,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 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ketukan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antarbaris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1,5 </a:t>
            </a:r>
            <a:r>
              <a:rPr lang="en-US" dirty="0" err="1" smtClean="0"/>
              <a:t>spasi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diurut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abjad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penu;is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9979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b="1" dirty="0" err="1" smtClean="0"/>
              <a:t>Kalau</a:t>
            </a:r>
            <a:r>
              <a:rPr lang="en-US" b="1" dirty="0" smtClean="0"/>
              <a:t> </a:t>
            </a:r>
            <a:r>
              <a:rPr lang="en-US" b="1" dirty="0" err="1" smtClean="0"/>
              <a:t>Sumbernya</a:t>
            </a:r>
            <a:r>
              <a:rPr lang="en-US" b="1" dirty="0" smtClean="0"/>
              <a:t> </a:t>
            </a:r>
            <a:r>
              <a:rPr lang="en-US" b="1" dirty="0" err="1" smtClean="0"/>
              <a:t>Jurnal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: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 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(</a:t>
            </a:r>
            <a:r>
              <a:rPr lang="en-US" dirty="0" err="1" smtClean="0"/>
              <a:t>disingkat</a:t>
            </a:r>
            <a:r>
              <a:rPr lang="en-US" dirty="0" smtClean="0"/>
              <a:t>),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kurung</a:t>
            </a:r>
            <a:r>
              <a:rPr lang="en-US" dirty="0" smtClean="0"/>
              <a:t>), 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(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),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miring/ </a:t>
            </a:r>
            <a:r>
              <a:rPr lang="en-US" dirty="0" err="1" smtClean="0"/>
              <a:t>digarisbawahi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, </a:t>
            </a:r>
            <a:r>
              <a:rPr lang="en-US" dirty="0" err="1" smtClean="0"/>
              <a:t>nomor</a:t>
            </a:r>
            <a:r>
              <a:rPr lang="en-US" dirty="0" smtClean="0"/>
              <a:t> volume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Arabdan</a:t>
            </a:r>
            <a:r>
              <a:rPr lang="en-US" dirty="0" smtClean="0"/>
              <a:t> </a:t>
            </a:r>
            <a:r>
              <a:rPr lang="en-US" dirty="0" err="1" smtClean="0"/>
              <a:t>digarisbawahi</a:t>
            </a:r>
            <a:r>
              <a:rPr lang="en-US" dirty="0" smtClean="0"/>
              <a:t> 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didahului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 “</a:t>
            </a:r>
            <a:r>
              <a:rPr lang="en-US" dirty="0" err="1" smtClean="0"/>
              <a:t>vol</a:t>
            </a:r>
            <a:r>
              <a:rPr lang="en-US" dirty="0" smtClean="0"/>
              <a:t>”,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 Arab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kurung</a:t>
            </a:r>
            <a:r>
              <a:rPr lang="en-US" dirty="0" smtClean="0"/>
              <a:t>,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 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didahului</a:t>
            </a:r>
            <a:r>
              <a:rPr lang="en-US" dirty="0" smtClean="0"/>
              <a:t> </a:t>
            </a:r>
            <a:r>
              <a:rPr lang="en-US" dirty="0" err="1" smtClean="0"/>
              <a:t>singkatan</a:t>
            </a:r>
            <a:r>
              <a:rPr lang="en-US" dirty="0" smtClean="0"/>
              <a:t> “pp” </a:t>
            </a:r>
            <a:r>
              <a:rPr lang="en-US" dirty="0" err="1" smtClean="0"/>
              <a:t>atau</a:t>
            </a:r>
            <a:r>
              <a:rPr lang="en-US" dirty="0" smtClean="0"/>
              <a:t> “h”.</a:t>
            </a:r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fontAlgn="base">
              <a:buNone/>
            </a:pPr>
            <a:r>
              <a:rPr lang="en-US" dirty="0" smtClean="0"/>
              <a:t>	Barrett-</a:t>
            </a:r>
            <a:r>
              <a:rPr lang="en-US" dirty="0" err="1" smtClean="0"/>
              <a:t>Lennard</a:t>
            </a:r>
            <a:r>
              <a:rPr lang="en-US" dirty="0" smtClean="0"/>
              <a:t>, G.T. (1983) “The Empathy Cycle: Refinement of A Nuclear Concept”. </a:t>
            </a:r>
            <a:r>
              <a:rPr lang="en-US" i="1" dirty="0" smtClean="0"/>
              <a:t>Journal of Counseling Psychology</a:t>
            </a:r>
            <a:r>
              <a:rPr lang="en-US" dirty="0" smtClean="0"/>
              <a:t>. 28, (2), 91-100.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b="1" dirty="0" err="1" smtClean="0"/>
              <a:t>Kalau</a:t>
            </a:r>
            <a:r>
              <a:rPr lang="en-US" b="1" dirty="0" smtClean="0"/>
              <a:t> </a:t>
            </a:r>
            <a:r>
              <a:rPr lang="en-US" b="1" dirty="0" err="1" smtClean="0"/>
              <a:t>Sumbernya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sumbernya</a:t>
            </a:r>
            <a:r>
              <a:rPr lang="en-US" dirty="0" smtClean="0"/>
              <a:t> </a:t>
            </a:r>
            <a:r>
              <a:rPr lang="en-US" dirty="0" err="1" smtClean="0"/>
              <a:t>tertulisnya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nuku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urutan-urutan</a:t>
            </a:r>
            <a:r>
              <a:rPr lang="en-US" dirty="0" smtClean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disingkat</a:t>
            </a:r>
            <a:r>
              <a:rPr lang="en-US" dirty="0" smtClean="0"/>
              <a:t>),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, 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digarisbawahi</a:t>
            </a:r>
            <a:r>
              <a:rPr lang="en-US" dirty="0" smtClean="0"/>
              <a:t>, </a:t>
            </a:r>
            <a:r>
              <a:rPr lang="en-US" dirty="0" err="1" smtClean="0"/>
              <a:t>edisi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, </a:t>
            </a:r>
            <a:r>
              <a:rPr lang="en-US" dirty="0" err="1" smtClean="0"/>
              <a:t>penerbit</a:t>
            </a:r>
            <a:r>
              <a:rPr lang="en-US" dirty="0" smtClean="0"/>
              <a:t>.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 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keragaman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	1)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:</a:t>
            </a:r>
          </a:p>
          <a:p>
            <a:pPr fontAlgn="base">
              <a:buNone/>
            </a:pPr>
            <a:r>
              <a:rPr lang="en-US" dirty="0" smtClean="0"/>
              <a:t>	Poole, M.E. (1976). </a:t>
            </a:r>
            <a:r>
              <a:rPr lang="en-US" i="1" dirty="0" smtClean="0"/>
              <a:t>Social Class and Language Utilization at the Tertiary Level</a:t>
            </a:r>
            <a:r>
              <a:rPr lang="en-US" dirty="0" smtClean="0"/>
              <a:t>. Brisbane: </a:t>
            </a:r>
            <a:r>
              <a:rPr lang="en-US" dirty="0" err="1" smtClean="0"/>
              <a:t>Unversity</a:t>
            </a:r>
            <a:r>
              <a:rPr lang="en-US" dirty="0" smtClean="0"/>
              <a:t> of Queensland.</a:t>
            </a:r>
          </a:p>
          <a:p>
            <a:pPr fontAlgn="base">
              <a:buNone/>
            </a:pPr>
            <a:r>
              <a:rPr lang="en-US" dirty="0" smtClean="0"/>
              <a:t>   2)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    Dunkin, M.J. </a:t>
            </a:r>
            <a:r>
              <a:rPr lang="en-US" dirty="0" err="1" smtClean="0"/>
              <a:t>dan</a:t>
            </a:r>
            <a:r>
              <a:rPr lang="en-US" dirty="0" smtClean="0"/>
              <a:t> Biddle, B.J. (1974). </a:t>
            </a:r>
            <a:r>
              <a:rPr lang="en-US" i="1" dirty="0" smtClean="0"/>
              <a:t>The Study of Teaching</a:t>
            </a:r>
            <a:r>
              <a:rPr lang="en-US" dirty="0" smtClean="0"/>
              <a:t>. New York: Holt Rinehart and Winston</a:t>
            </a:r>
          </a:p>
          <a:p>
            <a:pPr fontAlgn="base">
              <a:buNone/>
            </a:pPr>
            <a:r>
              <a:rPr lang="en-US" dirty="0" smtClean="0"/>
              <a:t>    Lyon, B., </a:t>
            </a:r>
            <a:r>
              <a:rPr lang="en-US" dirty="0" err="1" smtClean="0"/>
              <a:t>Rowen</a:t>
            </a:r>
            <a:r>
              <a:rPr lang="en-US" dirty="0" smtClean="0"/>
              <a:t>, H.H. and </a:t>
            </a:r>
            <a:r>
              <a:rPr lang="en-US" dirty="0" err="1" smtClean="0"/>
              <a:t>Homerow</a:t>
            </a:r>
            <a:r>
              <a:rPr lang="en-US" dirty="0" smtClean="0"/>
              <a:t>, T.S. (1969). </a:t>
            </a:r>
            <a:r>
              <a:rPr lang="en-US" i="1" dirty="0" smtClean="0"/>
              <a:t>A History of the Western World</a:t>
            </a:r>
            <a:r>
              <a:rPr lang="en-US" dirty="0" smtClean="0"/>
              <a:t>. Chicago: Rand Mc </a:t>
            </a:r>
            <a:r>
              <a:rPr lang="en-US" dirty="0" err="1" smtClean="0"/>
              <a:t>Nally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sv-SE" dirty="0" smtClean="0"/>
              <a:t>Berupa Makalah:</a:t>
            </a:r>
          </a:p>
          <a:p>
            <a:pPr fontAlgn="base">
              <a:buNone/>
            </a:pPr>
            <a:r>
              <a:rPr lang="sv-SE" dirty="0" smtClean="0"/>
              <a:t>	Kartadinata, S. (1989). “Kualifikasi Profesional Petugas Bimbingan Indonesia: Kajian Psikologis”. Makalah apda Konvensi 7 IPBI, Denpasar.</a:t>
            </a:r>
          </a:p>
          <a:p>
            <a:pPr fontAlgn="base"/>
            <a:r>
              <a:rPr lang="en-US" b="1" dirty="0" err="1" smtClean="0"/>
              <a:t>Kalau</a:t>
            </a:r>
            <a:r>
              <a:rPr lang="en-US" b="1" dirty="0" smtClean="0"/>
              <a:t> </a:t>
            </a:r>
            <a:r>
              <a:rPr lang="en-US" b="1" dirty="0" err="1" smtClean="0"/>
              <a:t>sumbernya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Internet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	1)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	Cara </a:t>
            </a:r>
            <a:r>
              <a:rPr lang="en-US" dirty="0" err="1" smtClean="0"/>
              <a:t>penulisannya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:</a:t>
            </a:r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Pengarang</a:t>
            </a:r>
            <a:r>
              <a:rPr lang="en-US" dirty="0" smtClean="0"/>
              <a:t>/</a:t>
            </a:r>
            <a:r>
              <a:rPr lang="en-US" dirty="0" err="1" smtClean="0"/>
              <a:t>penyunting</a:t>
            </a:r>
            <a:r>
              <a:rPr lang="en-US" dirty="0" smtClean="0"/>
              <a:t>. (</a:t>
            </a:r>
            <a:r>
              <a:rPr lang="en-US" dirty="0" err="1" smtClean="0"/>
              <a:t>Tahun</a:t>
            </a:r>
            <a:r>
              <a:rPr lang="en-US" dirty="0" smtClean="0"/>
              <a:t>). </a:t>
            </a:r>
            <a:r>
              <a:rPr lang="en-US" dirty="0" err="1" smtClean="0"/>
              <a:t>Judul</a:t>
            </a:r>
            <a:r>
              <a:rPr lang="en-US" dirty="0" smtClean="0"/>
              <a:t> (</a:t>
            </a:r>
            <a:r>
              <a:rPr lang="en-US" dirty="0" err="1" smtClean="0"/>
              <a:t>edisi</a:t>
            </a:r>
            <a:r>
              <a:rPr lang="en-US" dirty="0" smtClean="0"/>
              <a:t>), [</a:t>
            </a:r>
            <a:r>
              <a:rPr lang="en-US" dirty="0" err="1" smtClean="0"/>
              <a:t>jenis</a:t>
            </a:r>
            <a:r>
              <a:rPr lang="en-US" dirty="0" smtClean="0"/>
              <a:t> medium]. </a:t>
            </a:r>
            <a:r>
              <a:rPr lang="en-US" dirty="0" err="1" smtClean="0"/>
              <a:t>Tersedia</a:t>
            </a:r>
            <a:r>
              <a:rPr lang="en-US" dirty="0" smtClean="0"/>
              <a:t>: 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internet. [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]</a:t>
            </a:r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fontAlgn="base">
              <a:buNone/>
            </a:pPr>
            <a:r>
              <a:rPr lang="en-US" dirty="0" smtClean="0"/>
              <a:t>	Thomson, A. (1998). </a:t>
            </a:r>
            <a:r>
              <a:rPr lang="en-US" i="1" dirty="0" smtClean="0"/>
              <a:t>The Adult and the Curriculum</a:t>
            </a:r>
            <a:r>
              <a:rPr lang="en-US" dirty="0" smtClean="0"/>
              <a:t>. [Online]. </a:t>
            </a:r>
            <a:r>
              <a:rPr lang="en-US" dirty="0" err="1" smtClean="0"/>
              <a:t>Tersedia</a:t>
            </a:r>
            <a:r>
              <a:rPr lang="en-US" dirty="0" smtClean="0"/>
              <a:t>: http:/ /www.ed.uiuc.edu/EPS/PES-Yearbook/1998/thompson.hotml</a:t>
            </a:r>
          </a:p>
          <a:p>
            <a:pPr fontAlgn="base">
              <a:buNone/>
            </a:pPr>
            <a:r>
              <a:rPr lang="en-US" dirty="0" smtClean="0"/>
              <a:t>	[30 </a:t>
            </a:r>
            <a:r>
              <a:rPr lang="en-US" dirty="0" err="1" smtClean="0"/>
              <a:t>Maret</a:t>
            </a:r>
            <a:r>
              <a:rPr lang="en-US" dirty="0" smtClean="0"/>
              <a:t> 2000]</a:t>
            </a:r>
          </a:p>
          <a:p>
            <a:pPr fontAlgn="base">
              <a:buNone/>
            </a:pPr>
            <a:endParaRPr lang="sv-SE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5984" y="2285992"/>
            <a:ext cx="4357718" cy="18573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4000" dirty="0" err="1" smtClean="0"/>
              <a:t>Terima</a:t>
            </a:r>
            <a:r>
              <a:rPr lang="en-ID" sz="4000" dirty="0" smtClean="0"/>
              <a:t> </a:t>
            </a:r>
            <a:r>
              <a:rPr lang="en-ID" sz="4000" dirty="0" err="1" smtClean="0"/>
              <a:t>Kasih</a:t>
            </a:r>
            <a:endParaRPr lang="en-US" sz="40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ID" dirty="0" err="1" smtClean="0"/>
              <a:t>Karya</a:t>
            </a:r>
            <a:r>
              <a:rPr lang="en-ID" dirty="0" smtClean="0"/>
              <a:t> </a:t>
            </a:r>
            <a:r>
              <a:rPr lang="en-ID" dirty="0" err="1" smtClean="0"/>
              <a:t>Ilmiah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metode-metode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berisikan</a:t>
            </a:r>
            <a:r>
              <a:rPr lang="en-US" dirty="0"/>
              <a:t> data,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diangkat</a:t>
            </a:r>
            <a:r>
              <a:rPr lang="en-US" dirty="0"/>
              <a:t>.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runtut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57422" y="214290"/>
            <a:ext cx="4286280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3600" dirty="0" err="1" smtClean="0"/>
              <a:t>Ciri-Ciri</a:t>
            </a:r>
            <a:r>
              <a:rPr lang="en-ID" sz="3600" dirty="0" smtClean="0"/>
              <a:t> </a:t>
            </a:r>
            <a:r>
              <a:rPr lang="en-ID" sz="3600" dirty="0" err="1" smtClean="0"/>
              <a:t>Karya</a:t>
            </a:r>
            <a:r>
              <a:rPr lang="en-ID" sz="3600" dirty="0" smtClean="0"/>
              <a:t> </a:t>
            </a:r>
            <a:r>
              <a:rPr lang="en-ID" sz="3600" dirty="0" err="1" smtClean="0"/>
              <a:t>Ilmiah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285720" y="1785926"/>
            <a:ext cx="2357454" cy="7143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Reproduktif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00364" y="1428736"/>
            <a:ext cx="5857916" cy="13573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pembacanya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.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5720" y="3000372"/>
            <a:ext cx="2286016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Ambigu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928926" y="2857496"/>
            <a:ext cx="5929354" cy="11430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dikemas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membingungkan</a:t>
            </a:r>
            <a:r>
              <a:rPr lang="en-US" dirty="0"/>
              <a:t>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7158" y="4214818"/>
            <a:ext cx="2286016" cy="78581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Emotif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857488" y="4143380"/>
            <a:ext cx="5929354" cy="11430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penulisnya</a:t>
            </a:r>
            <a:r>
              <a:rPr lang="en-US" dirty="0"/>
              <a:t>. </a:t>
            </a:r>
            <a:r>
              <a:rPr lang="en-US" dirty="0" err="1"/>
              <a:t>Sebab</a:t>
            </a:r>
            <a:r>
              <a:rPr lang="en-US" dirty="0"/>
              <a:t>,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penulisnya</a:t>
            </a:r>
            <a:r>
              <a:rPr lang="en-US" dirty="0"/>
              <a:t>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7158" y="5500702"/>
            <a:ext cx="2286016" cy="7143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Bahasa</a:t>
            </a:r>
            <a:r>
              <a:rPr lang="en-US" b="1" dirty="0"/>
              <a:t> Baku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928926" y="5429264"/>
            <a:ext cx="5857916" cy="11430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agar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penulisannya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.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8596" y="1071546"/>
            <a:ext cx="2571768" cy="7143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Kaidah</a:t>
            </a:r>
            <a:r>
              <a:rPr lang="en-US" b="1" dirty="0"/>
              <a:t> </a:t>
            </a:r>
            <a:r>
              <a:rPr lang="en-US" b="1" dirty="0" err="1"/>
              <a:t>Keilmuan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86116" y="214290"/>
            <a:ext cx="5500726" cy="22860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istilah-istilah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penulisnya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kapabilitas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takaran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keilmuannya</a:t>
            </a:r>
            <a:r>
              <a:rPr lang="en-US" dirty="0"/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8596" y="2643182"/>
            <a:ext cx="2357454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 </a:t>
            </a:r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/>
              <a:t>Dekoratif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357554" y="2571744"/>
            <a:ext cx="5429288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28596" y="3786190"/>
            <a:ext cx="2428892" cy="92869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Terdapat</a:t>
            </a:r>
            <a:r>
              <a:rPr lang="en-US" b="1" dirty="0"/>
              <a:t> </a:t>
            </a:r>
            <a:r>
              <a:rPr lang="en-US" b="1" dirty="0" err="1"/>
              <a:t>Kohesi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357554" y="3714752"/>
            <a:ext cx="5500726" cy="11430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kesinambungan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babnya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straight forward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bertele-tele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 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8596" y="4857760"/>
            <a:ext cx="2357454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/>
              <a:t>Objektif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286116" y="4929198"/>
            <a:ext cx="5500726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penulisnya</a:t>
            </a:r>
            <a:r>
              <a:rPr lang="en-US" dirty="0"/>
              <a:t>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28596" y="5929330"/>
            <a:ext cx="2428892" cy="7143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Kalimat</a:t>
            </a:r>
            <a:r>
              <a:rPr lang="en-US" b="1" dirty="0"/>
              <a:t> </a:t>
            </a:r>
            <a:r>
              <a:rPr lang="en-US" b="1" dirty="0" err="1"/>
              <a:t>Efektif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286116" y="5929330"/>
            <a:ext cx="5643602" cy="7143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71604" y="428604"/>
            <a:ext cx="5572164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2800" dirty="0" err="1" smtClean="0"/>
              <a:t>Bentuk-Bentuk</a:t>
            </a:r>
            <a:r>
              <a:rPr lang="en-ID" sz="2800" dirty="0" smtClean="0"/>
              <a:t> </a:t>
            </a:r>
            <a:r>
              <a:rPr lang="en-ID" sz="2800" dirty="0" err="1" smtClean="0"/>
              <a:t>Karya</a:t>
            </a:r>
            <a:r>
              <a:rPr lang="en-ID" sz="2800" dirty="0" smtClean="0"/>
              <a:t> </a:t>
            </a:r>
            <a:r>
              <a:rPr lang="en-ID" sz="2800" dirty="0" err="1" smtClean="0"/>
              <a:t>Ilmiah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928662" y="2071678"/>
            <a:ext cx="3000396" cy="92869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2000" dirty="0" err="1" smtClean="0"/>
              <a:t>Karya</a:t>
            </a:r>
            <a:r>
              <a:rPr lang="en-ID" sz="2000" dirty="0" smtClean="0"/>
              <a:t> </a:t>
            </a:r>
            <a:r>
              <a:rPr lang="en-ID" sz="2000" dirty="0" err="1" smtClean="0"/>
              <a:t>Ilmiah</a:t>
            </a:r>
            <a:r>
              <a:rPr lang="en-ID" sz="2000" dirty="0" smtClean="0"/>
              <a:t> </a:t>
            </a:r>
            <a:r>
              <a:rPr lang="en-ID" sz="2000" dirty="0" err="1" smtClean="0"/>
              <a:t>populer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571604" y="3214686"/>
            <a:ext cx="7143800" cy="30003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smtClean="0"/>
              <a:t>.</a:t>
            </a:r>
            <a:r>
              <a:rPr lang="en-US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.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bahasanya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santai</a:t>
            </a:r>
            <a:r>
              <a:rPr lang="en-US" dirty="0"/>
              <a:t> (</a:t>
            </a:r>
            <a:r>
              <a:rPr lang="en-US" dirty="0" err="1"/>
              <a:t>populer</a:t>
            </a:r>
            <a:r>
              <a:rPr lang="en-US" dirty="0"/>
              <a:t>).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dijumpai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.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yang </a:t>
            </a:r>
            <a:r>
              <a:rPr lang="en-US" dirty="0" err="1"/>
              <a:t>akrab</a:t>
            </a:r>
            <a:r>
              <a:rPr lang="en-US" dirty="0"/>
              <a:t>,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 </a:t>
            </a:r>
            <a:r>
              <a:rPr lang="en-US" i="1" dirty="0" err="1"/>
              <a:t>populus</a:t>
            </a:r>
            <a:r>
              <a:rPr lang="en-US" i="1" dirty="0"/>
              <a:t> </a:t>
            </a:r>
            <a:r>
              <a:rPr lang="en-US" dirty="0"/>
              <a:t>(</a:t>
            </a:r>
            <a:r>
              <a:rPr lang="en-US" dirty="0" err="1"/>
              <a:t>rakyat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gayanya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bahasanya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 </a:t>
            </a:r>
            <a:r>
              <a:rPr lang="en-US" dirty="0" err="1"/>
              <a:t>Kalimat-kalimatnya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lancar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senda</a:t>
            </a:r>
            <a:r>
              <a:rPr lang="en-US" dirty="0"/>
              <a:t> </a:t>
            </a:r>
            <a:r>
              <a:rPr lang="en-US" dirty="0" err="1"/>
              <a:t>gurau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pula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(</a:t>
            </a:r>
            <a:r>
              <a:rPr lang="en-US" dirty="0" err="1"/>
              <a:t>rekaan</a:t>
            </a:r>
            <a:r>
              <a:rPr lang="en-US" dirty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0034" y="214290"/>
            <a:ext cx="3286148" cy="1214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3200" dirty="0" smtClean="0"/>
              <a:t>Semi Formal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1928794" y="1785926"/>
            <a:ext cx="6429420" cy="37147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: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a.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b.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c.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d. </a:t>
            </a:r>
            <a:r>
              <a:rPr lang="en-US" dirty="0" err="1"/>
              <a:t>pendahuluan</a:t>
            </a:r>
            <a:r>
              <a:rPr lang="en-US" dirty="0"/>
              <a:t>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e. </a:t>
            </a:r>
            <a:r>
              <a:rPr lang="en-US" dirty="0" err="1"/>
              <a:t>pembahasan</a:t>
            </a:r>
            <a:r>
              <a:rPr lang="en-US" dirty="0"/>
              <a:t>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f. </a:t>
            </a:r>
            <a:r>
              <a:rPr lang="en-US" dirty="0" err="1"/>
              <a:t>simpulan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g.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jensi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85786" y="285728"/>
            <a:ext cx="3214710" cy="1214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Karya</a:t>
            </a:r>
            <a:r>
              <a:rPr lang="en-ID" dirty="0" smtClean="0"/>
              <a:t> </a:t>
            </a:r>
            <a:r>
              <a:rPr lang="en-ID" dirty="0" err="1" smtClean="0"/>
              <a:t>ilmiah</a:t>
            </a:r>
            <a:r>
              <a:rPr lang="en-ID" dirty="0" smtClean="0"/>
              <a:t> formal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85786" y="1785926"/>
            <a:ext cx="7929586" cy="46434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Karya</a:t>
            </a:r>
            <a:r>
              <a:rPr lang="en-US" sz="1400" dirty="0"/>
              <a:t> </a:t>
            </a:r>
            <a:r>
              <a:rPr lang="en-US" sz="1400" dirty="0" err="1"/>
              <a:t>ilmiah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formal </a:t>
            </a:r>
            <a:r>
              <a:rPr lang="en-US" sz="1400" dirty="0" err="1"/>
              <a:t>disusun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memenuhi</a:t>
            </a:r>
            <a:r>
              <a:rPr lang="en-US" sz="1400" dirty="0"/>
              <a:t> </a:t>
            </a:r>
            <a:r>
              <a:rPr lang="en-US" sz="1400" dirty="0" err="1"/>
              <a:t>unsur-unsur</a:t>
            </a:r>
            <a:r>
              <a:rPr lang="en-US" sz="1400" dirty="0"/>
              <a:t> </a:t>
            </a:r>
            <a:r>
              <a:rPr lang="en-US" sz="1400" dirty="0" err="1"/>
              <a:t>kelengkapan</a:t>
            </a:r>
            <a:r>
              <a:rPr lang="en-US" sz="1400" dirty="0"/>
              <a:t> </a:t>
            </a:r>
            <a:r>
              <a:rPr lang="en-US" sz="1400" dirty="0" err="1"/>
              <a:t>akademis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lengkap</a:t>
            </a:r>
            <a:r>
              <a:rPr lang="en-US" sz="1400" dirty="0"/>
              <a:t>, </a:t>
            </a:r>
            <a:r>
              <a:rPr lang="en-US" sz="1400" dirty="0" err="1"/>
              <a:t>seperti</a:t>
            </a:r>
            <a:r>
              <a:rPr lang="en-US" sz="1400" dirty="0"/>
              <a:t> </a:t>
            </a:r>
            <a:r>
              <a:rPr lang="en-US" sz="1400" dirty="0" err="1"/>
              <a:t>skripsi</a:t>
            </a:r>
            <a:r>
              <a:rPr lang="en-US" sz="1400" dirty="0"/>
              <a:t>, </a:t>
            </a:r>
            <a:r>
              <a:rPr lang="en-US" sz="1400" dirty="0" err="1"/>
              <a:t>tesis</a:t>
            </a:r>
            <a:r>
              <a:rPr lang="en-US" sz="1400" dirty="0"/>
              <a:t>,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disertasi</a:t>
            </a:r>
            <a:r>
              <a:rPr lang="en-US" sz="1400" dirty="0"/>
              <a:t>. </a:t>
            </a:r>
            <a:r>
              <a:rPr lang="en-US" sz="1400" dirty="0" err="1"/>
              <a:t>Unsur-unsur</a:t>
            </a:r>
            <a:r>
              <a:rPr lang="en-US" sz="1400" dirty="0"/>
              <a:t> </a:t>
            </a:r>
            <a:r>
              <a:rPr lang="en-US" sz="1400" dirty="0" err="1"/>
              <a:t>karya</a:t>
            </a:r>
            <a:r>
              <a:rPr lang="en-US" sz="1400" dirty="0"/>
              <a:t> </a:t>
            </a:r>
            <a:r>
              <a:rPr lang="en-US" sz="1400" dirty="0" err="1"/>
              <a:t>ilmiah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formal, </a:t>
            </a:r>
            <a:r>
              <a:rPr lang="en-US" sz="1400" dirty="0" err="1"/>
              <a:t>meliputi</a:t>
            </a:r>
            <a:r>
              <a:rPr lang="en-US" sz="1400" dirty="0"/>
              <a:t> </a:t>
            </a:r>
            <a:r>
              <a:rPr lang="en-US" sz="1400" dirty="0" err="1"/>
              <a:t>hal-hal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berikut</a:t>
            </a:r>
            <a:r>
              <a:rPr lang="en-US" sz="1400" dirty="0"/>
              <a:t>.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a. </a:t>
            </a:r>
            <a:r>
              <a:rPr lang="en-US" sz="1400" dirty="0" err="1"/>
              <a:t>Judul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b. Tim </a:t>
            </a:r>
            <a:r>
              <a:rPr lang="en-US" sz="1400" dirty="0" err="1"/>
              <a:t>pembimbing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c. </a:t>
            </a:r>
            <a:r>
              <a:rPr lang="en-US" sz="1400" dirty="0" err="1"/>
              <a:t>Kata</a:t>
            </a:r>
            <a:r>
              <a:rPr lang="en-US" sz="1400" dirty="0"/>
              <a:t> </a:t>
            </a:r>
            <a:r>
              <a:rPr lang="en-US" sz="1400" dirty="0" err="1"/>
              <a:t>pengantar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d. </a:t>
            </a:r>
            <a:r>
              <a:rPr lang="en-US" sz="1400" dirty="0" err="1"/>
              <a:t>Abstrak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e. </a:t>
            </a:r>
            <a:r>
              <a:rPr lang="en-US" sz="1400" dirty="0" err="1"/>
              <a:t>Daftar</a:t>
            </a:r>
            <a:r>
              <a:rPr lang="en-US" sz="1400" dirty="0"/>
              <a:t> </a:t>
            </a:r>
            <a:r>
              <a:rPr lang="en-US" sz="1400" dirty="0" err="1"/>
              <a:t>isi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f. </a:t>
            </a:r>
            <a:r>
              <a:rPr lang="en-US" sz="1400" dirty="0" err="1"/>
              <a:t>Bab</a:t>
            </a:r>
            <a:r>
              <a:rPr lang="en-US" sz="1400" dirty="0"/>
              <a:t> </a:t>
            </a:r>
            <a:r>
              <a:rPr lang="en-US" sz="1400" dirty="0" err="1"/>
              <a:t>Pendahuluan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g. </a:t>
            </a:r>
            <a:r>
              <a:rPr lang="en-US" sz="1400" dirty="0" err="1"/>
              <a:t>Bab</a:t>
            </a:r>
            <a:r>
              <a:rPr lang="en-US" sz="1400" dirty="0"/>
              <a:t> </a:t>
            </a:r>
            <a:r>
              <a:rPr lang="en-US" sz="1400" dirty="0" err="1"/>
              <a:t>Telaah</a:t>
            </a:r>
            <a:r>
              <a:rPr lang="en-US" sz="1400" dirty="0"/>
              <a:t> </a:t>
            </a:r>
            <a:r>
              <a:rPr lang="en-US" sz="1400" dirty="0" err="1"/>
              <a:t>kepustakaan</a:t>
            </a:r>
            <a:r>
              <a:rPr lang="en-US" sz="1400" dirty="0"/>
              <a:t>/</a:t>
            </a:r>
            <a:r>
              <a:rPr lang="en-US" sz="1400" dirty="0" err="1"/>
              <a:t>kerangka</a:t>
            </a:r>
            <a:r>
              <a:rPr lang="en-US" sz="1400" dirty="0"/>
              <a:t> </a:t>
            </a:r>
            <a:r>
              <a:rPr lang="en-US" sz="1400" dirty="0" err="1"/>
              <a:t>teoritis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h. </a:t>
            </a:r>
            <a:r>
              <a:rPr lang="en-US" sz="1400" dirty="0" err="1"/>
              <a:t>Bab</a:t>
            </a:r>
            <a:r>
              <a:rPr lang="en-US" sz="1400" dirty="0"/>
              <a:t> </a:t>
            </a:r>
            <a:r>
              <a:rPr lang="en-US" sz="1400" dirty="0" err="1"/>
              <a:t>Metode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err="1"/>
              <a:t>i</a:t>
            </a:r>
            <a:r>
              <a:rPr lang="en-US" sz="1400" dirty="0"/>
              <a:t>. </a:t>
            </a:r>
            <a:r>
              <a:rPr lang="en-US" sz="1400" dirty="0" err="1"/>
              <a:t>Bab</a:t>
            </a:r>
            <a:r>
              <a:rPr lang="en-US" sz="1400" dirty="0"/>
              <a:t> </a:t>
            </a:r>
            <a:r>
              <a:rPr lang="en-US" sz="1400" dirty="0" err="1"/>
              <a:t>Pembahasan</a:t>
            </a:r>
            <a:r>
              <a:rPr lang="en-US" sz="1400" dirty="0"/>
              <a:t> 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j. </a:t>
            </a:r>
            <a:r>
              <a:rPr lang="en-US" sz="1400" dirty="0" err="1"/>
              <a:t>Bab</a:t>
            </a:r>
            <a:r>
              <a:rPr lang="en-US" sz="1400" dirty="0"/>
              <a:t> </a:t>
            </a:r>
            <a:r>
              <a:rPr lang="en-US" sz="1400" dirty="0" err="1"/>
              <a:t>Simpulan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rekomendasi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k. </a:t>
            </a:r>
            <a:r>
              <a:rPr lang="en-US" sz="1400" dirty="0" err="1"/>
              <a:t>Daftar</a:t>
            </a:r>
            <a:r>
              <a:rPr lang="en-US" sz="1400" dirty="0"/>
              <a:t> </a:t>
            </a:r>
            <a:r>
              <a:rPr lang="en-US" sz="1400" dirty="0" err="1"/>
              <a:t>pustaka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l. </a:t>
            </a:r>
            <a:r>
              <a:rPr lang="en-US" sz="1400" dirty="0" err="1"/>
              <a:t>Lampiran-lampiran</a:t>
            </a:r>
            <a:r>
              <a:rPr lang="en-US" sz="1400" dirty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m. </a:t>
            </a:r>
            <a:r>
              <a:rPr lang="en-US" sz="1400" dirty="0" err="1"/>
              <a:t>Riwayat</a:t>
            </a:r>
            <a:r>
              <a:rPr lang="en-US" sz="1400" dirty="0"/>
              <a:t> </a:t>
            </a:r>
            <a:r>
              <a:rPr lang="en-US" sz="1400" dirty="0" err="1"/>
              <a:t>hidup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1472" y="142852"/>
            <a:ext cx="4429156" cy="857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Jenis-Jenis</a:t>
            </a:r>
            <a:r>
              <a:rPr lang="en-ID" dirty="0" smtClean="0"/>
              <a:t> </a:t>
            </a:r>
            <a:r>
              <a:rPr lang="en-ID" dirty="0" err="1" smtClean="0"/>
              <a:t>Karya</a:t>
            </a:r>
            <a:r>
              <a:rPr lang="en-ID" dirty="0" smtClean="0"/>
              <a:t> </a:t>
            </a:r>
            <a:r>
              <a:rPr lang="en-ID" dirty="0" err="1" smtClean="0"/>
              <a:t>Ilmiah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85852" y="1643050"/>
            <a:ext cx="2286016" cy="8572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Makalah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786314" y="1785926"/>
            <a:ext cx="2714644" cy="85725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/>
              <a:t>S</a:t>
            </a:r>
            <a:r>
              <a:rPr lang="en-ID" dirty="0" err="1" smtClean="0"/>
              <a:t>kripsi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857356" y="2928934"/>
            <a:ext cx="2214578" cy="100013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Tesis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643570" y="3000372"/>
            <a:ext cx="2357454" cy="92869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Disertasi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71604" y="4500570"/>
            <a:ext cx="2143140" cy="8572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Kertas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072066" y="4357694"/>
            <a:ext cx="2000264" cy="78581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artikel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857884" y="5357826"/>
            <a:ext cx="2000264" cy="7143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Esai</a:t>
            </a:r>
            <a:r>
              <a:rPr lang="en-ID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57356" y="571480"/>
            <a:ext cx="5500726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2400" dirty="0" err="1" smtClean="0"/>
              <a:t>Manfaat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/>
              <a:t>T</a:t>
            </a:r>
            <a:r>
              <a:rPr lang="en-ID" sz="2400" dirty="0" err="1" smtClean="0"/>
              <a:t>ujuan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2400" dirty="0" smtClean="0"/>
              <a:t> </a:t>
            </a:r>
            <a:r>
              <a:rPr lang="en-ID" sz="2400" dirty="0" err="1"/>
              <a:t>K</a:t>
            </a:r>
            <a:r>
              <a:rPr lang="en-ID" sz="2400" dirty="0" err="1" smtClean="0"/>
              <a:t>arya</a:t>
            </a:r>
            <a:r>
              <a:rPr lang="en-ID" sz="2400" dirty="0" smtClean="0"/>
              <a:t> </a:t>
            </a:r>
            <a:r>
              <a:rPr lang="en-ID" sz="2400" dirty="0" err="1"/>
              <a:t>I</a:t>
            </a:r>
            <a:r>
              <a:rPr lang="en-ID" sz="2400" dirty="0" err="1" smtClean="0"/>
              <a:t>lmiah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500034" y="3071810"/>
            <a:ext cx="2071702" cy="7143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Manfaat</a:t>
            </a:r>
            <a:endParaRPr lang="en-ID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3000364" y="2143116"/>
            <a:ext cx="5500726" cy="33575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Mengenalkan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kepustakaan</a:t>
            </a:r>
            <a:r>
              <a:rPr lang="en-US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pengorganisasian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/data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cakrawala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;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/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pendahuluan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175</TotalTime>
  <Words>768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KARYA ILMIAH</vt:lpstr>
      <vt:lpstr>Karya Ilmiah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Perbedaan Karya Ilmiah dan Non Ilmiah</vt:lpstr>
      <vt:lpstr>        TEKNIK PENULISAN DAFTAR PUSTAKA DALAM KARYA ILMIAH  </vt:lpstr>
      <vt:lpstr>Slide 16</vt:lpstr>
      <vt:lpstr>Slide 17</vt:lpstr>
      <vt:lpstr>Slide 18</vt:lpstr>
      <vt:lpstr>Slide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KARYA ILMIAH</dc:title>
  <dc:creator>HP</dc:creator>
  <cp:lastModifiedBy>HP</cp:lastModifiedBy>
  <cp:revision>14</cp:revision>
  <dcterms:created xsi:type="dcterms:W3CDTF">2019-03-05T12:34:38Z</dcterms:created>
  <dcterms:modified xsi:type="dcterms:W3CDTF">2020-01-20T02:26:46Z</dcterms:modified>
</cp:coreProperties>
</file>