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68" r:id="rId15"/>
    <p:sldId id="269" r:id="rId16"/>
    <p:sldId id="271" r:id="rId17"/>
    <p:sldId id="272" r:id="rId18"/>
    <p:sldId id="275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90F14F6-9A5F-46A6-B5BE-FD51D40C8BAC}" type="datetimeFigureOut">
              <a:rPr lang="en-ID" smtClean="0"/>
              <a:t>14/09/2020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977F6153-B85E-4790-811E-3254F54C51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772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14F6-9A5F-46A6-B5BE-FD51D40C8BAC}" type="datetimeFigureOut">
              <a:rPr lang="en-ID" smtClean="0"/>
              <a:t>14/09/2020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6153-B85E-4790-811E-3254F54C51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367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90F14F6-9A5F-46A6-B5BE-FD51D40C8BAC}" type="datetimeFigureOut">
              <a:rPr lang="en-ID" smtClean="0"/>
              <a:t>14/09/2020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77F6153-B85E-4790-811E-3254F54C51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9740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90F14F6-9A5F-46A6-B5BE-FD51D40C8BAC}" type="datetimeFigureOut">
              <a:rPr lang="en-ID" smtClean="0"/>
              <a:t>14/09/2020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77F6153-B85E-4790-811E-3254F54C512C}" type="slidenum">
              <a:rPr lang="en-ID" smtClean="0"/>
              <a:t>‹#›</a:t>
            </a:fld>
            <a:endParaRPr lang="en-ID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9788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90F14F6-9A5F-46A6-B5BE-FD51D40C8BAC}" type="datetimeFigureOut">
              <a:rPr lang="en-ID" smtClean="0"/>
              <a:t>14/09/2020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77F6153-B85E-4790-811E-3254F54C51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88318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14F6-9A5F-46A6-B5BE-FD51D40C8BAC}" type="datetimeFigureOut">
              <a:rPr lang="en-ID" smtClean="0"/>
              <a:t>14/09/2020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6153-B85E-4790-811E-3254F54C51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79277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14F6-9A5F-46A6-B5BE-FD51D40C8BAC}" type="datetimeFigureOut">
              <a:rPr lang="en-ID" smtClean="0"/>
              <a:t>14/09/2020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6153-B85E-4790-811E-3254F54C51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8895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14F6-9A5F-46A6-B5BE-FD51D40C8BAC}" type="datetimeFigureOut">
              <a:rPr lang="en-ID" smtClean="0"/>
              <a:t>14/09/2020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6153-B85E-4790-811E-3254F54C51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19926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90F14F6-9A5F-46A6-B5BE-FD51D40C8BAC}" type="datetimeFigureOut">
              <a:rPr lang="en-ID" smtClean="0"/>
              <a:t>14/09/2020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77F6153-B85E-4790-811E-3254F54C51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4327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14F6-9A5F-46A6-B5BE-FD51D40C8BAC}" type="datetimeFigureOut">
              <a:rPr lang="en-ID" smtClean="0"/>
              <a:t>14/09/2020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6153-B85E-4790-811E-3254F54C51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920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90F14F6-9A5F-46A6-B5BE-FD51D40C8BAC}" type="datetimeFigureOut">
              <a:rPr lang="en-ID" smtClean="0"/>
              <a:t>14/09/2020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77F6153-B85E-4790-811E-3254F54C51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631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14F6-9A5F-46A6-B5BE-FD51D40C8BAC}" type="datetimeFigureOut">
              <a:rPr lang="en-ID" smtClean="0"/>
              <a:t>14/09/2020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6153-B85E-4790-811E-3254F54C51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064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14F6-9A5F-46A6-B5BE-FD51D40C8BAC}" type="datetimeFigureOut">
              <a:rPr lang="en-ID" smtClean="0"/>
              <a:t>14/09/2020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6153-B85E-4790-811E-3254F54C51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70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14F6-9A5F-46A6-B5BE-FD51D40C8BAC}" type="datetimeFigureOut">
              <a:rPr lang="en-ID" smtClean="0"/>
              <a:t>14/09/2020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6153-B85E-4790-811E-3254F54C51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818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14F6-9A5F-46A6-B5BE-FD51D40C8BAC}" type="datetimeFigureOut">
              <a:rPr lang="en-ID" smtClean="0"/>
              <a:t>14/09/2020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6153-B85E-4790-811E-3254F54C51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30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14F6-9A5F-46A6-B5BE-FD51D40C8BAC}" type="datetimeFigureOut">
              <a:rPr lang="en-ID" smtClean="0"/>
              <a:t>14/09/2020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6153-B85E-4790-811E-3254F54C51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972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14F6-9A5F-46A6-B5BE-FD51D40C8BAC}" type="datetimeFigureOut">
              <a:rPr lang="en-ID" smtClean="0"/>
              <a:t>14/09/2020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6153-B85E-4790-811E-3254F54C51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3035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F14F6-9A5F-46A6-B5BE-FD51D40C8BAC}" type="datetimeFigureOut">
              <a:rPr lang="en-ID" smtClean="0"/>
              <a:t>14/09/2020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F6153-B85E-4790-811E-3254F54C51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71796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6E49CFB-F158-4106-99C4-6DB8158AE42F}"/>
              </a:ext>
            </a:extLst>
          </p:cNvPr>
          <p:cNvSpPr/>
          <p:nvPr/>
        </p:nvSpPr>
        <p:spPr>
          <a:xfrm>
            <a:off x="2093843" y="1908313"/>
            <a:ext cx="7620000" cy="18685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Nilai – </a:t>
            </a:r>
            <a:r>
              <a:rPr lang="en-US" sz="2800" dirty="0" err="1"/>
              <a:t>nilai</a:t>
            </a:r>
            <a:r>
              <a:rPr lang="en-US" sz="2800" dirty="0"/>
              <a:t> Pancasila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kerangka</a:t>
            </a:r>
            <a:r>
              <a:rPr lang="en-US" sz="2800" dirty="0"/>
              <a:t> </a:t>
            </a:r>
            <a:r>
              <a:rPr lang="en-US" sz="2800" dirty="0" err="1"/>
              <a:t>praktik</a:t>
            </a:r>
            <a:r>
              <a:rPr lang="en-US" sz="2800" dirty="0"/>
              <a:t> </a:t>
            </a:r>
            <a:r>
              <a:rPr lang="en-US" sz="2800" dirty="0" err="1"/>
              <a:t>penyelenggaraan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 Negara 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2775608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BCB88DB-0005-49E4-95E3-D50370719D6B}"/>
              </a:ext>
            </a:extLst>
          </p:cNvPr>
          <p:cNvSpPr/>
          <p:nvPr/>
        </p:nvSpPr>
        <p:spPr>
          <a:xfrm>
            <a:off x="1868557" y="808384"/>
            <a:ext cx="5963478" cy="1113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yang di </a:t>
            </a:r>
            <a:r>
              <a:rPr lang="en-US" sz="2400" dirty="0" err="1"/>
              <a:t>anut</a:t>
            </a:r>
            <a:r>
              <a:rPr lang="en-US" sz="2400" dirty="0"/>
              <a:t> Indonesia</a:t>
            </a:r>
            <a:endParaRPr lang="en-ID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34B39B1-1C01-481C-8DFB-10934A34B799}"/>
              </a:ext>
            </a:extLst>
          </p:cNvPr>
          <p:cNvSpPr/>
          <p:nvPr/>
        </p:nvSpPr>
        <p:spPr>
          <a:xfrm>
            <a:off x="861391" y="2690190"/>
            <a:ext cx="8613913" cy="33594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Mekanisme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di Indonesia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sepenuhnya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UUD Negara RI </a:t>
            </a:r>
            <a:r>
              <a:rPr lang="en-US" sz="2400" dirty="0" err="1"/>
              <a:t>Tahun</a:t>
            </a:r>
            <a:r>
              <a:rPr lang="en-US" sz="2400" dirty="0"/>
              <a:t> 1945</a:t>
            </a:r>
          </a:p>
          <a:p>
            <a:endParaRPr lang="en-US" sz="2400" dirty="0"/>
          </a:p>
          <a:p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di Indonesia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horizontal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vertikal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298841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4B765B1-DED2-4431-BC10-651E77C9FE9A}"/>
              </a:ext>
            </a:extLst>
          </p:cNvPr>
          <p:cNvSpPr/>
          <p:nvPr/>
        </p:nvSpPr>
        <p:spPr>
          <a:xfrm>
            <a:off x="2809461" y="788504"/>
            <a:ext cx="5459896" cy="1033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horisontal</a:t>
            </a:r>
            <a:endParaRPr lang="en-ID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0EB2A72-B00E-40E6-ABE8-933ACA218DA5}"/>
              </a:ext>
            </a:extLst>
          </p:cNvPr>
          <p:cNvSpPr/>
          <p:nvPr/>
        </p:nvSpPr>
        <p:spPr>
          <a:xfrm>
            <a:off x="1696277" y="2372139"/>
            <a:ext cx="8348871" cy="32070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Lembaga – Lembaga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legislatif</a:t>
            </a:r>
            <a:r>
              <a:rPr lang="en-US" sz="2400" dirty="0"/>
              <a:t>, </a:t>
            </a:r>
            <a:r>
              <a:rPr lang="en-US" sz="2400" dirty="0" err="1"/>
              <a:t>eksekutif</a:t>
            </a:r>
            <a:r>
              <a:rPr lang="en-US" sz="2400" dirty="0"/>
              <a:t>, </a:t>
            </a:r>
            <a:r>
              <a:rPr lang="en-US" sz="2400" dirty="0" err="1"/>
              <a:t>yudikatif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Berdasarkan</a:t>
            </a:r>
            <a:r>
              <a:rPr lang="en-US" sz="2400" dirty="0"/>
              <a:t> UUD Negara RI </a:t>
            </a:r>
            <a:r>
              <a:rPr lang="en-US" sz="2400" dirty="0" err="1"/>
              <a:t>tahun</a:t>
            </a:r>
            <a:r>
              <a:rPr lang="en-US" sz="2400" dirty="0"/>
              <a:t> 1945, </a:t>
            </a:r>
            <a:r>
              <a:rPr lang="en-US" sz="2400" dirty="0" err="1"/>
              <a:t>secara</a:t>
            </a:r>
            <a:r>
              <a:rPr lang="en-US" sz="2400" dirty="0"/>
              <a:t> horizontal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negara </a:t>
            </a:r>
            <a:r>
              <a:rPr lang="en-US" sz="2400" dirty="0" err="1"/>
              <a:t>dilakukan</a:t>
            </a:r>
            <a:r>
              <a:rPr lang="en-US" sz="2400" dirty="0"/>
              <a:t> pada </a:t>
            </a:r>
            <a:r>
              <a:rPr lang="en-US" sz="2400" dirty="0" err="1"/>
              <a:t>tingkatan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dan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877546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11DA4D2-3BC5-44C5-B6A4-EC8043E8164A}"/>
              </a:ext>
            </a:extLst>
          </p:cNvPr>
          <p:cNvSpPr/>
          <p:nvPr/>
        </p:nvSpPr>
        <p:spPr>
          <a:xfrm>
            <a:off x="2133599" y="662608"/>
            <a:ext cx="7951305" cy="47442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Berlangsung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Lembaga – Lembaga negara yang </a:t>
            </a:r>
            <a:r>
              <a:rPr lang="en-US" sz="2400" dirty="0" err="1"/>
              <a:t>sederajat</a:t>
            </a:r>
            <a:r>
              <a:rPr lang="en-US" sz="2400" dirty="0"/>
              <a:t> (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konstitutif</a:t>
            </a:r>
            <a:r>
              <a:rPr lang="en-US" sz="2400" dirty="0"/>
              <a:t>, </a:t>
            </a:r>
            <a:r>
              <a:rPr lang="en-US" sz="2400" dirty="0" err="1"/>
              <a:t>legislatif</a:t>
            </a:r>
            <a:r>
              <a:rPr lang="en-US" sz="2400" dirty="0"/>
              <a:t>, </a:t>
            </a:r>
            <a:r>
              <a:rPr lang="en-US" sz="2400" dirty="0" err="1"/>
              <a:t>eksekutif</a:t>
            </a:r>
            <a:r>
              <a:rPr lang="en-US" sz="2400" dirty="0"/>
              <a:t>, </a:t>
            </a:r>
            <a:r>
              <a:rPr lang="en-US" sz="2400" dirty="0" err="1"/>
              <a:t>yudikatif</a:t>
            </a:r>
            <a:r>
              <a:rPr lang="en-US" sz="2400" dirty="0"/>
              <a:t>, </a:t>
            </a:r>
            <a:r>
              <a:rPr lang="en-US" sz="2400" dirty="0" err="1"/>
              <a:t>eksaminatif</a:t>
            </a:r>
            <a:r>
              <a:rPr lang="en-US" sz="2400" dirty="0"/>
              <a:t>, dan </a:t>
            </a:r>
            <a:r>
              <a:rPr lang="en-US" sz="2400" dirty="0" err="1"/>
              <a:t>moneter</a:t>
            </a:r>
            <a:r>
              <a:rPr lang="en-US" sz="2400" dirty="0"/>
              <a:t>) </a:t>
            </a:r>
          </a:p>
          <a:p>
            <a:endParaRPr lang="en-US" sz="2400" dirty="0"/>
          </a:p>
          <a:p>
            <a:pPr algn="ctr"/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endParaRPr lang="en-US" sz="2400" dirty="0"/>
          </a:p>
          <a:p>
            <a:r>
              <a:rPr lang="en-US" sz="2400" dirty="0" err="1"/>
              <a:t>Berlangsung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Lembaga – Lembaga </a:t>
            </a:r>
            <a:r>
              <a:rPr lang="en-US" sz="2400" dirty="0" err="1"/>
              <a:t>daerah</a:t>
            </a:r>
            <a:r>
              <a:rPr lang="en-US" sz="2400" dirty="0"/>
              <a:t> yang </a:t>
            </a:r>
            <a:r>
              <a:rPr lang="en-US" sz="2400" dirty="0" err="1"/>
              <a:t>sederajat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( </a:t>
            </a:r>
            <a:r>
              <a:rPr lang="en-US" sz="2400" dirty="0" err="1"/>
              <a:t>kepala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/wakil </a:t>
            </a:r>
            <a:r>
              <a:rPr lang="en-US" sz="2400" dirty="0" err="1"/>
              <a:t>kepala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) dan dewan </a:t>
            </a:r>
            <a:r>
              <a:rPr lang="en-US" sz="2400" dirty="0" err="1"/>
              <a:t>perwakilan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(DPRD)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509130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125E651-DC65-4772-82C6-3BDCA953F404}"/>
              </a:ext>
            </a:extLst>
          </p:cNvPr>
          <p:cNvSpPr/>
          <p:nvPr/>
        </p:nvSpPr>
        <p:spPr>
          <a:xfrm>
            <a:off x="3061251" y="130878"/>
            <a:ext cx="5804452" cy="6858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Pembagian kekuasaan horizontal</a:t>
            </a:r>
            <a:endParaRPr lang="en-ID" sz="1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5DA001A-95B5-44F5-8549-003963E49E2A}"/>
              </a:ext>
            </a:extLst>
          </p:cNvPr>
          <p:cNvSpPr/>
          <p:nvPr/>
        </p:nvSpPr>
        <p:spPr>
          <a:xfrm>
            <a:off x="1285458" y="1096620"/>
            <a:ext cx="9660835" cy="791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i="1" dirty="0" err="1"/>
              <a:t>Kekuasaan</a:t>
            </a:r>
            <a:r>
              <a:rPr lang="en-US" i="1" dirty="0"/>
              <a:t> </a:t>
            </a:r>
            <a:r>
              <a:rPr lang="en-US" i="1" dirty="0" err="1"/>
              <a:t>konstitutif</a:t>
            </a:r>
            <a:r>
              <a:rPr lang="en-US" i="1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dan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 – </a:t>
            </a:r>
            <a:r>
              <a:rPr lang="en-US" dirty="0" err="1"/>
              <a:t>Undang</a:t>
            </a:r>
            <a:r>
              <a:rPr lang="en-US" dirty="0"/>
              <a:t> Dasar. Di </a:t>
            </a:r>
            <a:r>
              <a:rPr lang="en-US" dirty="0" err="1"/>
              <a:t>jalankan</a:t>
            </a:r>
            <a:r>
              <a:rPr lang="en-US" dirty="0"/>
              <a:t> oleh MPR</a:t>
            </a:r>
          </a:p>
          <a:p>
            <a:r>
              <a:rPr lang="en-US" dirty="0"/>
              <a:t> </a:t>
            </a:r>
            <a:endParaRPr lang="en-ID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2C5901-9AEC-45EF-93E2-33F84193F2E4}"/>
              </a:ext>
            </a:extLst>
          </p:cNvPr>
          <p:cNvSpPr/>
          <p:nvPr/>
        </p:nvSpPr>
        <p:spPr>
          <a:xfrm>
            <a:off x="1285458" y="2065683"/>
            <a:ext cx="9660835" cy="689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2. </a:t>
            </a:r>
            <a:r>
              <a:rPr lang="en-US" i="1" dirty="0" err="1"/>
              <a:t>Kekuasaan</a:t>
            </a:r>
            <a:r>
              <a:rPr lang="en-US" i="1" dirty="0"/>
              <a:t> </a:t>
            </a:r>
            <a:r>
              <a:rPr lang="en-US" i="1" dirty="0" err="1"/>
              <a:t>legislatif</a:t>
            </a:r>
            <a:r>
              <a:rPr lang="en-US" i="1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 – </a:t>
            </a:r>
            <a:r>
              <a:rPr lang="en-US" dirty="0" err="1"/>
              <a:t>Undang</a:t>
            </a:r>
            <a:r>
              <a:rPr lang="en-US" dirty="0"/>
              <a:t>. </a:t>
            </a:r>
          </a:p>
          <a:p>
            <a:r>
              <a:rPr lang="en-US" dirty="0"/>
              <a:t>    </a:t>
            </a:r>
            <a:r>
              <a:rPr lang="en-US" dirty="0" err="1"/>
              <a:t>Dijalankan</a:t>
            </a:r>
            <a:r>
              <a:rPr lang="en-US" dirty="0"/>
              <a:t> oleh DPR </a:t>
            </a:r>
            <a:endParaRPr lang="en-ID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E748630-5015-420D-8B61-5714139C05DE}"/>
              </a:ext>
            </a:extLst>
          </p:cNvPr>
          <p:cNvSpPr/>
          <p:nvPr/>
        </p:nvSpPr>
        <p:spPr>
          <a:xfrm>
            <a:off x="1295397" y="2932042"/>
            <a:ext cx="9640955" cy="689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3. </a:t>
            </a:r>
            <a:r>
              <a:rPr lang="en-US" i="1" dirty="0" err="1"/>
              <a:t>Kekuasaan</a:t>
            </a:r>
            <a:r>
              <a:rPr lang="en-US" i="1" dirty="0"/>
              <a:t> </a:t>
            </a:r>
            <a:r>
              <a:rPr lang="en-US" i="1" dirty="0" err="1"/>
              <a:t>eksekutif</a:t>
            </a:r>
            <a:r>
              <a:rPr lang="en-US" i="1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 – </a:t>
            </a:r>
            <a:r>
              <a:rPr lang="en-US" dirty="0" err="1"/>
              <a:t>Undang</a:t>
            </a:r>
            <a:r>
              <a:rPr lang="en-US" dirty="0"/>
              <a:t>.  </a:t>
            </a:r>
          </a:p>
          <a:p>
            <a:r>
              <a:rPr lang="en-US" dirty="0"/>
              <a:t>    </a:t>
            </a:r>
            <a:r>
              <a:rPr lang="en-US" dirty="0" err="1"/>
              <a:t>Dijalankan</a:t>
            </a:r>
            <a:r>
              <a:rPr lang="en-US" dirty="0"/>
              <a:t> oleh </a:t>
            </a:r>
            <a:r>
              <a:rPr lang="en-US" dirty="0" err="1"/>
              <a:t>Presiden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49E60AF-C18C-425F-8F87-2F448A7DABA4}"/>
              </a:ext>
            </a:extLst>
          </p:cNvPr>
          <p:cNvSpPr/>
          <p:nvPr/>
        </p:nvSpPr>
        <p:spPr>
          <a:xfrm>
            <a:off x="1305338" y="3806682"/>
            <a:ext cx="9640955" cy="821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4. </a:t>
            </a:r>
            <a:r>
              <a:rPr lang="en-US" i="1" dirty="0" err="1"/>
              <a:t>Kekuasaan</a:t>
            </a:r>
            <a:r>
              <a:rPr lang="en-US" i="1" dirty="0"/>
              <a:t> </a:t>
            </a:r>
            <a:r>
              <a:rPr lang="en-US" i="1" dirty="0" err="1"/>
              <a:t>yudikatif</a:t>
            </a:r>
            <a:r>
              <a:rPr lang="en-US" i="1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. </a:t>
            </a:r>
          </a:p>
          <a:p>
            <a:r>
              <a:rPr lang="en-US" dirty="0"/>
              <a:t>    </a:t>
            </a:r>
            <a:r>
              <a:rPr lang="en-US" dirty="0" err="1"/>
              <a:t>Dijalankan</a:t>
            </a:r>
            <a:r>
              <a:rPr lang="en-US" dirty="0"/>
              <a:t> oleh </a:t>
            </a:r>
            <a:r>
              <a:rPr lang="en-US" dirty="0" err="1"/>
              <a:t>Mahkamah</a:t>
            </a:r>
            <a:r>
              <a:rPr lang="en-US" dirty="0"/>
              <a:t> Agung,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Konstitusi</a:t>
            </a:r>
            <a:endParaRPr lang="en-ID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6874C1F-8E36-49E7-BCF7-C6BD80E0AED4}"/>
              </a:ext>
            </a:extLst>
          </p:cNvPr>
          <p:cNvSpPr/>
          <p:nvPr/>
        </p:nvSpPr>
        <p:spPr>
          <a:xfrm>
            <a:off x="1305338" y="4760832"/>
            <a:ext cx="9660834" cy="8348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5. </a:t>
            </a:r>
            <a:r>
              <a:rPr lang="en-US" i="1" dirty="0" err="1"/>
              <a:t>Kekuasaan</a:t>
            </a:r>
            <a:r>
              <a:rPr lang="en-US" i="1" dirty="0"/>
              <a:t> </a:t>
            </a:r>
            <a:r>
              <a:rPr lang="en-US" i="1" dirty="0" err="1"/>
              <a:t>eksaminatif</a:t>
            </a:r>
            <a:r>
              <a:rPr lang="en-US" i="1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</a:p>
          <a:p>
            <a:r>
              <a:rPr lang="en-US" dirty="0"/>
              <a:t>    </a:t>
            </a:r>
            <a:r>
              <a:rPr lang="en-US" dirty="0" err="1"/>
              <a:t>pengelolaan</a:t>
            </a:r>
            <a:r>
              <a:rPr lang="en-US" dirty="0"/>
              <a:t> dan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negara. </a:t>
            </a:r>
            <a:r>
              <a:rPr lang="en-US" dirty="0" err="1"/>
              <a:t>Dijalankan</a:t>
            </a:r>
            <a:r>
              <a:rPr lang="en-US" dirty="0"/>
              <a:t> oleh BPK</a:t>
            </a:r>
            <a:endParaRPr lang="en-ID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5DB8507-EE32-4BAA-9993-3EEA36081129}"/>
              </a:ext>
            </a:extLst>
          </p:cNvPr>
          <p:cNvSpPr/>
          <p:nvPr/>
        </p:nvSpPr>
        <p:spPr>
          <a:xfrm>
            <a:off x="1265582" y="5804437"/>
            <a:ext cx="9660835" cy="689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6. </a:t>
            </a:r>
            <a:r>
              <a:rPr lang="en-US" i="1" dirty="0" err="1"/>
              <a:t>Kekuasaan</a:t>
            </a:r>
            <a:r>
              <a:rPr lang="en-US" i="1" dirty="0"/>
              <a:t> </a:t>
            </a:r>
            <a:r>
              <a:rPr lang="en-US" i="1" dirty="0" err="1"/>
              <a:t>moneter</a:t>
            </a:r>
            <a:r>
              <a:rPr lang="en-US" i="1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dan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</a:p>
          <a:p>
            <a:r>
              <a:rPr lang="en-US" dirty="0"/>
              <a:t>    </a:t>
            </a:r>
            <a:r>
              <a:rPr lang="en-US" dirty="0" err="1"/>
              <a:t>moneter</a:t>
            </a:r>
            <a:r>
              <a:rPr lang="en-US" dirty="0"/>
              <a:t>. </a:t>
            </a:r>
            <a:r>
              <a:rPr lang="en-US" dirty="0" err="1"/>
              <a:t>Dijalankan</a:t>
            </a:r>
            <a:r>
              <a:rPr lang="en-US" dirty="0"/>
              <a:t> oleh Bank Indonesia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73111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DF34157-1DF9-4F7E-8C4D-A814490037AE}"/>
              </a:ext>
            </a:extLst>
          </p:cNvPr>
          <p:cNvSpPr/>
          <p:nvPr/>
        </p:nvSpPr>
        <p:spPr>
          <a:xfrm>
            <a:off x="2266122" y="397565"/>
            <a:ext cx="6520069" cy="1232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vertikal</a:t>
            </a:r>
            <a:endParaRPr lang="en-ID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02BF610-7B41-4A4B-B5F4-20810A6F4C75}"/>
              </a:ext>
            </a:extLst>
          </p:cNvPr>
          <p:cNvSpPr/>
          <p:nvPr/>
        </p:nvSpPr>
        <p:spPr>
          <a:xfrm>
            <a:off x="1636643" y="1815547"/>
            <a:ext cx="9415670" cy="48768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vertikal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tingkatan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.</a:t>
            </a:r>
          </a:p>
          <a:p>
            <a:pPr algn="ctr"/>
            <a:endParaRPr lang="en-US" sz="2400" dirty="0"/>
          </a:p>
          <a:p>
            <a:r>
              <a:rPr lang="en-US" sz="2400" dirty="0" err="1"/>
              <a:t>Pasal</a:t>
            </a:r>
            <a:r>
              <a:rPr lang="en-US" sz="2400" dirty="0"/>
              <a:t> 18 </a:t>
            </a:r>
            <a:r>
              <a:rPr lang="en-US" sz="2400" dirty="0" err="1"/>
              <a:t>ayat</a:t>
            </a:r>
            <a:r>
              <a:rPr lang="en-US" sz="2400" dirty="0"/>
              <a:t> (1) UUD Negara RI </a:t>
            </a:r>
            <a:r>
              <a:rPr lang="en-US" sz="2400" dirty="0" err="1"/>
              <a:t>Tahun</a:t>
            </a:r>
            <a:r>
              <a:rPr lang="en-US" sz="2400" dirty="0"/>
              <a:t> 1945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Negara </a:t>
            </a:r>
            <a:r>
              <a:rPr lang="en-US" sz="2400" dirty="0" err="1"/>
              <a:t>kesatuan</a:t>
            </a:r>
            <a:r>
              <a:rPr lang="en-US" sz="2400" dirty="0"/>
              <a:t> RI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-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provinsi</a:t>
            </a:r>
            <a:r>
              <a:rPr lang="en-US" sz="2400" dirty="0"/>
              <a:t> dan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provinsi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kabupaten</a:t>
            </a:r>
            <a:r>
              <a:rPr lang="en-US" sz="2400" dirty="0"/>
              <a:t> dan </a:t>
            </a:r>
            <a:r>
              <a:rPr lang="en-US" sz="2400" dirty="0" err="1"/>
              <a:t>kota</a:t>
            </a:r>
            <a:r>
              <a:rPr lang="en-US" sz="2400" dirty="0"/>
              <a:t> yang </a:t>
            </a:r>
            <a:r>
              <a:rPr lang="en-US" sz="2400" dirty="0" err="1"/>
              <a:t>tiap</a:t>
            </a:r>
            <a:r>
              <a:rPr lang="en-US" sz="2400" dirty="0"/>
              <a:t> –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provinsi</a:t>
            </a:r>
            <a:r>
              <a:rPr lang="en-US" sz="2400" dirty="0"/>
              <a:t>, </a:t>
            </a:r>
            <a:r>
              <a:rPr lang="en-US" sz="2400" dirty="0" err="1"/>
              <a:t>kabupaten</a:t>
            </a:r>
            <a:r>
              <a:rPr lang="en-US" sz="2400" dirty="0"/>
              <a:t> dan </a:t>
            </a:r>
            <a:r>
              <a:rPr lang="en-US" sz="2400" dirty="0" err="1"/>
              <a:t>kota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yang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undang</a:t>
            </a:r>
            <a:r>
              <a:rPr lang="en-US" sz="2400" dirty="0"/>
              <a:t> – </a:t>
            </a:r>
            <a:r>
              <a:rPr lang="en-US" sz="2400" dirty="0" err="1"/>
              <a:t>undang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ketentuan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vertikal</a:t>
            </a:r>
            <a:r>
              <a:rPr lang="en-US" sz="2400" dirty="0"/>
              <a:t> </a:t>
            </a:r>
            <a:r>
              <a:rPr lang="en-US" sz="2400" dirty="0" err="1"/>
              <a:t>berlangsung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dan </a:t>
            </a:r>
            <a:r>
              <a:rPr lang="en-US" sz="2400" dirty="0" err="1"/>
              <a:t>daerah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506697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B8549CA-0A45-4BBF-BF2D-56957C8FC308}"/>
              </a:ext>
            </a:extLst>
          </p:cNvPr>
          <p:cNvSpPr/>
          <p:nvPr/>
        </p:nvSpPr>
        <p:spPr>
          <a:xfrm>
            <a:off x="1470991" y="636103"/>
            <a:ext cx="9382539" cy="54201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provinsi</a:t>
            </a:r>
            <a:r>
              <a:rPr lang="en-US" sz="2400" dirty="0"/>
              <a:t> dan </a:t>
            </a:r>
            <a:r>
              <a:rPr lang="en-US" sz="2400" dirty="0" err="1"/>
              <a:t>kabupaten</a:t>
            </a:r>
            <a:r>
              <a:rPr lang="en-US" sz="2400" dirty="0"/>
              <a:t> / </a:t>
            </a:r>
            <a:r>
              <a:rPr lang="en-US" sz="2400" dirty="0" err="1"/>
              <a:t>kota</a:t>
            </a:r>
            <a:r>
              <a:rPr lang="en-US" sz="2400" dirty="0"/>
              <a:t> </a:t>
            </a:r>
            <a:r>
              <a:rPr lang="en-US" sz="2400" dirty="0" err="1"/>
              <a:t>terjalin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koordinasi</a:t>
            </a:r>
            <a:r>
              <a:rPr lang="en-US" sz="2400" dirty="0"/>
              <a:t>, </a:t>
            </a:r>
            <a:r>
              <a:rPr lang="en-US" sz="2400" dirty="0" err="1"/>
              <a:t>pembinaan</a:t>
            </a:r>
            <a:r>
              <a:rPr lang="en-US" sz="2400" dirty="0"/>
              <a:t> dan </a:t>
            </a:r>
            <a:r>
              <a:rPr lang="en-US" sz="2400" dirty="0" err="1"/>
              <a:t>pengawasan</a:t>
            </a:r>
            <a:r>
              <a:rPr lang="en-US" sz="2400" dirty="0"/>
              <a:t> oleh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administrasi</a:t>
            </a:r>
            <a:r>
              <a:rPr lang="en-US" sz="2400" dirty="0"/>
              <a:t> dan </a:t>
            </a:r>
            <a:r>
              <a:rPr lang="en-US" sz="2400" dirty="0" err="1"/>
              <a:t>kewilayahan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konsekuensi</a:t>
            </a:r>
            <a:r>
              <a:rPr lang="en-US" sz="2400" dirty="0"/>
              <a:t> </a:t>
            </a:r>
            <a:r>
              <a:rPr lang="en-US" sz="2400" dirty="0" err="1"/>
              <a:t>diterapkanya</a:t>
            </a:r>
            <a:r>
              <a:rPr lang="en-US" sz="2400" dirty="0"/>
              <a:t> </a:t>
            </a:r>
            <a:r>
              <a:rPr lang="en-US" sz="2400" dirty="0" err="1"/>
              <a:t>asas</a:t>
            </a:r>
            <a:r>
              <a:rPr lang="en-US" sz="2400" dirty="0"/>
              <a:t> </a:t>
            </a:r>
            <a:r>
              <a:rPr lang="en-US" sz="2400" dirty="0" err="1"/>
              <a:t>desentralisasi</a:t>
            </a:r>
            <a:r>
              <a:rPr lang="en-US" sz="2400" dirty="0"/>
              <a:t> di Indonesia.</a:t>
            </a:r>
          </a:p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asas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Pusat </a:t>
            </a:r>
            <a:r>
              <a:rPr lang="en-US" sz="2400" dirty="0" err="1"/>
              <a:t>menyerahkan</a:t>
            </a:r>
            <a:r>
              <a:rPr lang="en-US" sz="2400" dirty="0"/>
              <a:t> </a:t>
            </a:r>
            <a:r>
              <a:rPr lang="en-US" sz="2400" dirty="0" err="1"/>
              <a:t>wewenang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otonom</a:t>
            </a:r>
            <a:r>
              <a:rPr lang="en-US" sz="2400" dirty="0"/>
              <a:t> (</a:t>
            </a:r>
            <a:r>
              <a:rPr lang="en-US" sz="2400" dirty="0" err="1"/>
              <a:t>provinsi</a:t>
            </a:r>
            <a:r>
              <a:rPr lang="en-US" sz="2400" dirty="0"/>
              <a:t> dan </a:t>
            </a:r>
            <a:r>
              <a:rPr lang="en-US" sz="2400" dirty="0" err="1"/>
              <a:t>kabupaten</a:t>
            </a:r>
            <a:r>
              <a:rPr lang="en-US" sz="2400" dirty="0"/>
              <a:t>/ </a:t>
            </a:r>
            <a:r>
              <a:rPr lang="en-US" sz="2400" dirty="0" err="1"/>
              <a:t>kota</a:t>
            </a:r>
            <a:r>
              <a:rPr lang="en-US" sz="2400" dirty="0"/>
              <a:t>)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mengurus</a:t>
            </a:r>
            <a:r>
              <a:rPr lang="en-US" sz="2400" dirty="0"/>
              <a:t> dan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di </a:t>
            </a:r>
            <a:r>
              <a:rPr lang="en-US" sz="2400" dirty="0" err="1"/>
              <a:t>daerahnya</a:t>
            </a:r>
            <a:r>
              <a:rPr lang="en-US" sz="2400" dirty="0"/>
              <a:t>, </a:t>
            </a:r>
            <a:r>
              <a:rPr lang="en-US" sz="2400" dirty="0" err="1"/>
              <a:t>kecuali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kewenangan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.  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655991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373FBB-4B92-422B-A6DB-94C6C8ED7A29}"/>
              </a:ext>
            </a:extLst>
          </p:cNvPr>
          <p:cNvSpPr/>
          <p:nvPr/>
        </p:nvSpPr>
        <p:spPr>
          <a:xfrm>
            <a:off x="2690191" y="198782"/>
            <a:ext cx="617551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Kedudukan</a:t>
            </a:r>
            <a:r>
              <a:rPr lang="en-US" sz="2400" dirty="0"/>
              <a:t> dan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kementerian</a:t>
            </a:r>
            <a:r>
              <a:rPr lang="en-US" sz="2400" dirty="0"/>
              <a:t> Negara RI</a:t>
            </a:r>
            <a:endParaRPr lang="en-ID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F6B7605-B114-4A0F-9952-2128B242B424}"/>
              </a:ext>
            </a:extLst>
          </p:cNvPr>
          <p:cNvSpPr/>
          <p:nvPr/>
        </p:nvSpPr>
        <p:spPr>
          <a:xfrm>
            <a:off x="1113182" y="1431233"/>
            <a:ext cx="9965635" cy="50755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Kementerian </a:t>
            </a:r>
            <a:r>
              <a:rPr lang="en-US" sz="2000" dirty="0" err="1"/>
              <a:t>adalah</a:t>
            </a:r>
            <a:r>
              <a:rPr lang="en-US" sz="2000" dirty="0"/>
              <a:t> Lembaga </a:t>
            </a:r>
            <a:r>
              <a:rPr lang="en-US" sz="2000" dirty="0" err="1"/>
              <a:t>pemerintah</a:t>
            </a:r>
            <a:r>
              <a:rPr lang="en-US" sz="2000" dirty="0"/>
              <a:t> Indonesia yang </a:t>
            </a:r>
            <a:r>
              <a:rPr lang="en-US" sz="2000" dirty="0" err="1"/>
              <a:t>membidangi</a:t>
            </a:r>
            <a:r>
              <a:rPr lang="en-US" sz="2000" dirty="0"/>
              <a:t> </a:t>
            </a:r>
            <a:r>
              <a:rPr lang="en-US" sz="2000" dirty="0" err="1"/>
              <a:t>urusan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pemerintahan</a:t>
            </a:r>
            <a:r>
              <a:rPr lang="en-US" sz="2000" dirty="0"/>
              <a:t>.</a:t>
            </a:r>
          </a:p>
          <a:p>
            <a:r>
              <a:rPr lang="en-US" sz="2000" dirty="0"/>
              <a:t>Kementerian </a:t>
            </a:r>
            <a:r>
              <a:rPr lang="en-US" sz="2000" dirty="0" err="1"/>
              <a:t>berkedudukan</a:t>
            </a:r>
            <a:r>
              <a:rPr lang="en-US" sz="2000" dirty="0"/>
              <a:t> di </a:t>
            </a:r>
            <a:r>
              <a:rPr lang="en-US" sz="2000" dirty="0" err="1"/>
              <a:t>ibu</a:t>
            </a:r>
            <a:r>
              <a:rPr lang="en-US" sz="2000" dirty="0"/>
              <a:t> </a:t>
            </a:r>
            <a:r>
              <a:rPr lang="en-US" sz="2000" dirty="0" err="1"/>
              <a:t>kota</a:t>
            </a:r>
            <a:r>
              <a:rPr lang="en-US" sz="2000" dirty="0"/>
              <a:t> negara </a:t>
            </a:r>
            <a:r>
              <a:rPr lang="en-US" sz="2000" dirty="0" err="1"/>
              <a:t>bertanggungjawab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presiden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Pembentukan</a:t>
            </a:r>
            <a:r>
              <a:rPr lang="en-US" sz="2000" dirty="0"/>
              <a:t> </a:t>
            </a:r>
            <a:r>
              <a:rPr lang="en-US" sz="2000" dirty="0" err="1"/>
              <a:t>kementerian</a:t>
            </a:r>
            <a:r>
              <a:rPr lang="en-US" sz="2000" dirty="0"/>
              <a:t> paling </a:t>
            </a:r>
            <a:r>
              <a:rPr lang="en-US" sz="2000" dirty="0" err="1"/>
              <a:t>lambat</a:t>
            </a:r>
            <a:r>
              <a:rPr lang="en-US" sz="2000" dirty="0"/>
              <a:t> 14 </a:t>
            </a:r>
            <a:r>
              <a:rPr lang="en-US" sz="2000" dirty="0" err="1"/>
              <a:t>hari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sejak</a:t>
            </a:r>
            <a:r>
              <a:rPr lang="en-US" sz="2000" dirty="0"/>
              <a:t> </a:t>
            </a:r>
            <a:r>
              <a:rPr lang="en-US" sz="2000" dirty="0" err="1"/>
              <a:t>presiden</a:t>
            </a:r>
            <a:r>
              <a:rPr lang="en-US" sz="2000" dirty="0"/>
              <a:t> </a:t>
            </a:r>
            <a:r>
              <a:rPr lang="en-US" sz="2000" dirty="0" err="1"/>
              <a:t>mengucapkan</a:t>
            </a:r>
            <a:r>
              <a:rPr lang="en-US" sz="2000" dirty="0"/>
              <a:t> </a:t>
            </a:r>
            <a:r>
              <a:rPr lang="en-US" sz="2000" dirty="0" err="1"/>
              <a:t>sumpah</a:t>
            </a:r>
            <a:r>
              <a:rPr lang="en-US" sz="2000" dirty="0"/>
              <a:t> / </a:t>
            </a:r>
            <a:r>
              <a:rPr lang="en-US" sz="2000" dirty="0" err="1"/>
              <a:t>janji</a:t>
            </a:r>
            <a:r>
              <a:rPr lang="en-US" sz="2000" dirty="0"/>
              <a:t>.</a:t>
            </a:r>
          </a:p>
          <a:p>
            <a:r>
              <a:rPr lang="en-US" sz="2000" dirty="0"/>
              <a:t>Kementerian negara di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Presiden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menjalankan</a:t>
            </a:r>
            <a:r>
              <a:rPr lang="en-US" sz="2000" dirty="0"/>
              <a:t> </a:t>
            </a:r>
            <a:r>
              <a:rPr lang="en-US" sz="2000" dirty="0" err="1"/>
              <a:t>tugasnya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kepala</a:t>
            </a:r>
            <a:r>
              <a:rPr lang="en-US" sz="2000" dirty="0"/>
              <a:t> </a:t>
            </a:r>
            <a:r>
              <a:rPr lang="en-US" sz="2000" dirty="0" err="1"/>
              <a:t>pemerintahan</a:t>
            </a:r>
            <a:endParaRPr lang="en-US" sz="2000" dirty="0"/>
          </a:p>
          <a:p>
            <a:r>
              <a:rPr lang="en-US" sz="2000" dirty="0" err="1"/>
              <a:t>Urusan</a:t>
            </a:r>
            <a:r>
              <a:rPr lang="en-US" sz="2000" dirty="0"/>
              <a:t> </a:t>
            </a:r>
            <a:r>
              <a:rPr lang="en-US" sz="2000" dirty="0" err="1"/>
              <a:t>pemerintahan</a:t>
            </a:r>
            <a:r>
              <a:rPr lang="en-US" sz="2000" dirty="0"/>
              <a:t> yang </a:t>
            </a:r>
            <a:r>
              <a:rPr lang="en-US" sz="2000" dirty="0" err="1"/>
              <a:t>nomenklatur</a:t>
            </a:r>
            <a:r>
              <a:rPr lang="en-US" sz="2000" dirty="0"/>
              <a:t> </a:t>
            </a:r>
            <a:r>
              <a:rPr lang="en-US" sz="2000" dirty="0" err="1"/>
              <a:t>kementeriannya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tegas</a:t>
            </a:r>
            <a:r>
              <a:rPr lang="en-US" sz="2000" dirty="0"/>
              <a:t> </a:t>
            </a:r>
            <a:r>
              <a:rPr lang="en-US" sz="2000" dirty="0" err="1"/>
              <a:t>disebutkan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UUD Negara RI </a:t>
            </a:r>
            <a:r>
              <a:rPr lang="en-US" sz="2000" dirty="0" err="1"/>
              <a:t>tahun</a:t>
            </a:r>
            <a:r>
              <a:rPr lang="en-US" sz="2000" dirty="0"/>
              <a:t> 1945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dibentuk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kementerian</a:t>
            </a:r>
            <a:r>
              <a:rPr lang="en-US" sz="2000" dirty="0"/>
              <a:t> </a:t>
            </a:r>
            <a:r>
              <a:rPr lang="en-US" sz="2000" dirty="0" err="1"/>
              <a:t>tersendiri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Pemisahan</a:t>
            </a:r>
            <a:r>
              <a:rPr lang="en-US" sz="2000" dirty="0"/>
              <a:t>, </a:t>
            </a:r>
            <a:r>
              <a:rPr lang="en-US" sz="2000" dirty="0" err="1"/>
              <a:t>penggabungan</a:t>
            </a:r>
            <a:r>
              <a:rPr lang="en-US" sz="2000" dirty="0"/>
              <a:t> dan </a:t>
            </a:r>
            <a:r>
              <a:rPr lang="en-US" sz="2000" dirty="0" err="1"/>
              <a:t>pembubaran</a:t>
            </a:r>
            <a:r>
              <a:rPr lang="en-US" sz="2000" dirty="0"/>
              <a:t> </a:t>
            </a:r>
            <a:r>
              <a:rPr lang="en-US" sz="2000" dirty="0" err="1"/>
              <a:t>kementerian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pertimbangan</a:t>
            </a:r>
            <a:r>
              <a:rPr lang="en-US" sz="2000" dirty="0"/>
              <a:t> DPR </a:t>
            </a:r>
            <a:r>
              <a:rPr lang="en-US" sz="2000" dirty="0" err="1"/>
              <a:t>kecuali</a:t>
            </a:r>
            <a:r>
              <a:rPr lang="en-US" sz="2000" dirty="0"/>
              <a:t> </a:t>
            </a:r>
            <a:r>
              <a:rPr lang="en-US" sz="2000" dirty="0" err="1"/>
              <a:t>pembubaran</a:t>
            </a:r>
            <a:r>
              <a:rPr lang="en-US" sz="2000" dirty="0"/>
              <a:t> </a:t>
            </a:r>
            <a:r>
              <a:rPr lang="en-US" sz="2000" dirty="0" err="1"/>
              <a:t>kementerian</a:t>
            </a:r>
            <a:r>
              <a:rPr lang="en-US" sz="2000" dirty="0"/>
              <a:t> yang </a:t>
            </a:r>
            <a:r>
              <a:rPr lang="en-US" sz="2000" dirty="0" err="1"/>
              <a:t>menangani</a:t>
            </a:r>
            <a:r>
              <a:rPr lang="en-US" sz="2000" dirty="0"/>
              <a:t> </a:t>
            </a:r>
            <a:r>
              <a:rPr lang="en-US" sz="2000" dirty="0" err="1"/>
              <a:t>urusan</a:t>
            </a:r>
            <a:r>
              <a:rPr lang="en-US" sz="2000" dirty="0"/>
              <a:t> agama, </a:t>
            </a:r>
            <a:r>
              <a:rPr lang="en-US" sz="2000" dirty="0" err="1"/>
              <a:t>hukum</a:t>
            </a:r>
            <a:r>
              <a:rPr lang="en-US" sz="2000" dirty="0"/>
              <a:t>, </a:t>
            </a:r>
            <a:r>
              <a:rPr lang="en-US" sz="2000" dirty="0" err="1"/>
              <a:t>keamanan</a:t>
            </a:r>
            <a:r>
              <a:rPr lang="en-US" sz="2000" dirty="0"/>
              <a:t>, dan </a:t>
            </a:r>
            <a:r>
              <a:rPr lang="en-US" sz="2000" dirty="0" err="1"/>
              <a:t>keuangan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persetujuan</a:t>
            </a:r>
            <a:r>
              <a:rPr lang="en-US" sz="2000" dirty="0"/>
              <a:t> DPR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935911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6CB3216-FD81-4721-87D8-E6C77186544C}"/>
              </a:ext>
            </a:extLst>
          </p:cNvPr>
          <p:cNvSpPr/>
          <p:nvPr/>
        </p:nvSpPr>
        <p:spPr>
          <a:xfrm>
            <a:off x="2941983" y="1219200"/>
            <a:ext cx="5473148" cy="815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Kedudukan</a:t>
            </a:r>
            <a:r>
              <a:rPr lang="en-US" sz="2800" dirty="0"/>
              <a:t> Lembaga </a:t>
            </a:r>
            <a:r>
              <a:rPr lang="en-US" sz="2800" dirty="0" err="1"/>
              <a:t>kementerian</a:t>
            </a:r>
            <a:endParaRPr lang="en-ID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563351E-7C2A-419D-981D-6A71FC745C5D}"/>
              </a:ext>
            </a:extLst>
          </p:cNvPr>
          <p:cNvSpPr/>
          <p:nvPr/>
        </p:nvSpPr>
        <p:spPr>
          <a:xfrm>
            <a:off x="1046923" y="2458277"/>
            <a:ext cx="9886121" cy="2219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Menurut</a:t>
            </a:r>
            <a:r>
              <a:rPr lang="en-US" sz="2400" dirty="0"/>
              <a:t> UU No. 39 </a:t>
            </a:r>
            <a:r>
              <a:rPr lang="en-US" sz="2400" dirty="0" err="1"/>
              <a:t>tahun</a:t>
            </a:r>
            <a:r>
              <a:rPr lang="en-US" sz="2400" dirty="0"/>
              <a:t> 2008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kementerian</a:t>
            </a:r>
            <a:r>
              <a:rPr lang="en-US" sz="2400" dirty="0"/>
              <a:t> negara , </a:t>
            </a:r>
            <a:r>
              <a:rPr lang="en-US" sz="2400" dirty="0" err="1"/>
              <a:t>kementerian</a:t>
            </a:r>
            <a:r>
              <a:rPr lang="en-US" sz="2400" dirty="0"/>
              <a:t> </a:t>
            </a:r>
            <a:r>
              <a:rPr lang="en-US" sz="2400" dirty="0" err="1"/>
              <a:t>berkedudukan</a:t>
            </a:r>
            <a:r>
              <a:rPr lang="en-US" sz="2400" dirty="0"/>
              <a:t> di </a:t>
            </a:r>
            <a:r>
              <a:rPr lang="en-US" sz="2400" dirty="0" err="1"/>
              <a:t>ibu</a:t>
            </a:r>
            <a:r>
              <a:rPr lang="en-US" sz="2400" dirty="0"/>
              <a:t> </a:t>
            </a:r>
            <a:r>
              <a:rPr lang="en-US" sz="2400" dirty="0" err="1"/>
              <a:t>kota</a:t>
            </a:r>
            <a:r>
              <a:rPr lang="en-US" sz="2400" dirty="0"/>
              <a:t> Negara.</a:t>
            </a:r>
          </a:p>
          <a:p>
            <a:r>
              <a:rPr lang="en-US" sz="2400" dirty="0"/>
              <a:t>Kementerian </a:t>
            </a:r>
            <a:r>
              <a:rPr lang="en-US" sz="2400" dirty="0" err="1"/>
              <a:t>berada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 dan </a:t>
            </a:r>
            <a:r>
              <a:rPr lang="en-US" sz="2400" dirty="0" err="1"/>
              <a:t>bertanggungjawab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287095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3420799-0832-475F-BA74-0C57A544FEB9}"/>
              </a:ext>
            </a:extLst>
          </p:cNvPr>
          <p:cNvSpPr/>
          <p:nvPr/>
        </p:nvSpPr>
        <p:spPr>
          <a:xfrm>
            <a:off x="980662" y="874643"/>
            <a:ext cx="10734260" cy="55394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Setiap</a:t>
            </a:r>
            <a:r>
              <a:rPr lang="en-US" sz="2400" dirty="0"/>
              <a:t> Menteri </a:t>
            </a:r>
            <a:r>
              <a:rPr lang="en-US" sz="2400" dirty="0" err="1"/>
              <a:t>membidangi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yang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: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yang </a:t>
            </a:r>
            <a:r>
              <a:rPr lang="en-US" sz="2400" dirty="0" err="1"/>
              <a:t>nomenklatur</a:t>
            </a:r>
            <a:r>
              <a:rPr lang="en-US" sz="2400" dirty="0"/>
              <a:t> </a:t>
            </a:r>
            <a:r>
              <a:rPr lang="en-US" sz="2400" dirty="0" err="1"/>
              <a:t>kementerianya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tegas</a:t>
            </a:r>
            <a:r>
              <a:rPr lang="en-US" sz="2400" dirty="0"/>
              <a:t> </a:t>
            </a:r>
            <a:r>
              <a:rPr lang="en-US" sz="2400" dirty="0" err="1"/>
              <a:t>disebutkan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UUD Negara RI </a:t>
            </a:r>
            <a:r>
              <a:rPr lang="en-US" sz="2400" dirty="0" err="1"/>
              <a:t>Tahun</a:t>
            </a:r>
            <a:r>
              <a:rPr lang="en-US" sz="2400" dirty="0"/>
              <a:t> 1945,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negeri, </a:t>
            </a:r>
            <a:r>
              <a:rPr lang="en-US" sz="2400" dirty="0" err="1"/>
              <a:t>dalam</a:t>
            </a:r>
            <a:r>
              <a:rPr lang="en-US" sz="2400" dirty="0"/>
              <a:t> negeri dan </a:t>
            </a:r>
            <a:r>
              <a:rPr lang="en-US" sz="2400" dirty="0" err="1"/>
              <a:t>pertahanan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yang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lingkupnya</a:t>
            </a:r>
            <a:r>
              <a:rPr lang="en-US" sz="2400" dirty="0"/>
              <a:t> </a:t>
            </a:r>
            <a:r>
              <a:rPr lang="en-US" sz="2400" dirty="0" err="1"/>
              <a:t>disebutkan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UUD 1945,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agama, </a:t>
            </a:r>
            <a:r>
              <a:rPr lang="en-US" sz="2400" dirty="0" err="1"/>
              <a:t>hukum</a:t>
            </a:r>
            <a:r>
              <a:rPr lang="en-US" sz="2400" dirty="0"/>
              <a:t>, </a:t>
            </a:r>
            <a:r>
              <a:rPr lang="en-US" sz="2400" dirty="0" err="1"/>
              <a:t>keuangan</a:t>
            </a:r>
            <a:r>
              <a:rPr lang="en-US" sz="2400" dirty="0"/>
              <a:t>, Pendidikan, </a:t>
            </a:r>
            <a:r>
              <a:rPr lang="en-US" sz="2400" dirty="0" err="1"/>
              <a:t>Kesehatan,social</a:t>
            </a:r>
            <a:r>
              <a:rPr lang="en-US" sz="2400" dirty="0"/>
              <a:t>, </a:t>
            </a:r>
            <a:r>
              <a:rPr lang="en-US" sz="2400" dirty="0" err="1"/>
              <a:t>ketenagakerjaan</a:t>
            </a:r>
            <a:r>
              <a:rPr lang="en-US" sz="2400" dirty="0"/>
              <a:t>, </a:t>
            </a:r>
            <a:r>
              <a:rPr lang="en-US" sz="2400" dirty="0" err="1"/>
              <a:t>perindustrian</a:t>
            </a:r>
            <a:r>
              <a:rPr lang="en-US" sz="2400" dirty="0"/>
              <a:t>, </a:t>
            </a:r>
            <a:r>
              <a:rPr lang="en-US" sz="2400" dirty="0" err="1"/>
              <a:t>perdagangan</a:t>
            </a:r>
            <a:r>
              <a:rPr lang="en-US" sz="2400" dirty="0"/>
              <a:t>, </a:t>
            </a:r>
            <a:r>
              <a:rPr lang="en-US" sz="2400" dirty="0" err="1"/>
              <a:t>energi</a:t>
            </a:r>
            <a:r>
              <a:rPr lang="en-US" sz="2400" dirty="0"/>
              <a:t>,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perhubungan</a:t>
            </a:r>
            <a:r>
              <a:rPr lang="en-US" sz="2400" dirty="0"/>
              <a:t>, </a:t>
            </a:r>
            <a:r>
              <a:rPr lang="en-US" sz="2400" dirty="0" err="1"/>
              <a:t>komunikasi</a:t>
            </a:r>
            <a:r>
              <a:rPr lang="en-US" sz="2400" dirty="0"/>
              <a:t>, </a:t>
            </a:r>
            <a:r>
              <a:rPr lang="en-US" sz="2400" dirty="0" err="1"/>
              <a:t>pertanian</a:t>
            </a:r>
            <a:r>
              <a:rPr lang="en-US" sz="2400" dirty="0"/>
              <a:t>, </a:t>
            </a:r>
            <a:r>
              <a:rPr lang="en-US" sz="2400" dirty="0" err="1"/>
              <a:t>linkungan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, </a:t>
            </a:r>
            <a:r>
              <a:rPr lang="en-US" sz="2400" dirty="0" err="1"/>
              <a:t>kelautan</a:t>
            </a:r>
            <a:r>
              <a:rPr lang="en-US" sz="2400" dirty="0"/>
              <a:t>, </a:t>
            </a:r>
            <a:r>
              <a:rPr lang="en-US" sz="2400" dirty="0" err="1"/>
              <a:t>pembangunan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,</a:t>
            </a:r>
            <a:r>
              <a:rPr lang="en-US" sz="2400" dirty="0" err="1"/>
              <a:t>agraria</a:t>
            </a:r>
            <a:r>
              <a:rPr lang="en-US" sz="2400" dirty="0"/>
              <a:t> 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penajaman</a:t>
            </a:r>
            <a:r>
              <a:rPr lang="en-US" sz="2400" dirty="0"/>
              <a:t> , </a:t>
            </a:r>
            <a:r>
              <a:rPr lang="en-US" sz="2400" dirty="0" err="1"/>
              <a:t>koordinasi</a:t>
            </a:r>
            <a:r>
              <a:rPr lang="en-US" sz="2400" dirty="0"/>
              <a:t> dan </a:t>
            </a:r>
            <a:r>
              <a:rPr lang="en-US" sz="2400" dirty="0" err="1"/>
              <a:t>sinkronisasi</a:t>
            </a:r>
            <a:r>
              <a:rPr lang="en-US" sz="2400" dirty="0"/>
              <a:t> </a:t>
            </a:r>
            <a:r>
              <a:rPr lang="en-US" sz="2400" dirty="0" err="1"/>
              <a:t>progam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123050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E47E749-BEB9-408A-9739-AACC5DDC9DCD}"/>
              </a:ext>
            </a:extLst>
          </p:cNvPr>
          <p:cNvSpPr/>
          <p:nvPr/>
        </p:nvSpPr>
        <p:spPr>
          <a:xfrm>
            <a:off x="2398643" y="556591"/>
            <a:ext cx="6718853" cy="9409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Kedudukan</a:t>
            </a:r>
            <a:r>
              <a:rPr lang="en-US" sz="2800" dirty="0"/>
              <a:t> dan </a:t>
            </a:r>
            <a:r>
              <a:rPr lang="en-US" sz="2800" dirty="0" err="1"/>
              <a:t>fungsi</a:t>
            </a:r>
            <a:r>
              <a:rPr lang="en-US" sz="2800" dirty="0"/>
              <a:t> Lembaga </a:t>
            </a:r>
            <a:r>
              <a:rPr lang="en-US" sz="2800" dirty="0" err="1"/>
              <a:t>pemerintahan</a:t>
            </a:r>
            <a:r>
              <a:rPr lang="en-US" sz="2800" dirty="0"/>
              <a:t> non </a:t>
            </a:r>
            <a:r>
              <a:rPr lang="en-US" sz="2800" dirty="0" err="1"/>
              <a:t>kementerian</a:t>
            </a:r>
            <a:endParaRPr lang="en-ID" sz="28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224E41C-15D9-42C5-B5EB-5FC35CE3FB90}"/>
              </a:ext>
            </a:extLst>
          </p:cNvPr>
          <p:cNvSpPr/>
          <p:nvPr/>
        </p:nvSpPr>
        <p:spPr>
          <a:xfrm>
            <a:off x="1417983" y="2107095"/>
            <a:ext cx="10124660" cy="39226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Merupakan</a:t>
            </a:r>
            <a:r>
              <a:rPr lang="en-US" sz="2400" dirty="0"/>
              <a:t> Lembaga negara yang di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Berada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 dan </a:t>
            </a:r>
            <a:r>
              <a:rPr lang="en-US" sz="2400" dirty="0" err="1"/>
              <a:t>bertanggung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Menteri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 </a:t>
            </a:r>
            <a:r>
              <a:rPr lang="en-US" sz="2400" dirty="0" err="1"/>
              <a:t>setingkat</a:t>
            </a:r>
            <a:r>
              <a:rPr lang="en-US" sz="2400" dirty="0"/>
              <a:t> Menteri.</a:t>
            </a:r>
          </a:p>
          <a:p>
            <a:r>
              <a:rPr lang="en-US" sz="2400" dirty="0"/>
              <a:t>Lembaga </a:t>
            </a:r>
            <a:r>
              <a:rPr lang="en-US" sz="2400" dirty="0" err="1"/>
              <a:t>ini</a:t>
            </a:r>
            <a:r>
              <a:rPr lang="en-US" sz="2400" dirty="0"/>
              <a:t> di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yang </a:t>
            </a:r>
            <a:r>
              <a:rPr lang="en-US" sz="2400" dirty="0" err="1"/>
              <a:t>didelegasikan</a:t>
            </a:r>
            <a:r>
              <a:rPr lang="en-US" sz="2400" dirty="0"/>
              <a:t> oleh </a:t>
            </a:r>
            <a:r>
              <a:rPr lang="en-US" sz="2400" dirty="0" err="1"/>
              <a:t>presiden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Pembentukan</a:t>
            </a:r>
            <a:r>
              <a:rPr lang="en-US" sz="2400" dirty="0"/>
              <a:t> dan </a:t>
            </a:r>
            <a:r>
              <a:rPr lang="en-US" sz="2400" dirty="0" err="1"/>
              <a:t>pembubaranya</a:t>
            </a:r>
            <a:r>
              <a:rPr lang="en-US" sz="2400" dirty="0"/>
              <a:t> </a:t>
            </a:r>
            <a:r>
              <a:rPr lang="en-US" sz="2400" dirty="0" err="1"/>
              <a:t>bergantung</a:t>
            </a:r>
            <a:r>
              <a:rPr lang="en-US" sz="2400" dirty="0"/>
              <a:t> pada </a:t>
            </a:r>
            <a:r>
              <a:rPr lang="en-US" sz="2400" dirty="0" err="1"/>
              <a:t>keinginan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88853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1EE04B4-595C-48FA-9728-BF43554CD1FD}"/>
              </a:ext>
            </a:extLst>
          </p:cNvPr>
          <p:cNvSpPr/>
          <p:nvPr/>
        </p:nvSpPr>
        <p:spPr>
          <a:xfrm>
            <a:off x="887896" y="2199861"/>
            <a:ext cx="3087757" cy="1060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endParaRPr lang="en-ID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791B216-BD6B-471A-8C29-FFA52845BE30}"/>
              </a:ext>
            </a:extLst>
          </p:cNvPr>
          <p:cNvSpPr/>
          <p:nvPr/>
        </p:nvSpPr>
        <p:spPr>
          <a:xfrm>
            <a:off x="4757531" y="500268"/>
            <a:ext cx="4399722" cy="1060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Negara RI</a:t>
            </a:r>
            <a:endParaRPr lang="en-ID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DA0F621-DFC0-47AF-A913-0F74B13B9F38}"/>
              </a:ext>
            </a:extLst>
          </p:cNvPr>
          <p:cNvSpPr/>
          <p:nvPr/>
        </p:nvSpPr>
        <p:spPr>
          <a:xfrm>
            <a:off x="4757531" y="2022613"/>
            <a:ext cx="4399722" cy="1873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Kedudukan</a:t>
            </a:r>
            <a:r>
              <a:rPr lang="en-US" sz="2400" dirty="0"/>
              <a:t> dan </a:t>
            </a:r>
            <a:r>
              <a:rPr lang="en-US" sz="2400" dirty="0" err="1"/>
              <a:t>fungsi</a:t>
            </a:r>
            <a:r>
              <a:rPr lang="en-US" sz="2400" dirty="0"/>
              <a:t> Kementerian Negara RI dan Lembaga </a:t>
            </a:r>
            <a:r>
              <a:rPr lang="en-US" sz="2400" dirty="0" err="1"/>
              <a:t>Pemerintahan</a:t>
            </a:r>
            <a:r>
              <a:rPr lang="en-US" sz="2400" dirty="0"/>
              <a:t> Non Kementerian</a:t>
            </a:r>
            <a:endParaRPr lang="en-ID" sz="24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0BCDCFD-9794-484D-BD9C-CD6E0328B096}"/>
              </a:ext>
            </a:extLst>
          </p:cNvPr>
          <p:cNvSpPr/>
          <p:nvPr/>
        </p:nvSpPr>
        <p:spPr>
          <a:xfrm>
            <a:off x="4757531" y="4147933"/>
            <a:ext cx="4399722" cy="1245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Nilai – </a:t>
            </a:r>
            <a:r>
              <a:rPr lang="en-US" sz="2400" dirty="0" err="1"/>
              <a:t>nilai</a:t>
            </a:r>
            <a:r>
              <a:rPr lang="en-US" sz="2400" dirty="0"/>
              <a:t> Pancasila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negara</a:t>
            </a:r>
            <a:endParaRPr lang="en-ID" sz="24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101D02D-2D19-4849-9318-6D8CC5C8F1BC}"/>
              </a:ext>
            </a:extLst>
          </p:cNvPr>
          <p:cNvCxnSpPr/>
          <p:nvPr/>
        </p:nvCxnSpPr>
        <p:spPr>
          <a:xfrm>
            <a:off x="4187687" y="1030355"/>
            <a:ext cx="0" cy="3829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9EC41E-218C-4A8A-B154-1F86342FEE53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4187687" y="1030355"/>
            <a:ext cx="5698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35E80E-FF7A-416B-A8A6-4B2228101CFA}"/>
              </a:ext>
            </a:extLst>
          </p:cNvPr>
          <p:cNvCxnSpPr/>
          <p:nvPr/>
        </p:nvCxnSpPr>
        <p:spPr>
          <a:xfrm>
            <a:off x="4187687" y="4823791"/>
            <a:ext cx="5698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362FA9-4F2E-4E4C-BA4E-0A84B7D5CB53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4187687" y="2826025"/>
            <a:ext cx="569844" cy="133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210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6DFBE44-9D70-4359-A6F2-E8077CE49CAA}"/>
              </a:ext>
            </a:extLst>
          </p:cNvPr>
          <p:cNvSpPr/>
          <p:nvPr/>
        </p:nvSpPr>
        <p:spPr>
          <a:xfrm>
            <a:off x="2213112" y="755374"/>
            <a:ext cx="7845287" cy="36045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Lembaga </a:t>
            </a:r>
            <a:r>
              <a:rPr lang="en-US" sz="2400" dirty="0" err="1"/>
              <a:t>pemerintah</a:t>
            </a:r>
            <a:r>
              <a:rPr lang="en-US" sz="2400" dirty="0"/>
              <a:t> non </a:t>
            </a:r>
            <a:r>
              <a:rPr lang="en-US" sz="2400" dirty="0" err="1"/>
              <a:t>kementerian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Arsip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RI ( ANRI)</a:t>
            </a:r>
          </a:p>
          <a:p>
            <a:pPr marL="342900" indent="-342900">
              <a:buAutoNum type="arabicPeriod"/>
            </a:pPr>
            <a:r>
              <a:rPr lang="en-US" sz="2400" dirty="0"/>
              <a:t>Badan </a:t>
            </a:r>
            <a:r>
              <a:rPr lang="en-US" sz="2400" dirty="0" err="1"/>
              <a:t>intelijen</a:t>
            </a:r>
            <a:r>
              <a:rPr lang="en-US" sz="2400" dirty="0"/>
              <a:t> negara (BIN)</a:t>
            </a:r>
          </a:p>
          <a:p>
            <a:pPr marL="342900" indent="-342900">
              <a:buAutoNum type="arabicPeriod"/>
            </a:pPr>
            <a:r>
              <a:rPr lang="en-US" sz="2400" dirty="0"/>
              <a:t>Badan </a:t>
            </a:r>
            <a:r>
              <a:rPr lang="en-US" sz="2400" dirty="0" err="1"/>
              <a:t>kependudukan</a:t>
            </a:r>
            <a:r>
              <a:rPr lang="en-US" sz="2400" dirty="0"/>
              <a:t> dan </a:t>
            </a:r>
            <a:r>
              <a:rPr lang="en-US" sz="2400" dirty="0" err="1"/>
              <a:t>keluarga</a:t>
            </a:r>
            <a:r>
              <a:rPr lang="en-US" sz="2400" dirty="0"/>
              <a:t> </a:t>
            </a:r>
            <a:r>
              <a:rPr lang="en-US" sz="2400" dirty="0" err="1"/>
              <a:t>berencana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(BKKBN)</a:t>
            </a:r>
          </a:p>
          <a:p>
            <a:pPr marL="342900" indent="-342900">
              <a:buAutoNum type="arabicPeriod"/>
            </a:pPr>
            <a:r>
              <a:rPr lang="en-US" sz="2400" dirty="0"/>
              <a:t>Badan </a:t>
            </a:r>
            <a:r>
              <a:rPr lang="en-US" sz="2400" dirty="0" err="1"/>
              <a:t>koordinasi</a:t>
            </a:r>
            <a:r>
              <a:rPr lang="en-US" sz="2400" dirty="0"/>
              <a:t> </a:t>
            </a:r>
            <a:r>
              <a:rPr lang="en-US" sz="2400" dirty="0" err="1"/>
              <a:t>penanaman</a:t>
            </a:r>
            <a:r>
              <a:rPr lang="en-US" sz="2400" dirty="0"/>
              <a:t> modal (BKPM) </a:t>
            </a:r>
            <a:r>
              <a:rPr lang="en-US" sz="2400" dirty="0" err="1"/>
              <a:t>dll</a:t>
            </a:r>
            <a:r>
              <a:rPr lang="en-US" sz="2400" dirty="0"/>
              <a:t>.</a:t>
            </a:r>
            <a:endParaRPr lang="en-ID" sz="24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BD71A7-20F1-4BDB-A399-290E4BB62437}"/>
              </a:ext>
            </a:extLst>
          </p:cNvPr>
          <p:cNvSpPr/>
          <p:nvPr/>
        </p:nvSpPr>
        <p:spPr>
          <a:xfrm>
            <a:off x="1722783" y="4797287"/>
            <a:ext cx="7169426" cy="1470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Setelah di </a:t>
            </a:r>
            <a:r>
              <a:rPr lang="en-US" dirty="0" err="1"/>
              <a:t>baca</a:t>
            </a:r>
            <a:r>
              <a:rPr lang="en-US" dirty="0"/>
              <a:t> dan di </a:t>
            </a:r>
            <a:r>
              <a:rPr lang="en-US" dirty="0" err="1"/>
              <a:t>pahami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WA grub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nama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50884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D960DE4-C657-487C-985A-1906ABEB762C}"/>
              </a:ext>
            </a:extLst>
          </p:cNvPr>
          <p:cNvSpPr/>
          <p:nvPr/>
        </p:nvSpPr>
        <p:spPr>
          <a:xfrm>
            <a:off x="2663687" y="662609"/>
            <a:ext cx="5194852" cy="967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Pengertian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endParaRPr lang="en-ID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486D79E-A4BB-434E-B45E-9BF89CA31181}"/>
              </a:ext>
            </a:extLst>
          </p:cNvPr>
          <p:cNvSpPr/>
          <p:nvPr/>
        </p:nvSpPr>
        <p:spPr>
          <a:xfrm>
            <a:off x="1404730" y="2329069"/>
            <a:ext cx="8189843" cy="25609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yang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kestabilan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, </a:t>
            </a:r>
            <a:r>
              <a:rPr lang="en-US" sz="2400" dirty="0" err="1"/>
              <a:t>politik</a:t>
            </a:r>
            <a:r>
              <a:rPr lang="en-US" sz="2400" dirty="0"/>
              <a:t>, </a:t>
            </a:r>
            <a:r>
              <a:rPr lang="en-US" sz="2400" dirty="0" err="1"/>
              <a:t>pertahanan</a:t>
            </a:r>
            <a:r>
              <a:rPr lang="en-US" sz="2400" dirty="0"/>
              <a:t>,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dll</a:t>
            </a:r>
            <a:r>
              <a:rPr lang="en-US" sz="2400" dirty="0"/>
              <a:t>. 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892271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6623192-EE88-49C2-9858-707F9026086E}"/>
              </a:ext>
            </a:extLst>
          </p:cNvPr>
          <p:cNvSpPr/>
          <p:nvPr/>
        </p:nvSpPr>
        <p:spPr>
          <a:xfrm>
            <a:off x="2994991" y="559903"/>
            <a:ext cx="5314122" cy="1192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pembagian</a:t>
            </a:r>
            <a:r>
              <a:rPr lang="en-US" sz="2800" dirty="0"/>
              <a:t> </a:t>
            </a:r>
            <a:r>
              <a:rPr lang="en-US" sz="2800" dirty="0" err="1"/>
              <a:t>kekuasaan</a:t>
            </a:r>
            <a:endParaRPr lang="en-ID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B384F34-3095-4D20-A635-FE0EF445269D}"/>
              </a:ext>
            </a:extLst>
          </p:cNvPr>
          <p:cNvSpPr/>
          <p:nvPr/>
        </p:nvSpPr>
        <p:spPr>
          <a:xfrm>
            <a:off x="1205948" y="1971259"/>
            <a:ext cx="450574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endParaRPr lang="en-ID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6D767BE-2C80-4B4D-AD77-1144B507043E}"/>
              </a:ext>
            </a:extLst>
          </p:cNvPr>
          <p:cNvSpPr/>
          <p:nvPr/>
        </p:nvSpPr>
        <p:spPr>
          <a:xfrm>
            <a:off x="1205947" y="3061251"/>
            <a:ext cx="8786191" cy="32368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mempengaruhi</a:t>
            </a:r>
            <a:r>
              <a:rPr lang="en-US" sz="2400" dirty="0"/>
              <a:t> orang lain agar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– </a:t>
            </a:r>
            <a:r>
              <a:rPr lang="en-US" sz="2400" dirty="0" err="1"/>
              <a:t>tindakan</a:t>
            </a:r>
            <a:r>
              <a:rPr lang="en-US" sz="2400" dirty="0"/>
              <a:t> yang di </a:t>
            </a:r>
            <a:r>
              <a:rPr lang="en-US" sz="2400" dirty="0" err="1"/>
              <a:t>perintahkanya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Kekuasaan</a:t>
            </a:r>
            <a:r>
              <a:rPr lang="en-US" sz="2400" dirty="0"/>
              <a:t> negara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kewenangan</a:t>
            </a:r>
            <a:r>
              <a:rPr lang="en-US" sz="2400" dirty="0"/>
              <a:t> Negara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rakyatnya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keadilan</a:t>
            </a:r>
            <a:r>
              <a:rPr lang="en-US" sz="2400" dirty="0"/>
              <a:t>, </a:t>
            </a:r>
            <a:r>
              <a:rPr lang="en-US" sz="2400" dirty="0" err="1"/>
              <a:t>kemakmuran,serta</a:t>
            </a:r>
            <a:r>
              <a:rPr lang="en-US" sz="2400" dirty="0"/>
              <a:t> </a:t>
            </a:r>
            <a:r>
              <a:rPr lang="en-US" sz="2400" dirty="0" err="1"/>
              <a:t>keteraturan</a:t>
            </a:r>
            <a:r>
              <a:rPr lang="en-US" sz="2400" dirty="0"/>
              <a:t>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229441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47154E4-D540-40E9-B58E-FB13787A5F9C}"/>
              </a:ext>
            </a:extLst>
          </p:cNvPr>
          <p:cNvSpPr/>
          <p:nvPr/>
        </p:nvSpPr>
        <p:spPr>
          <a:xfrm>
            <a:off x="2014330" y="457198"/>
            <a:ext cx="5261113" cy="12059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Menurut</a:t>
            </a:r>
            <a:r>
              <a:rPr lang="en-US" sz="2400" dirty="0"/>
              <a:t> john Locke</a:t>
            </a:r>
          </a:p>
          <a:p>
            <a:pPr algn="ctr"/>
            <a:r>
              <a:rPr lang="en-US" sz="2400" dirty="0" err="1"/>
              <a:t>Kekuasaan</a:t>
            </a:r>
            <a:r>
              <a:rPr lang="en-US" sz="2400" dirty="0"/>
              <a:t> negara di </a:t>
            </a:r>
            <a:r>
              <a:rPr lang="en-US" sz="2400" dirty="0" err="1"/>
              <a:t>bagi</a:t>
            </a:r>
            <a:r>
              <a:rPr lang="en-US" sz="2400" dirty="0"/>
              <a:t> 3 </a:t>
            </a:r>
            <a:r>
              <a:rPr lang="en-US" sz="2400" dirty="0" err="1"/>
              <a:t>macam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endParaRPr lang="en-ID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392D35B-ECA6-4DAE-BFEC-CC6EC5B7A28F}"/>
              </a:ext>
            </a:extLst>
          </p:cNvPr>
          <p:cNvSpPr/>
          <p:nvPr/>
        </p:nvSpPr>
        <p:spPr>
          <a:xfrm>
            <a:off x="1908312" y="2160105"/>
            <a:ext cx="6228523" cy="1205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legislatif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undang</a:t>
            </a:r>
            <a:r>
              <a:rPr lang="en-US" sz="2400" dirty="0"/>
              <a:t> - </a:t>
            </a:r>
            <a:r>
              <a:rPr lang="en-US" sz="2400" dirty="0" err="1"/>
              <a:t>undang</a:t>
            </a:r>
            <a:endParaRPr lang="en-ID" sz="24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76C5FB8-AAA7-497D-B72A-00F920F93A1A}"/>
              </a:ext>
            </a:extLst>
          </p:cNvPr>
          <p:cNvSpPr/>
          <p:nvPr/>
        </p:nvSpPr>
        <p:spPr>
          <a:xfrm>
            <a:off x="1948067" y="3631095"/>
            <a:ext cx="6188768" cy="1205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eksekutif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undang</a:t>
            </a:r>
            <a:r>
              <a:rPr lang="en-US" sz="2400" dirty="0"/>
              <a:t> - </a:t>
            </a:r>
            <a:r>
              <a:rPr lang="en-US" sz="2400" dirty="0" err="1"/>
              <a:t>undang</a:t>
            </a:r>
            <a:endParaRPr lang="en-ID" sz="24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BC04E42-B74D-4026-93B5-5BEE856312C7}"/>
              </a:ext>
            </a:extLst>
          </p:cNvPr>
          <p:cNvSpPr/>
          <p:nvPr/>
        </p:nvSpPr>
        <p:spPr>
          <a:xfrm>
            <a:off x="1948066" y="5102085"/>
            <a:ext cx="6188767" cy="10734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federatif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negeri</a:t>
            </a:r>
            <a:endParaRPr lang="en-ID" sz="2400" dirty="0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758EBE69-6F29-49B4-9728-BABC0DD40621}"/>
              </a:ext>
            </a:extLst>
          </p:cNvPr>
          <p:cNvSpPr/>
          <p:nvPr/>
        </p:nvSpPr>
        <p:spPr>
          <a:xfrm>
            <a:off x="1338468" y="2445028"/>
            <a:ext cx="569844" cy="55659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  <a:endParaRPr lang="en-ID" sz="2400" dirty="0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1EC27B08-5CFD-4C32-A1EB-D0E9928523ED}"/>
              </a:ext>
            </a:extLst>
          </p:cNvPr>
          <p:cNvSpPr/>
          <p:nvPr/>
        </p:nvSpPr>
        <p:spPr>
          <a:xfrm>
            <a:off x="1444486" y="3955773"/>
            <a:ext cx="569844" cy="55659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  <a:endParaRPr lang="en-ID" sz="2400" dirty="0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EBA5E8CD-AB45-4084-91AC-BC3C770F5E9F}"/>
              </a:ext>
            </a:extLst>
          </p:cNvPr>
          <p:cNvSpPr/>
          <p:nvPr/>
        </p:nvSpPr>
        <p:spPr>
          <a:xfrm>
            <a:off x="1444486" y="5221353"/>
            <a:ext cx="569844" cy="58972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  <a:endParaRPr lang="en-ID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F9E6A8-327E-4D30-9720-375B18262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2851" y="831572"/>
            <a:ext cx="3008245" cy="236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932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49FD4B6-2209-45F2-B6DC-85FC7FA73786}"/>
              </a:ext>
            </a:extLst>
          </p:cNvPr>
          <p:cNvSpPr/>
          <p:nvPr/>
        </p:nvSpPr>
        <p:spPr>
          <a:xfrm>
            <a:off x="1603513" y="371061"/>
            <a:ext cx="5830957" cy="1020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Menurut</a:t>
            </a:r>
            <a:r>
              <a:rPr lang="en-US" sz="2400" dirty="0"/>
              <a:t> Montesquieu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3</a:t>
            </a:r>
            <a:endParaRPr lang="en-ID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2B31920-25F5-45DE-B665-DBDE7C321EB7}"/>
              </a:ext>
            </a:extLst>
          </p:cNvPr>
          <p:cNvSpPr/>
          <p:nvPr/>
        </p:nvSpPr>
        <p:spPr>
          <a:xfrm>
            <a:off x="1603513" y="1702899"/>
            <a:ext cx="6732104" cy="14444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400" i="1" dirty="0" err="1"/>
              <a:t>Kekuasaan</a:t>
            </a:r>
            <a:r>
              <a:rPr lang="en-US" sz="2400" i="1" dirty="0"/>
              <a:t> </a:t>
            </a:r>
            <a:r>
              <a:rPr lang="en-US" sz="2400" i="1" dirty="0" err="1"/>
              <a:t>legislatif</a:t>
            </a:r>
            <a:r>
              <a:rPr lang="en-US" sz="2400" i="1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undang</a:t>
            </a:r>
            <a:r>
              <a:rPr lang="en-US" sz="2400" dirty="0"/>
              <a:t> – </a:t>
            </a:r>
            <a:r>
              <a:rPr lang="en-US" sz="2400" dirty="0" err="1"/>
              <a:t>undang</a:t>
            </a:r>
            <a:r>
              <a:rPr lang="en-US" sz="2400" dirty="0"/>
              <a:t> </a:t>
            </a:r>
            <a:endParaRPr lang="en-ID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796E8B5-411E-4C14-AD62-B405962DD987}"/>
              </a:ext>
            </a:extLst>
          </p:cNvPr>
          <p:cNvSpPr/>
          <p:nvPr/>
        </p:nvSpPr>
        <p:spPr>
          <a:xfrm>
            <a:off x="1603513" y="3366048"/>
            <a:ext cx="6732104" cy="1278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2. </a:t>
            </a:r>
            <a:r>
              <a:rPr lang="en-US" sz="2400" i="1" dirty="0" err="1"/>
              <a:t>Kekuasaan</a:t>
            </a:r>
            <a:r>
              <a:rPr lang="en-US" sz="2400" i="1" dirty="0"/>
              <a:t> </a:t>
            </a:r>
            <a:r>
              <a:rPr lang="en-US" sz="2400" i="1" dirty="0" err="1"/>
              <a:t>eksekutif</a:t>
            </a:r>
            <a:r>
              <a:rPr lang="en-US" sz="2400" i="1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undang</a:t>
            </a:r>
            <a:r>
              <a:rPr lang="en-US" sz="2400" dirty="0"/>
              <a:t> - </a:t>
            </a:r>
            <a:r>
              <a:rPr lang="en-US" sz="2400" dirty="0" err="1"/>
              <a:t>undang</a:t>
            </a:r>
            <a:endParaRPr lang="en-ID" sz="24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CDA1E76-E043-4691-A36D-A8F2D8E58032}"/>
              </a:ext>
            </a:extLst>
          </p:cNvPr>
          <p:cNvSpPr/>
          <p:nvPr/>
        </p:nvSpPr>
        <p:spPr>
          <a:xfrm>
            <a:off x="1603513" y="4863542"/>
            <a:ext cx="8256104" cy="1855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3. </a:t>
            </a:r>
            <a:r>
              <a:rPr lang="en-US" sz="2400" i="1" dirty="0" err="1"/>
              <a:t>Kekuasaan</a:t>
            </a:r>
            <a:r>
              <a:rPr lang="en-US" sz="2400" i="1" dirty="0"/>
              <a:t> </a:t>
            </a:r>
            <a:r>
              <a:rPr lang="en-US" sz="2400" i="1" dirty="0" err="1"/>
              <a:t>yudikatif</a:t>
            </a:r>
            <a:r>
              <a:rPr lang="en-US" sz="2400" i="1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mempertahankan</a:t>
            </a:r>
            <a:r>
              <a:rPr lang="en-US" sz="2400" dirty="0"/>
              <a:t> </a:t>
            </a:r>
            <a:r>
              <a:rPr lang="en-US" sz="2400" dirty="0" err="1"/>
              <a:t>undang</a:t>
            </a:r>
            <a:r>
              <a:rPr lang="en-US" sz="2400" dirty="0"/>
              <a:t> – </a:t>
            </a:r>
            <a:r>
              <a:rPr lang="en-US" sz="2400" dirty="0" err="1"/>
              <a:t>undang</a:t>
            </a:r>
            <a:r>
              <a:rPr lang="en-US" sz="2400" dirty="0"/>
              <a:t>, </a:t>
            </a:r>
            <a:r>
              <a:rPr lang="en-US" sz="2400" dirty="0" err="1"/>
              <a:t>termasuk</a:t>
            </a:r>
            <a:r>
              <a:rPr lang="en-US" sz="2400" dirty="0"/>
              <a:t>  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mengadili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pelanggaran</a:t>
            </a:r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undang</a:t>
            </a:r>
            <a:r>
              <a:rPr lang="en-US" sz="2400" dirty="0"/>
              <a:t> - </a:t>
            </a:r>
            <a:r>
              <a:rPr lang="en-US" sz="2400" dirty="0" err="1"/>
              <a:t>undang</a:t>
            </a:r>
            <a:endParaRPr lang="en-ID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85CD8C-C34F-419A-9D66-95AEECFB6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0612" y="1190625"/>
            <a:ext cx="204787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66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8ABC8CA-EF62-4E57-8E64-1F5149B7755B}"/>
              </a:ext>
            </a:extLst>
          </p:cNvPr>
          <p:cNvSpPr/>
          <p:nvPr/>
        </p:nvSpPr>
        <p:spPr>
          <a:xfrm>
            <a:off x="2570922" y="1113183"/>
            <a:ext cx="5685182" cy="10336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di Indonesia</a:t>
            </a:r>
            <a:endParaRPr lang="en-ID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63A2101-1DB9-4698-9133-3D6BD9DD9B3A}"/>
              </a:ext>
            </a:extLst>
          </p:cNvPr>
          <p:cNvSpPr/>
          <p:nvPr/>
        </p:nvSpPr>
        <p:spPr>
          <a:xfrm>
            <a:off x="1802296" y="2716695"/>
            <a:ext cx="7222435" cy="22263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Mengapa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 ‘’agar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dan </a:t>
            </a:r>
            <a:r>
              <a:rPr lang="en-US" sz="2400" dirty="0" err="1"/>
              <a:t>keseimbangan</a:t>
            </a:r>
            <a:r>
              <a:rPr lang="en-US" sz="2400" dirty="0"/>
              <a:t> di </a:t>
            </a:r>
            <a:r>
              <a:rPr lang="en-US" sz="2400" dirty="0" err="1"/>
              <a:t>antara</a:t>
            </a:r>
            <a:r>
              <a:rPr lang="en-US" sz="2400" dirty="0"/>
              <a:t> Lembaga </a:t>
            </a:r>
            <a:r>
              <a:rPr lang="en-US" sz="2400" dirty="0" err="1"/>
              <a:t>pemegang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‘’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25464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D5BCEA3-8A5D-40FF-B9C4-8E41CD3613E2}"/>
              </a:ext>
            </a:extLst>
          </p:cNvPr>
          <p:cNvSpPr/>
          <p:nvPr/>
        </p:nvSpPr>
        <p:spPr>
          <a:xfrm>
            <a:off x="2570922" y="689113"/>
            <a:ext cx="5208104" cy="14047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endParaRPr lang="en-ID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1386342-72FE-4609-AA1C-2D0EC4573820}"/>
              </a:ext>
            </a:extLst>
          </p:cNvPr>
          <p:cNvSpPr/>
          <p:nvPr/>
        </p:nvSpPr>
        <p:spPr>
          <a:xfrm>
            <a:off x="1219200" y="2610678"/>
            <a:ext cx="9170504" cy="37636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Kekuasaan</a:t>
            </a:r>
            <a:r>
              <a:rPr lang="en-US" sz="2400" dirty="0"/>
              <a:t> negara di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legislatif</a:t>
            </a:r>
            <a:r>
              <a:rPr lang="en-US" sz="2400" dirty="0"/>
              <a:t>, </a:t>
            </a:r>
            <a:r>
              <a:rPr lang="en-US" sz="2400" dirty="0" err="1"/>
              <a:t>eksekutif</a:t>
            </a:r>
            <a:r>
              <a:rPr lang="en-US" sz="2400" dirty="0"/>
              <a:t>, </a:t>
            </a:r>
            <a:r>
              <a:rPr lang="en-US" sz="2400" dirty="0" err="1"/>
              <a:t>yudikatif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di </a:t>
            </a:r>
            <a:r>
              <a:rPr lang="en-US" sz="2400" dirty="0" err="1"/>
              <a:t>pisahkan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membawa</a:t>
            </a:r>
            <a:r>
              <a:rPr lang="en-US" sz="2400" dirty="0"/>
              <a:t> </a:t>
            </a:r>
            <a:r>
              <a:rPr lang="en-US" sz="2400" dirty="0" err="1"/>
              <a:t>konsekuensi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di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–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di </a:t>
            </a:r>
            <a:r>
              <a:rPr lang="en-US" sz="2400" dirty="0" err="1"/>
              <a:t>mungkinkan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koordinasi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Mekanisme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oleh </a:t>
            </a:r>
            <a:r>
              <a:rPr lang="en-US" sz="2400" dirty="0" err="1"/>
              <a:t>banyak</a:t>
            </a:r>
            <a:r>
              <a:rPr lang="en-US" sz="2400" dirty="0"/>
              <a:t> negara di dunia </a:t>
            </a:r>
            <a:r>
              <a:rPr lang="en-US" sz="2400" dirty="0" err="1"/>
              <a:t>termasuk</a:t>
            </a:r>
            <a:r>
              <a:rPr lang="en-US" sz="2400" dirty="0"/>
              <a:t> Indonesia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693419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58FFE22-155E-4EA3-9C2C-B6866890B4F9}"/>
              </a:ext>
            </a:extLst>
          </p:cNvPr>
          <p:cNvSpPr/>
          <p:nvPr/>
        </p:nvSpPr>
        <p:spPr>
          <a:xfrm>
            <a:off x="1948070" y="569844"/>
            <a:ext cx="58442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Pemisahan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endParaRPr lang="en-ID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91D1FD1-1CFD-412C-997F-D66C41F96DEE}"/>
              </a:ext>
            </a:extLst>
          </p:cNvPr>
          <p:cNvSpPr/>
          <p:nvPr/>
        </p:nvSpPr>
        <p:spPr>
          <a:xfrm>
            <a:off x="1378225" y="2342321"/>
            <a:ext cx="9236766" cy="32368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Kekuasaan</a:t>
            </a:r>
            <a:r>
              <a:rPr lang="en-US" sz="2400" dirty="0"/>
              <a:t> negara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terpisah</a:t>
            </a:r>
            <a:r>
              <a:rPr lang="en-US" sz="2400" dirty="0"/>
              <a:t> – </a:t>
            </a:r>
            <a:r>
              <a:rPr lang="en-US" sz="2400" dirty="0" err="1"/>
              <a:t>pisah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organya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fungsinya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Setiap</a:t>
            </a:r>
            <a:r>
              <a:rPr lang="en-US" sz="2400" dirty="0"/>
              <a:t> Lembaga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fungsinya</a:t>
            </a:r>
            <a:r>
              <a:rPr lang="en-US" sz="2400" dirty="0"/>
              <a:t> masing – masing.</a:t>
            </a:r>
          </a:p>
          <a:p>
            <a:r>
              <a:rPr lang="en-US" sz="2400" dirty="0" err="1"/>
              <a:t>Contohnya</a:t>
            </a:r>
            <a:r>
              <a:rPr lang="en-US" sz="2400" dirty="0"/>
              <a:t>; Amerika </a:t>
            </a:r>
            <a:r>
              <a:rPr lang="en-US" sz="2400" dirty="0" err="1"/>
              <a:t>Serikat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64607604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391</TotalTime>
  <Words>1038</Words>
  <Application>Microsoft Office PowerPoint</Application>
  <PresentationFormat>Widescreen</PresentationFormat>
  <Paragraphs>107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titik Listyorini</dc:creator>
  <cp:lastModifiedBy>titik Listyorini</cp:lastModifiedBy>
  <cp:revision>45</cp:revision>
  <dcterms:created xsi:type="dcterms:W3CDTF">2020-08-30T16:17:58Z</dcterms:created>
  <dcterms:modified xsi:type="dcterms:W3CDTF">2020-09-14T01:14:31Z</dcterms:modified>
</cp:coreProperties>
</file>