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0" r:id="rId3"/>
    <p:sldId id="263" r:id="rId4"/>
    <p:sldId id="267" r:id="rId5"/>
    <p:sldId id="258" r:id="rId6"/>
    <p:sldId id="260" r:id="rId7"/>
    <p:sldId id="265" r:id="rId8"/>
    <p:sldId id="268" r:id="rId9"/>
    <p:sldId id="272" r:id="rId10"/>
    <p:sldId id="273" r:id="rId11"/>
    <p:sldId id="274" r:id="rId12"/>
    <p:sldId id="27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152747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968032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2955350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72510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2655369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1347557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2897374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3421788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4092813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305062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5346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184672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266964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393728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258976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253447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418801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A0D85C-CABE-4468-A999-BFB3D5B783DD}" type="datetimeFigureOut">
              <a:rPr lang="id-ID" smtClean="0"/>
              <a:pPr/>
              <a:t>08/09/2020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377658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EDA0D85C-CABE-4468-A999-BFB3D5B783DD}" type="datetimeFigureOut">
              <a:rPr lang="id-ID" smtClean="0"/>
              <a:pPr/>
              <a:t>08/09/2020</a:t>
            </a:fld>
            <a:endParaRPr lang="id-ID"/>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8B111D56-B1D0-4CF1-93D1-8E9950E55F37}" type="slidenum">
              <a:rPr lang="id-ID" smtClean="0"/>
              <a:pPr/>
              <a:t>‹#›</a:t>
            </a:fld>
            <a:endParaRPr lang="id-ID"/>
          </a:p>
        </p:txBody>
      </p:sp>
    </p:spTree>
    <p:extLst>
      <p:ext uri="{BB962C8B-B14F-4D97-AF65-F5344CB8AC3E}">
        <p14:creationId xmlns:p14="http://schemas.microsoft.com/office/powerpoint/2010/main" val="402465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99592" y="535900"/>
            <a:ext cx="7590091" cy="1785104"/>
          </a:xfrm>
          <a:prstGeom prst="rect">
            <a:avLst/>
          </a:prstGeom>
        </p:spPr>
        <p:txBody>
          <a:bodyPr wrap="none">
            <a:spAutoFit/>
          </a:bodyPr>
          <a:lstStyle/>
          <a:p>
            <a:pPr algn="ctr"/>
            <a:r>
              <a:rPr lang="id-ID" sz="5500" b="1" dirty="0">
                <a:solidFill>
                  <a:srgbClr val="FF0000"/>
                </a:solidFill>
              </a:rPr>
              <a:t>BELAJAR EFEKTIF, EFISIEN</a:t>
            </a:r>
          </a:p>
          <a:p>
            <a:pPr algn="ctr"/>
            <a:r>
              <a:rPr lang="id-ID" sz="5500" b="1" dirty="0">
                <a:solidFill>
                  <a:srgbClr val="FF0000"/>
                </a:solidFill>
              </a:rPr>
              <a:t>DAN MENYENANGKAN</a:t>
            </a:r>
            <a:endParaRPr lang="id-ID" sz="4100" dirty="0">
              <a:solidFill>
                <a:srgbClr val="FF0000"/>
              </a:solidFill>
            </a:endParaRPr>
          </a:p>
        </p:txBody>
      </p:sp>
      <p:sp>
        <p:nvSpPr>
          <p:cNvPr id="7" name="Rectangle 6"/>
          <p:cNvSpPr/>
          <p:nvPr/>
        </p:nvSpPr>
        <p:spPr>
          <a:xfrm>
            <a:off x="1158456" y="3464560"/>
            <a:ext cx="7072362" cy="2000548"/>
          </a:xfrm>
          <a:prstGeom prst="rect">
            <a:avLst/>
          </a:prstGeom>
        </p:spPr>
        <p:txBody>
          <a:bodyPr wrap="square">
            <a:spAutoFit/>
          </a:bodyPr>
          <a:lstStyle/>
          <a:p>
            <a:pPr algn="ctr">
              <a:buNone/>
            </a:pPr>
            <a:r>
              <a:rPr lang="id-ID" sz="4000" b="1" dirty="0"/>
              <a:t>T U J U A N</a:t>
            </a:r>
          </a:p>
          <a:p>
            <a:pPr algn="ctr">
              <a:buNone/>
            </a:pPr>
            <a:r>
              <a:rPr lang="id-ID" sz="2800" i="1" dirty="0"/>
              <a:t>Dapat memahami hakekat belajar, memahami faktor-faktor yang mempengaruhi hasil belajar serta cara belajar secara efektif dan efisien.</a:t>
            </a:r>
            <a:endParaRPr lang="id-ID" sz="2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7F600F-ADBE-42B2-80F9-B4400A06DBF8}"/>
              </a:ext>
            </a:extLst>
          </p:cNvPr>
          <p:cNvSpPr txBox="1"/>
          <p:nvPr/>
        </p:nvSpPr>
        <p:spPr>
          <a:xfrm>
            <a:off x="251520" y="836712"/>
            <a:ext cx="8640960" cy="5710987"/>
          </a:xfrm>
          <a:prstGeom prst="rect">
            <a:avLst/>
          </a:prstGeom>
          <a:noFill/>
        </p:spPr>
        <p:txBody>
          <a:bodyPr wrap="square">
            <a:spAutoFit/>
          </a:bodyPr>
          <a:lstStyle/>
          <a:p>
            <a:pPr marL="180340" algn="just">
              <a:lnSpc>
                <a:spcPct val="150000"/>
              </a:lnSpc>
              <a:spcAft>
                <a:spcPts val="1000"/>
              </a:spcAft>
            </a:pPr>
            <a:r>
              <a:rPr lang="id-ID" sz="2000" dirty="0">
                <a:effectLst/>
                <a:ea typeface="Times New Roman" panose="02020603050405020304" pitchFamily="18" charset="0"/>
                <a:cs typeface="Calibri" panose="020F0502020204030204" pitchFamily="34" charset="0"/>
              </a:rPr>
              <a:t>Ketika toples tersebut sudah penuh dengan batu hitam tadi, sang Guru berbalik kepada para murid, lalu bertanya. "Apakah toplesnya sudah penuh?</a:t>
            </a:r>
            <a:r>
              <a:rPr lang="en-US" sz="2000" dirty="0">
                <a:effectLst/>
                <a:ea typeface="Times New Roman" panose="02020603050405020304" pitchFamily="18" charset="0"/>
                <a:cs typeface="Calibri" panose="020F0502020204030204" pitchFamily="34" charset="0"/>
              </a:rPr>
              <a:t>  </a:t>
            </a:r>
            <a:r>
              <a:rPr lang="id-ID" sz="2000" dirty="0">
                <a:effectLst/>
                <a:ea typeface="Times New Roman" panose="02020603050405020304" pitchFamily="18" charset="0"/>
                <a:cs typeface="Calibri" panose="020F0502020204030204" pitchFamily="34" charset="0"/>
              </a:rPr>
              <a:t>"Ya guru," jawab para murid, "Benar, toples itu sudah penuh". Tanpa berkata apa-apa, sang guru mulai memasukkan keri kil-kerikil bulat berwarna merah ke dalam toples itu. Kerikil-kerikil itu cukup kecil sehingga jatuh di sela-sela batu hitam besar tadi. Setelah semua kerikil masuk kedalam toples, sang guru berbalik kepada para murid, lalu bertanya. "Apakah toplesnya sudah penuh?" "Ya guru," jawab para murid, "Benar, toples itu sudah penuh".</a:t>
            </a:r>
            <a:endParaRPr lang="id-ID" sz="2000" dirty="0">
              <a:effectLst/>
              <a:ea typeface="Calibri" panose="020F0502020204030204" pitchFamily="34" charset="0"/>
              <a:cs typeface="Times New Roman" panose="02020603050405020304" pitchFamily="18" charset="0"/>
            </a:endParaRPr>
          </a:p>
          <a:p>
            <a:pPr marL="180340" algn="just">
              <a:lnSpc>
                <a:spcPct val="150000"/>
              </a:lnSpc>
              <a:spcAft>
                <a:spcPts val="1000"/>
              </a:spcAft>
            </a:pPr>
            <a:r>
              <a:rPr lang="en-US" sz="2000" dirty="0">
                <a:effectLst/>
                <a:ea typeface="Times New Roman" panose="02020603050405020304" pitchFamily="18" charset="0"/>
                <a:cs typeface="Calibri" panose="020F0502020204030204" pitchFamily="34" charset="0"/>
              </a:rPr>
              <a:t>	</a:t>
            </a:r>
            <a:r>
              <a:rPr lang="id-ID" sz="2000" dirty="0">
                <a:effectLst/>
                <a:ea typeface="Times New Roman" panose="02020603050405020304" pitchFamily="18" charset="0"/>
                <a:cs typeface="Calibri" panose="020F0502020204030204" pitchFamily="34" charset="0"/>
              </a:rPr>
              <a:t>Masih tanpa berkata apa-apa lagi, kini sang guru mengambil satu wadah pasir halus, lalu memasukkannya ke dalam toples. Dengan mudah pasir-pasir tersebut pun masuk memenuhi sela-sela kerikil merah dan batu hitam. Setelah masuk semua, kini sang guru berbalik kepada para murid, lalu bertanya lagi. </a:t>
            </a:r>
            <a:endParaRPr lang="id-ID" sz="2000" dirty="0">
              <a:effectLs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68AB0ED9-F51F-407B-BEA6-EB0FC362E66C}"/>
              </a:ext>
            </a:extLst>
          </p:cNvPr>
          <p:cNvSpPr txBox="1"/>
          <p:nvPr/>
        </p:nvSpPr>
        <p:spPr>
          <a:xfrm>
            <a:off x="971600" y="404664"/>
            <a:ext cx="7056784" cy="292388"/>
          </a:xfrm>
          <a:prstGeom prst="rect">
            <a:avLst/>
          </a:prstGeom>
          <a:noFill/>
        </p:spPr>
        <p:txBody>
          <a:bodyPr wrap="square" anchor="ctr">
            <a:spAutoFit/>
          </a:bodyPr>
          <a:lstStyle/>
          <a:p>
            <a:pPr marL="180340" algn="just">
              <a:lnSpc>
                <a:spcPts val="1200"/>
              </a:lnSpc>
              <a:spcAft>
                <a:spcPts val="1000"/>
              </a:spcAft>
            </a:pPr>
            <a:r>
              <a:rPr lang="id-ID" sz="25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LANJUTAN..</a:t>
            </a:r>
          </a:p>
        </p:txBody>
      </p:sp>
    </p:spTree>
    <p:extLst>
      <p:ext uri="{BB962C8B-B14F-4D97-AF65-F5344CB8AC3E}">
        <p14:creationId xmlns:p14="http://schemas.microsoft.com/office/powerpoint/2010/main" val="3735904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7F600F-ADBE-42B2-80F9-B4400A06DBF8}"/>
              </a:ext>
            </a:extLst>
          </p:cNvPr>
          <p:cNvSpPr txBox="1"/>
          <p:nvPr/>
        </p:nvSpPr>
        <p:spPr>
          <a:xfrm>
            <a:off x="251520" y="1268760"/>
            <a:ext cx="8640960" cy="4787657"/>
          </a:xfrm>
          <a:prstGeom prst="rect">
            <a:avLst/>
          </a:prstGeom>
          <a:noFill/>
        </p:spPr>
        <p:txBody>
          <a:bodyPr wrap="square">
            <a:spAutoFit/>
          </a:bodyPr>
          <a:lstStyle/>
          <a:p>
            <a:pPr marL="180340" algn="just">
              <a:lnSpc>
                <a:spcPct val="150000"/>
              </a:lnSpc>
              <a:spcAft>
                <a:spcPts val="1000"/>
              </a:spcAft>
            </a:pPr>
            <a:r>
              <a:rPr lang="id-ID" sz="2000" dirty="0">
                <a:effectLst/>
                <a:ea typeface="Times New Roman" panose="02020603050405020304" pitchFamily="18" charset="0"/>
                <a:cs typeface="Calibri" panose="020F0502020204030204" pitchFamily="34" charset="0"/>
              </a:rPr>
              <a:t>"Apakah toplesnya sudah penuh?" Sekarang para murid tak terlalu percaya diri menjawab pertanyaan gurunya. Namun terlihat bahwa pasir tersebut jelas memenuhi sela-sela kerikil di dalam toples, membuatnya terlihat sudah penuh. Kali ini hanya sedikit yang mengangguk, lalu menjawab, "Ya guru," jawab beberapa murid, "Benar, toples itu sudah penuh". </a:t>
            </a:r>
          </a:p>
          <a:p>
            <a:pPr marL="180340" algn="just">
              <a:lnSpc>
                <a:spcPct val="150000"/>
              </a:lnSpc>
              <a:spcAft>
                <a:spcPts val="1000"/>
              </a:spcAft>
            </a:pPr>
            <a:r>
              <a:rPr lang="id-ID" sz="2000" dirty="0">
                <a:effectLst/>
                <a:ea typeface="Times New Roman" panose="02020603050405020304" pitchFamily="18" charset="0"/>
                <a:cs typeface="Calibri" panose="020F0502020204030204" pitchFamily="34" charset="0"/>
              </a:rPr>
              <a:t>Tetap tanpa berkata apa-apa lagi, sang guru berbalik mengambil sebuah tempayan berisi air, lalu menuangkannya dengan hati-hati ke dalam toples besar tersebut. Ketika air sudah mencapai bibir toples, kini sang guru berbalik kepada para murid, lalu bertanya lagi. "Apakah toplesnya sudah penuh?" sambil tertawa murid tersebut menjawab “Ya guru”.</a:t>
            </a:r>
          </a:p>
        </p:txBody>
      </p:sp>
      <p:sp>
        <p:nvSpPr>
          <p:cNvPr id="9" name="TextBox 8">
            <a:extLst>
              <a:ext uri="{FF2B5EF4-FFF2-40B4-BE49-F238E27FC236}">
                <a16:creationId xmlns:a16="http://schemas.microsoft.com/office/drawing/2014/main" id="{68AB0ED9-F51F-407B-BEA6-EB0FC362E66C}"/>
              </a:ext>
            </a:extLst>
          </p:cNvPr>
          <p:cNvSpPr txBox="1"/>
          <p:nvPr/>
        </p:nvSpPr>
        <p:spPr>
          <a:xfrm>
            <a:off x="971600" y="739566"/>
            <a:ext cx="7056784" cy="292388"/>
          </a:xfrm>
          <a:prstGeom prst="rect">
            <a:avLst/>
          </a:prstGeom>
          <a:noFill/>
        </p:spPr>
        <p:txBody>
          <a:bodyPr wrap="square" anchor="ctr">
            <a:spAutoFit/>
          </a:bodyPr>
          <a:lstStyle/>
          <a:p>
            <a:pPr marL="180340" algn="just">
              <a:lnSpc>
                <a:spcPts val="1200"/>
              </a:lnSpc>
              <a:spcAft>
                <a:spcPts val="1000"/>
              </a:spcAft>
            </a:pPr>
            <a:r>
              <a:rPr lang="id-ID" sz="25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LANJUTAN..</a:t>
            </a:r>
          </a:p>
        </p:txBody>
      </p:sp>
    </p:spTree>
    <p:extLst>
      <p:ext uri="{BB962C8B-B14F-4D97-AF65-F5344CB8AC3E}">
        <p14:creationId xmlns:p14="http://schemas.microsoft.com/office/powerpoint/2010/main" val="3379359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496E640-0498-4B80-8226-6E092830EAD9}"/>
              </a:ext>
            </a:extLst>
          </p:cNvPr>
          <p:cNvSpPr txBox="1"/>
          <p:nvPr/>
        </p:nvSpPr>
        <p:spPr>
          <a:xfrm>
            <a:off x="863588" y="764704"/>
            <a:ext cx="7416824" cy="2338717"/>
          </a:xfrm>
          <a:prstGeom prst="rect">
            <a:avLst/>
          </a:prstGeom>
          <a:noFill/>
        </p:spPr>
        <p:txBody>
          <a:bodyPr wrap="square">
            <a:spAutoFit/>
          </a:bodyPr>
          <a:lstStyle/>
          <a:p>
            <a:pPr algn="ctr">
              <a:lnSpc>
                <a:spcPct val="150000"/>
              </a:lnSpc>
            </a:pPr>
            <a:r>
              <a:rPr lang="id-ID" sz="2500" dirty="0">
                <a:solidFill>
                  <a:srgbClr val="FF0000"/>
                </a:solidFill>
              </a:rPr>
              <a:t>PERTANYAAN</a:t>
            </a:r>
            <a:endParaRPr lang="id-ID" sz="2500" dirty="0"/>
          </a:p>
          <a:p>
            <a:pPr marL="457200" indent="-457200">
              <a:lnSpc>
                <a:spcPct val="150000"/>
              </a:lnSpc>
              <a:buFont typeface="+mj-lt"/>
              <a:buAutoNum type="arabicPeriod"/>
            </a:pPr>
            <a:r>
              <a:rPr lang="id-ID" sz="2500" dirty="0"/>
              <a:t>Apakah maksud dan hikmah dari cerita di atas?</a:t>
            </a:r>
          </a:p>
          <a:p>
            <a:pPr marL="457200" indent="-457200">
              <a:lnSpc>
                <a:spcPct val="150000"/>
              </a:lnSpc>
              <a:buFont typeface="+mj-lt"/>
              <a:buAutoNum type="arabicPeriod"/>
            </a:pPr>
            <a:r>
              <a:rPr lang="id-ID" sz="2500" dirty="0"/>
              <a:t>Dalam video yang kalian saksikan, bagaimanakah pendapatmu? Apakah hikmahnya?</a:t>
            </a:r>
          </a:p>
        </p:txBody>
      </p:sp>
      <p:sp>
        <p:nvSpPr>
          <p:cNvPr id="9" name="TextBox 8">
            <a:extLst>
              <a:ext uri="{FF2B5EF4-FFF2-40B4-BE49-F238E27FC236}">
                <a16:creationId xmlns:a16="http://schemas.microsoft.com/office/drawing/2014/main" id="{E3CC9797-92FA-43D6-977E-C0F89D40D443}"/>
              </a:ext>
            </a:extLst>
          </p:cNvPr>
          <p:cNvSpPr txBox="1"/>
          <p:nvPr/>
        </p:nvSpPr>
        <p:spPr>
          <a:xfrm>
            <a:off x="4067944" y="4437112"/>
            <a:ext cx="4499992" cy="1200329"/>
          </a:xfrm>
          <a:prstGeom prst="rect">
            <a:avLst/>
          </a:prstGeom>
          <a:noFill/>
        </p:spPr>
        <p:txBody>
          <a:bodyPr wrap="square">
            <a:spAutoFit/>
          </a:bodyPr>
          <a:lstStyle/>
          <a:p>
            <a:pPr marL="457200" indent="-457200" algn="just">
              <a:buFont typeface="+mj-lt"/>
              <a:buAutoNum type="arabicPeriod"/>
            </a:pPr>
            <a:r>
              <a:rPr lang="id-ID" dirty="0">
                <a:solidFill>
                  <a:srgbClr val="FF0000"/>
                </a:solidFill>
              </a:rPr>
              <a:t>Utarakan pendapat kalian dalam diskusi di WAG pada pertemuan selanjutnya</a:t>
            </a:r>
          </a:p>
          <a:p>
            <a:pPr marL="457200" indent="-457200" algn="just">
              <a:buFont typeface="+mj-lt"/>
              <a:buAutoNum type="arabicPeriod"/>
            </a:pPr>
            <a:r>
              <a:rPr lang="id-ID" dirty="0">
                <a:solidFill>
                  <a:srgbClr val="FF0000"/>
                </a:solidFill>
              </a:rPr>
              <a:t>Diharapkan keaktifan dari masing-masing dari kalian</a:t>
            </a:r>
          </a:p>
        </p:txBody>
      </p:sp>
    </p:spTree>
    <p:extLst>
      <p:ext uri="{BB962C8B-B14F-4D97-AF65-F5344CB8AC3E}">
        <p14:creationId xmlns:p14="http://schemas.microsoft.com/office/powerpoint/2010/main" val="4055412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64315" y="260648"/>
            <a:ext cx="8215370" cy="109728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5500" b="1" i="0" u="none" strike="noStrike" kern="1200" cap="none" spc="0" normalizeH="0" baseline="0" noProof="0" dirty="0">
                <a:ln>
                  <a:noFill/>
                </a:ln>
                <a:solidFill>
                  <a:srgbClr val="FF0000"/>
                </a:solidFill>
                <a:effectLst/>
                <a:uLnTx/>
                <a:uFillTx/>
                <a:ea typeface="+mj-ea"/>
                <a:cs typeface="+mj-cs"/>
              </a:rPr>
              <a:t>APERSEPSI</a:t>
            </a:r>
          </a:p>
        </p:txBody>
      </p:sp>
      <p:sp>
        <p:nvSpPr>
          <p:cNvPr id="9" name="Content Placeholder 2"/>
          <p:cNvSpPr txBox="1">
            <a:spLocks/>
          </p:cNvSpPr>
          <p:nvPr/>
        </p:nvSpPr>
        <p:spPr>
          <a:xfrm>
            <a:off x="611560" y="1573952"/>
            <a:ext cx="8215370" cy="4343400"/>
          </a:xfrm>
          <a:prstGeom prst="rect">
            <a:avLst/>
          </a:prstGeom>
        </p:spPr>
        <p:txBody>
          <a:bodyPr vert="horz" lIns="91440" tIns="45720" rIns="91440" bIns="45720" rtlCol="0">
            <a:noAutofit/>
          </a:bodyPr>
          <a:lstStyle/>
          <a:p>
            <a:pPr algn="just">
              <a:lnSpc>
                <a:spcPct val="125000"/>
              </a:lnSpc>
              <a:spcBef>
                <a:spcPct val="20000"/>
              </a:spcBef>
            </a:pPr>
            <a:r>
              <a:rPr lang="id-ID" sz="2400" dirty="0"/>
              <a:t>Pada saat ini, pendidikan di negara kita belum menunjukkan hasil yang maksimal, padahal perkembangan teknologi di negara kita dari tahun ke tahun semakin pesat. Mengapa bisa menjadi demikian? Salah satunya karena orang-orang di sekitar kita lebih banyak menggunakan alat-alat elektronik bukan karena menjadi sumber belajar untuk mencari ilmu, melainkan hanya unntuk mencari hibuaran atau kesenangan. Oleh karena itu kita harus belajar dengan giat secara efektif, efisien serta menggunakan banyak sumber belajar, salah satunya internet agar kita menjadi orang yang sukses. </a:t>
            </a:r>
          </a:p>
          <a:p>
            <a:pPr algn="ctr">
              <a:spcBef>
                <a:spcPct val="20000"/>
              </a:spcBef>
            </a:pPr>
            <a:endParaRPr lang="id-ID" sz="2200" dirty="0"/>
          </a:p>
          <a:p>
            <a:pPr lvl="0" algn="ctr">
              <a:spcBef>
                <a:spcPct val="20000"/>
              </a:spcBef>
            </a:pPr>
            <a:r>
              <a:rPr lang="id-ID" sz="2200" dirty="0"/>
              <a:t>.</a:t>
            </a:r>
            <a:endParaRPr kumimoji="0" lang="en-US" sz="2200" b="0"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31406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83568" y="188640"/>
            <a:ext cx="8064896" cy="72008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100" b="1" i="0" u="none" strike="noStrike" kern="1200" cap="none" spc="0" normalizeH="0" baseline="0" noProof="0" dirty="0">
                <a:ln>
                  <a:noFill/>
                </a:ln>
                <a:solidFill>
                  <a:srgbClr val="FF0000"/>
                </a:solidFill>
                <a:effectLst/>
                <a:uLnTx/>
                <a:uFillTx/>
                <a:ea typeface="+mj-ea"/>
                <a:cs typeface="+mj-cs"/>
              </a:rPr>
              <a:t>PENGERTIAN</a:t>
            </a:r>
          </a:p>
        </p:txBody>
      </p:sp>
      <p:sp>
        <p:nvSpPr>
          <p:cNvPr id="9" name="Content Placeholder 2"/>
          <p:cNvSpPr txBox="1">
            <a:spLocks/>
          </p:cNvSpPr>
          <p:nvPr/>
        </p:nvSpPr>
        <p:spPr>
          <a:xfrm>
            <a:off x="323529" y="1196752"/>
            <a:ext cx="8424936" cy="5328592"/>
          </a:xfrm>
          <a:prstGeom prst="rect">
            <a:avLst/>
          </a:prstGeom>
        </p:spPr>
        <p:txBody>
          <a:bodyPr vert="horz" lIns="91440" tIns="45720" rIns="91440" bIns="45720" rtlCol="0">
            <a:noAutofit/>
          </a:bodyPr>
          <a:lstStyle/>
          <a:p>
            <a:pPr algn="just">
              <a:lnSpc>
                <a:spcPct val="125000"/>
              </a:lnSpc>
            </a:pPr>
            <a:r>
              <a:rPr lang="id-ID" sz="2400" dirty="0"/>
              <a:t>Belajar adalah suatu aktivitas yang dilakukan secara sadar untuk mendapatkan sejumlah kesan dari bahan yang telah dipelajari (Bari Djamarah). </a:t>
            </a:r>
          </a:p>
          <a:p>
            <a:pPr algn="just">
              <a:lnSpc>
                <a:spcPct val="125000"/>
              </a:lnSpc>
            </a:pPr>
            <a:endParaRPr lang="id-ID" sz="2400" dirty="0"/>
          </a:p>
          <a:p>
            <a:pPr algn="just">
              <a:lnSpc>
                <a:spcPct val="125000"/>
              </a:lnSpc>
            </a:pPr>
            <a:r>
              <a:rPr lang="id-ID" sz="2400" dirty="0"/>
              <a:t>Belajar dapat didefinisikan sebagai proses dimana tingkah laku ditimbulkan atau diubah melalui latihan atau pengalaman (James O. Wittaker). </a:t>
            </a:r>
          </a:p>
          <a:p>
            <a:pPr algn="just">
              <a:lnSpc>
                <a:spcPct val="125000"/>
              </a:lnSpc>
            </a:pPr>
            <a:endParaRPr lang="id-ID" sz="2400" dirty="0"/>
          </a:p>
          <a:p>
            <a:pPr algn="just">
              <a:lnSpc>
                <a:spcPct val="125000"/>
              </a:lnSpc>
            </a:pPr>
            <a:r>
              <a:rPr lang="id-ID" sz="2400" dirty="0"/>
              <a:t>belajar adalah proses dimana tingkah laku (dalam arti luas) ditimbulkan atau diubah melalui praktek dan latihan (Howard L. Kingsley) </a:t>
            </a:r>
          </a:p>
          <a:p>
            <a:endParaRPr 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395536" y="332656"/>
            <a:ext cx="8464454" cy="6264696"/>
          </a:xfrm>
          <a:prstGeom prst="rect">
            <a:avLst/>
          </a:prstGeom>
        </p:spPr>
        <p:txBody>
          <a:bodyPr vert="horz" lIns="91440" tIns="45720" rIns="91440" bIns="45720" rtlCol="0">
            <a:noAutofit/>
          </a:bodyPr>
          <a:lstStyle/>
          <a:p>
            <a:pPr algn="just">
              <a:lnSpc>
                <a:spcPct val="125000"/>
              </a:lnSpc>
            </a:pPr>
            <a:r>
              <a:rPr lang="id-ID" sz="2300" dirty="0"/>
              <a:t>Belajar dikatakan sebagai suatu proses karena perubahan tingkah laku yang terjadi melalui suatu tahapan-tahapan yang pada akhirnya menjadi suatu hasil belajar. Misalnya: Seorang anak yang ingin dapat berjalan, maka ia mulai dilatih oleh orangtua, merangkak, berdiri,dituntun untuk mulai melangkah yang pada akhirnya si anak bisa mulai berdiri dan mulai sedikit demi sedikit melangkahkan kakinya dan kemudian ia mulai dapat berjalan dengan sempurna. (Dalyono, 2006: 104).</a:t>
            </a:r>
          </a:p>
          <a:p>
            <a:pPr algn="just">
              <a:lnSpc>
                <a:spcPct val="125000"/>
              </a:lnSpc>
            </a:pPr>
            <a:endParaRPr lang="id-ID" sz="2300" dirty="0"/>
          </a:p>
          <a:p>
            <a:pPr algn="just">
              <a:lnSpc>
                <a:spcPct val="125000"/>
              </a:lnSpc>
            </a:pPr>
            <a:r>
              <a:rPr lang="id-ID" sz="2300" dirty="0"/>
              <a:t>Demikian juga bila seorang siswa ingin mengetahui, dapat serta memahami sesuatu dengan baik maka ia harus melalui proses yang disebut proses belajar. Proses belajar akan menghasilkan perubahan yang bersifat “Intensional (disengaja)”,positif,aktif,efisien,efektif dan fungsional.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62690" y="332656"/>
            <a:ext cx="8418620" cy="792088"/>
          </a:xfrm>
          <a:prstGeom prst="rect">
            <a:avLst/>
          </a:prstGeom>
        </p:spPr>
        <p:txBody>
          <a:bodyPr vert="horz" lIns="91440" tIns="45720" rIns="91440" bIns="45720" rtlCol="0" anchor="ctr">
            <a:noAutofit/>
          </a:bodyPr>
          <a:lstStyle/>
          <a:p>
            <a:pPr algn="ctr">
              <a:spcBef>
                <a:spcPct val="0"/>
              </a:spcBef>
              <a:defRPr/>
            </a:pPr>
            <a:r>
              <a:rPr lang="id-ID" sz="3500" b="1" dirty="0">
                <a:solidFill>
                  <a:srgbClr val="FF0000"/>
                </a:solidFill>
              </a:rPr>
              <a:t>Faktor yang Mempengaruhi Hasil Belajar</a:t>
            </a:r>
            <a:endParaRPr kumimoji="0" lang="id-ID" sz="3500" b="1" i="0" u="none" strike="noStrike" kern="1200" cap="none" spc="0" normalizeH="0" baseline="0" noProof="0" dirty="0">
              <a:ln>
                <a:noFill/>
              </a:ln>
              <a:solidFill>
                <a:srgbClr val="FF0000"/>
              </a:solidFill>
              <a:effectLst/>
              <a:uLnTx/>
              <a:uFillTx/>
              <a:latin typeface="+mj-lt"/>
              <a:ea typeface="+mj-ea"/>
              <a:cs typeface="+mj-cs"/>
            </a:endParaRPr>
          </a:p>
        </p:txBody>
      </p:sp>
      <p:sp>
        <p:nvSpPr>
          <p:cNvPr id="9" name="Content Placeholder 2"/>
          <p:cNvSpPr txBox="1">
            <a:spLocks/>
          </p:cNvSpPr>
          <p:nvPr/>
        </p:nvSpPr>
        <p:spPr>
          <a:xfrm>
            <a:off x="2591780" y="1556792"/>
            <a:ext cx="3960440" cy="4343400"/>
          </a:xfrm>
          <a:prstGeom prst="rect">
            <a:avLst/>
          </a:prstGeom>
        </p:spPr>
        <p:txBody>
          <a:bodyPr vert="horz" lIns="91440" tIns="45720" rIns="91440" bIns="45720" rtlCol="0">
            <a:noAutofit/>
          </a:bodyPr>
          <a:lstStyle/>
          <a:p>
            <a:pPr algn="just">
              <a:lnSpc>
                <a:spcPct val="125000"/>
              </a:lnSpc>
            </a:pPr>
            <a:r>
              <a:rPr lang="es-ES_tradnl" sz="2400" b="1" dirty="0"/>
              <a:t>F</a:t>
            </a:r>
            <a:r>
              <a:rPr lang="id-ID" sz="2400" b="1" dirty="0"/>
              <a:t>aktor Internal, diantaranya :</a:t>
            </a:r>
          </a:p>
          <a:p>
            <a:pPr marL="457200" lvl="0" indent="-457200" algn="just">
              <a:lnSpc>
                <a:spcPct val="125000"/>
              </a:lnSpc>
              <a:buAutoNum type="arabicPeriod"/>
            </a:pPr>
            <a:r>
              <a:rPr lang="id-ID" sz="2400" b="1" dirty="0"/>
              <a:t>Fisik / Jasmaniah</a:t>
            </a:r>
            <a:endParaRPr lang="id-ID" sz="2300" b="1" dirty="0"/>
          </a:p>
          <a:p>
            <a:pPr marL="457200" lvl="0" indent="-457200" algn="just">
              <a:lnSpc>
                <a:spcPct val="125000"/>
              </a:lnSpc>
              <a:buAutoNum type="arabicPeriod"/>
            </a:pPr>
            <a:r>
              <a:rPr lang="id-ID" sz="2400" b="1" dirty="0"/>
              <a:t>Psikis / Kejiwaan</a:t>
            </a:r>
          </a:p>
          <a:p>
            <a:pPr marL="457200" lvl="0" indent="-457200" algn="just">
              <a:lnSpc>
                <a:spcPct val="125000"/>
              </a:lnSpc>
              <a:buAutoNum type="arabicPeriod"/>
            </a:pPr>
            <a:r>
              <a:rPr lang="id-ID" sz="2400" b="1" dirty="0"/>
              <a:t>Adanya Kemauan ( Niat )</a:t>
            </a:r>
            <a:r>
              <a:rPr lang="id-ID" sz="2400" dirty="0"/>
              <a:t> </a:t>
            </a:r>
          </a:p>
          <a:p>
            <a:pPr marL="457200" lvl="0" indent="-457200" algn="just">
              <a:lnSpc>
                <a:spcPct val="125000"/>
              </a:lnSpc>
              <a:buAutoNum type="arabicPeriod"/>
            </a:pPr>
            <a:r>
              <a:rPr lang="id-ID" sz="2400" b="1" dirty="0"/>
              <a:t>Kecerdasan ( IQ)</a:t>
            </a:r>
          </a:p>
          <a:p>
            <a:pPr marL="457200" lvl="0" indent="-457200" algn="just">
              <a:lnSpc>
                <a:spcPct val="125000"/>
              </a:lnSpc>
              <a:buAutoNum type="arabicPeriod"/>
            </a:pPr>
            <a:r>
              <a:rPr lang="id-ID" sz="2400" b="1" dirty="0"/>
              <a:t>Minat</a:t>
            </a:r>
          </a:p>
          <a:p>
            <a:pPr marL="457200" lvl="0" indent="-457200" algn="just">
              <a:lnSpc>
                <a:spcPct val="125000"/>
              </a:lnSpc>
              <a:buAutoNum type="arabicPeriod"/>
            </a:pPr>
            <a:r>
              <a:rPr lang="id-ID" sz="2400" b="1" dirty="0"/>
              <a:t>Motivasi</a:t>
            </a:r>
          </a:p>
          <a:p>
            <a:pPr marL="457200" indent="-457200" algn="just">
              <a:lnSpc>
                <a:spcPct val="125000"/>
              </a:lnSpc>
            </a:pPr>
            <a:r>
              <a:rPr lang="id-ID" sz="2400" b="1" dirty="0"/>
              <a:t>Kondisi Eksternal</a:t>
            </a:r>
            <a:endParaRPr lang="id-ID" sz="2400" dirty="0"/>
          </a:p>
          <a:p>
            <a:pPr marL="457200" indent="-457200" algn="just">
              <a:lnSpc>
                <a:spcPct val="125000"/>
              </a:lnSpc>
            </a:pPr>
            <a:r>
              <a:rPr lang="id-ID" sz="2400" b="1" dirty="0"/>
              <a:t>1.  Sarana dan Prasarana</a:t>
            </a:r>
            <a:endParaRPr lang="id-ID" sz="2400" dirty="0"/>
          </a:p>
          <a:p>
            <a:pPr marL="457200" indent="-457200" algn="just">
              <a:lnSpc>
                <a:spcPct val="125000"/>
              </a:lnSpc>
            </a:pPr>
            <a:r>
              <a:rPr lang="id-ID" sz="2400" b="1" dirty="0"/>
              <a:t>2. Lingkungan Sekitar</a:t>
            </a:r>
            <a:endParaRPr lang="id-ID" sz="2400" dirty="0"/>
          </a:p>
          <a:p>
            <a:pPr marL="457200" lvl="0" indent="-457200"/>
            <a:endParaRPr lang="id-ID"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83568" y="332656"/>
            <a:ext cx="7960398" cy="1296144"/>
          </a:xfrm>
          <a:prstGeom prst="rect">
            <a:avLst/>
          </a:prstGeom>
        </p:spPr>
        <p:txBody>
          <a:bodyPr vert="horz" lIns="91440" tIns="45720" rIns="91440" bIns="45720" rtlCol="0">
            <a:noAutofit/>
          </a:bodyPr>
          <a:lstStyle/>
          <a:p>
            <a:r>
              <a:rPr lang="id-ID" sz="3000" b="1" dirty="0"/>
              <a:t>Ada 3 hal yang mendukung terhadap cara belajar efektif diantaranya :</a:t>
            </a:r>
          </a:p>
          <a:p>
            <a:endParaRPr lang="id-ID" sz="3000" b="1" dirty="0"/>
          </a:p>
        </p:txBody>
      </p:sp>
      <p:sp>
        <p:nvSpPr>
          <p:cNvPr id="4" name="TextBox 3">
            <a:extLst>
              <a:ext uri="{FF2B5EF4-FFF2-40B4-BE49-F238E27FC236}">
                <a16:creationId xmlns:a16="http://schemas.microsoft.com/office/drawing/2014/main" id="{3CDD20BB-4FAD-4A4C-93A4-3F0DB7AECFFF}"/>
              </a:ext>
            </a:extLst>
          </p:cNvPr>
          <p:cNvSpPr txBox="1"/>
          <p:nvPr/>
        </p:nvSpPr>
        <p:spPr>
          <a:xfrm>
            <a:off x="655360" y="1700808"/>
            <a:ext cx="7960398" cy="4708981"/>
          </a:xfrm>
          <a:prstGeom prst="rect">
            <a:avLst/>
          </a:prstGeom>
          <a:noFill/>
        </p:spPr>
        <p:txBody>
          <a:bodyPr wrap="square">
            <a:spAutoFit/>
          </a:bodyPr>
          <a:lstStyle/>
          <a:p>
            <a:pPr lvl="0" algn="just"/>
            <a:r>
              <a:rPr lang="id-ID" sz="2500" b="1" dirty="0"/>
              <a:t>1. Belajar Mandiri</a:t>
            </a:r>
            <a:endParaRPr lang="id-ID" sz="2500" dirty="0"/>
          </a:p>
          <a:p>
            <a:pPr lvl="1" algn="just"/>
            <a:r>
              <a:rPr lang="id-ID" sz="2500" dirty="0"/>
              <a:t>Yaitu sebuah konsep pembelajaran atas inisiatif sendiri bukan belajar sendiri.</a:t>
            </a:r>
          </a:p>
          <a:p>
            <a:pPr lvl="0" algn="just"/>
            <a:r>
              <a:rPr lang="id-ID" sz="2500" b="1" dirty="0"/>
              <a:t>2. Media belajar</a:t>
            </a:r>
            <a:endParaRPr lang="id-ID" sz="2500" dirty="0"/>
          </a:p>
          <a:p>
            <a:pPr lvl="1" algn="just"/>
            <a:r>
              <a:rPr lang="id-ID" sz="2500" dirty="0"/>
              <a:t>Media belajar adalah sebuah sarana kita yang akan membantu kita dalam belajar karena kita tinggal membaca dari media itu sehingga kita sudah tinggal memahami hal tersebut ini juga butuh kita cari sesuai yang akan kita pelajari. </a:t>
            </a:r>
          </a:p>
          <a:p>
            <a:pPr lvl="0" algn="just"/>
            <a:r>
              <a:rPr lang="id-ID" sz="2500" b="1" dirty="0"/>
              <a:t>3. Strategi atau cara belajar</a:t>
            </a:r>
            <a:endParaRPr lang="id-ID" sz="2500" dirty="0"/>
          </a:p>
          <a:p>
            <a:pPr lvl="1" algn="just"/>
            <a:r>
              <a:rPr lang="id-ID" sz="2500" dirty="0"/>
              <a:t>Strategi belajar efektif sangat penting untuk mencapai presatasi belajar yang ingin dicapai.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83568" y="1124744"/>
            <a:ext cx="8072494" cy="5328592"/>
          </a:xfrm>
          <a:prstGeom prst="rect">
            <a:avLst/>
          </a:prstGeom>
        </p:spPr>
        <p:txBody>
          <a:bodyPr vert="horz" lIns="91440" tIns="45720" rIns="91440" bIns="45720" rtlCol="0">
            <a:noAutofit/>
          </a:bodyPr>
          <a:lstStyle/>
          <a:p>
            <a:pPr marL="457200" lvl="0" indent="-457200">
              <a:lnSpc>
                <a:spcPct val="125000"/>
              </a:lnSpc>
              <a:buAutoNum type="arabicPeriod"/>
            </a:pPr>
            <a:r>
              <a:rPr lang="id-ID" sz="2100" dirty="0"/>
              <a:t>Siapkan buku-buku materi pelajaran yang akan dipelajari dan kumpulkan dengan rapi di atas meja belajar.</a:t>
            </a:r>
          </a:p>
          <a:p>
            <a:pPr marL="457200" lvl="0" indent="-457200">
              <a:lnSpc>
                <a:spcPct val="125000"/>
              </a:lnSpc>
              <a:buAutoNum type="arabicPeriod"/>
            </a:pPr>
            <a:r>
              <a:rPr lang="id-ID" sz="2100" dirty="0"/>
              <a:t>Mulailah pelajari buku paket atau buku catatan untuk jam  pertama dan seterusnya</a:t>
            </a:r>
          </a:p>
          <a:p>
            <a:pPr marL="457200" lvl="0" indent="-457200">
              <a:lnSpc>
                <a:spcPct val="125000"/>
              </a:lnSpc>
              <a:buAutoNum type="arabicPeriod"/>
            </a:pPr>
            <a:r>
              <a:rPr lang="id-ID" sz="2100" dirty="0"/>
              <a:t>Jangan terlalu lama membaca buku pelajaran, upayakan sekitar 20 menit</a:t>
            </a:r>
          </a:p>
          <a:p>
            <a:pPr marL="457200" lvl="0" indent="-457200">
              <a:lnSpc>
                <a:spcPct val="125000"/>
              </a:lnSpc>
              <a:buAutoNum type="arabicPeriod"/>
            </a:pPr>
            <a:r>
              <a:rPr lang="id-ID" sz="2100" dirty="0"/>
              <a:t>Pahami setiap alenia materi yang dipelajari</a:t>
            </a:r>
          </a:p>
          <a:p>
            <a:pPr marL="457200" lvl="0" indent="-457200">
              <a:lnSpc>
                <a:spcPct val="125000"/>
              </a:lnSpc>
              <a:buAutoNum type="arabicPeriod"/>
            </a:pPr>
            <a:r>
              <a:rPr lang="id-ID" sz="2100" dirty="0"/>
              <a:t>Catat hal-hal yang penting dalam buku anda,jika belum dimengerti maka tanyakan pada guru atau teman yang mengerti</a:t>
            </a:r>
          </a:p>
          <a:p>
            <a:pPr marL="457200" lvl="0" indent="-457200">
              <a:lnSpc>
                <a:spcPct val="125000"/>
              </a:lnSpc>
              <a:buAutoNum type="arabicPeriod"/>
            </a:pPr>
            <a:r>
              <a:rPr lang="id-ID" sz="2100" dirty="0"/>
              <a:t>Untuk pelajaran non eksakta ( yang tidak menggunakan rumus-rumus), cobalah sambil berbicara sendiri layaknya seorang guru ketika berdiri di depan kelas. Hal itu untuk menguji berapa persen anda menguasai materi yang baru dipelajari. </a:t>
            </a:r>
          </a:p>
        </p:txBody>
      </p:sp>
      <p:sp>
        <p:nvSpPr>
          <p:cNvPr id="3" name="Rectangle 2"/>
          <p:cNvSpPr/>
          <p:nvPr/>
        </p:nvSpPr>
        <p:spPr>
          <a:xfrm>
            <a:off x="1367644" y="324312"/>
            <a:ext cx="6408712" cy="630942"/>
          </a:xfrm>
          <a:prstGeom prst="rect">
            <a:avLst/>
          </a:prstGeom>
        </p:spPr>
        <p:txBody>
          <a:bodyPr wrap="square">
            <a:spAutoFit/>
          </a:bodyPr>
          <a:lstStyle/>
          <a:p>
            <a:r>
              <a:rPr lang="id-ID" sz="3000" b="1" dirty="0">
                <a:solidFill>
                  <a:srgbClr val="FF0000"/>
                </a:solidFill>
              </a:rPr>
              <a:t>CARA BELAJAR EFEKTIF DAN EFISIEN :</a:t>
            </a:r>
            <a:r>
              <a:rPr lang="id-ID" sz="3500" b="1" dirty="0">
                <a:solidFill>
                  <a:srgbClr val="FF0000"/>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467544" y="1124744"/>
            <a:ext cx="8424936" cy="5184576"/>
          </a:xfrm>
          <a:prstGeom prst="rect">
            <a:avLst/>
          </a:prstGeom>
        </p:spPr>
        <p:txBody>
          <a:bodyPr vert="horz" lIns="91440" tIns="45720" rIns="91440" bIns="45720" rtlCol="0">
            <a:noAutofit/>
          </a:bodyPr>
          <a:lstStyle/>
          <a:p>
            <a:pPr marL="457200" lvl="0" indent="-457200" algn="just">
              <a:lnSpc>
                <a:spcPct val="125000"/>
              </a:lnSpc>
              <a:buAutoNum type="arabicPeriod" startAt="7"/>
            </a:pPr>
            <a:r>
              <a:rPr lang="id-ID" sz="2300" dirty="0"/>
              <a:t>Untuk pelajaran eksakta (menggunakan rumus-rumus), upayakan anda tulis rumus-rumus tersebut pada folio, karton manila dsb. Tempelkan/gantungkan pada tempat belajarmu atau di kamarmu agar sering terlihat dan mudah untuk mengingatnya</a:t>
            </a:r>
          </a:p>
          <a:p>
            <a:pPr marL="457200" lvl="0" indent="-457200" algn="just">
              <a:lnSpc>
                <a:spcPct val="125000"/>
              </a:lnSpc>
              <a:buAutoNum type="arabicPeriod" startAt="7"/>
            </a:pPr>
            <a:r>
              <a:rPr lang="id-ID" sz="2300" dirty="0"/>
              <a:t>Kerjakan latihan-latihan soal sebanyak-banyaknya dan catat temuan-temuan soal yang belum dimengerti untuk ditanyakan kepada teman atau guru yang mengerti</a:t>
            </a:r>
          </a:p>
          <a:p>
            <a:pPr marL="457200" lvl="0" indent="-457200" algn="just">
              <a:lnSpc>
                <a:spcPct val="125000"/>
              </a:lnSpc>
              <a:buAutoNum type="arabicPeriod" startAt="7"/>
            </a:pPr>
            <a:r>
              <a:rPr lang="id-ID" sz="2300" dirty="0"/>
              <a:t>Seringlah mendiskusikan atau menanyakan soal-soal atau materi pelajarnmu baik dengan teman maupun bapak/ibu guru</a:t>
            </a:r>
          </a:p>
          <a:p>
            <a:pPr marL="457200" lvl="0" indent="-457200" algn="just">
              <a:lnSpc>
                <a:spcPct val="125000"/>
              </a:lnSpc>
              <a:buAutoNum type="arabicPeriod" startAt="7"/>
            </a:pPr>
            <a:r>
              <a:rPr lang="id-ID" sz="2300" dirty="0"/>
              <a:t>Upayakan kelompok belajar kecil yang solid</a:t>
            </a:r>
          </a:p>
        </p:txBody>
      </p:sp>
      <p:sp>
        <p:nvSpPr>
          <p:cNvPr id="3" name="Rectangle 2"/>
          <p:cNvSpPr/>
          <p:nvPr/>
        </p:nvSpPr>
        <p:spPr>
          <a:xfrm>
            <a:off x="1475656" y="404664"/>
            <a:ext cx="6336704" cy="630942"/>
          </a:xfrm>
          <a:prstGeom prst="rect">
            <a:avLst/>
          </a:prstGeom>
        </p:spPr>
        <p:txBody>
          <a:bodyPr wrap="square">
            <a:spAutoFit/>
          </a:bodyPr>
          <a:lstStyle/>
          <a:p>
            <a:r>
              <a:rPr lang="id-ID" sz="3500" b="1" dirty="0">
                <a:solidFill>
                  <a:srgbClr val="FF0000"/>
                </a:solidFill>
              </a:rPr>
              <a:t>LANJUTAN..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268760"/>
            <a:ext cx="8712968" cy="5121082"/>
          </a:xfrm>
          <a:prstGeom prst="rect">
            <a:avLst/>
          </a:prstGeom>
          <a:noFill/>
        </p:spPr>
        <p:txBody>
          <a:bodyPr wrap="square" rtlCol="0">
            <a:spAutoFit/>
          </a:bodyPr>
          <a:lstStyle/>
          <a:p>
            <a:pPr algn="just">
              <a:lnSpc>
                <a:spcPct val="150000"/>
              </a:lnSpc>
            </a:pPr>
            <a:r>
              <a:rPr lang="id-ID" sz="2000" dirty="0"/>
              <a:t>Pada suatu waktu, terdapat seorang guru yang bijak. Banyak murid yang datang dari tempat jauh, untuk mendengarkan petuah bijaknya. Pada suatu hari, seperti biasa, para murid berkumpul untuk mendengarkan pelajaran dari sang guru.Banyak murid mulai datang memenuhi ruang pengajaran. Mereka datang </a:t>
            </a:r>
            <a:r>
              <a:rPr lang="en-US" sz="2000" dirty="0"/>
              <a:t>dan </a:t>
            </a:r>
            <a:r>
              <a:rPr lang="id-ID" sz="2000" dirty="0"/>
              <a:t>duduk dengan tenang, memandang ke depan, siap untuk mendengar apa yang dikatakan oleh  sang guru.</a:t>
            </a:r>
            <a:endParaRPr lang="en-US" sz="2000" dirty="0"/>
          </a:p>
          <a:p>
            <a:pPr algn="just">
              <a:lnSpc>
                <a:spcPct val="150000"/>
              </a:lnSpc>
            </a:pPr>
            <a:r>
              <a:rPr lang="en-US" sz="2000" dirty="0"/>
              <a:t>	</a:t>
            </a:r>
            <a:r>
              <a:rPr lang="id-ID" sz="2000" dirty="0"/>
              <a:t>Akhirnya sang guru pun datang, lalu duduk di depan para murid-muridnya. Sang guru membawa sebuah toples besar, disampingnya terdapat setumpuk batu kehitaman seukuran genggaman tangan. Tanpa bicara sepatah kata pun, Sang guru mengambil batu-batu tersebut satu persatu, lalu memasukkannya hati-hati ke dalam toples kaca. </a:t>
            </a:r>
            <a:endParaRPr lang="en-US" sz="2000" dirty="0"/>
          </a:p>
        </p:txBody>
      </p:sp>
      <p:sp>
        <p:nvSpPr>
          <p:cNvPr id="4" name="TextBox 3"/>
          <p:cNvSpPr txBox="1"/>
          <p:nvPr/>
        </p:nvSpPr>
        <p:spPr>
          <a:xfrm>
            <a:off x="2632204" y="276627"/>
            <a:ext cx="3663567" cy="369332"/>
          </a:xfrm>
          <a:prstGeom prst="rect">
            <a:avLst/>
          </a:prstGeom>
          <a:noFill/>
        </p:spPr>
        <p:txBody>
          <a:bodyPr wrap="none" rtlCol="0">
            <a:spAutoFit/>
          </a:bodyPr>
          <a:lstStyle/>
          <a:p>
            <a:r>
              <a:rPr lang="id-ID" b="1" dirty="0"/>
              <a:t>KEGIATAN (</a:t>
            </a:r>
            <a:r>
              <a:rPr lang="id-ID" b="1" i="1" dirty="0"/>
              <a:t>ACTIVITY</a:t>
            </a:r>
            <a:r>
              <a:rPr lang="id-ID" b="1" dirty="0"/>
              <a:t>) PESERTA DIDIK</a:t>
            </a:r>
            <a:endParaRPr lang="en-US" b="1" dirty="0"/>
          </a:p>
        </p:txBody>
      </p:sp>
      <p:sp>
        <p:nvSpPr>
          <p:cNvPr id="5" name="TextBox 4"/>
          <p:cNvSpPr txBox="1"/>
          <p:nvPr/>
        </p:nvSpPr>
        <p:spPr>
          <a:xfrm>
            <a:off x="1115616" y="645959"/>
            <a:ext cx="7344816" cy="369332"/>
          </a:xfrm>
          <a:prstGeom prst="rect">
            <a:avLst/>
          </a:prstGeom>
          <a:noFill/>
        </p:spPr>
        <p:txBody>
          <a:bodyPr wrap="square" rtlCol="0">
            <a:spAutoFit/>
          </a:bodyPr>
          <a:lstStyle/>
          <a:p>
            <a:r>
              <a:rPr lang="id-ID" b="1" dirty="0">
                <a:solidFill>
                  <a:srgbClr val="FF0000"/>
                </a:solidFill>
              </a:rPr>
              <a:t>MENENTUKAN PRIORITAS KEGIATAN</a:t>
            </a:r>
            <a:r>
              <a:rPr lang="id-ID" dirty="0">
                <a:solidFill>
                  <a:srgbClr val="FF0000"/>
                </a:solidFill>
              </a:rPr>
              <a:t> </a:t>
            </a:r>
            <a:r>
              <a:rPr lang="id-ID" b="1" dirty="0">
                <a:solidFill>
                  <a:srgbClr val="FF0000"/>
                </a:solidFill>
              </a:rPr>
              <a:t>(KISAH BATU, KRIKIL DAN PASIR)</a:t>
            </a:r>
            <a:endParaRPr lang="en-US" dirty="0">
              <a:solidFill>
                <a:srgbClr val="FF0000"/>
              </a:solidFill>
            </a:endParaRPr>
          </a:p>
        </p:txBody>
      </p:sp>
    </p:spTree>
    <p:extLst>
      <p:ext uri="{BB962C8B-B14F-4D97-AF65-F5344CB8AC3E}">
        <p14:creationId xmlns:p14="http://schemas.microsoft.com/office/powerpoint/2010/main" val="178408721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2548</TotalTime>
  <Words>1085</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ok</dc:creator>
  <cp:lastModifiedBy>user</cp:lastModifiedBy>
  <cp:revision>20</cp:revision>
  <dcterms:created xsi:type="dcterms:W3CDTF">2016-07-21T12:45:39Z</dcterms:created>
  <dcterms:modified xsi:type="dcterms:W3CDTF">2020-09-08T02:21:09Z</dcterms:modified>
</cp:coreProperties>
</file>