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8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9B6A-46C2-4C44-BCA3-A6E841F129A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116AA-259A-4DDF-9CF3-9126FFEE1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0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116AA-259A-4DDF-9CF3-9126FFEE11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5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7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5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94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1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3561-B29C-4E66-8261-05044E89A620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3A3-9C05-41F3-ACD4-49EB43F52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514243"/>
            <a:ext cx="7772400" cy="1470025"/>
          </a:xfrm>
        </p:spPr>
        <p:txBody>
          <a:bodyPr>
            <a:noAutofit/>
          </a:bodyPr>
          <a:lstStyle/>
          <a:p>
            <a:r>
              <a:rPr lang="id-ID" sz="6600" b="1" smtClean="0">
                <a:latin typeface="Charlemagne Std" pitchFamily="82" charset="0"/>
              </a:rPr>
              <a:t>ATURAN PROTOKOL</a:t>
            </a:r>
            <a:endParaRPr lang="en-US" sz="6600" b="1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096944" cy="3816424"/>
          </a:xfrm>
        </p:spPr>
        <p:txBody>
          <a:bodyPr>
            <a:noAutofit/>
          </a:bodyPr>
          <a:lstStyle/>
          <a:p>
            <a:pPr algn="l"/>
            <a:r>
              <a:rPr lang="id-ID" sz="2800" b="1" smtClean="0">
                <a:solidFill>
                  <a:schemeClr val="tx1"/>
                </a:solidFill>
                <a:latin typeface="Arial Narrow" pitchFamily="34" charset="0"/>
              </a:rPr>
              <a:t>Aturan tentang keprotokolan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800" b="1" smtClean="0">
                <a:solidFill>
                  <a:schemeClr val="tx1"/>
                </a:solidFill>
                <a:latin typeface="Arial Narrow" pitchFamily="34" charset="0"/>
              </a:rPr>
              <a:t>UU No. 8 Tahun 1987 tentang protokol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800" b="1" smtClean="0">
                <a:solidFill>
                  <a:schemeClr val="tx1"/>
                </a:solidFill>
                <a:latin typeface="Arial Narrow" pitchFamily="34" charset="0"/>
              </a:rPr>
              <a:t>UU No. 9 Tahun 2010 tentang keprotokolan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800" b="1" smtClean="0">
                <a:solidFill>
                  <a:schemeClr val="tx1"/>
                </a:solidFill>
                <a:latin typeface="Arial Narrow" pitchFamily="34" charset="0"/>
              </a:rPr>
              <a:t>PP No. 62 Tahun 1990 tentang ketentuan keprotokolan mengenai tata tempat, tata upacara, dan tata penghormatan</a:t>
            </a:r>
            <a:endParaRPr lang="en-US" sz="28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Bent Arrow 3"/>
          <p:cNvSpPr/>
          <p:nvPr/>
        </p:nvSpPr>
        <p:spPr>
          <a:xfrm rot="10800000">
            <a:off x="4644008" y="2132856"/>
            <a:ext cx="3816424" cy="1440160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" y="-60355"/>
            <a:ext cx="2369840" cy="236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90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/>
          </a:bodyPr>
          <a:lstStyle/>
          <a:p>
            <a:r>
              <a:rPr lang="id-ID" smtClean="0">
                <a:latin typeface="Charlemagne Std" pitchFamily="82" charset="0"/>
              </a:rPr>
              <a:t>BAB V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Tata Upacara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4536504"/>
          </a:xfrm>
        </p:spPr>
        <p:txBody>
          <a:bodyPr>
            <a:normAutofit/>
          </a:bodyPr>
          <a:lstStyle/>
          <a:p>
            <a:r>
              <a:rPr lang="id-ID" b="1" smtClean="0">
                <a:solidFill>
                  <a:schemeClr val="tx1"/>
                </a:solidFill>
                <a:latin typeface="Adobe Garamond Pro" pitchFamily="18" charset="0"/>
              </a:rPr>
              <a:t>Terdiri dari;</a:t>
            </a:r>
          </a:p>
          <a:p>
            <a:r>
              <a:rPr lang="id-ID" b="1" smtClean="0">
                <a:solidFill>
                  <a:schemeClr val="tx1"/>
                </a:solidFill>
                <a:latin typeface="Adobe Garamond Pro" pitchFamily="18" charset="0"/>
              </a:rPr>
              <a:t>Bagian Kesatu</a:t>
            </a:r>
          </a:p>
          <a:p>
            <a:r>
              <a:rPr lang="id-ID" b="1" smtClean="0">
                <a:solidFill>
                  <a:schemeClr val="tx1"/>
                </a:solidFill>
                <a:latin typeface="Adobe Garamond Pro" pitchFamily="18" charset="0"/>
              </a:rPr>
              <a:t>Pasal 16, Pasal 17, Pasal 18, Pasal 19, Pasal 20, Pasal 21, Pasal 22, Pasal 23, Pasal 24, dan Pasal 25 mengenai Upacara Bendera </a:t>
            </a:r>
          </a:p>
          <a:p>
            <a:r>
              <a:rPr lang="id-ID" b="1" smtClean="0">
                <a:solidFill>
                  <a:schemeClr val="tx1"/>
                </a:solidFill>
                <a:latin typeface="Adobe Garamond Pro" pitchFamily="18" charset="0"/>
              </a:rPr>
              <a:t>Bagian Kedua</a:t>
            </a:r>
          </a:p>
          <a:p>
            <a:r>
              <a:rPr lang="id-ID" b="1" smtClean="0">
                <a:solidFill>
                  <a:schemeClr val="tx1"/>
                </a:solidFill>
                <a:latin typeface="Adobe Garamond Pro" pitchFamily="18" charset="0"/>
              </a:rPr>
              <a:t>Pasal 26, Pasal 27, Pasal 28, Pasal 29, dan Pasal 30 mengenai Upacara bukan Upacara Bendera</a:t>
            </a:r>
            <a:endParaRPr lang="en-US" b="1">
              <a:solidFill>
                <a:schemeClr val="tx1"/>
              </a:solidFill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-1107504"/>
            <a:ext cx="6228184" cy="5040560"/>
          </a:xfrm>
        </p:spPr>
        <p:txBody>
          <a:bodyPr>
            <a:normAutofit/>
          </a:bodyPr>
          <a:lstStyle/>
          <a:p>
            <a:r>
              <a:rPr lang="id-ID">
                <a:latin typeface="Charlemagne Std" pitchFamily="82" charset="0"/>
              </a:rPr>
              <a:t>b</a:t>
            </a:r>
            <a:r>
              <a:rPr lang="id-ID" smtClean="0">
                <a:latin typeface="Charlemagne Std" pitchFamily="82" charset="0"/>
              </a:rPr>
              <a:t>AB VI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Tata Penghormatan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4392488" cy="4176464"/>
          </a:xfrm>
        </p:spPr>
        <p:txBody>
          <a:bodyPr>
            <a:normAutofit lnSpcReduction="10000"/>
          </a:bodyPr>
          <a:lstStyle/>
          <a:p>
            <a:pPr algn="l"/>
            <a:r>
              <a:rPr lang="id-ID" b="1" smtClean="0">
                <a:solidFill>
                  <a:schemeClr val="tx1"/>
                </a:solidFill>
                <a:latin typeface="Arial Narrow" pitchFamily="34" charset="0"/>
              </a:rPr>
              <a:t>Terdiri dari;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rial Narrow" pitchFamily="34" charset="0"/>
              </a:rPr>
              <a:t>Pasal 31 mengenai penghormatan kepada bendera negara, lagu kebangsaan, dan bentuk penghormatan lain sesuai dengan ketentuan peraturan perundang-undangan</a:t>
            </a:r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212976"/>
            <a:ext cx="1891457" cy="32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5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820472" cy="1470025"/>
          </a:xfrm>
        </p:spPr>
        <p:txBody>
          <a:bodyPr>
            <a:normAutofit fontScale="90000"/>
          </a:bodyPr>
          <a:lstStyle/>
          <a:p>
            <a:r>
              <a:rPr lang="id-ID" b="1" smtClean="0">
                <a:latin typeface="Charlemagne Std" pitchFamily="82" charset="0"/>
              </a:rPr>
              <a:t>BAB VII</a:t>
            </a:r>
            <a:br>
              <a:rPr lang="id-ID" b="1" smtClean="0">
                <a:latin typeface="Charlemagne Std" pitchFamily="82" charset="0"/>
              </a:rPr>
            </a:br>
            <a:r>
              <a:rPr lang="id-ID" b="1" smtClean="0">
                <a:latin typeface="Charlemagne Std" pitchFamily="82" charset="0"/>
              </a:rPr>
              <a:t>Tentang Tamu Negara, Tamu Pemerintah, dan/atau Tamu Lembaga Negara Lainnya</a:t>
            </a:r>
            <a:endParaRPr lang="en-US" b="1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378904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id-ID" b="1" smtClean="0">
                <a:solidFill>
                  <a:schemeClr val="tx1"/>
                </a:solidFill>
                <a:latin typeface="Bradley Hand ITC" pitchFamily="66" charset="0"/>
              </a:rPr>
              <a:t>Terdiri dari;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Bradley Hand ITC" pitchFamily="66" charset="0"/>
              </a:rPr>
              <a:t>Pasal 32, Pasal 33, dan Pasal 34 mengenai tamu negara, tamu pemerintah, dan/atau tamu lembaga negara lainnya</a:t>
            </a:r>
            <a:endParaRPr lang="en-US" b="1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9175"/>
            <a:ext cx="1835696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92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062664" cy="1470025"/>
          </a:xfrm>
        </p:spPr>
        <p:txBody>
          <a:bodyPr>
            <a:normAutofit/>
          </a:bodyPr>
          <a:lstStyle/>
          <a:p>
            <a:r>
              <a:rPr lang="id-ID" smtClean="0">
                <a:latin typeface="Charlemagne Std" pitchFamily="82" charset="0"/>
              </a:rPr>
              <a:t>BAB VIII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Ketentuan Lain-lain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2400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Terdiri dari;</a:t>
            </a:r>
          </a:p>
          <a:p>
            <a:r>
              <a:rPr lang="id-ID" sz="2400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35 mengenai penyelenggaraan keprotokolan di daerah khusus atau daerah istimewa</a:t>
            </a:r>
          </a:p>
          <a:p>
            <a:r>
              <a:rPr lang="id-ID" sz="2400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36 mengenai pendanaan keprotokolan dalam Acara Resmi maupun Acara Kenegaraan</a:t>
            </a:r>
            <a:endParaRPr lang="en-US" sz="2400" b="1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600400" cy="20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7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2043658"/>
          </a:xfrm>
        </p:spPr>
        <p:txBody>
          <a:bodyPr>
            <a:normAutofit/>
          </a:bodyPr>
          <a:lstStyle/>
          <a:p>
            <a:r>
              <a:rPr lang="id-ID" smtClean="0">
                <a:latin typeface="Charlemagne Std" pitchFamily="82" charset="0"/>
              </a:rPr>
              <a:t>BAB IX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Ketentuan Penutup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708920"/>
            <a:ext cx="8496944" cy="40324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d-ID" smtClean="0">
                <a:solidFill>
                  <a:schemeClr val="tx1"/>
                </a:solidFill>
                <a:latin typeface="Arial Narrow" pitchFamily="34" charset="0"/>
              </a:rPr>
              <a:t>Terdiri dari;</a:t>
            </a:r>
          </a:p>
          <a:p>
            <a:pPr algn="l"/>
            <a:r>
              <a:rPr lang="id-ID" smtClean="0">
                <a:solidFill>
                  <a:schemeClr val="tx1"/>
                </a:solidFill>
                <a:latin typeface="Arial Narrow" pitchFamily="34" charset="0"/>
              </a:rPr>
              <a:t>Pasal 37 menyatakan pada saat UU ini mulai berlaku, UU No. 8 Tahun 1987 tentang protokol dicabut dan dinyatakan tidak berlaku.</a:t>
            </a:r>
          </a:p>
          <a:p>
            <a:pPr algn="l"/>
            <a:r>
              <a:rPr lang="id-ID" smtClean="0">
                <a:solidFill>
                  <a:schemeClr val="tx1"/>
                </a:solidFill>
                <a:latin typeface="Arial Narrow" pitchFamily="34" charset="0"/>
              </a:rPr>
              <a:t>Pasal 38 menyatakan pada saat UU ini mulai berlaku, semua Perpu dalam peraturan pelaksanan UU No. 8 Tahun 1987 tentang protokol dinyatakan masih tetap berlaku sepanjang tidak bertentangan dengan UU ini.</a:t>
            </a:r>
          </a:p>
          <a:p>
            <a:pPr algn="l"/>
            <a:r>
              <a:rPr lang="id-ID" smtClean="0">
                <a:solidFill>
                  <a:schemeClr val="tx1"/>
                </a:solidFill>
                <a:latin typeface="Arial Narrow" pitchFamily="34" charset="0"/>
              </a:rPr>
              <a:t>Pasal 39 menyatakan, UU ini mulai berlaku pada tanggal diundangkan.</a:t>
            </a:r>
            <a:endParaRPr lang="en-US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5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13800" b="1" smtClean="0">
                <a:solidFill>
                  <a:srgbClr val="FF0000"/>
                </a:solidFill>
                <a:latin typeface="Curlz MT" pitchFamily="82" charset="0"/>
              </a:rPr>
              <a:t>T</a:t>
            </a:r>
            <a:r>
              <a:rPr lang="id-ID" sz="13800" b="1" smtClean="0">
                <a:solidFill>
                  <a:srgbClr val="FFFF00"/>
                </a:solidFill>
                <a:latin typeface="Curlz MT" pitchFamily="82" charset="0"/>
              </a:rPr>
              <a:t>H</a:t>
            </a:r>
            <a:r>
              <a:rPr lang="id-ID" sz="13800" b="1" smtClean="0">
                <a:solidFill>
                  <a:srgbClr val="92D050"/>
                </a:solidFill>
                <a:latin typeface="Curlz MT" pitchFamily="82" charset="0"/>
              </a:rPr>
              <a:t>A</a:t>
            </a:r>
            <a:r>
              <a:rPr lang="id-ID" sz="13800" b="1" smtClean="0">
                <a:solidFill>
                  <a:srgbClr val="00B0F0"/>
                </a:solidFill>
                <a:latin typeface="Curlz MT" pitchFamily="82" charset="0"/>
              </a:rPr>
              <a:t>N</a:t>
            </a:r>
            <a:r>
              <a:rPr lang="id-ID" sz="13800" b="1" smtClean="0">
                <a:solidFill>
                  <a:srgbClr val="7030A0"/>
                </a:solidFill>
                <a:latin typeface="Curlz MT" pitchFamily="82" charset="0"/>
              </a:rPr>
              <a:t>K</a:t>
            </a:r>
            <a:r>
              <a:rPr lang="id-ID" sz="13800" b="1" smtClean="0">
                <a:latin typeface="Curlz MT" pitchFamily="82" charset="0"/>
              </a:rPr>
              <a:t> </a:t>
            </a:r>
            <a:r>
              <a:rPr lang="id-ID" sz="13800" b="1" smtClean="0">
                <a:solidFill>
                  <a:srgbClr val="00B050"/>
                </a:solidFill>
                <a:latin typeface="Curlz MT" pitchFamily="82" charset="0"/>
              </a:rPr>
              <a:t>Y</a:t>
            </a:r>
            <a:r>
              <a:rPr lang="id-ID" sz="13800" b="1" smtClean="0">
                <a:solidFill>
                  <a:srgbClr val="0070C0"/>
                </a:solidFill>
                <a:latin typeface="Curlz MT" pitchFamily="82" charset="0"/>
              </a:rPr>
              <a:t>O</a:t>
            </a:r>
            <a:r>
              <a:rPr lang="id-ID" sz="13800" b="1" smtClean="0">
                <a:solidFill>
                  <a:schemeClr val="accent5">
                    <a:lumMod val="75000"/>
                  </a:schemeClr>
                </a:solidFill>
                <a:latin typeface="Curlz MT" pitchFamily="82" charset="0"/>
              </a:rPr>
              <a:t>U</a:t>
            </a:r>
            <a:endParaRPr lang="en-US" sz="13800" b="1">
              <a:solidFill>
                <a:schemeClr val="accent5">
                  <a:lumMod val="75000"/>
                </a:schemeClr>
              </a:solidFill>
              <a:latin typeface="Curlz MT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61048"/>
            <a:ext cx="2232248" cy="284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47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448272"/>
          </a:xfrm>
        </p:spPr>
        <p:txBody>
          <a:bodyPr>
            <a:noAutofit/>
          </a:bodyPr>
          <a:lstStyle/>
          <a:p>
            <a:r>
              <a:rPr lang="id-ID" b="1" smtClean="0">
                <a:latin typeface="Charlemagne Std" pitchFamily="82" charset="0"/>
              </a:rPr>
              <a:t>Undang-Undang Republik Indonesia</a:t>
            </a:r>
            <a:br>
              <a:rPr lang="id-ID" b="1" smtClean="0">
                <a:latin typeface="Charlemagne Std" pitchFamily="82" charset="0"/>
              </a:rPr>
            </a:br>
            <a:r>
              <a:rPr lang="id-ID" b="1" smtClean="0">
                <a:latin typeface="Charlemagne Std" pitchFamily="82" charset="0"/>
              </a:rPr>
              <a:t>Nomor 9 Tahun 2010 </a:t>
            </a:r>
            <a:br>
              <a:rPr lang="id-ID" b="1" smtClean="0">
                <a:latin typeface="Charlemagne Std" pitchFamily="82" charset="0"/>
              </a:rPr>
            </a:br>
            <a:r>
              <a:rPr lang="id-ID" b="1" smtClean="0">
                <a:latin typeface="Charlemagne Std" pitchFamily="82" charset="0"/>
              </a:rPr>
              <a:t>Tentang Keprotokolan</a:t>
            </a:r>
            <a:endParaRPr lang="en-US" b="1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4400" b="1" smtClean="0">
                <a:solidFill>
                  <a:schemeClr val="tx1"/>
                </a:solidFill>
                <a:latin typeface="Adobe Garamond Pro" pitchFamily="18" charset="0"/>
              </a:rPr>
              <a:t>Terdiri dari :</a:t>
            </a:r>
          </a:p>
          <a:p>
            <a:r>
              <a:rPr lang="id-ID" sz="4400" b="1" smtClean="0">
                <a:solidFill>
                  <a:schemeClr val="tx1"/>
                </a:solidFill>
                <a:latin typeface="Adobe Garamond Pro" pitchFamily="18" charset="0"/>
              </a:rPr>
              <a:t>9 bab; dan</a:t>
            </a:r>
          </a:p>
          <a:p>
            <a:r>
              <a:rPr lang="id-ID" sz="4400" b="1" smtClean="0">
                <a:solidFill>
                  <a:schemeClr val="tx1"/>
                </a:solidFill>
                <a:latin typeface="Adobe Garamond Pro" pitchFamily="18" charset="0"/>
              </a:rPr>
              <a:t>39 pasal </a:t>
            </a:r>
            <a:endParaRPr lang="en-US" sz="4400" b="1">
              <a:solidFill>
                <a:schemeClr val="tx1"/>
              </a:solidFill>
              <a:latin typeface="Adobe Garamond Pro" pitchFamily="18" charset="0"/>
            </a:endParaRPr>
          </a:p>
        </p:txBody>
      </p:sp>
      <p:sp>
        <p:nvSpPr>
          <p:cNvPr id="4" name="Curved Left Arrow 3"/>
          <p:cNvSpPr/>
          <p:nvPr/>
        </p:nvSpPr>
        <p:spPr>
          <a:xfrm>
            <a:off x="7236296" y="2996952"/>
            <a:ext cx="1512168" cy="1872208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3717032"/>
            <a:ext cx="2736304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80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>
            <a:noAutofit/>
          </a:bodyPr>
          <a:lstStyle/>
          <a:p>
            <a:r>
              <a:rPr lang="id-ID" b="1" smtClean="0">
                <a:latin typeface="Charlemagne Std" pitchFamily="82" charset="0"/>
              </a:rPr>
              <a:t>BAB I </a:t>
            </a:r>
            <a:br>
              <a:rPr lang="id-ID" b="1" smtClean="0">
                <a:latin typeface="Charlemagne Std" pitchFamily="82" charset="0"/>
              </a:rPr>
            </a:br>
            <a:r>
              <a:rPr lang="id-ID" b="1" smtClean="0">
                <a:latin typeface="Charlemagne Std" pitchFamily="82" charset="0"/>
              </a:rPr>
              <a:t>Tentang Ketentuan Umum</a:t>
            </a:r>
            <a:endParaRPr lang="en-US" b="1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7232848" cy="4104456"/>
          </a:xfrm>
        </p:spPr>
        <p:txBody>
          <a:bodyPr>
            <a:normAutofit/>
          </a:bodyPr>
          <a:lstStyle/>
          <a:p>
            <a:pPr algn="just"/>
            <a:r>
              <a:rPr lang="id-ID" b="1" smtClean="0">
                <a:solidFill>
                  <a:schemeClr val="tx1"/>
                </a:solidFill>
                <a:latin typeface="Arial Narrow" pitchFamily="34" charset="0"/>
              </a:rPr>
              <a:t>Terdiri dari;</a:t>
            </a:r>
          </a:p>
          <a:p>
            <a:pPr algn="just"/>
            <a:r>
              <a:rPr lang="id-ID" b="1" smtClean="0">
                <a:solidFill>
                  <a:schemeClr val="tx1"/>
                </a:solidFill>
                <a:latin typeface="Arial Narrow" pitchFamily="34" charset="0"/>
              </a:rPr>
              <a:t>Pasal 1 mengenai pengertian keprotokolan, acara kenegaraan, acara resmi, tata tempat, tata upacara, tata penghormatan, pejabat negara, pejabat pemerintahan, tamu negara, Tokoh Masyakarat Tertentu dan DPRD.</a:t>
            </a:r>
            <a:endParaRPr lang="en-US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699792" y="1556792"/>
            <a:ext cx="936104" cy="115212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53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/>
          </a:bodyPr>
          <a:lstStyle/>
          <a:p>
            <a:r>
              <a:rPr lang="id-ID" smtClean="0">
                <a:latin typeface="Charlemagne Std" pitchFamily="82" charset="0"/>
              </a:rPr>
              <a:t>BAB II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Asas, Tujuan, dan Ruang Lingkup 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636912"/>
            <a:ext cx="7304856" cy="4104456"/>
          </a:xfrm>
        </p:spPr>
        <p:txBody>
          <a:bodyPr>
            <a:normAutofit/>
          </a:bodyPr>
          <a:lstStyle/>
          <a:p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Terdiri dari;</a:t>
            </a:r>
          </a:p>
          <a:p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2 mengenai asas keprotokolan</a:t>
            </a:r>
          </a:p>
          <a:p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3 mengenai tujuan pengaturan keprotokolan</a:t>
            </a:r>
          </a:p>
          <a:p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4 mengenai ruang lingkup pengaturan tata tempat, tata upacara, dan tata penghormatan</a:t>
            </a:r>
            <a:endParaRPr lang="en-US" b="1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530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8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smtClean="0">
                <a:latin typeface="Charlemagne Std" pitchFamily="82" charset="0"/>
              </a:rPr>
              <a:t>BAB III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Acara Kenegaraan dan Acara Resmi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6400800" cy="3672408"/>
          </a:xfrm>
        </p:spPr>
        <p:txBody>
          <a:bodyPr>
            <a:normAutofit/>
          </a:bodyPr>
          <a:lstStyle/>
          <a:p>
            <a:pPr algn="l"/>
            <a:endParaRPr lang="id-ID" b="1" smtClean="0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Terdiri dari;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5, Pasal 6, dan Pasal 7 mengenai penyelenggaraan keprotokolan dalam acara kenegaraan dan acara resmi</a:t>
            </a:r>
            <a:endParaRPr lang="en-US" b="1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4829175"/>
            <a:ext cx="28575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id-ID" smtClean="0">
                <a:latin typeface="Charlemagne Std" pitchFamily="82" charset="0"/>
              </a:rPr>
              <a:t>BAB IV</a:t>
            </a:r>
            <a:br>
              <a:rPr lang="id-ID" smtClean="0">
                <a:latin typeface="Charlemagne Std" pitchFamily="82" charset="0"/>
              </a:rPr>
            </a:br>
            <a:r>
              <a:rPr lang="id-ID" smtClean="0">
                <a:latin typeface="Charlemagne Std" pitchFamily="82" charset="0"/>
              </a:rPr>
              <a:t>Tentang Tata Tempat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7088832" cy="4392488"/>
          </a:xfrm>
        </p:spPr>
        <p:txBody>
          <a:bodyPr>
            <a:normAutofit/>
          </a:bodyPr>
          <a:lstStyle/>
          <a:p>
            <a:r>
              <a:rPr lang="id-ID" b="1" smtClean="0">
                <a:solidFill>
                  <a:schemeClr val="tx1"/>
                </a:solidFill>
                <a:latin typeface="Adobe Hebrew" pitchFamily="18" charset="-79"/>
                <a:cs typeface="Adobe Hebrew" pitchFamily="18" charset="-79"/>
              </a:rPr>
              <a:t>Terdiri dari;</a:t>
            </a:r>
          </a:p>
          <a:p>
            <a:r>
              <a:rPr lang="id-ID" b="1" smtClean="0">
                <a:solidFill>
                  <a:schemeClr val="tx1"/>
                </a:solidFill>
                <a:latin typeface="Adobe Hebrew" pitchFamily="18" charset="-79"/>
                <a:cs typeface="Adobe Hebrew" pitchFamily="18" charset="-79"/>
              </a:rPr>
              <a:t>Pasal 8 menyebutkan pejabat-pejabat yang mendapat pengaturan tata tempat</a:t>
            </a:r>
          </a:p>
          <a:p>
            <a:r>
              <a:rPr lang="id-ID" b="1" smtClean="0">
                <a:solidFill>
                  <a:schemeClr val="tx1"/>
                </a:solidFill>
                <a:latin typeface="Adobe Hebrew" pitchFamily="18" charset="-79"/>
                <a:cs typeface="Adobe Hebrew" pitchFamily="18" charset="-79"/>
              </a:rPr>
              <a:t>Pasal 9 mengenai tata tempat dalam acara kenegaraan dan acara resmi di ibukota Negara Republik Indonesia</a:t>
            </a:r>
            <a:endParaRPr lang="en-US" b="1">
              <a:solidFill>
                <a:schemeClr val="tx1"/>
              </a:solidFill>
              <a:latin typeface="Adobe Hebrew" pitchFamily="18" charset="-79"/>
              <a:cs typeface="Adobe Hebrew" pitchFamily="18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3096"/>
            <a:ext cx="2160240" cy="2433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9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35884"/>
            <a:ext cx="3744416" cy="792087"/>
          </a:xfrm>
        </p:spPr>
        <p:txBody>
          <a:bodyPr/>
          <a:lstStyle/>
          <a:p>
            <a:r>
              <a:rPr lang="id-ID" smtClean="0">
                <a:latin typeface="Charlemagne Std" pitchFamily="82" charset="0"/>
              </a:rPr>
              <a:t>Pasal 10</a:t>
            </a:r>
            <a:endParaRPr lang="en-US">
              <a:latin typeface="Charlemagne Std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33" y="692696"/>
            <a:ext cx="8964488" cy="5904656"/>
          </a:xfrm>
        </p:spPr>
        <p:txBody>
          <a:bodyPr>
            <a:noAutofit/>
          </a:bodyPr>
          <a:lstStyle/>
          <a:p>
            <a:pPr marL="514350" indent="-514350" algn="l">
              <a:buAutoNum type="arabicParenBoth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Tata Tempat dalam Acara Resmi di provinsi ditentukan dengan urutan :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gubernur, 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Wakil gubernur,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Mantan gubernur dan mantan wakil gubernur,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Ketua Dewan Perwakilan Rakyat Daerah provinsi atau nama lainnya;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Kepala perwakilan konsuler negara asing di daerah;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Wakil Ketua Dewan Perwakilan Rakyat Daerah provinsi atau nama lainnya;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Sekretaris daerah, panglima/komandan tertinggi Tentara Nasional Indonesia semua angkatan, kepala kepolisian, ketua pengadilan tinggi semua badan peradilan, dan kepala kejaksaan tinggi di provinsi;</a:t>
            </a:r>
          </a:p>
          <a:p>
            <a:pPr marL="514350" indent="-514350" algn="l">
              <a:buFont typeface="+mj-lt"/>
              <a:buAutoNum type="alphaLcPeriod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Pemimpin partai politik di provinsi yang memiliki wakil di Dewan Perwakilan Rakyat Daerah provinsi;</a:t>
            </a:r>
          </a:p>
          <a:p>
            <a:pPr algn="l"/>
            <a:endParaRPr lang="en-US" sz="2400" b="1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6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8892480" cy="648072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lphaLcPeriod" startAt="9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Anggota Dewan Perwakilan Rakyat Daerah provinsi atau nama lainnya, anggota Majelis Permusyawaratan Ulama Aceh dan anggota Majelis Rakyat Papua; </a:t>
            </a:r>
          </a:p>
          <a:p>
            <a:pPr marL="514350" indent="-514350" algn="l">
              <a:buFont typeface="+mj-lt"/>
              <a:buAutoNum type="alphaLcPeriod" startAt="9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Bupati/walikota;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Kepala Kantor Perwakilan Badan Pemeriksa Keuangan di daerah, Kepala Kantor Perwakilan Bank Indonesia di daerah, ketua Komisi Pemilihan Umum Daerah;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Pemuka agama, pemuka adat, dan Tokoh Masyarakat Tertentu tingkat provinsi;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Ketua Dewan Perwakilan Rakyat Daerah Kabupaten/kota;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Wakil bupati/wakil walikota dan Wakil Ketua Dewan Perwakilan Rakyat Daerah kabupaten/kota;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Anggota Dewan Perwakilan Rakyat Daerah kabupaten/kota;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Asisten sekretaris daerah provinsi, kepala dinas tingkat provinsi, kepala kantor instansi vertikal di provinsi, dan pejabat eselon II; dan</a:t>
            </a:r>
          </a:p>
          <a:p>
            <a:pPr marL="514350" indent="-514350" algn="l">
              <a:buFont typeface="+mj-lt"/>
              <a:buAutoNum type="alphaLcPeriod" startAt="11"/>
            </a:pPr>
            <a:r>
              <a:rPr lang="id-ID" sz="2400" b="1" smtClean="0">
                <a:solidFill>
                  <a:schemeClr val="tx1"/>
                </a:solidFill>
                <a:latin typeface="Arial Narrow" pitchFamily="34" charset="0"/>
              </a:rPr>
              <a:t>Kepala bagian pemerintah daerah provinsi dan pejabat eselon III.</a:t>
            </a:r>
            <a:endParaRPr lang="en-US" sz="2400" b="1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6120680"/>
          </a:xfrm>
        </p:spPr>
        <p:txBody>
          <a:bodyPr>
            <a:noAutofit/>
          </a:bodyPr>
          <a:lstStyle/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11 mengenai tata tempat dalam Acara Resmi di Kabupaten/kota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12 mengenai ketentuan lebih lanjut mengenai tata tempat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13 mengenai tata tempat bagi penyelenggara dan/atau pejabat tuan rumah dalam pelaksanaan Acara Resmi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14 mengenai pendamping pejabat dalam Acara Resmi</a:t>
            </a:r>
          </a:p>
          <a:p>
            <a:pPr algn="l"/>
            <a:r>
              <a:rPr lang="id-ID" b="1" smtClean="0">
                <a:solidFill>
                  <a:schemeClr val="tx1"/>
                </a:solidFill>
                <a:latin typeface="Adobe Kaiti Std R" pitchFamily="18" charset="-128"/>
                <a:ea typeface="Adobe Kaiti Std R" pitchFamily="18" charset="-128"/>
              </a:rPr>
              <a:t>Pasal 15 mengenai seseorang yang mewakili pejabat dalam Acara Resmi</a:t>
            </a:r>
          </a:p>
          <a:p>
            <a:pPr algn="l"/>
            <a:endParaRPr lang="id-ID" b="1" smtClean="0">
              <a:solidFill>
                <a:schemeClr val="tx1"/>
              </a:solidFill>
              <a:latin typeface="Adobe Kaiti Std R" pitchFamily="18" charset="-128"/>
              <a:ea typeface="Adobe Kaiti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505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662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Adobe Garamond Pro</vt:lpstr>
      <vt:lpstr>Adobe Hebrew</vt:lpstr>
      <vt:lpstr>Adobe Kaiti Std R</vt:lpstr>
      <vt:lpstr>Arial</vt:lpstr>
      <vt:lpstr>Arial Narrow</vt:lpstr>
      <vt:lpstr>Bradley Hand ITC</vt:lpstr>
      <vt:lpstr>Calibri</vt:lpstr>
      <vt:lpstr>Charlemagne Std</vt:lpstr>
      <vt:lpstr>Curlz MT</vt:lpstr>
      <vt:lpstr>Office Theme</vt:lpstr>
      <vt:lpstr>ATURAN PROTOKOL</vt:lpstr>
      <vt:lpstr>Undang-Undang Republik Indonesia Nomor 9 Tahun 2010  Tentang Keprotokolan</vt:lpstr>
      <vt:lpstr>BAB I  Tentang Ketentuan Umum</vt:lpstr>
      <vt:lpstr>BAB II Tentang Asas, Tujuan, dan Ruang Lingkup </vt:lpstr>
      <vt:lpstr>BAB III Tentang Acara Kenegaraan dan Acara Resmi</vt:lpstr>
      <vt:lpstr>BAB IV Tentang Tata Tempat</vt:lpstr>
      <vt:lpstr>Pasal 10</vt:lpstr>
      <vt:lpstr>PowerPoint Presentation</vt:lpstr>
      <vt:lpstr>PowerPoint Presentation</vt:lpstr>
      <vt:lpstr>BAB V Tentang Tata Upacara</vt:lpstr>
      <vt:lpstr>bAB VI Tentang Tata Penghormatan</vt:lpstr>
      <vt:lpstr>BAB VII Tentang Tamu Negara, Tamu Pemerintah, dan/atau Tamu Lembaga Negara Lainnya</vt:lpstr>
      <vt:lpstr>BAB VIII Tentang Ketentuan Lain-lain</vt:lpstr>
      <vt:lpstr>BAB IX Tentang Ketentuan Penutup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AINA</dc:creator>
  <cp:lastModifiedBy>SMKN 43 JKT BU WIWI</cp:lastModifiedBy>
  <cp:revision>14</cp:revision>
  <dcterms:created xsi:type="dcterms:W3CDTF">2018-09-06T08:40:24Z</dcterms:created>
  <dcterms:modified xsi:type="dcterms:W3CDTF">2020-09-06T23:40:42Z</dcterms:modified>
</cp:coreProperties>
</file>