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035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355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261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04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990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853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48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986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257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868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859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9990-84E1-40BD-8FA1-BAC6F255FA82}" type="datetimeFigureOut">
              <a:rPr lang="id-ID" smtClean="0"/>
              <a:t>31/07/2019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A655B-E626-4A60-9ED4-9A1DC5A3F9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566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3.4. MENGANALISIS KONSEP DESAIN/PROTOTYPE DAN KEMASAN PRODUK BARANG DAN JASA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94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"/>
            <a:ext cx="11209867" cy="635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Selain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berfungsi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media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pemasaran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juga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memiliki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beberapa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fungsi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lain,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berikut</a:t>
            </a:r>
            <a:r>
              <a:rPr lang="en-US" sz="20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endParaRPr lang="id-ID" sz="2000" dirty="0" smtClean="0">
              <a:solidFill>
                <a:srgbClr val="585858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1600" dirty="0">
              <a:solidFill>
                <a:srgbClr val="585858"/>
              </a:solidFill>
              <a:latin typeface="Book Antiqua" panose="0204060205030503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fontAlgn="base"/>
            <a:r>
              <a:rPr lang="en-US" sz="3200" dirty="0">
                <a:latin typeface="Constantia" panose="02030602050306030303" pitchFamily="18" charset="0"/>
              </a:rPr>
              <a:t>1.      </a:t>
            </a:r>
            <a:r>
              <a:rPr lang="en-US" sz="3200" dirty="0" err="1">
                <a:latin typeface="Constantia" panose="02030602050306030303" pitchFamily="18" charset="0"/>
              </a:rPr>
              <a:t>Kemasan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melindungi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produk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dalam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pergerakan</a:t>
            </a:r>
            <a:r>
              <a:rPr lang="en-US" sz="3200" dirty="0">
                <a:latin typeface="Constantia" panose="02030602050306030303" pitchFamily="18" charset="0"/>
              </a:rPr>
              <a:t>. Salah </a:t>
            </a:r>
            <a:r>
              <a:rPr lang="en-US" sz="3200" dirty="0" err="1">
                <a:latin typeface="Constantia" panose="02030602050306030303" pitchFamily="18" charset="0"/>
              </a:rPr>
              <a:t>satu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fungsi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dasar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kemasan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adalah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untuk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mengurangi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terjadinya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kehancuran</a:t>
            </a:r>
            <a:r>
              <a:rPr lang="en-US" sz="3200" dirty="0">
                <a:latin typeface="Constantia" panose="02030602050306030303" pitchFamily="18" charset="0"/>
              </a:rPr>
              <a:t>, </a:t>
            </a:r>
            <a:r>
              <a:rPr lang="en-US" sz="3200" dirty="0" err="1">
                <a:latin typeface="Constantia" panose="02030602050306030303" pitchFamily="18" charset="0"/>
              </a:rPr>
              <a:t>busuk</a:t>
            </a:r>
            <a:r>
              <a:rPr lang="en-US" sz="3200" dirty="0">
                <a:latin typeface="Constantia" panose="02030602050306030303" pitchFamily="18" charset="0"/>
              </a:rPr>
              <a:t>, </a:t>
            </a:r>
            <a:r>
              <a:rPr lang="en-US" sz="3200" dirty="0" err="1">
                <a:latin typeface="Constantia" panose="02030602050306030303" pitchFamily="18" charset="0"/>
              </a:rPr>
              <a:t>atau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kehilangan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melalui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pencurian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atau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kesalahan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penempatan</a:t>
            </a:r>
            <a:r>
              <a:rPr lang="en-US" sz="3200" dirty="0">
                <a:latin typeface="Constantia" panose="02030602050306030303" pitchFamily="18" charset="0"/>
              </a:rPr>
              <a:t>.</a:t>
            </a:r>
            <a:endParaRPr lang="id-ID" sz="3200" dirty="0">
              <a:latin typeface="Constantia" panose="02030602050306030303" pitchFamily="18" charset="0"/>
            </a:endParaRPr>
          </a:p>
          <a:p>
            <a:pPr fontAlgn="base"/>
            <a:r>
              <a:rPr lang="en-US" sz="3200" dirty="0">
                <a:latin typeface="Constantia" panose="02030602050306030303" pitchFamily="18" charset="0"/>
              </a:rPr>
              <a:t>2.      </a:t>
            </a:r>
            <a:r>
              <a:rPr lang="en-US" sz="3200" dirty="0" err="1">
                <a:latin typeface="Constantia" panose="02030602050306030303" pitchFamily="18" charset="0"/>
              </a:rPr>
              <a:t>Kemasan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memberikan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cara</a:t>
            </a:r>
            <a:r>
              <a:rPr lang="en-US" sz="3200" dirty="0">
                <a:latin typeface="Constantia" panose="02030602050306030303" pitchFamily="18" charset="0"/>
              </a:rPr>
              <a:t> yang </a:t>
            </a:r>
            <a:r>
              <a:rPr lang="en-US" sz="3200" dirty="0" err="1">
                <a:latin typeface="Constantia" panose="02030602050306030303" pitchFamily="18" charset="0"/>
              </a:rPr>
              <a:t>menarik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untuk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menarik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perhatian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kepada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sebuah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produk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dan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memperkuat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citra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produk</a:t>
            </a:r>
            <a:r>
              <a:rPr lang="en-US" sz="3200" dirty="0">
                <a:latin typeface="Constantia" panose="02030602050306030303" pitchFamily="18" charset="0"/>
              </a:rPr>
              <a:t>.</a:t>
            </a:r>
            <a:endParaRPr lang="id-ID" sz="3200" dirty="0">
              <a:latin typeface="Constantia" panose="02030602050306030303" pitchFamily="18" charset="0"/>
            </a:endParaRPr>
          </a:p>
          <a:p>
            <a:pPr fontAlgn="base"/>
            <a:r>
              <a:rPr lang="en-US" sz="3200" dirty="0">
                <a:latin typeface="Constantia" panose="02030602050306030303" pitchFamily="18" charset="0"/>
              </a:rPr>
              <a:t>3.      </a:t>
            </a:r>
            <a:r>
              <a:rPr lang="en-US" sz="3200" dirty="0" err="1">
                <a:latin typeface="Constantia" panose="02030602050306030303" pitchFamily="18" charset="0"/>
              </a:rPr>
              <a:t>Kombinasi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dari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keduanya</a:t>
            </a:r>
            <a:r>
              <a:rPr lang="en-US" sz="3200" dirty="0">
                <a:latin typeface="Constantia" panose="02030602050306030303" pitchFamily="18" charset="0"/>
              </a:rPr>
              <a:t>, marketing </a:t>
            </a:r>
            <a:r>
              <a:rPr lang="en-US" sz="3200" dirty="0" err="1">
                <a:latin typeface="Constantia" panose="02030602050306030303" pitchFamily="18" charset="0"/>
              </a:rPr>
              <a:t>dan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Logistik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dimana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kemasan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menjual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produk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dengan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menarik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perhatian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dan</a:t>
            </a:r>
            <a:r>
              <a:rPr lang="en-US" sz="3200" dirty="0">
                <a:latin typeface="Constantia" panose="02030602050306030303" pitchFamily="18" charset="0"/>
              </a:rPr>
              <a:t> </a:t>
            </a:r>
            <a:r>
              <a:rPr lang="en-US" sz="3200" dirty="0" err="1">
                <a:latin typeface="Constantia" panose="02030602050306030303" pitchFamily="18" charset="0"/>
              </a:rPr>
              <a:t>mengkomunikasikannya</a:t>
            </a:r>
            <a:r>
              <a:rPr lang="en-US" sz="3200" dirty="0">
                <a:latin typeface="Constantia" panose="02030602050306030303" pitchFamily="18" charset="0"/>
              </a:rPr>
              <a:t>.</a:t>
            </a:r>
            <a:endParaRPr lang="id-ID" sz="32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5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965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b="1" dirty="0" smtClean="0">
                <a:solidFill>
                  <a:srgbClr val="585858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JENIS-JENIS KEMASAN</a:t>
            </a:r>
            <a:endParaRPr lang="id-ID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Berdasarkan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struktur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isi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dibagi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tiga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jenis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endParaRPr lang="id-ID" sz="32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1.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Primer,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langsung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mewadahi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pangan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kaleng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susu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botol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minuman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dll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).</a:t>
            </a:r>
            <a:endParaRPr lang="id-ID" sz="32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2.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Sekunder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fungsi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utamanya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melindungi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kelompok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lainnya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seperti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misalnya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kotak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karton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kaleng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susu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kotak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kayu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buah-buahan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dibungkus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sebagainya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2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3.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Tersier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Kuarter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diperlukan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menyimpan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pengiriman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identifikasi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tersier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umumnya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digunakan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pelindung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selama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pengangkutan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2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17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83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Berdasarkan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pemakaiannya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dibagi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tiga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jenis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endParaRPr lang="id-ID" sz="28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1.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sekali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pakai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(Disposable),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langsung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dibuang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setelah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satu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kali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pakai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Contohnya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bungkus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plastik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bungkus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permen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bungkus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daun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karton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dus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makanan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kaleng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28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2.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dipakai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berulang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kali (Multi Trip),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jenis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umumnya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dibuang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oleh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konsumen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tetapi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dikembalikan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lagi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pada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agen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penjual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kemudian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dimanfaatkan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ulang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oleh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pabrik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Contohnya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botol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minuman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botol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kecap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28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3.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dibuang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(Semi Disposable).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biasanya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digunakan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kepentingan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lain di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rumah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konsumen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setelah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dipakai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Contohnya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kaleng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biskuit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kaleng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susu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berbagai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jenis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botol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28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82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147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Berdasarkan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tingkat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kesiapan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pakai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dibagi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dua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jenis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endParaRPr lang="id-ID" sz="36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1.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siap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pakai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siap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diisi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telah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sempurna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sejak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keluar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pabrik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Contohnya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botol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kaleng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sebagainya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6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2.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siap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dirakit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masih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memerlukan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tahap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perakitan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sebelum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pengisian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misalnya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kaleng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lempengan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silinder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fleksibel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terbuat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kertas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foil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plastik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6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209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623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PENGERTIAN SKETSA</a:t>
            </a:r>
            <a:endParaRPr lang="id-ID" sz="32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1.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Menurut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Linda Murray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Peter,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Sketsa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rancangan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kasar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komposisi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endParaRPr lang="id-ID" sz="32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2.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sebagian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komposisi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dibuat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demi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kepuasan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pribadi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Pada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tahap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ada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beberapa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hal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acuan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skala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perbandingan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komposisi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penyinaran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lain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sebagainya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2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3.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Sementara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menurut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H.W Flower,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Sketsa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begitu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saja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tanpa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persiapan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gambaran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lukisan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pendahuluan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kasar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ringan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semata-mata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garis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besar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Kegiatan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menggambar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sketsa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pada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dasarnya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memerlukan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alat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sangat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sederhana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membuat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tanda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goresan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mewakili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sesungguhnya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2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53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631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600" b="1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JENIS-JENIS SKETSA</a:t>
            </a:r>
            <a:endParaRPr lang="id-ID" sz="36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1.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Gambar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garis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besar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sketsa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membuat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garis-garis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sederhana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tanpa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rincian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selesai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6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2.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Sketsa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cepat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sketsa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menggunakan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beberapa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garis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saja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menampilkan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citra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sketsa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sudah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selesai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6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3.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Studi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citra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sketsa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berupa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coretan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cepat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kurang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terperinci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hanya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menunjukan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36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global.</a:t>
            </a:r>
            <a:endParaRPr lang="id-ID" sz="36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85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sil gambar untuk materi prototype produk barang dan jas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34" y="989540"/>
            <a:ext cx="4651022" cy="4970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asil gambar untuk materi prototype produk barang dan jas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586" y="989540"/>
            <a:ext cx="4034014" cy="49709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5499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sil gambar untuk materi prototype produk barang dan jas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11" y="248357"/>
            <a:ext cx="9652000" cy="6208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016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sil gambar untuk materi prototype produk barang dan jas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022" y="0"/>
            <a:ext cx="12271022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535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5688" y="180622"/>
            <a:ext cx="104986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Prototipe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purwa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–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rupa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)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dasar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sebuah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tahapan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sangat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penting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rencana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karena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menyangkut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keunggulan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menentukan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kemajuan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usaha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di masa </a:t>
            </a:r>
            <a:r>
              <a:rPr lang="en-US" sz="44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mendatang</a:t>
            </a:r>
            <a:r>
              <a:rPr lang="en-US" sz="44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endParaRPr lang="id-ID" sz="4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8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044"/>
            <a:ext cx="12191999" cy="6770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b="1" dirty="0" smtClean="0">
                <a:solidFill>
                  <a:srgbClr val="585858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TAHAPAN-TAHAPAN PROTOTYPE</a:t>
            </a:r>
            <a:endParaRPr lang="id-ID" b="1" dirty="0" smtClean="0">
              <a:solidFill>
                <a:srgbClr val="585858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fontAlgn="base"/>
            <a:r>
              <a:rPr lang="en-US" sz="2400" dirty="0">
                <a:latin typeface="Constantia" panose="02030602050306030303" pitchFamily="18" charset="0"/>
              </a:rPr>
              <a:t>1.      </a:t>
            </a:r>
            <a:r>
              <a:rPr lang="en-US" sz="2400" dirty="0" err="1">
                <a:latin typeface="Constantia" panose="02030602050306030303" pitchFamily="18" charset="0"/>
              </a:rPr>
              <a:t>Pendefinisian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produk</a:t>
            </a:r>
            <a:r>
              <a:rPr lang="en-US" sz="2400" dirty="0">
                <a:latin typeface="Constantia" panose="02030602050306030303" pitchFamily="18" charset="0"/>
              </a:rPr>
              <a:t>: </a:t>
            </a:r>
            <a:r>
              <a:rPr lang="en-US" sz="2400" dirty="0" err="1">
                <a:latin typeface="Constantia" panose="02030602050306030303" pitchFamily="18" charset="0"/>
              </a:rPr>
              <a:t>merupakan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penerjemahan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konsep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teknikal</a:t>
            </a:r>
            <a:r>
              <a:rPr lang="en-US" sz="2400" dirty="0">
                <a:latin typeface="Constantia" panose="02030602050306030303" pitchFamily="18" charset="0"/>
              </a:rPr>
              <a:t> yang </a:t>
            </a:r>
            <a:r>
              <a:rPr lang="en-US" sz="2400" dirty="0" err="1">
                <a:latin typeface="Constantia" panose="02030602050306030303" pitchFamily="18" charset="0"/>
              </a:rPr>
              <a:t>berhubungan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dengan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kebutuhan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perilaku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konsumen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kedalam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bentuk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perancangan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termasuk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aspek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hukum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produk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aspek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hukum</a:t>
            </a:r>
            <a:r>
              <a:rPr lang="en-US" sz="2400" dirty="0">
                <a:latin typeface="Constantia" panose="02030602050306030303" pitchFamily="18" charset="0"/>
              </a:rPr>
              <a:t> yang </a:t>
            </a:r>
            <a:r>
              <a:rPr lang="en-US" sz="2400" dirty="0" err="1">
                <a:latin typeface="Constantia" panose="02030602050306030303" pitchFamily="18" charset="0"/>
              </a:rPr>
              <a:t>melibatkan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keamanan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perlindungan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terhadap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konsumen</a:t>
            </a:r>
            <a:r>
              <a:rPr lang="en-US" sz="2400" dirty="0" smtClean="0">
                <a:latin typeface="Constantia" panose="02030602050306030303" pitchFamily="18" charset="0"/>
              </a:rPr>
              <a:t>.</a:t>
            </a:r>
            <a:endParaRPr lang="id-ID" sz="2400" dirty="0" smtClean="0">
              <a:latin typeface="Constantia" panose="02030602050306030303" pitchFamily="18" charset="0"/>
            </a:endParaRPr>
          </a:p>
          <a:p>
            <a:pPr fontAlgn="base"/>
            <a:endParaRPr lang="id-ID" sz="2400" dirty="0">
              <a:latin typeface="Constantia" panose="02030602050306030303" pitchFamily="18" charset="0"/>
            </a:endParaRPr>
          </a:p>
          <a:p>
            <a:pPr fontAlgn="base"/>
            <a:r>
              <a:rPr lang="en-US" sz="2400" dirty="0">
                <a:latin typeface="Constantia" panose="02030602050306030303" pitchFamily="18" charset="0"/>
              </a:rPr>
              <a:t>2.      Working model: </a:t>
            </a:r>
            <a:r>
              <a:rPr lang="en-US" sz="2400" dirty="0" err="1">
                <a:latin typeface="Constantia" panose="02030602050306030303" pitchFamily="18" charset="0"/>
              </a:rPr>
              <a:t>dibuat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tidak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harus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mempresentasikan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fungsi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produk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secara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keseluruhan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dibuat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pada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skala</a:t>
            </a:r>
            <a:r>
              <a:rPr lang="en-US" sz="2400" dirty="0">
                <a:latin typeface="Constantia" panose="02030602050306030303" pitchFamily="18" charset="0"/>
              </a:rPr>
              <a:t> yang </a:t>
            </a:r>
            <a:r>
              <a:rPr lang="en-US" sz="2400" dirty="0" err="1">
                <a:latin typeface="Constantia" panose="02030602050306030303" pitchFamily="18" charset="0"/>
              </a:rPr>
              <a:t>seperlunya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saja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untuk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membuktikan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konsep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dari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pembuatan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produk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menemukan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hal-hal</a:t>
            </a:r>
            <a:r>
              <a:rPr lang="en-US" sz="2400" dirty="0">
                <a:latin typeface="Constantia" panose="02030602050306030303" pitchFamily="18" charset="0"/>
              </a:rPr>
              <a:t> yang </a:t>
            </a:r>
            <a:r>
              <a:rPr lang="en-US" sz="2400" dirty="0" err="1">
                <a:latin typeface="Constantia" panose="02030602050306030303" pitchFamily="18" charset="0"/>
              </a:rPr>
              <a:t>tidak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sesuai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dengan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konsep</a:t>
            </a:r>
            <a:r>
              <a:rPr lang="en-US" sz="2400" dirty="0">
                <a:latin typeface="Constantia" panose="02030602050306030303" pitchFamily="18" charset="0"/>
              </a:rPr>
              <a:t> yang </a:t>
            </a:r>
            <a:r>
              <a:rPr lang="en-US" sz="2400" dirty="0" err="1">
                <a:latin typeface="Constantia" panose="02030602050306030303" pitchFamily="18" charset="0"/>
              </a:rPr>
              <a:t>telah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dibuat</a:t>
            </a:r>
            <a:r>
              <a:rPr lang="en-US" sz="2400" dirty="0">
                <a:latin typeface="Constantia" panose="02030602050306030303" pitchFamily="18" charset="0"/>
              </a:rPr>
              <a:t>. Working model juga </a:t>
            </a:r>
            <a:r>
              <a:rPr lang="en-US" sz="2400" dirty="0" err="1">
                <a:latin typeface="Constantia" panose="02030602050306030303" pitchFamily="18" charset="0"/>
              </a:rPr>
              <a:t>dibangun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untuk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menguji</a:t>
            </a:r>
            <a:r>
              <a:rPr lang="en-US" sz="2400" dirty="0">
                <a:latin typeface="Constantia" panose="02030602050306030303" pitchFamily="18" charset="0"/>
              </a:rPr>
              <a:t> parameter </a:t>
            </a:r>
            <a:r>
              <a:rPr lang="en-US" sz="2400" dirty="0" err="1">
                <a:latin typeface="Constantia" panose="02030602050306030303" pitchFamily="18" charset="0"/>
              </a:rPr>
              <a:t>fungsional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membantu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perancangan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prototipe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rekayasa</a:t>
            </a:r>
            <a:r>
              <a:rPr lang="en-US" sz="2400" dirty="0" smtClean="0">
                <a:latin typeface="Constantia" panose="02030602050306030303" pitchFamily="18" charset="0"/>
              </a:rPr>
              <a:t>.</a:t>
            </a:r>
            <a:endParaRPr lang="id-ID" sz="2400" dirty="0" smtClean="0">
              <a:latin typeface="Constantia" panose="02030602050306030303" pitchFamily="18" charset="0"/>
            </a:endParaRPr>
          </a:p>
          <a:p>
            <a:pPr fontAlgn="base"/>
            <a:endParaRPr lang="id-ID" sz="2400" dirty="0">
              <a:latin typeface="Constantia" panose="02030602050306030303" pitchFamily="18" charset="0"/>
            </a:endParaRPr>
          </a:p>
          <a:p>
            <a:pPr fontAlgn="base"/>
            <a:r>
              <a:rPr lang="en-US" sz="2400" dirty="0">
                <a:latin typeface="Constantia" panose="02030602050306030303" pitchFamily="18" charset="0"/>
              </a:rPr>
              <a:t>3.      </a:t>
            </a:r>
            <a:r>
              <a:rPr lang="en-US" sz="2400" dirty="0" err="1">
                <a:latin typeface="Constantia" panose="02030602050306030303" pitchFamily="18" charset="0"/>
              </a:rPr>
              <a:t>Prototipe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rekayasa</a:t>
            </a:r>
            <a:r>
              <a:rPr lang="en-US" sz="2400" dirty="0">
                <a:latin typeface="Constantia" panose="02030602050306030303" pitchFamily="18" charset="0"/>
              </a:rPr>
              <a:t> (engineering prototype): </a:t>
            </a:r>
            <a:r>
              <a:rPr lang="en-US" sz="2400" dirty="0" err="1">
                <a:latin typeface="Constantia" panose="02030602050306030303" pitchFamily="18" charset="0"/>
              </a:rPr>
              <a:t>dibuat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seperti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halnya</a:t>
            </a:r>
            <a:r>
              <a:rPr lang="en-US" sz="2400" dirty="0">
                <a:latin typeface="Constantia" panose="02030602050306030303" pitchFamily="18" charset="0"/>
              </a:rPr>
              <a:t> working model </a:t>
            </a:r>
            <a:r>
              <a:rPr lang="en-US" sz="2400" dirty="0" err="1">
                <a:latin typeface="Constantia" panose="02030602050306030303" pitchFamily="18" charset="0"/>
              </a:rPr>
              <a:t>namun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mengalami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perubahan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tingkat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kompleksitas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maupun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superioritas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dari</a:t>
            </a:r>
            <a:r>
              <a:rPr lang="en-US" sz="2400" dirty="0">
                <a:latin typeface="Constantia" panose="02030602050306030303" pitchFamily="18" charset="0"/>
              </a:rPr>
              <a:t> working model, </a:t>
            </a:r>
            <a:r>
              <a:rPr lang="en-US" sz="2400" dirty="0" err="1">
                <a:latin typeface="Constantia" panose="02030602050306030303" pitchFamily="18" charset="0"/>
              </a:rPr>
              <a:t>dibangun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mencapai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tingkat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kualitas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teknis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tertentu</a:t>
            </a:r>
            <a:r>
              <a:rPr lang="en-US" sz="2400" dirty="0">
                <a:latin typeface="Constantia" panose="02030602050306030303" pitchFamily="18" charset="0"/>
              </a:rPr>
              <a:t> agar </a:t>
            </a:r>
            <a:r>
              <a:rPr lang="en-US" sz="2400" dirty="0" err="1">
                <a:latin typeface="Constantia" panose="02030602050306030303" pitchFamily="18" charset="0"/>
              </a:rPr>
              <a:t>dapat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diteruskan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menjadi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prototipe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produksi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atau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untuk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dilanjutkan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pada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tahapan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produksi</a:t>
            </a:r>
            <a:r>
              <a:rPr lang="en-US" sz="2400" dirty="0">
                <a:latin typeface="Constantia" panose="02030602050306030303" pitchFamily="18" charset="0"/>
              </a:rPr>
              <a:t>.</a:t>
            </a:r>
            <a:endParaRPr lang="id-ID" sz="2400" dirty="0">
              <a:latin typeface="Constantia" panose="02030602050306030303" pitchFamily="18" charset="0"/>
            </a:endParaRPr>
          </a:p>
          <a:p>
            <a:pPr fontAlgn="base"/>
            <a:endParaRPr lang="id-ID" sz="24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24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3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46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4.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Prototipe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dibuat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keperluan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pengujian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kinerja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operasional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kebutuhan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rancangan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sistem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2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5.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Prototipe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(production prototype):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dirancang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seluruh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fungsi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operasional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menentukan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kebutuhan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metode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dibangun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pada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skala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sesungguhnya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data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kinerja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tahan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part-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2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6.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Qualified production item: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dibuat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skala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penuh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berfungsi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penuh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diproduksi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pada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tahap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awal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jumlah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kecil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memastikan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memenuhi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segala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standar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maupun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peraturan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diberlakukan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terhadap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biasanya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diuji-cobakan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kepada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umum</a:t>
            </a:r>
            <a:r>
              <a:rPr lang="en-US" sz="32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32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9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21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7.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mematangkan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hendak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diproduksi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komersil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maka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perlu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memasuki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pasar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melihat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ancaman-ancaman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;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misal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: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keamananan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regulasi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tanggung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jawab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ketahanan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kerusakan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(wear–and–tear),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pelanggaran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siklus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break even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polusi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konsekuensinya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diperlukan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peningkatan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program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pemasaran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28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8.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Model: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alat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peraga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mirip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dibangun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(look–like–models).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jelas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menggambarkan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penampilan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baik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skala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diperbesar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1:1,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diperkecil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memastikan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dibangun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sesuai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lingkungan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maupun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lingkungan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user.</a:t>
            </a:r>
            <a:endParaRPr lang="id-ID" sz="28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9.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Prototipe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efektif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mengkomunikasikan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konsep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namun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jangan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sampai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menyerupai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sebenarnya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karena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mengandung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resiko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responden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menyamakannya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akhir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id-ID" sz="28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mbar terkai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22" y="361242"/>
            <a:ext cx="11029244" cy="51759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797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3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PENGERTIAN KEMASAN PRODUK</a:t>
            </a:r>
            <a:endParaRPr lang="id-ID" sz="2800" dirty="0" smtClean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desain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kreatif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mengaitkan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struktur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material,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warna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citra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tipografi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elemen-elemen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desain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informasi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agar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dipasarkan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Kemasan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digunakan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membungkus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melindungi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mengirim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mengeluarkan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menyimpan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mengidentifikasi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membedakan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sebuah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di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pasar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Klimchuk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dan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Krasovec</a:t>
            </a:r>
            <a:r>
              <a:rPr lang="en-US" sz="2800" dirty="0" smtClean="0">
                <a:solidFill>
                  <a:srgbClr val="585858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2006:33).</a:t>
            </a:r>
            <a:endParaRPr lang="id-ID" sz="2800" dirty="0" smtClean="0">
              <a:solidFill>
                <a:srgbClr val="585858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2800" dirty="0">
              <a:solidFill>
                <a:srgbClr val="585858"/>
              </a:solidFill>
              <a:latin typeface="Constantia" panose="02030602050306030303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800" dirty="0" err="1">
                <a:latin typeface="Constantia" panose="02030602050306030303" pitchFamily="18" charset="0"/>
              </a:rPr>
              <a:t>Menurut</a:t>
            </a:r>
            <a:r>
              <a:rPr lang="en-US" sz="2800" dirty="0">
                <a:latin typeface="Constantia" panose="02030602050306030303" pitchFamily="18" charset="0"/>
              </a:rPr>
              <a:t> Kotler &amp; Keller (2009:27), </a:t>
            </a:r>
            <a:r>
              <a:rPr lang="en-US" sz="2800" dirty="0" err="1">
                <a:latin typeface="Constantia" panose="02030602050306030303" pitchFamily="18" charset="0"/>
              </a:rPr>
              <a:t>pengemasan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adalah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kegiatan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merancang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dan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memproduksi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wadah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atau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bungkus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sebagai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sebuah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produk</a:t>
            </a:r>
            <a:r>
              <a:rPr lang="en-US" sz="2800" dirty="0">
                <a:latin typeface="Constantia" panose="02030602050306030303" pitchFamily="18" charset="0"/>
              </a:rPr>
              <a:t>. </a:t>
            </a:r>
            <a:r>
              <a:rPr lang="en-US" sz="2800" dirty="0" err="1">
                <a:latin typeface="Constantia" panose="02030602050306030303" pitchFamily="18" charset="0"/>
              </a:rPr>
              <a:t>Pengemasan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adalah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aktivitas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merancang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dan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memproduksi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kemasan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atau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pembungkus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untuk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produk</a:t>
            </a:r>
            <a:r>
              <a:rPr lang="en-US" sz="2800" dirty="0">
                <a:latin typeface="Constantia" panose="02030602050306030303" pitchFamily="18" charset="0"/>
              </a:rPr>
              <a:t>. </a:t>
            </a:r>
            <a:r>
              <a:rPr lang="en-US" sz="2800" dirty="0" err="1">
                <a:latin typeface="Constantia" panose="02030602050306030303" pitchFamily="18" charset="0"/>
              </a:rPr>
              <a:t>Biasanya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fungsi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utama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dari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kemasan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adalah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untuk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menjaga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produk</a:t>
            </a:r>
            <a:r>
              <a:rPr lang="en-US" sz="2800" dirty="0">
                <a:latin typeface="Constantia" panose="02030602050306030303" pitchFamily="18" charset="0"/>
              </a:rPr>
              <a:t>. </a:t>
            </a:r>
            <a:r>
              <a:rPr lang="en-US" sz="2800" dirty="0" err="1">
                <a:latin typeface="Constantia" panose="02030602050306030303" pitchFamily="18" charset="0"/>
              </a:rPr>
              <a:t>Namun</a:t>
            </a:r>
            <a:r>
              <a:rPr lang="en-US" sz="2800" dirty="0">
                <a:latin typeface="Constantia" panose="02030602050306030303" pitchFamily="18" charset="0"/>
              </a:rPr>
              <a:t>, </a:t>
            </a:r>
            <a:r>
              <a:rPr lang="en-US" sz="2800" dirty="0" err="1">
                <a:latin typeface="Constantia" panose="02030602050306030303" pitchFamily="18" charset="0"/>
              </a:rPr>
              <a:t>sekarang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kemasan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menjadi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faktor</a:t>
            </a:r>
            <a:r>
              <a:rPr lang="en-US" sz="2800" dirty="0">
                <a:latin typeface="Constantia" panose="02030602050306030303" pitchFamily="18" charset="0"/>
              </a:rPr>
              <a:t> yang </a:t>
            </a:r>
            <a:r>
              <a:rPr lang="en-US" sz="2800" dirty="0" err="1">
                <a:latin typeface="Constantia" panose="02030602050306030303" pitchFamily="18" charset="0"/>
              </a:rPr>
              <a:t>cukup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penting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sebagai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alat</a:t>
            </a:r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err="1">
                <a:latin typeface="Constantia" panose="02030602050306030303" pitchFamily="18" charset="0"/>
              </a:rPr>
              <a:t>pemasaran</a:t>
            </a:r>
            <a:r>
              <a:rPr lang="en-US" sz="2800" dirty="0">
                <a:latin typeface="Constantia" panose="02030602050306030303" pitchFamily="18" charset="0"/>
              </a:rPr>
              <a:t> (</a:t>
            </a:r>
            <a:r>
              <a:rPr lang="en-US" sz="2800" dirty="0" err="1">
                <a:latin typeface="Constantia" panose="02030602050306030303" pitchFamily="18" charset="0"/>
              </a:rPr>
              <a:t>Rangkuti</a:t>
            </a:r>
            <a:r>
              <a:rPr lang="en-US" sz="2800" dirty="0">
                <a:latin typeface="Constantia" panose="02030602050306030303" pitchFamily="18" charset="0"/>
              </a:rPr>
              <a:t>, 2010:132).</a:t>
            </a:r>
            <a:endParaRPr lang="id-ID" sz="28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28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6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044"/>
            <a:ext cx="12022667" cy="7492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b="1" dirty="0">
              <a:solidFill>
                <a:srgbClr val="585858"/>
              </a:solidFill>
              <a:latin typeface="Book Antiqua" panose="02040602050305030304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b="1" dirty="0" smtClean="0">
                <a:solidFill>
                  <a:srgbClr val="585858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FUNGSI KEMASAN PRODUK</a:t>
            </a:r>
            <a:endParaRPr lang="id-ID" b="1" dirty="0" smtClean="0">
              <a:solidFill>
                <a:srgbClr val="585858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d-ID" sz="2000" dirty="0" smtClean="0">
                <a:solidFill>
                  <a:srgbClr val="585858"/>
                </a:solidFill>
                <a:latin typeface="Constantia" panose="02030602050306030303" pitchFamily="18" charset="0"/>
                <a:ea typeface="Calibri" panose="020F0502020204030204" pitchFamily="34" charset="0"/>
                <a:cs typeface="Helvetica" panose="020B0604020202020204" pitchFamily="34" charset="0"/>
              </a:rPr>
              <a:t>a. Simamora (2007) mengemukakan pengemasan mempunyai dua fungsi, yaitu :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000" dirty="0">
                <a:latin typeface="Constantia" panose="02030602050306030303" pitchFamily="18" charset="0"/>
              </a:rPr>
              <a:t>1.      </a:t>
            </a:r>
            <a:r>
              <a:rPr lang="en-US" sz="2000" dirty="0" err="1">
                <a:latin typeface="Constantia" panose="02030602050306030303" pitchFamily="18" charset="0"/>
              </a:rPr>
              <a:t>Fungsi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 smtClean="0">
                <a:latin typeface="Constantia" panose="02030602050306030303" pitchFamily="18" charset="0"/>
              </a:rPr>
              <a:t>Protektif</a:t>
            </a:r>
            <a:endParaRPr lang="id-ID" sz="2000" b="1" dirty="0" smtClean="0">
              <a:solidFill>
                <a:srgbClr val="585858"/>
              </a:solidFill>
              <a:latin typeface="Constantia" panose="02030602050306030303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000" dirty="0">
                <a:latin typeface="Constantia" panose="02030602050306030303" pitchFamily="18" charset="0"/>
              </a:rPr>
              <a:t>2.      </a:t>
            </a:r>
            <a:r>
              <a:rPr lang="en-US" sz="2000" dirty="0" err="1">
                <a:latin typeface="Constantia" panose="02030602050306030303" pitchFamily="18" charset="0"/>
              </a:rPr>
              <a:t>Fungsi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 smtClean="0">
                <a:latin typeface="Constantia" panose="02030602050306030303" pitchFamily="18" charset="0"/>
              </a:rPr>
              <a:t>Promosional</a:t>
            </a:r>
            <a:endParaRPr lang="id-ID" sz="2000" dirty="0" smtClean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20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id-ID" sz="2000" dirty="0" smtClean="0">
                <a:latin typeface="Constantia" panose="02030602050306030303" pitchFamily="18" charset="0"/>
              </a:rPr>
              <a:t>b. </a:t>
            </a:r>
            <a:r>
              <a:rPr lang="en-US" sz="2000" dirty="0" smtClean="0">
                <a:latin typeface="Constantia" panose="02030602050306030303" pitchFamily="18" charset="0"/>
              </a:rPr>
              <a:t>Kotler </a:t>
            </a:r>
            <a:r>
              <a:rPr lang="en-US" sz="2000" dirty="0">
                <a:latin typeface="Constantia" panose="02030602050306030303" pitchFamily="18" charset="0"/>
              </a:rPr>
              <a:t>(1999:228), </a:t>
            </a:r>
            <a:r>
              <a:rPr lang="en-US" sz="2000" dirty="0" err="1">
                <a:latin typeface="Constantia" panose="02030602050306030303" pitchFamily="18" charset="0"/>
              </a:rPr>
              <a:t>terdapat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empat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fungsi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kemasan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sebagai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satu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alat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pemasaran</a:t>
            </a:r>
            <a:r>
              <a:rPr lang="en-US" sz="2000" dirty="0">
                <a:latin typeface="Constantia" panose="02030602050306030303" pitchFamily="18" charset="0"/>
              </a:rPr>
              <a:t>, </a:t>
            </a:r>
            <a:r>
              <a:rPr lang="en-US" sz="2000" dirty="0" err="1">
                <a:latin typeface="Constantia" panose="02030602050306030303" pitchFamily="18" charset="0"/>
              </a:rPr>
              <a:t>yaitu</a:t>
            </a:r>
            <a:r>
              <a:rPr lang="en-US" sz="2000" dirty="0">
                <a:latin typeface="Constantia" panose="02030602050306030303" pitchFamily="18" charset="0"/>
              </a:rPr>
              <a:t> :</a:t>
            </a:r>
            <a:endParaRPr lang="id-ID" sz="20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000" dirty="0">
                <a:latin typeface="Constantia" panose="02030602050306030303" pitchFamily="18" charset="0"/>
              </a:rPr>
              <a:t>1.      Self service. </a:t>
            </a:r>
            <a:r>
              <a:rPr lang="en-US" sz="2000" dirty="0" err="1">
                <a:latin typeface="Constantia" panose="02030602050306030303" pitchFamily="18" charset="0"/>
              </a:rPr>
              <a:t>Kemasan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semakin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berfungsi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lebih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banyak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lagi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dalam</a:t>
            </a:r>
            <a:r>
              <a:rPr lang="en-US" sz="2000" dirty="0">
                <a:latin typeface="Constantia" panose="02030602050306030303" pitchFamily="18" charset="0"/>
              </a:rPr>
              <a:t> proses </a:t>
            </a:r>
            <a:r>
              <a:rPr lang="en-US" sz="2000" dirty="0" err="1">
                <a:latin typeface="Constantia" panose="02030602050306030303" pitchFamily="18" charset="0"/>
              </a:rPr>
              <a:t>penjualan</a:t>
            </a:r>
            <a:r>
              <a:rPr lang="en-US" sz="2000" dirty="0">
                <a:latin typeface="Constantia" panose="02030602050306030303" pitchFamily="18" charset="0"/>
              </a:rPr>
              <a:t>, </a:t>
            </a:r>
            <a:r>
              <a:rPr lang="en-US" sz="2000" dirty="0" err="1">
                <a:latin typeface="Constantia" panose="02030602050306030303" pitchFamily="18" charset="0"/>
              </a:rPr>
              <a:t>dimana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kemasan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harus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menarik</a:t>
            </a:r>
            <a:r>
              <a:rPr lang="en-US" sz="2000" dirty="0">
                <a:latin typeface="Constantia" panose="02030602050306030303" pitchFamily="18" charset="0"/>
              </a:rPr>
              <a:t>, </a:t>
            </a:r>
            <a:r>
              <a:rPr lang="en-US" sz="2000" dirty="0" err="1">
                <a:latin typeface="Constantia" panose="02030602050306030303" pitchFamily="18" charset="0"/>
              </a:rPr>
              <a:t>menyebutkan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ciri-ciri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produk</a:t>
            </a:r>
            <a:r>
              <a:rPr lang="en-US" sz="2000" dirty="0">
                <a:latin typeface="Constantia" panose="02030602050306030303" pitchFamily="18" charset="0"/>
              </a:rPr>
              <a:t>, </a:t>
            </a:r>
            <a:r>
              <a:rPr lang="en-US" sz="2000" dirty="0" err="1">
                <a:latin typeface="Constantia" panose="02030602050306030303" pitchFamily="18" charset="0"/>
              </a:rPr>
              <a:t>meyakinkan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konsumen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dan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memberi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kesan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menyeluruh</a:t>
            </a:r>
            <a:r>
              <a:rPr lang="en-US" sz="2000" dirty="0">
                <a:latin typeface="Constantia" panose="02030602050306030303" pitchFamily="18" charset="0"/>
              </a:rPr>
              <a:t> yang </a:t>
            </a:r>
            <a:r>
              <a:rPr lang="en-US" sz="2000" dirty="0" err="1">
                <a:latin typeface="Constantia" panose="02030602050306030303" pitchFamily="18" charset="0"/>
              </a:rPr>
              <a:t>mendukung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produk</a:t>
            </a:r>
            <a:r>
              <a:rPr lang="en-US" sz="2000" dirty="0">
                <a:latin typeface="Constantia" panose="02030602050306030303" pitchFamily="18" charset="0"/>
              </a:rPr>
              <a:t>.</a:t>
            </a:r>
            <a:endParaRPr lang="id-ID" sz="20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000" dirty="0">
                <a:latin typeface="Constantia" panose="02030602050306030303" pitchFamily="18" charset="0"/>
              </a:rPr>
              <a:t>2.      Consumer </a:t>
            </a:r>
            <a:r>
              <a:rPr lang="en-US" sz="2000" dirty="0" err="1">
                <a:latin typeface="Constantia" panose="02030602050306030303" pitchFamily="18" charset="0"/>
              </a:rPr>
              <a:t>offluence</a:t>
            </a:r>
            <a:r>
              <a:rPr lang="en-US" sz="2000" dirty="0">
                <a:latin typeface="Constantia" panose="02030602050306030303" pitchFamily="18" charset="0"/>
              </a:rPr>
              <a:t>. </a:t>
            </a:r>
            <a:r>
              <a:rPr lang="en-US" sz="2000" dirty="0" err="1">
                <a:latin typeface="Constantia" panose="02030602050306030303" pitchFamily="18" charset="0"/>
              </a:rPr>
              <a:t>Konsumen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bersedia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membayar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lebih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mahal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bagi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kemudahan</a:t>
            </a:r>
            <a:r>
              <a:rPr lang="en-US" sz="2000" dirty="0">
                <a:latin typeface="Constantia" panose="02030602050306030303" pitchFamily="18" charset="0"/>
              </a:rPr>
              <a:t>, </a:t>
            </a:r>
            <a:r>
              <a:rPr lang="en-US" sz="2000" dirty="0" err="1">
                <a:latin typeface="Constantia" panose="02030602050306030303" pitchFamily="18" charset="0"/>
              </a:rPr>
              <a:t>penampilan</a:t>
            </a:r>
            <a:r>
              <a:rPr lang="en-US" sz="2000" dirty="0">
                <a:latin typeface="Constantia" panose="02030602050306030303" pitchFamily="18" charset="0"/>
              </a:rPr>
              <a:t>, </a:t>
            </a:r>
            <a:r>
              <a:rPr lang="en-US" sz="2000" dirty="0" err="1">
                <a:latin typeface="Constantia" panose="02030602050306030303" pitchFamily="18" charset="0"/>
              </a:rPr>
              <a:t>ketergantungan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dan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prestise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dari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kemasan</a:t>
            </a:r>
            <a:r>
              <a:rPr lang="en-US" sz="2000" dirty="0">
                <a:latin typeface="Constantia" panose="02030602050306030303" pitchFamily="18" charset="0"/>
              </a:rPr>
              <a:t> yang </a:t>
            </a:r>
            <a:r>
              <a:rPr lang="en-US" sz="2000" dirty="0" err="1">
                <a:latin typeface="Constantia" panose="02030602050306030303" pitchFamily="18" charset="0"/>
              </a:rPr>
              <a:t>lebih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baik</a:t>
            </a:r>
            <a:r>
              <a:rPr lang="en-US" sz="2000" dirty="0">
                <a:latin typeface="Constantia" panose="02030602050306030303" pitchFamily="18" charset="0"/>
              </a:rPr>
              <a:t>.</a:t>
            </a:r>
            <a:endParaRPr lang="id-ID" sz="20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000" dirty="0">
                <a:latin typeface="Constantia" panose="02030602050306030303" pitchFamily="18" charset="0"/>
              </a:rPr>
              <a:t>3.      Company and brand image. Perusahaan </a:t>
            </a:r>
            <a:r>
              <a:rPr lang="en-US" sz="2000" dirty="0" err="1">
                <a:latin typeface="Constantia" panose="02030602050306030303" pitchFamily="18" charset="0"/>
              </a:rPr>
              <a:t>mengenal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baik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kekuatan</a:t>
            </a:r>
            <a:r>
              <a:rPr lang="en-US" sz="2000" dirty="0">
                <a:latin typeface="Constantia" panose="02030602050306030303" pitchFamily="18" charset="0"/>
              </a:rPr>
              <a:t> yang </a:t>
            </a:r>
            <a:r>
              <a:rPr lang="en-US" sz="2000" dirty="0" err="1">
                <a:latin typeface="Constantia" panose="02030602050306030303" pitchFamily="18" charset="0"/>
              </a:rPr>
              <a:t>dikandung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dari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kemasan</a:t>
            </a:r>
            <a:r>
              <a:rPr lang="en-US" sz="2000" dirty="0">
                <a:latin typeface="Constantia" panose="02030602050306030303" pitchFamily="18" charset="0"/>
              </a:rPr>
              <a:t> yang </a:t>
            </a:r>
            <a:r>
              <a:rPr lang="en-US" sz="2000" dirty="0" err="1">
                <a:latin typeface="Constantia" panose="02030602050306030303" pitchFamily="18" charset="0"/>
              </a:rPr>
              <a:t>dirancang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dengan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cermat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dalam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mempercepat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konsumen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mengenali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perusahaan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atau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merek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produk</a:t>
            </a:r>
            <a:r>
              <a:rPr lang="en-US" sz="2000" dirty="0">
                <a:latin typeface="Constantia" panose="02030602050306030303" pitchFamily="18" charset="0"/>
              </a:rPr>
              <a:t>.</a:t>
            </a:r>
            <a:endParaRPr lang="id-ID" sz="20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en-US" sz="2000" dirty="0">
                <a:latin typeface="Constantia" panose="02030602050306030303" pitchFamily="18" charset="0"/>
              </a:rPr>
              <a:t>4.      </a:t>
            </a:r>
            <a:r>
              <a:rPr lang="en-US" sz="2000" dirty="0" err="1">
                <a:latin typeface="Constantia" panose="02030602050306030303" pitchFamily="18" charset="0"/>
              </a:rPr>
              <a:t>Inovational</a:t>
            </a:r>
            <a:r>
              <a:rPr lang="en-US" sz="2000" dirty="0">
                <a:latin typeface="Constantia" panose="02030602050306030303" pitchFamily="18" charset="0"/>
              </a:rPr>
              <a:t> opportunity. Cara </a:t>
            </a:r>
            <a:r>
              <a:rPr lang="en-US" sz="2000" dirty="0" err="1">
                <a:latin typeface="Constantia" panose="02030602050306030303" pitchFamily="18" charset="0"/>
              </a:rPr>
              <a:t>kemasan</a:t>
            </a:r>
            <a:r>
              <a:rPr lang="en-US" sz="2000" dirty="0">
                <a:latin typeface="Constantia" panose="02030602050306030303" pitchFamily="18" charset="0"/>
              </a:rPr>
              <a:t> yang </a:t>
            </a:r>
            <a:r>
              <a:rPr lang="en-US" sz="2000" dirty="0" err="1">
                <a:latin typeface="Constantia" panose="02030602050306030303" pitchFamily="18" charset="0"/>
              </a:rPr>
              <a:t>inovatif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akan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bermanfaat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bagi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konsumen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dan</a:t>
            </a:r>
            <a:r>
              <a:rPr lang="en-US" sz="2000" dirty="0">
                <a:latin typeface="Constantia" panose="02030602050306030303" pitchFamily="18" charset="0"/>
              </a:rPr>
              <a:t> juga </a:t>
            </a:r>
            <a:r>
              <a:rPr lang="en-US" sz="2000" dirty="0" err="1">
                <a:latin typeface="Constantia" panose="02030602050306030303" pitchFamily="18" charset="0"/>
              </a:rPr>
              <a:t>memberi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keuntungan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bagi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r>
              <a:rPr lang="en-US" sz="2000" dirty="0" err="1">
                <a:latin typeface="Constantia" panose="02030602050306030303" pitchFamily="18" charset="0"/>
              </a:rPr>
              <a:t>produsen</a:t>
            </a:r>
            <a:r>
              <a:rPr lang="en-US" sz="2000" dirty="0">
                <a:latin typeface="Constantia" panose="02030602050306030303" pitchFamily="18" charset="0"/>
              </a:rPr>
              <a:t>.</a:t>
            </a:r>
            <a:endParaRPr lang="id-ID" sz="20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2000" dirty="0">
              <a:latin typeface="Constantia" panose="02030602050306030303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1600" b="1" dirty="0" smtClean="0">
              <a:solidFill>
                <a:srgbClr val="585858"/>
              </a:solidFill>
              <a:latin typeface="Book Antiqua" panose="0204060205030503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1600" b="1" dirty="0" smtClean="0">
              <a:solidFill>
                <a:srgbClr val="585858"/>
              </a:solidFill>
              <a:latin typeface="Book Antiqua" panose="02040602050305030304" pitchFamily="18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endParaRPr lang="id-ID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1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262</Words>
  <Application>Microsoft Office PowerPoint</Application>
  <PresentationFormat>Widescreen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Constantia</vt:lpstr>
      <vt:lpstr>Helvetica</vt:lpstr>
      <vt:lpstr>Times New Roman</vt:lpstr>
      <vt:lpstr>Office Theme</vt:lpstr>
      <vt:lpstr>3.4. MENGANALISIS KONSEP DESAIN/PROTOTYPE DAN KEMASAN PRODUK BARANG DAN JASA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 MENGANALISIS KONSEP DESAIN/PROTOTYPE DAN KEMASAN PRODUK BARANG DAN JASA</dc:title>
  <dc:creator>SMKN 43 JAKARTA</dc:creator>
  <cp:lastModifiedBy>SMKN 43 JAKARTA</cp:lastModifiedBy>
  <cp:revision>4</cp:revision>
  <dcterms:created xsi:type="dcterms:W3CDTF">2019-07-31T01:09:39Z</dcterms:created>
  <dcterms:modified xsi:type="dcterms:W3CDTF">2019-07-31T01:39:14Z</dcterms:modified>
</cp:coreProperties>
</file>