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9" r:id="rId2"/>
    <p:sldId id="260" r:id="rId3"/>
    <p:sldId id="263" r:id="rId4"/>
    <p:sldId id="268" r:id="rId5"/>
    <p:sldId id="264" r:id="rId6"/>
    <p:sldId id="257" r:id="rId7"/>
    <p:sldId id="258" r:id="rId8"/>
    <p:sldId id="265" r:id="rId9"/>
    <p:sldId id="266" r:id="rId10"/>
    <p:sldId id="272" r:id="rId11"/>
    <p:sldId id="267" r:id="rId12"/>
    <p:sldId id="273" r:id="rId13"/>
    <p:sldId id="271" r:id="rId14"/>
    <p:sldId id="270" r:id="rId15"/>
    <p:sldId id="274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7A38A-6343-4AB2-B4A1-5B8299E2FD1C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63210-E86B-4C4D-A43E-AAE56182426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731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3210-E86B-4C4D-A43E-AAE56182426F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094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3210-E86B-4C4D-A43E-AAE56182426F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224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6BD7F0-3B97-4E12-B4FA-ACBD816E3219}" type="datetimeFigureOut">
              <a:rPr lang="id-ID" smtClean="0"/>
              <a:pPr/>
              <a:t>27/08/2019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A09DA8-F9C3-496E-AA30-A494E47ADCA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 marL="82550" indent="-8255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Menurut KUBI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Protokol adalah peraturan peraturan upacara kepala negara berkenaan    penyambutan tamu tamu negara</a:t>
            </a:r>
          </a:p>
          <a:p>
            <a:pPr marL="457200" indent="-457200" algn="just">
              <a:buAutoNum type="arabicPeriod" startAt="2"/>
            </a:pPr>
            <a:r>
              <a:rPr lang="id-ID" sz="2000" dirty="0" smtClean="0">
                <a:latin typeface="Britannic Bold" panose="020B0903060703020204" pitchFamily="34" charset="0"/>
              </a:rPr>
              <a:t>Protokol adalah surat surat resmi yang memuat hasil hasil perundingan</a:t>
            </a:r>
          </a:p>
          <a:p>
            <a:pPr marL="457200" indent="-457200" algn="just">
              <a:buAutoNum type="arabicPeriod" startAt="2"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Istilah lain Protokol adalah	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1.  etiket pergaulan internasional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2.  sopan santun pergaulan internasional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3.  tata tertib pergaulan internasional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4.  pedoman tata cara pergaulan internasional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5.  kumpulan peraturan upacara yang dituruti oleh semua</a:t>
            </a:r>
          </a:p>
          <a:p>
            <a:pPr marL="457200" indent="-45720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     pergaulan antar kepala negara dan menteri menterinya</a:t>
            </a:r>
          </a:p>
          <a:p>
            <a:pPr marL="457200" indent="-457200" algn="just">
              <a:buNone/>
            </a:pPr>
            <a:r>
              <a:rPr lang="id-ID" sz="2000" dirty="0">
                <a:latin typeface="Britannic Bold" panose="020B0903060703020204" pitchFamily="34" charset="0"/>
              </a:rPr>
              <a:t>	</a:t>
            </a:r>
            <a:r>
              <a:rPr lang="id-ID" sz="2000" dirty="0" smtClean="0">
                <a:latin typeface="Britannic Bold" panose="020B0903060703020204" pitchFamily="34" charset="0"/>
              </a:rPr>
              <a:t>		</a:t>
            </a:r>
            <a:endParaRPr lang="id-ID" sz="2000" dirty="0">
              <a:latin typeface="Britannic Bold" panose="020B09030607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id-ID" dirty="0" smtClean="0">
                <a:latin typeface="Britannic Bold" panose="020B0903060703020204" pitchFamily="34" charset="0"/>
              </a:rPr>
              <a:t>Pengertian Protokol</a:t>
            </a:r>
            <a:endParaRPr lang="id-ID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b="1" dirty="0" smtClean="0">
                <a:latin typeface="Britannic Bold" panose="020B0903060703020204" pitchFamily="34" charset="0"/>
              </a:rPr>
              <a:t>1.	Fungsi Komunikasi</a:t>
            </a:r>
          </a:p>
          <a:p>
            <a:r>
              <a:rPr lang="id-ID" sz="2800" b="1" dirty="0" smtClean="0">
                <a:latin typeface="Britannic Bold" panose="020B0903060703020204" pitchFamily="34" charset="0"/>
              </a:rPr>
              <a:t>2.	Fungsi Guide</a:t>
            </a:r>
          </a:p>
          <a:p>
            <a:r>
              <a:rPr lang="id-ID" sz="2800" b="1" dirty="0" smtClean="0">
                <a:latin typeface="Britannic Bold" panose="020B0903060703020204" pitchFamily="34" charset="0"/>
              </a:rPr>
              <a:t>3.	Fungsi Informasi</a:t>
            </a:r>
          </a:p>
          <a:p>
            <a:r>
              <a:rPr lang="id-ID" sz="2800" b="1" dirty="0" smtClean="0">
                <a:latin typeface="Britannic Bold" panose="020B0903060703020204" pitchFamily="34" charset="0"/>
              </a:rPr>
              <a:t>4.	Fungsi Annoucer</a:t>
            </a:r>
          </a:p>
          <a:p>
            <a:r>
              <a:rPr lang="id-ID" sz="2800" b="1" dirty="0" smtClean="0">
                <a:latin typeface="Britannic Bold" panose="020B0903060703020204" pitchFamily="34" charset="0"/>
              </a:rPr>
              <a:t>5.	Fungsi </a:t>
            </a:r>
            <a:r>
              <a:rPr lang="id-ID" sz="2800" b="1" dirty="0" smtClean="0">
                <a:latin typeface="Britannic Bold" panose="020B0903060703020204" pitchFamily="34" charset="0"/>
              </a:rPr>
              <a:t>security</a:t>
            </a:r>
            <a:endParaRPr lang="id-ID" sz="2800" b="1" dirty="0" smtClean="0">
              <a:latin typeface="Britannic Bold" panose="020B0903060703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>
                <a:latin typeface="Britannic Bold" panose="020B0903060703020204" pitchFamily="34" charset="0"/>
              </a:rPr>
              <a:t>Fungsi Protokol</a:t>
            </a:r>
            <a:endParaRPr lang="id-ID" sz="4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>
                <a:latin typeface="Britannic Bold" panose="020B0903060703020204" pitchFamily="34" charset="0"/>
              </a:rPr>
              <a:t>1.</a:t>
            </a:r>
            <a:r>
              <a:rPr lang="id-ID" sz="2400" dirty="0" smtClean="0">
                <a:latin typeface="Papyrus" pitchFamily="66" charset="0"/>
              </a:rPr>
              <a:t> </a:t>
            </a:r>
            <a:r>
              <a:rPr lang="id-ID" sz="2400" dirty="0" smtClean="0">
                <a:latin typeface="Britannic Bold" panose="020B0903060703020204" pitchFamily="34" charset="0"/>
              </a:rPr>
              <a:t>Menyusun  daftar tamu</a:t>
            </a:r>
          </a:p>
          <a:p>
            <a:r>
              <a:rPr lang="id-ID" sz="2400" dirty="0" smtClean="0">
                <a:latin typeface="Britannic Bold" panose="020B0903060703020204" pitchFamily="34" charset="0"/>
              </a:rPr>
              <a:t>2. Menyusun/membuat undangan</a:t>
            </a:r>
          </a:p>
          <a:p>
            <a:r>
              <a:rPr lang="id-ID" sz="2400" dirty="0" smtClean="0">
                <a:latin typeface="Britannic Bold" panose="020B0903060703020204" pitchFamily="34" charset="0"/>
              </a:rPr>
              <a:t>3. Mengatur dan menyiapkan lokasi dan  </a:t>
            </a:r>
          </a:p>
          <a:p>
            <a:pPr marL="630936" lvl="2" indent="0">
              <a:buNone/>
            </a:pPr>
            <a:r>
              <a:rPr lang="id-ID" sz="2400" dirty="0" smtClean="0">
                <a:latin typeface="Britannic Bold" panose="020B0903060703020204" pitchFamily="34" charset="0"/>
              </a:rPr>
              <a:t> kelengkapan upacara</a:t>
            </a:r>
          </a:p>
          <a:p>
            <a:r>
              <a:rPr lang="id-ID" sz="2400" dirty="0" smtClean="0">
                <a:latin typeface="Britannic Bold" panose="020B0903060703020204" pitchFamily="34" charset="0"/>
              </a:rPr>
              <a:t>4. Menyusun acara</a:t>
            </a:r>
          </a:p>
          <a:p>
            <a:r>
              <a:rPr lang="id-ID" sz="2400" dirty="0" smtClean="0">
                <a:latin typeface="Britannic Bold" panose="020B0903060703020204" pitchFamily="34" charset="0"/>
              </a:rPr>
              <a:t>5. Mengusahakan kenyamanan suasana/tempat bagi     </a:t>
            </a:r>
          </a:p>
          <a:p>
            <a:pPr marL="109728" indent="0">
              <a:buNone/>
            </a:pPr>
            <a:r>
              <a:rPr lang="id-ID" sz="2400" dirty="0">
                <a:latin typeface="Britannic Bold" panose="020B0903060703020204" pitchFamily="34" charset="0"/>
              </a:rPr>
              <a:t> </a:t>
            </a:r>
            <a:r>
              <a:rPr lang="id-ID" sz="2400" dirty="0" smtClean="0">
                <a:latin typeface="Britannic Bold" panose="020B0903060703020204" pitchFamily="34" charset="0"/>
              </a:rPr>
              <a:t>      yang  diundang</a:t>
            </a:r>
          </a:p>
          <a:p>
            <a:pPr marL="393192" lvl="1" indent="0">
              <a:buNone/>
            </a:pPr>
            <a:r>
              <a:rPr lang="id-ID" sz="2400" dirty="0" smtClean="0">
                <a:latin typeface="Britannic Bold" panose="020B0903060703020204" pitchFamily="34" charset="0"/>
              </a:rPr>
              <a:t>6. Mengatur  tata upacara, tata ruang, tata tempat, tata   </a:t>
            </a:r>
          </a:p>
          <a:p>
            <a:pPr marL="393192" lvl="1" indent="0">
              <a:buNone/>
            </a:pPr>
            <a:r>
              <a:rPr lang="id-ID" sz="2400" dirty="0" smtClean="0">
                <a:latin typeface="Britannic Bold" panose="020B0903060703020204" pitchFamily="34" charset="0"/>
              </a:rPr>
              <a:t>    busana, tata warkat</a:t>
            </a:r>
          </a:p>
          <a:p>
            <a:r>
              <a:rPr lang="id-ID" sz="2400" dirty="0" smtClean="0">
                <a:latin typeface="Britannic Bold" panose="020B0903060703020204" pitchFamily="34" charset="0"/>
              </a:rPr>
              <a:t>7. Membagi tugas</a:t>
            </a:r>
            <a:endParaRPr lang="id-ID" sz="2400" dirty="0">
              <a:latin typeface="Britannic Bold" panose="020B0903060703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>
                <a:latin typeface="Britannic Bold" panose="020B0903060703020204" pitchFamily="34" charset="0"/>
              </a:rPr>
              <a:t>Tugas sie Keprotokalan</a:t>
            </a:r>
            <a:endParaRPr lang="id-ID" sz="4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27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1. Menentukan citra organisasi</a:t>
            </a:r>
          </a:p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2. Menetukan terciptanya suasana khidmat,    </a:t>
            </a:r>
          </a:p>
          <a:p>
            <a:pPr marL="109728" indent="0">
              <a:buNone/>
            </a:pPr>
            <a:r>
              <a:rPr lang="id-ID" sz="2800" dirty="0">
                <a:latin typeface="Britannic Bold" panose="020B0903060703020204" pitchFamily="34" charset="0"/>
              </a:rPr>
              <a:t> </a:t>
            </a:r>
            <a:r>
              <a:rPr lang="id-ID" sz="2800" dirty="0" smtClean="0">
                <a:latin typeface="Britannic Bold" panose="020B0903060703020204" pitchFamily="34" charset="0"/>
              </a:rPr>
              <a:t>   megah dan agung</a:t>
            </a:r>
          </a:p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3. Menciptakan suasana yang aman dan tertib</a:t>
            </a:r>
          </a:p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4. Menentukan lancar/suksesnya suatu acara</a:t>
            </a:r>
          </a:p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5. Koordinator acara yang dapat berkomunikasi  </a:t>
            </a:r>
          </a:p>
          <a:p>
            <a:pPr marL="109728" indent="0">
              <a:buNone/>
            </a:pPr>
            <a:r>
              <a:rPr lang="id-ID" sz="2800" dirty="0">
                <a:latin typeface="Britannic Bold" panose="020B0903060703020204" pitchFamily="34" charset="0"/>
              </a:rPr>
              <a:t> </a:t>
            </a:r>
            <a:r>
              <a:rPr lang="id-ID" sz="2800" dirty="0" smtClean="0">
                <a:latin typeface="Britannic Bold" panose="020B0903060703020204" pitchFamily="34" charset="0"/>
              </a:rPr>
              <a:t>   dengan beberapa pihak terkait</a:t>
            </a:r>
          </a:p>
          <a:p>
            <a:pPr marL="109728" indent="0">
              <a:buNone/>
            </a:pPr>
            <a:r>
              <a:rPr lang="id-ID" sz="2800" dirty="0" smtClean="0">
                <a:latin typeface="Britannic Bold" panose="020B0903060703020204" pitchFamily="34" charset="0"/>
              </a:rPr>
              <a:t>6. Mediator</a:t>
            </a:r>
            <a:endParaRPr lang="id-ID" sz="2800" dirty="0">
              <a:latin typeface="Britannic Bold" panose="020B0903060703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0" dirty="0" smtClean="0">
                <a:latin typeface="Britannic Bold" panose="020B0903060703020204" pitchFamily="34" charset="0"/>
              </a:rPr>
              <a:t>Peran protokol</a:t>
            </a:r>
            <a:endParaRPr lang="id-ID" sz="4000" b="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40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8136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latin typeface="Papyrus" pitchFamily="66" charset="0"/>
              </a:rPr>
              <a:t>Tata Tempat </a:t>
            </a:r>
            <a:r>
              <a:rPr lang="id-ID" sz="2400" dirty="0" smtClean="0">
                <a:latin typeface="Papyrus" pitchFamily="66" charset="0"/>
              </a:rPr>
              <a:t>adalah</a:t>
            </a:r>
            <a:r>
              <a:rPr lang="id-ID" sz="2400" dirty="0">
                <a:latin typeface="Papyrus" pitchFamily="66" charset="0"/>
              </a:rPr>
              <a:t>:</a:t>
            </a:r>
          </a:p>
          <a:p>
            <a:r>
              <a:rPr lang="id-ID" sz="2400" dirty="0">
                <a:latin typeface="Papyrus" pitchFamily="66" charset="0"/>
              </a:rPr>
              <a:t>Pengaturan tempat bagi pejabat negara, pejabat pemerintah, perwakilan negara asing dan/organisasi internasional, serta tokoh masyarakat tertentu dalam acar a kenegaraan atau acara resmi</a:t>
            </a:r>
          </a:p>
          <a:p>
            <a:r>
              <a:rPr lang="id-ID" sz="2400" dirty="0">
                <a:latin typeface="Papyrus" pitchFamily="66" charset="0"/>
              </a:rPr>
              <a:t> </a:t>
            </a:r>
          </a:p>
          <a:p>
            <a:r>
              <a:rPr lang="id-ID" sz="2400" dirty="0">
                <a:latin typeface="Papyrus" pitchFamily="66" charset="0"/>
              </a:rPr>
              <a:t>Tata Upacara adalah:</a:t>
            </a:r>
          </a:p>
          <a:p>
            <a:r>
              <a:rPr lang="id-ID" sz="2400" dirty="0">
                <a:latin typeface="Papyrus" pitchFamily="66" charset="0"/>
              </a:rPr>
              <a:t>Aturan untuk melaksanakan upacara dalam acara kenegaraan atau acara resmi</a:t>
            </a:r>
          </a:p>
          <a:p>
            <a:r>
              <a:rPr lang="id-ID" sz="2400" dirty="0">
                <a:latin typeface="Papyrus" pitchFamily="66" charset="0"/>
              </a:rPr>
              <a:t> </a:t>
            </a:r>
          </a:p>
          <a:p>
            <a:r>
              <a:rPr lang="id-ID" sz="2400" dirty="0">
                <a:latin typeface="Papyrus" pitchFamily="66" charset="0"/>
              </a:rPr>
              <a:t>Tata </a:t>
            </a:r>
            <a:r>
              <a:rPr lang="id-ID" sz="2400" dirty="0" smtClean="0">
                <a:latin typeface="Papyrus" pitchFamily="66" charset="0"/>
              </a:rPr>
              <a:t>Penghormatan </a:t>
            </a:r>
            <a:r>
              <a:rPr lang="id-ID" sz="2400" dirty="0">
                <a:latin typeface="Papyrus" pitchFamily="66" charset="0"/>
              </a:rPr>
              <a:t>adalah:</a:t>
            </a:r>
          </a:p>
          <a:p>
            <a:r>
              <a:rPr lang="id-ID" sz="2400" dirty="0">
                <a:latin typeface="Papyrus" pitchFamily="66" charset="0"/>
              </a:rPr>
              <a:t>Aturan untuk melaksanakan pemberian hormat bagi pejabat negara, pejabat pemerintah, perwakilan negara asing dan/organisasi internasional dan tokoh masyarakat tertentu dalam acara kenegaraan atau acara resmi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41092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marL="109728" indent="0">
              <a:buNone/>
            </a:pPr>
            <a:r>
              <a:rPr lang="id-ID" dirty="0" smtClean="0">
                <a:latin typeface="Britannic Bold" panose="020B0903060703020204" pitchFamily="34" charset="0"/>
              </a:rPr>
              <a:t>Preseance dalam bahasa Indonesia </a:t>
            </a:r>
          </a:p>
          <a:p>
            <a:pPr marL="109728" indent="0">
              <a:buNone/>
            </a:pPr>
            <a:r>
              <a:rPr lang="id-ID" dirty="0" smtClean="0">
                <a:latin typeface="Britannic Bold" panose="020B0903060703020204" pitchFamily="34" charset="0"/>
              </a:rPr>
              <a:t>Adalah: Tata urutan atau Tata tempat</a:t>
            </a:r>
          </a:p>
          <a:p>
            <a:pPr marL="109728" indent="0">
              <a:buNone/>
            </a:pPr>
            <a:r>
              <a:rPr lang="id-ID" dirty="0">
                <a:latin typeface="Papyrus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>
                <a:latin typeface="Britannic Bold" panose="020B0903060703020204" pitchFamily="34" charset="0"/>
              </a:rPr>
              <a:t>Preseance</a:t>
            </a:r>
            <a:endParaRPr lang="id-ID" dirty="0">
              <a:latin typeface="Britannic Bold" panose="020B09030607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9567"/>
              </p:ext>
            </p:extLst>
          </p:nvPr>
        </p:nvGraphicFramePr>
        <p:xfrm>
          <a:off x="755576" y="2132856"/>
          <a:ext cx="7200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944216"/>
                <a:gridCol w="43924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No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Jenis Kendaraan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Urutan</a:t>
                      </a:r>
                    </a:p>
                    <a:p>
                      <a:pPr algn="ctr"/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1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Pesawat Udara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Orang utama/yang</a:t>
                      </a:r>
                      <a:r>
                        <a:rPr lang="id-ID" baseline="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paling dihormati naik paling akhir, turun permulaan/duluan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2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Kapal Laut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Orang yang utama/yang paling dihormati, naik permulaan, turun permulaan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3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Kendaraan Darat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Orang yang utama/yang dihormati, naik dan turun permulaan.</a:t>
                      </a:r>
                      <a:r>
                        <a:rPr lang="id-ID" baseline="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Kecuali situasi tertentu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4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Mobil</a:t>
                      </a:r>
                      <a:endParaRPr lang="id-ID" dirty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aseline="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Tempat duduk orang yang paling utama dihormati adalah di sebelah kanan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80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id-ID" dirty="0" smtClean="0"/>
              <a:t>Negara</a:t>
            </a:r>
          </a:p>
          <a:p>
            <a:pPr marL="624078" indent="-514350">
              <a:buAutoNum type="arabicPeriod"/>
            </a:pPr>
            <a:r>
              <a:rPr lang="id-ID" dirty="0" smtClean="0"/>
              <a:t>Pemerintahan</a:t>
            </a:r>
          </a:p>
          <a:p>
            <a:pPr marL="624078" indent="-514350">
              <a:buAutoNum type="arabicPeriod"/>
            </a:pPr>
            <a:r>
              <a:rPr lang="id-ID" dirty="0" smtClean="0"/>
              <a:t>Kabupaten/Kota</a:t>
            </a:r>
          </a:p>
          <a:p>
            <a:pPr marL="624078" indent="-514350">
              <a:buAutoNum type="arabicPeriod"/>
            </a:pPr>
            <a:r>
              <a:rPr lang="id-ID" smtClean="0"/>
              <a:t>Perorangan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Urutan Preasence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4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8501122" cy="6072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algn="just"/>
            <a:endParaRPr lang="id-ID" sz="2000" dirty="0" smtClean="0">
              <a:latin typeface="Papyrus" pitchFamily="66" charset="0"/>
            </a:endParaRPr>
          </a:p>
          <a:p>
            <a:pPr algn="just"/>
            <a:endParaRPr lang="id-ID" sz="2000" dirty="0">
              <a:latin typeface="Papyrus" pitchFamily="66" charset="0"/>
            </a:endParaRPr>
          </a:p>
          <a:p>
            <a:pPr algn="just"/>
            <a:endParaRPr lang="id-ID" sz="2000" dirty="0" smtClean="0">
              <a:latin typeface="Papyrus" pitchFamily="66" charset="0"/>
            </a:endParaRP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Keprotokolan adalah :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Norma norma atau aturan aturan atau kebiasaan kebiasaan yang dianut atau diyakini dalam kehidupan bernegara, berbangsa, dan bermasyarakat</a:t>
            </a:r>
          </a:p>
          <a:p>
            <a:pPr algn="just"/>
            <a:endParaRPr lang="id-ID" sz="2000" dirty="0">
              <a:latin typeface="Britannic Bold" panose="020B0903060703020204" pitchFamily="34" charset="0"/>
            </a:endParaRP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Menurut Encyclopedi Britania 1962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Protokol adalah serangkaian aturan aturan keupacaraan dalam segala kegiatan resmi yang diatur secara tertulis maupun dipraktikan, yang meliputi bentuk bentuk penghormatan terhadap negara, jabatan kepala </a:t>
            </a:r>
          </a:p>
          <a:p>
            <a:pPr algn="just"/>
            <a:endParaRPr lang="id-ID" sz="2000" dirty="0">
              <a:latin typeface="Britannic Bold" panose="020B0903060703020204" pitchFamily="34" charset="0"/>
            </a:endParaRP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Menurut Undang </a:t>
            </a:r>
            <a:r>
              <a:rPr lang="id-ID" sz="2000" dirty="0">
                <a:latin typeface="Britannic Bold" panose="020B0903060703020204" pitchFamily="34" charset="0"/>
              </a:rPr>
              <a:t>U</a:t>
            </a:r>
            <a:r>
              <a:rPr lang="id-ID" sz="2000" dirty="0" smtClean="0">
                <a:latin typeface="Britannic Bold" panose="020B0903060703020204" pitchFamily="34" charset="0"/>
              </a:rPr>
              <a:t>ndang No 9 pasal 1 ayat 1 tahun 2010  Keprotokolan adalah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Serangkaian kegiatan yang berkaitan dengan aturan dalam acara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Kenegaraan atau acara resmi yang meliputi tata tempat, tata upacara, dan tata penghormatan sebagai bentuk penghormatan kepada seseorang sesuai dengan jabatan dan/atau kedudukannya dalam negara, pemerintahan atau masyarakat</a:t>
            </a:r>
          </a:p>
          <a:p>
            <a:pPr algn="just"/>
            <a:endParaRPr lang="id-ID" sz="2000" dirty="0">
              <a:latin typeface="Britannic Bold" panose="020B0903060703020204" pitchFamily="34" charset="0"/>
            </a:endParaRPr>
          </a:p>
          <a:p>
            <a:pPr algn="just"/>
            <a:endParaRPr lang="id-ID" sz="2000" dirty="0" smtClean="0">
              <a:latin typeface="Britannic Bold" panose="020B0903060703020204" pitchFamily="34" charset="0"/>
            </a:endParaRPr>
          </a:p>
          <a:p>
            <a:endParaRPr lang="id-ID" dirty="0">
              <a:latin typeface="Britannic Bold" panose="020B0903060703020204" pitchFamily="34" charset="0"/>
            </a:endParaRPr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kkkk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d-ID" sz="2000" dirty="0" smtClean="0">
                <a:latin typeface="Papyrus" pitchFamily="66" charset="0"/>
              </a:rPr>
              <a:t>1. </a:t>
            </a:r>
            <a:r>
              <a:rPr lang="id-ID" sz="2000" dirty="0" smtClean="0">
                <a:latin typeface="Britannic Bold" panose="020B0903060703020204" pitchFamily="34" charset="0"/>
              </a:rPr>
              <a:t>Bidang Upacara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Pelantikan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Peresmian proyek pembangunan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Peringatan hari hari besar nasional, hut organisasi dan atau apel bendera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Pembukaan dan penutupan rapat  atau seminar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Pemakaman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Pendandatanganan kerjasama</a:t>
            </a:r>
          </a:p>
          <a:p>
            <a:pPr marL="109728" indent="0" algn="just">
              <a:buNone/>
            </a:pPr>
            <a:endParaRPr lang="id-ID" sz="2000" dirty="0" smtClean="0">
              <a:latin typeface="Britannic Bold" panose="020B0903060703020204" pitchFamily="34" charset="0"/>
            </a:endParaRPr>
          </a:p>
          <a:p>
            <a:pPr marL="82550" indent="-8255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  2. Bidang kunjungan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Kunjungan Presiden dan Wakil presiden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Kunjungan kenegaraan dan atau kunjungan resmi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Kunjungan pejabat pusat dan pejabat daerah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Kunjungan tamu luar negeri dan duta basar atau kepala perwakilan asing</a:t>
            </a:r>
          </a:p>
          <a:p>
            <a:pPr algn="just"/>
            <a:r>
              <a:rPr lang="id-ID" sz="2000" dirty="0" smtClean="0">
                <a:latin typeface="Britannic Bold" panose="020B0903060703020204" pitchFamily="34" charset="0"/>
              </a:rPr>
              <a:t>Kunjungan pimpinan daerah</a:t>
            </a:r>
          </a:p>
          <a:p>
            <a:endParaRPr lang="id-ID" sz="2000" dirty="0">
              <a:latin typeface="Papyru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44"/>
          </a:xfrm>
        </p:spPr>
        <p:txBody>
          <a:bodyPr>
            <a:normAutofit/>
          </a:bodyPr>
          <a:lstStyle/>
          <a:p>
            <a:r>
              <a:rPr lang="id-ID" sz="3600" dirty="0" smtClean="0">
                <a:latin typeface="Britannic Bold" panose="020B0903060703020204" pitchFamily="34" charset="0"/>
              </a:rPr>
              <a:t>Ruang Lingkup Kegiatan Keprotokolan</a:t>
            </a:r>
            <a:endParaRPr lang="id-ID" sz="3600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20000"/>
          </a:bodyPr>
          <a:lstStyle/>
          <a:p>
            <a:pPr marL="624078" indent="-51435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Konvensi  Wina 1815 (mengatur dinas Diplomatik)</a:t>
            </a:r>
          </a:p>
          <a:p>
            <a:pPr marL="624078" indent="-51435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Konvensi Wina, tahun 1961( tentang Hubungan Diplomatik)</a:t>
            </a:r>
          </a:p>
          <a:p>
            <a:pPr marL="624078" indent="-514350" algn="just">
              <a:buAutoNum type="arabicPeriod"/>
            </a:pPr>
            <a:r>
              <a:rPr lang="id-ID" sz="2000" dirty="0">
                <a:latin typeface="Britannic Bold" panose="020B0903060703020204" pitchFamily="34" charset="0"/>
              </a:rPr>
              <a:t>Konvensi Wina, tahun </a:t>
            </a:r>
            <a:r>
              <a:rPr lang="id-ID" sz="2000" dirty="0" smtClean="0">
                <a:latin typeface="Britannic Bold" panose="020B0903060703020204" pitchFamily="34" charset="0"/>
              </a:rPr>
              <a:t>1963( </a:t>
            </a:r>
            <a:r>
              <a:rPr lang="id-ID" sz="2000" dirty="0">
                <a:latin typeface="Britannic Bold" panose="020B0903060703020204" pitchFamily="34" charset="0"/>
              </a:rPr>
              <a:t>tentang Hubungan </a:t>
            </a:r>
            <a:r>
              <a:rPr lang="id-ID" sz="2000" dirty="0" smtClean="0">
                <a:latin typeface="Britannic Bold" panose="020B0903060703020204" pitchFamily="34" charset="0"/>
              </a:rPr>
              <a:t>Konselor)</a:t>
            </a:r>
            <a:endParaRPr lang="id-ID" sz="2000" dirty="0">
              <a:latin typeface="Britannic Bold" panose="020B0903060703020204" pitchFamily="34" charset="0"/>
            </a:endParaRPr>
          </a:p>
          <a:p>
            <a:pPr marL="624078" indent="-514350" algn="just">
              <a:buAutoNum type="arabicPeriod"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109728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Peraturan Protokol yang bersumber dari dalam Negeri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40/1958, tentang  bendera kebangsaan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41/1958, tentang penggunaan bendera kebangsaan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42/1958, tentang panji dan bendera jabatan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43/1958, tentang penggunaan lambang  negara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44/1958, tentang lagu kebangsaan</a:t>
            </a:r>
          </a:p>
          <a:p>
            <a:pPr marL="566928" indent="-457200" algn="just">
              <a:buAutoNum type="arabicPeriod"/>
            </a:pPr>
            <a:r>
              <a:rPr lang="id-ID" sz="2000" dirty="0" smtClean="0">
                <a:latin typeface="Britannic Bold" panose="020B0903060703020204" pitchFamily="34" charset="0"/>
              </a:rPr>
              <a:t>PP No. 62/1990, tentang tata tempat, tata upacara dan tata penghormatan</a:t>
            </a:r>
          </a:p>
          <a:p>
            <a:pPr marL="566928" indent="-457200" algn="just">
              <a:buAutoNum type="arabicPeriod"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109728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Tentang bentuk kerjasama dan tata kerja aparatur negara, apel tanggl 17, tertib protokol, preseance pejabat negara , pemerintah dan tokoh masyarakat, jenjang pangkat PNS pakaian pejabat sipil, pakaian ABRI, perayaan hari hari nasional</a:t>
            </a:r>
          </a:p>
          <a:p>
            <a:pPr marL="566928" indent="-457200">
              <a:buAutoNum type="arabicPeriod"/>
            </a:pPr>
            <a:endParaRPr lang="id-ID" sz="2000" dirty="0" smtClean="0">
              <a:latin typeface="Papyrus" pitchFamily="66" charset="0"/>
            </a:endParaRPr>
          </a:p>
          <a:p>
            <a:pPr marL="624078" indent="-514350">
              <a:buAutoNum type="arabicPeriod"/>
            </a:pPr>
            <a:endParaRPr lang="id-ID" sz="2000" dirty="0" smtClean="0">
              <a:latin typeface="Papyrus" pitchFamily="66" charset="0"/>
            </a:endParaRPr>
          </a:p>
          <a:p>
            <a:pPr marL="624078" indent="-514350">
              <a:buAutoNum type="arabicPeriod"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d-ID" sz="3200" dirty="0" smtClean="0">
                <a:latin typeface="Britannic Bold" panose="020B0903060703020204" pitchFamily="34" charset="0"/>
              </a:rPr>
              <a:t>Sumber protokol</a:t>
            </a:r>
            <a:endParaRPr lang="id-ID" sz="32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57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506" name="Picture 2" descr="C:\Users\User\Pictures\index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3568" y="1548470"/>
            <a:ext cx="2786082" cy="2089562"/>
          </a:xfrm>
          <a:prstGeom prst="rect">
            <a:avLst/>
          </a:prstGeom>
          <a:noFill/>
        </p:spPr>
      </p:pic>
      <p:pic>
        <p:nvPicPr>
          <p:cNvPr id="21507" name="Picture 3" descr="C:\Users\User\Pictures\image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9334" y="1556791"/>
            <a:ext cx="3043239" cy="1741921"/>
          </a:xfrm>
          <a:prstGeom prst="rect">
            <a:avLst/>
          </a:prstGeom>
          <a:noFill/>
        </p:spPr>
      </p:pic>
      <p:pic>
        <p:nvPicPr>
          <p:cNvPr id="21508" name="Picture 4" descr="C:\Users\User\Pictures\index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3568" y="3786190"/>
            <a:ext cx="3138622" cy="1785950"/>
          </a:xfrm>
          <a:prstGeom prst="rect">
            <a:avLst/>
          </a:prstGeom>
          <a:noFill/>
        </p:spPr>
      </p:pic>
      <p:pic>
        <p:nvPicPr>
          <p:cNvPr id="21509" name="Picture 5" descr="C:\Users\User\Pictures\images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762290"/>
            <a:ext cx="2857520" cy="1901549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97" y="3632200"/>
            <a:ext cx="3408363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id-ID" sz="2000" dirty="0" smtClean="0">
                <a:latin typeface="Papyrus" pitchFamily="66" charset="0"/>
              </a:rPr>
              <a:t>1. </a:t>
            </a:r>
            <a:r>
              <a:rPr lang="id-ID" sz="2000" dirty="0" smtClean="0">
                <a:latin typeface="Britannic Bold" panose="020B0903060703020204" pitchFamily="34" charset="0"/>
              </a:rPr>
              <a:t>Azas kebangsaan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Keprotokolan harus mencerminkan sifat dan watak bangsa Indonesia   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yang pluralistik dengan tetap menjaga NKRI</a:t>
            </a:r>
          </a:p>
          <a:p>
            <a:pPr marL="109728" indent="0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2. Azas ketertiban dan kepastian hukum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Keprotokolan harus dapat menimbulkan ketertiban dalam masyarakat  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melalui adanya kepastian hukum </a:t>
            </a:r>
          </a:p>
          <a:p>
            <a:pPr marL="109728" indent="0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3. Azas keseimbangan, kesesuaian dan keselarasan</a:t>
            </a:r>
          </a:p>
          <a:p>
            <a:pPr marL="109728" indent="0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    Keprotokalan harus mencerminkan </a:t>
            </a:r>
            <a:r>
              <a:rPr lang="id-ID" sz="2000" dirty="0">
                <a:latin typeface="Britannic Bold" panose="020B0903060703020204" pitchFamily="34" charset="0"/>
              </a:rPr>
              <a:t>keseimbangan, kesesuaian dan </a:t>
            </a:r>
            <a:r>
              <a:rPr lang="id-ID" sz="2000" dirty="0" smtClean="0">
                <a:latin typeface="Britannic Bold" panose="020B0903060703020204" pitchFamily="34" charset="0"/>
              </a:rPr>
              <a:t>  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keselarasan antara individu dan masyarakat atas kepentingan Bangsa   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dan Negara</a:t>
            </a:r>
          </a:p>
          <a:p>
            <a:pPr marL="109728" indent="0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4. Azas timbal balik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Diberikan atas dasar timbal balik, sebagai balas jasa yang setimpal   </a:t>
            </a:r>
          </a:p>
          <a:p>
            <a:pPr marL="109728" indent="0">
              <a:buNone/>
            </a:pPr>
            <a:r>
              <a:rPr lang="id-ID" sz="2000" dirty="0">
                <a:latin typeface="Britannic Bold" panose="020B0903060703020204" pitchFamily="34" charset="0"/>
              </a:rPr>
              <a:t> </a:t>
            </a:r>
            <a:r>
              <a:rPr lang="id-ID" sz="2000" dirty="0" smtClean="0">
                <a:latin typeface="Britannic Bold" panose="020B0903060703020204" pitchFamily="34" charset="0"/>
              </a:rPr>
              <a:t>   terhadap keprotokolan Negara lain</a:t>
            </a:r>
          </a:p>
          <a:p>
            <a:endParaRPr lang="id-ID" sz="2400" dirty="0">
              <a:latin typeface="Papyru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d-ID" dirty="0" smtClean="0">
                <a:latin typeface="Britannic Bold" panose="020B0903060703020204" pitchFamily="34" charset="0"/>
              </a:rPr>
              <a:t>Azas Keprotokolan</a:t>
            </a:r>
            <a:endParaRPr lang="id-ID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id-ID" sz="2400" dirty="0" smtClean="0">
                <a:latin typeface="Britannic Bold" panose="020B0903060703020204" pitchFamily="34" charset="0"/>
              </a:rPr>
              <a:t>Memberikan penghormaan kepada pejabat negara, pejabat pemerintah perwakilan negara asing dan /atau organisasi internasional, serta tokoh masyarakat tertentu, dan/atau tamu negara sesuai dengan kedudukan dalam negara, pemerintah dan masyarakat</a:t>
            </a:r>
          </a:p>
          <a:p>
            <a:pPr marL="457200" indent="-457200" algn="just">
              <a:buAutoNum type="arabicPeriod"/>
            </a:pPr>
            <a:r>
              <a:rPr lang="id-ID" sz="2400" dirty="0" smtClean="0">
                <a:latin typeface="Britannic Bold" panose="020B0903060703020204" pitchFamily="34" charset="0"/>
              </a:rPr>
              <a:t>Memberikan pedoman penyelenggaraan suatu acara agar berjalan tertib, lancar, rapi dan teratur seusai dengan ketentuan dan kebiasaan yang berlaku, baik secara nasional maupun internasional</a:t>
            </a:r>
          </a:p>
          <a:p>
            <a:pPr marL="457200" indent="-457200" algn="just">
              <a:buAutoNum type="arabicPeriod"/>
            </a:pPr>
            <a:r>
              <a:rPr lang="id-ID" sz="2400" dirty="0" smtClean="0">
                <a:latin typeface="Britannic Bold" panose="020B0903060703020204" pitchFamily="34" charset="0"/>
              </a:rPr>
              <a:t>Menciptakan hubungan baik dalam tata pergaulan antar bangsa</a:t>
            </a:r>
            <a:endParaRPr lang="id-ID" sz="2400" dirty="0">
              <a:latin typeface="Britannic Bold" panose="020B09030607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6"/>
            <a:ext cx="8229600" cy="939784"/>
          </a:xfrm>
        </p:spPr>
        <p:txBody>
          <a:bodyPr/>
          <a:lstStyle/>
          <a:p>
            <a:r>
              <a:rPr lang="id-ID" dirty="0" smtClean="0">
                <a:latin typeface="Britannic Bold" panose="020B0903060703020204" pitchFamily="34" charset="0"/>
              </a:rPr>
              <a:t>Tujuan Keprotokolan</a:t>
            </a:r>
            <a:endParaRPr lang="id-ID" dirty="0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User\Pictures\teks-tata-upacara-bender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9712" y="1412776"/>
            <a:ext cx="5572164" cy="4876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1</a:t>
            </a:r>
            <a:r>
              <a:rPr lang="id-ID" sz="2000" dirty="0" smtClean="0">
                <a:latin typeface="Papyrus" pitchFamily="66" charset="0"/>
              </a:rPr>
              <a:t>. </a:t>
            </a:r>
            <a:r>
              <a:rPr lang="en-US" sz="2000" dirty="0" err="1" smtClean="0">
                <a:latin typeface="Britannic Bold" panose="020B0903060703020204" pitchFamily="34" charset="0"/>
              </a:rPr>
              <a:t>Melaksanakan</a:t>
            </a:r>
            <a:r>
              <a:rPr lang="en-US" sz="2000" dirty="0" smtClean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mengkoordinasikan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kegiatan</a:t>
            </a:r>
            <a:r>
              <a:rPr lang="en-US" sz="2000" dirty="0">
                <a:latin typeface="Britannic Bold" panose="020B0903060703020204" pitchFamily="34" charset="0"/>
              </a:rPr>
              <a:t> di </a:t>
            </a:r>
            <a:r>
              <a:rPr lang="en-US" sz="2000" dirty="0" err="1">
                <a:latin typeface="Britannic Bold" panose="020B0903060703020204" pitchFamily="34" charset="0"/>
              </a:rPr>
              <a:t>bidang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informasi</a:t>
            </a:r>
            <a:r>
              <a:rPr lang="en-US" sz="2000" dirty="0">
                <a:latin typeface="Britannic Bold" panose="020B0903060703020204" pitchFamily="34" charset="0"/>
              </a:rPr>
              <a:t>, </a:t>
            </a:r>
            <a:r>
              <a:rPr lang="en-US" sz="2000" dirty="0" err="1">
                <a:latin typeface="Britannic Bold" panose="020B0903060703020204" pitchFamily="34" charset="0"/>
              </a:rPr>
              <a:t>kehumasan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protokol</a:t>
            </a:r>
            <a:r>
              <a:rPr lang="en-US" sz="2000" dirty="0">
                <a:latin typeface="Britannic Bold" panose="020B0903060703020204" pitchFamily="34" charset="0"/>
              </a:rPr>
              <a:t> yang </a:t>
            </a:r>
            <a:r>
              <a:rPr lang="en-US" sz="2000" dirty="0" err="1">
                <a:latin typeface="Britannic Bold" panose="020B0903060703020204" pitchFamily="34" charset="0"/>
              </a:rPr>
              <a:t>meliputi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pengumpulan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informasi</a:t>
            </a:r>
            <a:r>
              <a:rPr lang="en-US" sz="2000" dirty="0">
                <a:latin typeface="Britannic Bold" panose="020B0903060703020204" pitchFamily="34" charset="0"/>
              </a:rPr>
              <a:t>, </a:t>
            </a:r>
            <a:r>
              <a:rPr lang="en-US" sz="2000" dirty="0" err="1">
                <a:latin typeface="Britannic Bold" panose="020B0903060703020204" pitchFamily="34" charset="0"/>
              </a:rPr>
              <a:t>pemberitaan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pembinaan</a:t>
            </a:r>
            <a:r>
              <a:rPr lang="en-US" sz="2000" dirty="0">
                <a:latin typeface="Britannic Bold" panose="020B0903060703020204" pitchFamily="34" charset="0"/>
              </a:rPr>
              <a:t> radio </a:t>
            </a:r>
            <a:r>
              <a:rPr lang="en-US" sz="2000" dirty="0" err="1">
                <a:latin typeface="Britannic Bold" panose="020B0903060703020204" pitchFamily="34" charset="0"/>
              </a:rPr>
              <a:t>siaran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publik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lokal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serta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 smtClean="0">
                <a:latin typeface="Britannic Bold" panose="020B0903060703020204" pitchFamily="34" charset="0"/>
              </a:rPr>
              <a:t>keprotokolan</a:t>
            </a:r>
            <a:endParaRPr lang="id-ID" sz="2000" dirty="0" smtClean="0">
              <a:latin typeface="Britannic Bold" panose="020B0903060703020204" pitchFamily="34" charset="0"/>
            </a:endParaRPr>
          </a:p>
          <a:p>
            <a:pPr marL="566928" indent="-457200" algn="just">
              <a:buAutoNum type="arabicPeriod"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109728" lvl="0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2. </a:t>
            </a:r>
            <a:r>
              <a:rPr lang="en-US" sz="2000" dirty="0" err="1" smtClean="0">
                <a:latin typeface="Britannic Bold" panose="020B0903060703020204" pitchFamily="34" charset="0"/>
              </a:rPr>
              <a:t>Melaksanakan</a:t>
            </a:r>
            <a:r>
              <a:rPr lang="en-US" sz="2000" dirty="0" smtClean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pembinaan</a:t>
            </a:r>
            <a:r>
              <a:rPr lang="en-US" sz="2000" dirty="0">
                <a:latin typeface="Britannic Bold" panose="020B0903060703020204" pitchFamily="34" charset="0"/>
              </a:rPr>
              <a:t>,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pengendalian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kegiatan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pengumpulan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bahan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pedoman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petunjuk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teknis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serta</a:t>
            </a:r>
            <a:r>
              <a:rPr lang="en-US" sz="2000" dirty="0">
                <a:latin typeface="Britannic Bold" panose="020B0903060703020204" pitchFamily="34" charset="0"/>
              </a:rPr>
              <a:t> program di </a:t>
            </a:r>
            <a:r>
              <a:rPr lang="en-US" sz="2000" dirty="0" err="1">
                <a:latin typeface="Britannic Bold" panose="020B0903060703020204" pitchFamily="34" charset="0"/>
              </a:rPr>
              <a:t>bidang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informasi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kehumasan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sesuai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dengan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renstra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pemerintah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 smtClean="0">
                <a:latin typeface="Britannic Bold" panose="020B0903060703020204" pitchFamily="34" charset="0"/>
              </a:rPr>
              <a:t>daerah</a:t>
            </a:r>
            <a:r>
              <a:rPr lang="en-US" sz="2000" dirty="0" smtClean="0">
                <a:latin typeface="Britannic Bold" panose="020B0903060703020204" pitchFamily="34" charset="0"/>
              </a:rPr>
              <a:t>;</a:t>
            </a:r>
            <a:endParaRPr lang="id-ID" sz="2000" dirty="0" smtClean="0">
              <a:latin typeface="Britannic Bold" panose="020B0903060703020204" pitchFamily="34" charset="0"/>
            </a:endParaRPr>
          </a:p>
          <a:p>
            <a:pPr marL="109728" lvl="0" indent="0" algn="just">
              <a:buNone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109728" lvl="0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3. </a:t>
            </a:r>
            <a:r>
              <a:rPr lang="en-US" sz="2000" dirty="0" err="1" smtClean="0">
                <a:latin typeface="Britannic Bold" panose="020B0903060703020204" pitchFamily="34" charset="0"/>
              </a:rPr>
              <a:t>Melaksanakan</a:t>
            </a:r>
            <a:r>
              <a:rPr lang="en-US" sz="2000" dirty="0" smtClean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koordinasi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kebijakan</a:t>
            </a:r>
            <a:r>
              <a:rPr lang="en-US" sz="2000" dirty="0">
                <a:latin typeface="Britannic Bold" panose="020B0903060703020204" pitchFamily="34" charset="0"/>
              </a:rPr>
              <a:t> di </a:t>
            </a:r>
            <a:r>
              <a:rPr lang="en-US" sz="2000" dirty="0" err="1">
                <a:latin typeface="Britannic Bold" panose="020B0903060703020204" pitchFamily="34" charset="0"/>
              </a:rPr>
              <a:t>bidang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informasi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kehumasan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smtClean="0">
                <a:latin typeface="Britannic Bold" panose="020B0903060703020204" pitchFamily="34" charset="0"/>
              </a:rPr>
              <a:t>;</a:t>
            </a:r>
            <a:endParaRPr lang="id-ID" sz="2000" dirty="0" smtClean="0">
              <a:latin typeface="Britannic Bold" panose="020B0903060703020204" pitchFamily="34" charset="0"/>
            </a:endParaRPr>
          </a:p>
          <a:p>
            <a:pPr marL="109728" lvl="0" indent="0" algn="just">
              <a:buNone/>
            </a:pPr>
            <a:endParaRPr lang="id-ID" sz="2000" dirty="0">
              <a:latin typeface="Britannic Bold" panose="020B0903060703020204" pitchFamily="34" charset="0"/>
            </a:endParaRPr>
          </a:p>
          <a:p>
            <a:pPr marL="109728" lvl="0" indent="0" algn="just">
              <a:buNone/>
            </a:pPr>
            <a:r>
              <a:rPr lang="id-ID" sz="2000" dirty="0" smtClean="0">
                <a:latin typeface="Britannic Bold" panose="020B0903060703020204" pitchFamily="34" charset="0"/>
              </a:rPr>
              <a:t>4. </a:t>
            </a:r>
            <a:r>
              <a:rPr lang="en-US" sz="2000" dirty="0" err="1" smtClean="0">
                <a:latin typeface="Britannic Bold" panose="020B0903060703020204" pitchFamily="34" charset="0"/>
              </a:rPr>
              <a:t>Melaksanakan</a:t>
            </a:r>
            <a:r>
              <a:rPr lang="en-US" sz="2000" dirty="0" smtClean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penanggungjawab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dalam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penyelenggaraan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publikasi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hasil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kegiatan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pemerintah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dan</a:t>
            </a:r>
            <a:r>
              <a:rPr lang="en-US" sz="2000" dirty="0">
                <a:latin typeface="Britannic Bold" panose="020B0903060703020204" pitchFamily="34" charset="0"/>
              </a:rPr>
              <a:t> </a:t>
            </a:r>
            <a:r>
              <a:rPr lang="en-US" sz="2000" dirty="0" err="1">
                <a:latin typeface="Britannic Bold" panose="020B0903060703020204" pitchFamily="34" charset="0"/>
              </a:rPr>
              <a:t>masyarakat</a:t>
            </a:r>
            <a:r>
              <a:rPr lang="en-US" sz="2000" dirty="0">
                <a:latin typeface="Britannic Bold" panose="020B0903060703020204" pitchFamily="34" charset="0"/>
              </a:rPr>
              <a:t> ;</a:t>
            </a:r>
            <a:endParaRPr lang="id-ID" sz="2000" dirty="0">
              <a:latin typeface="Britannic Bold" panose="020B0903060703020204" pitchFamily="34" charset="0"/>
            </a:endParaRPr>
          </a:p>
          <a:p>
            <a:pPr marL="566928" indent="-457200">
              <a:buAutoNum type="arabicPeriod"/>
            </a:pPr>
            <a:endParaRPr lang="id-ID" sz="2000" dirty="0">
              <a:latin typeface="Papyru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id-ID" sz="3200" dirty="0" smtClean="0">
                <a:latin typeface="Papyrus" pitchFamily="66" charset="0"/>
              </a:rPr>
              <a:t/>
            </a:r>
            <a:br>
              <a:rPr lang="id-ID" sz="3200" dirty="0" smtClean="0">
                <a:latin typeface="Papyrus" pitchFamily="66" charset="0"/>
              </a:rPr>
            </a:br>
            <a:r>
              <a:rPr lang="id-ID" sz="3200" dirty="0" smtClean="0">
                <a:latin typeface="Britannic Bold" panose="020B0903060703020204" pitchFamily="34" charset="0"/>
              </a:rPr>
              <a:t>Tugas Bagian Humas &amp;Keprotokolan</a:t>
            </a:r>
            <a:r>
              <a:rPr lang="id-ID" sz="3200" dirty="0" smtClean="0">
                <a:latin typeface="Papyrus" pitchFamily="66" charset="0"/>
              </a:rPr>
              <a:t/>
            </a:r>
            <a:br>
              <a:rPr lang="id-ID" sz="3200" dirty="0" smtClean="0">
                <a:latin typeface="Papyrus" pitchFamily="66" charset="0"/>
              </a:rPr>
            </a:br>
            <a:endParaRPr lang="id-ID" sz="3200" dirty="0">
              <a:latin typeface="Papyru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1020</TotalTime>
  <Words>800</Words>
  <Application>Microsoft Office PowerPoint</Application>
  <PresentationFormat>On-screen Show (4:3)</PresentationFormat>
  <Paragraphs>162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Pengertian Protokol</vt:lpstr>
      <vt:lpstr>PowerPoint Presentation</vt:lpstr>
      <vt:lpstr>Ruang Lingkup Kegiatan Keprotokolan</vt:lpstr>
      <vt:lpstr>Sumber protokol</vt:lpstr>
      <vt:lpstr>PowerPoint Presentation</vt:lpstr>
      <vt:lpstr>Azas Keprotokolan</vt:lpstr>
      <vt:lpstr>Tujuan Keprotokolan</vt:lpstr>
      <vt:lpstr>PowerPoint Presentation</vt:lpstr>
      <vt:lpstr> Tugas Bagian Humas &amp;Keprotokolan </vt:lpstr>
      <vt:lpstr>Fungsi Protokol</vt:lpstr>
      <vt:lpstr>Tugas sie Keprotokalan</vt:lpstr>
      <vt:lpstr>Peran protokol</vt:lpstr>
      <vt:lpstr>PowerPoint Presentation</vt:lpstr>
      <vt:lpstr>Preseance</vt:lpstr>
      <vt:lpstr>Urutan Preasence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TOSHIBA</cp:lastModifiedBy>
  <cp:revision>78</cp:revision>
  <dcterms:created xsi:type="dcterms:W3CDTF">2015-09-09T00:53:03Z</dcterms:created>
  <dcterms:modified xsi:type="dcterms:W3CDTF">2019-08-27T07:09:04Z</dcterms:modified>
</cp:coreProperties>
</file>