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0" r:id="rId1"/>
  </p:sldMasterIdLst>
  <p:notesMasterIdLst>
    <p:notesMasterId r:id="rId19"/>
  </p:notesMasterIdLst>
  <p:sldIdLst>
    <p:sldId id="257" r:id="rId2"/>
    <p:sldId id="259" r:id="rId3"/>
    <p:sldId id="287" r:id="rId4"/>
    <p:sldId id="289" r:id="rId5"/>
    <p:sldId id="267" r:id="rId6"/>
    <p:sldId id="290" r:id="rId7"/>
    <p:sldId id="292" r:id="rId8"/>
    <p:sldId id="293" r:id="rId9"/>
    <p:sldId id="294" r:id="rId10"/>
    <p:sldId id="295" r:id="rId11"/>
    <p:sldId id="296" r:id="rId12"/>
    <p:sldId id="297" r:id="rId13"/>
    <p:sldId id="298" r:id="rId14"/>
    <p:sldId id="299" r:id="rId15"/>
    <p:sldId id="283" r:id="rId16"/>
    <p:sldId id="285" r:id="rId17"/>
    <p:sldId id="278" r:id="rId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3" d="100"/>
          <a:sy n="43" d="100"/>
        </p:scale>
        <p:origin x="120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88"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89"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90"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91"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92"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93"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411293900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183676677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2322837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898387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17977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16015731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425974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36746720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1196608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300210604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574944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182778861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2867655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3112939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2695788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22842633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1400734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BC1078-46ED-40F9-8930-935BAD7C2B02}" type="datetimeFigureOut">
              <a:rPr lang="zh-CN" altLang="en-US" smtClean="0"/>
              <a:t>2020/8/11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4241837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70BC1078-46ED-40F9-8930-935BAD7C2B02}" type="datetimeFigureOut">
              <a:rPr lang="zh-CN" altLang="en-US" smtClean="0"/>
              <a:t>2020/8/11</a:t>
            </a:fld>
            <a:endParaRPr lang="zh-CN" alt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zh-CN" alt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3567019295"/>
      </p:ext>
    </p:extLst>
  </p:cSld>
  <p:clrMap bg1="lt1" tx1="dk1" bg2="lt2" tx2="dk2" accent1="accent1" accent2="accent2" accent3="accent3" accent4="accent4" accent5="accent5" accent6="accent6" hlink="hlink" folHlink="folHlink"/>
  <p:sldLayoutIdLst>
    <p:sldLayoutId id="2147483991" r:id="rId1"/>
    <p:sldLayoutId id="2147483992" r:id="rId2"/>
    <p:sldLayoutId id="2147483993" r:id="rId3"/>
    <p:sldLayoutId id="2147483994" r:id="rId4"/>
    <p:sldLayoutId id="2147483995" r:id="rId5"/>
    <p:sldLayoutId id="2147483996" r:id="rId6"/>
    <p:sldLayoutId id="2147483997" r:id="rId7"/>
    <p:sldLayoutId id="2147483998" r:id="rId8"/>
    <p:sldLayoutId id="2147483999" r:id="rId9"/>
    <p:sldLayoutId id="2147484000" r:id="rId10"/>
    <p:sldLayoutId id="2147484001" r:id="rId11"/>
    <p:sldLayoutId id="2147484002" r:id="rId12"/>
    <p:sldLayoutId id="2147484003" r:id="rId13"/>
    <p:sldLayoutId id="2147484004" r:id="rId14"/>
    <p:sldLayoutId id="2147484005" r:id="rId15"/>
    <p:sldLayoutId id="2147484006" r:id="rId16"/>
    <p:sldLayoutId id="214748400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048597"/>
          <p:cNvSpPr>
            <a:spLocks noGrp="1"/>
          </p:cNvSpPr>
          <p:nvPr>
            <p:ph type="ctrTitle"/>
          </p:nvPr>
        </p:nvSpPr>
        <p:spPr>
          <a:xfrm>
            <a:off x="1146219" y="512957"/>
            <a:ext cx="6823367" cy="2118731"/>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l"/>
            <a:r>
              <a:rPr lang="en-US" altLang="x-none" sz="4000" b="1" dirty="0" smtClean="0">
                <a:latin typeface="Dancing Script"/>
                <a:cs typeface="Dancing Script"/>
              </a:rPr>
              <a:t/>
            </a:r>
            <a:br>
              <a:rPr lang="en-US" altLang="x-none" sz="4000" b="1" dirty="0" smtClean="0">
                <a:latin typeface="Dancing Script"/>
                <a:cs typeface="Dancing Script"/>
              </a:rPr>
            </a:br>
            <a:r>
              <a:rPr lang="en-US" altLang="x-none" sz="4000" b="1" dirty="0">
                <a:latin typeface="Dancing Script"/>
                <a:cs typeface="Dancing Script"/>
              </a:rPr>
              <a:t/>
            </a:r>
            <a:br>
              <a:rPr lang="en-US" altLang="x-none" sz="4000" b="1" dirty="0">
                <a:latin typeface="Dancing Script"/>
                <a:cs typeface="Dancing Script"/>
              </a:rPr>
            </a:br>
            <a:r>
              <a:rPr lang="id-ID" altLang="x-none" sz="4000" b="1" dirty="0" smtClean="0">
                <a:latin typeface="Dancing Script"/>
                <a:cs typeface="Dancing Script"/>
              </a:rPr>
              <a:t>Manajemen Persediaan Bisnis Ritel ( inventory management )</a:t>
            </a:r>
            <a:r>
              <a:rPr lang="en-US" altLang="x-none" sz="4000" b="1" dirty="0" smtClean="0">
                <a:latin typeface="Dancing Script"/>
                <a:cs typeface="Dancing Script"/>
              </a:rPr>
              <a:t/>
            </a:r>
            <a:br>
              <a:rPr lang="en-US" altLang="x-none" sz="4000" b="1" dirty="0" smtClean="0">
                <a:latin typeface="Dancing Script"/>
                <a:cs typeface="Dancing Script"/>
              </a:rPr>
            </a:br>
            <a:endParaRPr lang="x-none" sz="4000" b="1" dirty="0">
              <a:latin typeface="Dancing Script"/>
              <a:cs typeface="Dancing Script"/>
            </a:endParaRPr>
          </a:p>
        </p:txBody>
      </p:sp>
      <p:sp>
        <p:nvSpPr>
          <p:cNvPr id="1048591" name="Subtitle 1048598"/>
          <p:cNvSpPr>
            <a:spLocks noGrp="1"/>
          </p:cNvSpPr>
          <p:nvPr>
            <p:ph type="subTitle" idx="1"/>
          </p:nvPr>
        </p:nvSpPr>
        <p:spPr>
          <a:xfrm>
            <a:off x="1525360" y="3030998"/>
            <a:ext cx="7284103" cy="3191382"/>
          </a:xfrm>
        </p:spPr>
        <p:txBody>
          <a:bodyPr anchor="ctr">
            <a:normAutofit/>
          </a:bodyPr>
          <a:lstStyle/>
          <a:p>
            <a:pPr marL="342900" indent="-342900" algn="l">
              <a:lnSpc>
                <a:spcPct val="70000"/>
              </a:lnSpc>
              <a:buFont typeface="Arial"/>
              <a:buChar char="•"/>
            </a:pPr>
            <a:r>
              <a:rPr lang="id-ID" sz="2000" dirty="0" smtClean="0">
                <a:latin typeface="Dancing Script"/>
                <a:cs typeface="Dancing Script"/>
              </a:rPr>
              <a:t>Pengertian</a:t>
            </a:r>
            <a:endParaRPr lang="x-none" sz="2000" dirty="0">
              <a:latin typeface="Dancing Script"/>
              <a:cs typeface="Dancing Script"/>
            </a:endParaRPr>
          </a:p>
          <a:p>
            <a:pPr marL="342900" indent="-342900" algn="l">
              <a:lnSpc>
                <a:spcPct val="70000"/>
              </a:lnSpc>
              <a:buFont typeface="Arial"/>
              <a:buChar char="•"/>
            </a:pPr>
            <a:r>
              <a:rPr lang="id-ID" sz="2000" dirty="0" smtClean="0">
                <a:latin typeface="Dancing Script"/>
                <a:cs typeface="Dancing Script"/>
              </a:rPr>
              <a:t>Jenis-jenis persediaan</a:t>
            </a:r>
            <a:endParaRPr lang="x-none" sz="2000" dirty="0">
              <a:latin typeface="Dancing Script"/>
              <a:cs typeface="Dancing Script"/>
            </a:endParaRPr>
          </a:p>
          <a:p>
            <a:pPr marL="342900" indent="-342900" algn="l">
              <a:lnSpc>
                <a:spcPct val="70000"/>
              </a:lnSpc>
              <a:buFont typeface="Arial"/>
              <a:buChar char="•"/>
            </a:pPr>
            <a:r>
              <a:rPr lang="id-ID" sz="2000" dirty="0" smtClean="0">
                <a:latin typeface="Dancing Script"/>
                <a:cs typeface="Dancing Script"/>
              </a:rPr>
              <a:t>Tujuan dan fungsi persediaan</a:t>
            </a:r>
            <a:endParaRPr lang="x-none" sz="2000" dirty="0">
              <a:latin typeface="Dancing Script"/>
              <a:cs typeface="Dancing Script"/>
            </a:endParaRPr>
          </a:p>
          <a:p>
            <a:pPr marL="342900" indent="-342900" algn="l">
              <a:lnSpc>
                <a:spcPct val="70000"/>
              </a:lnSpc>
              <a:buFont typeface="Arial"/>
              <a:buChar char="•"/>
            </a:pPr>
            <a:r>
              <a:rPr lang="id-ID" sz="2000" dirty="0" smtClean="0">
                <a:latin typeface="Dancing Script"/>
                <a:cs typeface="Dancing Script"/>
              </a:rPr>
              <a:t>Faktor-faktor yang mempengaruhi persediaan</a:t>
            </a:r>
            <a:endParaRPr lang="x-none" sz="2000" dirty="0">
              <a:latin typeface="Dancing Script"/>
              <a:cs typeface="Dancing Script"/>
            </a:endParaRPr>
          </a:p>
          <a:p>
            <a:pPr marL="342900" indent="-342900" algn="l">
              <a:lnSpc>
                <a:spcPct val="70000"/>
              </a:lnSpc>
              <a:buFont typeface="Arial"/>
              <a:buChar char="•"/>
            </a:pPr>
            <a:r>
              <a:rPr lang="id-ID" sz="2000" dirty="0" smtClean="0">
                <a:latin typeface="Dancing Script"/>
                <a:cs typeface="Dancing Script"/>
              </a:rPr>
              <a:t>Masalah yang harus diperhatikan dalam persediaan</a:t>
            </a:r>
          </a:p>
          <a:p>
            <a:pPr marL="342900" indent="-342900" algn="l">
              <a:lnSpc>
                <a:spcPct val="70000"/>
              </a:lnSpc>
              <a:buFont typeface="Arial"/>
              <a:buChar char="•"/>
            </a:pPr>
            <a:r>
              <a:rPr lang="id-ID" sz="2000" dirty="0" smtClean="0">
                <a:latin typeface="Dancing Script"/>
                <a:cs typeface="Dancing Script"/>
              </a:rPr>
              <a:t>Metode penilaian manajemen persediaan</a:t>
            </a:r>
          </a:p>
          <a:p>
            <a:pPr marL="342900" indent="-342900" algn="l">
              <a:lnSpc>
                <a:spcPct val="70000"/>
              </a:lnSpc>
              <a:buFont typeface="Arial"/>
              <a:buChar char="•"/>
            </a:pPr>
            <a:r>
              <a:rPr lang="id-ID" sz="2000" dirty="0" smtClean="0">
                <a:latin typeface="Dancing Script"/>
                <a:cs typeface="Dancing Script"/>
              </a:rPr>
              <a:t>Hub. Man,pers. Dg man lain</a:t>
            </a:r>
          </a:p>
          <a:p>
            <a:pPr marL="342900" indent="-342900" algn="l">
              <a:lnSpc>
                <a:spcPct val="70000"/>
              </a:lnSpc>
              <a:buFont typeface="Arial"/>
              <a:buChar char="•"/>
            </a:pPr>
            <a:r>
              <a:rPr lang="id-ID" sz="2000" dirty="0" smtClean="0">
                <a:latin typeface="Dancing Script"/>
                <a:cs typeface="Dancing Script"/>
              </a:rPr>
              <a:t>Manfaat manajemen persediaan</a:t>
            </a:r>
          </a:p>
          <a:p>
            <a:pPr marL="342900" indent="-342900" algn="l">
              <a:lnSpc>
                <a:spcPct val="70000"/>
              </a:lnSpc>
              <a:buFont typeface="Arial"/>
              <a:buChar char="•"/>
            </a:pPr>
            <a:endParaRPr lang="x-none" sz="2000" dirty="0">
              <a:latin typeface="Dancing Script"/>
              <a:cs typeface="Dancing Script"/>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48590"/>
                                        </p:tgtEl>
                                        <p:attrNameLst>
                                          <p:attrName>style.visibility</p:attrName>
                                        </p:attrNameLst>
                                      </p:cBhvr>
                                      <p:to>
                                        <p:strVal val="visible"/>
                                      </p:to>
                                    </p:set>
                                    <p:animEffect transition="in" filter="wipe(down)">
                                      <p:cBhvr>
                                        <p:cTn id="7" dur="580">
                                          <p:stCondLst>
                                            <p:cond delay="0"/>
                                          </p:stCondLst>
                                        </p:cTn>
                                        <p:tgtEl>
                                          <p:spTgt spid="1048590"/>
                                        </p:tgtEl>
                                      </p:cBhvr>
                                    </p:animEffect>
                                    <p:anim calcmode="lin" valueType="num">
                                      <p:cBhvr>
                                        <p:cTn id="8" dur="1822" tmFilter="0,0; 0.14,0.36; 0.43,0.73; 0.71,0.91; 1.0,1.0">
                                          <p:stCondLst>
                                            <p:cond delay="0"/>
                                          </p:stCondLst>
                                        </p:cTn>
                                        <p:tgtEl>
                                          <p:spTgt spid="104859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4859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4859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4859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4859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48590"/>
                                        </p:tgtEl>
                                      </p:cBhvr>
                                      <p:to x="100000" y="60000"/>
                                    </p:animScale>
                                    <p:animScale>
                                      <p:cBhvr>
                                        <p:cTn id="14" dur="166" decel="50000">
                                          <p:stCondLst>
                                            <p:cond delay="676"/>
                                          </p:stCondLst>
                                        </p:cTn>
                                        <p:tgtEl>
                                          <p:spTgt spid="1048590"/>
                                        </p:tgtEl>
                                      </p:cBhvr>
                                      <p:to x="100000" y="100000"/>
                                    </p:animScale>
                                    <p:animScale>
                                      <p:cBhvr>
                                        <p:cTn id="15" dur="26">
                                          <p:stCondLst>
                                            <p:cond delay="1312"/>
                                          </p:stCondLst>
                                        </p:cTn>
                                        <p:tgtEl>
                                          <p:spTgt spid="1048590"/>
                                        </p:tgtEl>
                                      </p:cBhvr>
                                      <p:to x="100000" y="80000"/>
                                    </p:animScale>
                                    <p:animScale>
                                      <p:cBhvr>
                                        <p:cTn id="16" dur="166" decel="50000">
                                          <p:stCondLst>
                                            <p:cond delay="1338"/>
                                          </p:stCondLst>
                                        </p:cTn>
                                        <p:tgtEl>
                                          <p:spTgt spid="1048590"/>
                                        </p:tgtEl>
                                      </p:cBhvr>
                                      <p:to x="100000" y="100000"/>
                                    </p:animScale>
                                    <p:animScale>
                                      <p:cBhvr>
                                        <p:cTn id="17" dur="26">
                                          <p:stCondLst>
                                            <p:cond delay="1642"/>
                                          </p:stCondLst>
                                        </p:cTn>
                                        <p:tgtEl>
                                          <p:spTgt spid="1048590"/>
                                        </p:tgtEl>
                                      </p:cBhvr>
                                      <p:to x="100000" y="90000"/>
                                    </p:animScale>
                                    <p:animScale>
                                      <p:cBhvr>
                                        <p:cTn id="18" dur="166" decel="50000">
                                          <p:stCondLst>
                                            <p:cond delay="1668"/>
                                          </p:stCondLst>
                                        </p:cTn>
                                        <p:tgtEl>
                                          <p:spTgt spid="1048590"/>
                                        </p:tgtEl>
                                      </p:cBhvr>
                                      <p:to x="100000" y="100000"/>
                                    </p:animScale>
                                    <p:animScale>
                                      <p:cBhvr>
                                        <p:cTn id="19" dur="26">
                                          <p:stCondLst>
                                            <p:cond delay="1808"/>
                                          </p:stCondLst>
                                        </p:cTn>
                                        <p:tgtEl>
                                          <p:spTgt spid="1048590"/>
                                        </p:tgtEl>
                                      </p:cBhvr>
                                      <p:to x="100000" y="95000"/>
                                    </p:animScale>
                                    <p:animScale>
                                      <p:cBhvr>
                                        <p:cTn id="20" dur="166" decel="50000">
                                          <p:stCondLst>
                                            <p:cond delay="1834"/>
                                          </p:stCondLst>
                                        </p:cTn>
                                        <p:tgtEl>
                                          <p:spTgt spid="1048590"/>
                                        </p:tgtEl>
                                      </p:cBhvr>
                                      <p:to x="100000" y="100000"/>
                                    </p:animScale>
                                  </p:childTnLst>
                                </p:cTn>
                              </p:par>
                              <p:par>
                                <p:cTn id="21" presetID="6" presetClass="entr" presetSubtype="16" fill="hold" nodeType="withEffect">
                                  <p:stCondLst>
                                    <p:cond delay="0"/>
                                  </p:stCondLst>
                                  <p:childTnLst>
                                    <p:set>
                                      <p:cBhvr>
                                        <p:cTn id="22" dur="1" fill="hold">
                                          <p:stCondLst>
                                            <p:cond delay="0"/>
                                          </p:stCondLst>
                                        </p:cTn>
                                        <p:tgtEl>
                                          <p:spTgt spid="1048591">
                                            <p:txEl>
                                              <p:pRg st="0" end="0"/>
                                            </p:txEl>
                                          </p:spTgt>
                                        </p:tgtEl>
                                        <p:attrNameLst>
                                          <p:attrName>style.visibility</p:attrName>
                                        </p:attrNameLst>
                                      </p:cBhvr>
                                      <p:to>
                                        <p:strVal val="visible"/>
                                      </p:to>
                                    </p:set>
                                    <p:animEffect transition="in" filter="circle(in)">
                                      <p:cBhvr>
                                        <p:cTn id="23" dur="2000"/>
                                        <p:tgtEl>
                                          <p:spTgt spid="1048591">
                                            <p:txEl>
                                              <p:pRg st="0" end="0"/>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1048591">
                                            <p:txEl>
                                              <p:pRg st="1" end="1"/>
                                            </p:txEl>
                                          </p:spTgt>
                                        </p:tgtEl>
                                        <p:attrNameLst>
                                          <p:attrName>style.visibility</p:attrName>
                                        </p:attrNameLst>
                                      </p:cBhvr>
                                      <p:to>
                                        <p:strVal val="visible"/>
                                      </p:to>
                                    </p:set>
                                    <p:animEffect transition="in" filter="circle(in)">
                                      <p:cBhvr>
                                        <p:cTn id="26" dur="2000"/>
                                        <p:tgtEl>
                                          <p:spTgt spid="1048591">
                                            <p:txEl>
                                              <p:pRg st="1" end="1"/>
                                            </p:txEl>
                                          </p:spTgt>
                                        </p:tgtEl>
                                      </p:cBhvr>
                                    </p:animEffect>
                                  </p:childTnLst>
                                </p:cTn>
                              </p:par>
                              <p:par>
                                <p:cTn id="27" presetID="6" presetClass="entr" presetSubtype="16" fill="hold" nodeType="withEffect">
                                  <p:stCondLst>
                                    <p:cond delay="0"/>
                                  </p:stCondLst>
                                  <p:childTnLst>
                                    <p:set>
                                      <p:cBhvr>
                                        <p:cTn id="28" dur="1" fill="hold">
                                          <p:stCondLst>
                                            <p:cond delay="0"/>
                                          </p:stCondLst>
                                        </p:cTn>
                                        <p:tgtEl>
                                          <p:spTgt spid="1048591">
                                            <p:txEl>
                                              <p:pRg st="2" end="2"/>
                                            </p:txEl>
                                          </p:spTgt>
                                        </p:tgtEl>
                                        <p:attrNameLst>
                                          <p:attrName>style.visibility</p:attrName>
                                        </p:attrNameLst>
                                      </p:cBhvr>
                                      <p:to>
                                        <p:strVal val="visible"/>
                                      </p:to>
                                    </p:set>
                                    <p:animEffect transition="in" filter="circle(in)">
                                      <p:cBhvr>
                                        <p:cTn id="29" dur="2000"/>
                                        <p:tgtEl>
                                          <p:spTgt spid="1048591">
                                            <p:txEl>
                                              <p:pRg st="2" end="2"/>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1048591">
                                            <p:txEl>
                                              <p:pRg st="3" end="3"/>
                                            </p:txEl>
                                          </p:spTgt>
                                        </p:tgtEl>
                                        <p:attrNameLst>
                                          <p:attrName>style.visibility</p:attrName>
                                        </p:attrNameLst>
                                      </p:cBhvr>
                                      <p:to>
                                        <p:strVal val="visible"/>
                                      </p:to>
                                    </p:set>
                                    <p:animEffect transition="in" filter="circle(in)">
                                      <p:cBhvr>
                                        <p:cTn id="32" dur="2000"/>
                                        <p:tgtEl>
                                          <p:spTgt spid="1048591">
                                            <p:txEl>
                                              <p:pRg st="3" end="3"/>
                                            </p:txEl>
                                          </p:spTgt>
                                        </p:tgtEl>
                                      </p:cBhvr>
                                    </p:animEffect>
                                  </p:childTnLst>
                                </p:cTn>
                              </p:par>
                              <p:par>
                                <p:cTn id="33" presetID="6" presetClass="entr" presetSubtype="16" fill="hold" nodeType="withEffect">
                                  <p:stCondLst>
                                    <p:cond delay="0"/>
                                  </p:stCondLst>
                                  <p:childTnLst>
                                    <p:set>
                                      <p:cBhvr>
                                        <p:cTn id="34" dur="1" fill="hold">
                                          <p:stCondLst>
                                            <p:cond delay="0"/>
                                          </p:stCondLst>
                                        </p:cTn>
                                        <p:tgtEl>
                                          <p:spTgt spid="1048591">
                                            <p:txEl>
                                              <p:pRg st="4" end="4"/>
                                            </p:txEl>
                                          </p:spTgt>
                                        </p:tgtEl>
                                        <p:attrNameLst>
                                          <p:attrName>style.visibility</p:attrName>
                                        </p:attrNameLst>
                                      </p:cBhvr>
                                      <p:to>
                                        <p:strVal val="visible"/>
                                      </p:to>
                                    </p:set>
                                    <p:animEffect transition="in" filter="circle(in)">
                                      <p:cBhvr>
                                        <p:cTn id="35" dur="2000"/>
                                        <p:tgtEl>
                                          <p:spTgt spid="1048591">
                                            <p:txEl>
                                              <p:pRg st="4" end="4"/>
                                            </p:txEl>
                                          </p:spTgt>
                                        </p:tgtEl>
                                      </p:cBhvr>
                                    </p:animEffect>
                                  </p:childTnLst>
                                </p:cTn>
                              </p:par>
                              <p:par>
                                <p:cTn id="36" presetID="6" presetClass="entr" presetSubtype="16" fill="hold" nodeType="withEffect">
                                  <p:stCondLst>
                                    <p:cond delay="0"/>
                                  </p:stCondLst>
                                  <p:childTnLst>
                                    <p:set>
                                      <p:cBhvr>
                                        <p:cTn id="37" dur="1" fill="hold">
                                          <p:stCondLst>
                                            <p:cond delay="0"/>
                                          </p:stCondLst>
                                        </p:cTn>
                                        <p:tgtEl>
                                          <p:spTgt spid="1048591">
                                            <p:txEl>
                                              <p:pRg st="5" end="5"/>
                                            </p:txEl>
                                          </p:spTgt>
                                        </p:tgtEl>
                                        <p:attrNameLst>
                                          <p:attrName>style.visibility</p:attrName>
                                        </p:attrNameLst>
                                      </p:cBhvr>
                                      <p:to>
                                        <p:strVal val="visible"/>
                                      </p:to>
                                    </p:set>
                                    <p:animEffect transition="in" filter="circle(in)">
                                      <p:cBhvr>
                                        <p:cTn id="38" dur="2000"/>
                                        <p:tgtEl>
                                          <p:spTgt spid="1048591">
                                            <p:txEl>
                                              <p:pRg st="5" end="5"/>
                                            </p:txEl>
                                          </p:spTgt>
                                        </p:tgtEl>
                                      </p:cBhvr>
                                    </p:animEffect>
                                  </p:childTnLst>
                                </p:cTn>
                              </p:par>
                              <p:par>
                                <p:cTn id="39" presetID="6" presetClass="entr" presetSubtype="16" fill="hold" nodeType="withEffect">
                                  <p:stCondLst>
                                    <p:cond delay="0"/>
                                  </p:stCondLst>
                                  <p:childTnLst>
                                    <p:set>
                                      <p:cBhvr>
                                        <p:cTn id="40" dur="1" fill="hold">
                                          <p:stCondLst>
                                            <p:cond delay="0"/>
                                          </p:stCondLst>
                                        </p:cTn>
                                        <p:tgtEl>
                                          <p:spTgt spid="1048591">
                                            <p:txEl>
                                              <p:pRg st="6" end="6"/>
                                            </p:txEl>
                                          </p:spTgt>
                                        </p:tgtEl>
                                        <p:attrNameLst>
                                          <p:attrName>style.visibility</p:attrName>
                                        </p:attrNameLst>
                                      </p:cBhvr>
                                      <p:to>
                                        <p:strVal val="visible"/>
                                      </p:to>
                                    </p:set>
                                    <p:animEffect transition="in" filter="circle(in)">
                                      <p:cBhvr>
                                        <p:cTn id="41" dur="2000"/>
                                        <p:tgtEl>
                                          <p:spTgt spid="1048591">
                                            <p:txEl>
                                              <p:pRg st="6" end="6"/>
                                            </p:txEl>
                                          </p:spTgt>
                                        </p:tgtEl>
                                      </p:cBhvr>
                                    </p:animEffect>
                                  </p:childTnLst>
                                </p:cTn>
                              </p:par>
                              <p:par>
                                <p:cTn id="42" presetID="6" presetClass="entr" presetSubtype="16" fill="hold" nodeType="withEffect">
                                  <p:stCondLst>
                                    <p:cond delay="0"/>
                                  </p:stCondLst>
                                  <p:childTnLst>
                                    <p:set>
                                      <p:cBhvr>
                                        <p:cTn id="43" dur="1" fill="hold">
                                          <p:stCondLst>
                                            <p:cond delay="0"/>
                                          </p:stCondLst>
                                        </p:cTn>
                                        <p:tgtEl>
                                          <p:spTgt spid="1048591">
                                            <p:txEl>
                                              <p:pRg st="7" end="7"/>
                                            </p:txEl>
                                          </p:spTgt>
                                        </p:tgtEl>
                                        <p:attrNameLst>
                                          <p:attrName>style.visibility</p:attrName>
                                        </p:attrNameLst>
                                      </p:cBhvr>
                                      <p:to>
                                        <p:strVal val="visible"/>
                                      </p:to>
                                    </p:set>
                                    <p:animEffect transition="in" filter="circle(in)">
                                      <p:cBhvr>
                                        <p:cTn id="44" dur="2000"/>
                                        <p:tgtEl>
                                          <p:spTgt spid="10485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9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8"/>
            <a:ext cx="7773338" cy="942653"/>
          </a:xfrm>
        </p:spPr>
        <p:txBody>
          <a:bodyPr>
            <a:normAutofit fontScale="90000"/>
          </a:bodyPr>
          <a:lstStyle/>
          <a:p>
            <a:r>
              <a:rPr lang="id-ID" dirty="0" smtClean="0"/>
              <a:t>Masalah yang harus diperhatikan dalam persediaan</a:t>
            </a:r>
            <a:endParaRPr lang="id-ID" dirty="0"/>
          </a:p>
        </p:txBody>
      </p:sp>
      <p:sp>
        <p:nvSpPr>
          <p:cNvPr id="3" name="Content Placeholder 2"/>
          <p:cNvSpPr>
            <a:spLocks noGrp="1"/>
          </p:cNvSpPr>
          <p:nvPr>
            <p:ph sz="quarter" idx="13"/>
          </p:nvPr>
        </p:nvSpPr>
        <p:spPr>
          <a:xfrm>
            <a:off x="685330" y="1717288"/>
            <a:ext cx="8257948" cy="4973443"/>
          </a:xfrm>
        </p:spPr>
        <p:txBody>
          <a:bodyPr/>
          <a:lstStyle/>
          <a:p>
            <a:r>
              <a:rPr lang="id-ID" dirty="0" smtClean="0"/>
              <a:t>Persediaan bahan baku terlalu besar, kerugiannya adalah :</a:t>
            </a:r>
          </a:p>
          <a:p>
            <a:pPr>
              <a:buFont typeface="Wingdings" panose="05000000000000000000" pitchFamily="2" charset="2"/>
              <a:buChar char="v"/>
            </a:pPr>
            <a:r>
              <a:rPr lang="id-ID" dirty="0" smtClean="0"/>
              <a:t>Biaya penyimpanan semakin besar, resiko kehilangan, resiko kerusakan bahanbaku, resiko kadaluarsa, resiko penurunan kualitas barang</a:t>
            </a:r>
          </a:p>
          <a:p>
            <a:pPr>
              <a:buFont typeface="Wingdings" panose="05000000000000000000" pitchFamily="2" charset="2"/>
              <a:buChar char="v"/>
            </a:pPr>
            <a:endParaRPr lang="id-ID" dirty="0"/>
          </a:p>
          <a:p>
            <a:r>
              <a:rPr lang="id-ID" dirty="0" smtClean="0"/>
              <a:t>Persediaan bahan baku yang terlalu kecil, juga menimbulkan kerugian, yaitu :</a:t>
            </a:r>
          </a:p>
          <a:p>
            <a:pPr>
              <a:buFont typeface="Wingdings" panose="05000000000000000000" pitchFamily="2" charset="2"/>
              <a:buChar char="v"/>
            </a:pPr>
            <a:r>
              <a:rPr lang="id-ID" dirty="0" smtClean="0"/>
              <a:t>Tidak dapat memenuhi kebutuhan perusahaan  yang bersangkutan untuk melaksanakan proses produksi</a:t>
            </a:r>
            <a:endParaRPr lang="id-ID" dirty="0"/>
          </a:p>
        </p:txBody>
      </p:sp>
    </p:spTree>
    <p:extLst>
      <p:ext uri="{BB962C8B-B14F-4D97-AF65-F5344CB8AC3E}">
        <p14:creationId xmlns:p14="http://schemas.microsoft.com/office/powerpoint/2010/main" val="1919265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289932"/>
            <a:ext cx="7773338" cy="869795"/>
          </a:xfrm>
        </p:spPr>
        <p:txBody>
          <a:bodyPr>
            <a:normAutofit fontScale="90000"/>
          </a:bodyPr>
          <a:lstStyle/>
          <a:p>
            <a:r>
              <a:rPr lang="id-ID" dirty="0" smtClean="0"/>
              <a:t>Metode penilaian manajemen persediaan</a:t>
            </a:r>
            <a:endParaRPr lang="id-ID" dirty="0"/>
          </a:p>
        </p:txBody>
      </p:sp>
      <p:sp>
        <p:nvSpPr>
          <p:cNvPr id="3" name="Content Placeholder 2"/>
          <p:cNvSpPr>
            <a:spLocks noGrp="1"/>
          </p:cNvSpPr>
          <p:nvPr>
            <p:ph sz="quarter" idx="13"/>
          </p:nvPr>
        </p:nvSpPr>
        <p:spPr>
          <a:xfrm>
            <a:off x="685330" y="1159727"/>
            <a:ext cx="8168738" cy="5486400"/>
          </a:xfrm>
        </p:spPr>
        <p:txBody>
          <a:bodyPr>
            <a:normAutofit lnSpcReduction="10000"/>
          </a:bodyPr>
          <a:lstStyle/>
          <a:p>
            <a:r>
              <a:rPr lang="id-ID" dirty="0" smtClean="0"/>
              <a:t>Dalam mengelola persediaan, dapat dipergunakan metode di antaranya :</a:t>
            </a:r>
          </a:p>
          <a:p>
            <a:pPr marL="457200" indent="-457200">
              <a:buFont typeface="+mj-lt"/>
              <a:buAutoNum type="arabicPeriod"/>
            </a:pPr>
            <a:r>
              <a:rPr lang="id-ID" dirty="0" smtClean="0"/>
              <a:t>Metode  eoc ( economic order quantity ), metode  kuantitas pesanan ekonomi adalah metode pembelian persediaan berdasarkan jumlah pesanan yang diterima. Contohnya, ketika perusahaan mendapatkan  pesanan  produk dengan jumlah, spesifikasi dan waktu yang telah ditentukan konsumen. Metode eoq ini bisa dikaatakan metode pemesanan yang paling optimal dan ekonomis  karena jumlah yang dipesan bisa memenuhi kebutuhan dengan mengeluarkan biaya  yang paling rendah. Namun metode eoq berlaku hanya, jika: biaya pemesanan jumlahnya selalu sama, pesanan telah diterima dengan pasti, jumlah kebutuhan bahan baku  sudah bisa ditentukan dan pasti, harga barang tidak berubah (konstan), barang tidak cepat rusak, jumlah kebutuhan stabil </a:t>
            </a:r>
          </a:p>
          <a:p>
            <a:pPr marL="457200" indent="-457200">
              <a:buFont typeface="+mj-lt"/>
              <a:buAutoNum type="arabicPeriod"/>
            </a:pPr>
            <a:endParaRPr lang="id-ID" dirty="0"/>
          </a:p>
          <a:p>
            <a:pPr marL="457200" indent="-457200">
              <a:buFont typeface="+mj-lt"/>
              <a:buAutoNum type="arabicPeriod"/>
            </a:pPr>
            <a:endParaRPr lang="id-ID" dirty="0" smtClean="0"/>
          </a:p>
          <a:p>
            <a:pPr marL="457200" indent="-457200">
              <a:buFont typeface="+mj-lt"/>
              <a:buAutoNum type="arabicPeriod"/>
            </a:pPr>
            <a:endParaRPr lang="id-ID" dirty="0" smtClean="0"/>
          </a:p>
          <a:p>
            <a:pPr marL="457200" indent="-457200">
              <a:buFont typeface="+mj-lt"/>
              <a:buAutoNum type="arabicPeriod"/>
            </a:pPr>
            <a:endParaRPr lang="id-ID" dirty="0"/>
          </a:p>
          <a:p>
            <a:pPr marL="0" indent="0">
              <a:buNone/>
            </a:pPr>
            <a:endParaRPr lang="id-ID" dirty="0" smtClean="0"/>
          </a:p>
          <a:p>
            <a:pPr marL="0" indent="0">
              <a:buNone/>
            </a:pPr>
            <a:endParaRPr lang="id-ID" dirty="0"/>
          </a:p>
        </p:txBody>
      </p:sp>
    </p:spTree>
    <p:extLst>
      <p:ext uri="{BB962C8B-B14F-4D97-AF65-F5344CB8AC3E}">
        <p14:creationId xmlns:p14="http://schemas.microsoft.com/office/powerpoint/2010/main" val="3032621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9"/>
            <a:ext cx="7773338" cy="808838"/>
          </a:xfrm>
        </p:spPr>
        <p:txBody>
          <a:bodyPr>
            <a:normAutofit fontScale="90000"/>
          </a:bodyPr>
          <a:lstStyle/>
          <a:p>
            <a:r>
              <a:rPr lang="id-ID" dirty="0" smtClean="0"/>
              <a:t>2. Metode  mrp ( material requirement planning )</a:t>
            </a:r>
            <a:endParaRPr lang="id-ID" dirty="0"/>
          </a:p>
        </p:txBody>
      </p:sp>
      <p:sp>
        <p:nvSpPr>
          <p:cNvPr id="3" name="Content Placeholder 2"/>
          <p:cNvSpPr>
            <a:spLocks noGrp="1"/>
          </p:cNvSpPr>
          <p:nvPr>
            <p:ph sz="quarter" idx="13"/>
          </p:nvPr>
        </p:nvSpPr>
        <p:spPr>
          <a:xfrm>
            <a:off x="685330" y="2319454"/>
            <a:ext cx="8458670" cy="4259766"/>
          </a:xfrm>
        </p:spPr>
        <p:txBody>
          <a:bodyPr/>
          <a:lstStyle/>
          <a:p>
            <a:r>
              <a:rPr lang="id-ID" dirty="0" smtClean="0"/>
              <a:t>Atau metode kebutuhan material adalah perencanaan dan pengendalian persediaan untuk menjamin material atau bahan baku tersedia untuk memenuhi kebutuhan. Ada beberapa keunggulan metode mrp, yaitu: memberi informasi  mengenai kapasitas pabrik, meminimalisasi kesalahan dalam memperkirakan  kebutuhan, memperbaiki dan  meng-update jumlah pemesanan dan persediaan barang, mengadakan persediaan dengan jumlah dan harga yang tepat, dapat memenuhi permintaan material yang datang secara bergelombang</a:t>
            </a:r>
            <a:endParaRPr lang="id-ID" dirty="0"/>
          </a:p>
        </p:txBody>
      </p:sp>
    </p:spTree>
    <p:extLst>
      <p:ext uri="{BB962C8B-B14F-4D97-AF65-F5344CB8AC3E}">
        <p14:creationId xmlns:p14="http://schemas.microsoft.com/office/powerpoint/2010/main" val="3890991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9"/>
            <a:ext cx="7773338" cy="608116"/>
          </a:xfrm>
        </p:spPr>
        <p:txBody>
          <a:bodyPr/>
          <a:lstStyle/>
          <a:p>
            <a:r>
              <a:rPr lang="id-ID" dirty="0" smtClean="0"/>
              <a:t>3. Metode jit ( just in time )</a:t>
            </a:r>
            <a:endParaRPr lang="id-ID" dirty="0"/>
          </a:p>
        </p:txBody>
      </p:sp>
      <p:sp>
        <p:nvSpPr>
          <p:cNvPr id="3" name="Content Placeholder 2"/>
          <p:cNvSpPr>
            <a:spLocks noGrp="1"/>
          </p:cNvSpPr>
          <p:nvPr>
            <p:ph sz="quarter" idx="13"/>
          </p:nvPr>
        </p:nvSpPr>
        <p:spPr>
          <a:xfrm>
            <a:off x="685330" y="2542477"/>
            <a:ext cx="8280250" cy="4014439"/>
          </a:xfrm>
        </p:spPr>
        <p:txBody>
          <a:bodyPr/>
          <a:lstStyle/>
          <a:p>
            <a:r>
              <a:rPr lang="id-ID" dirty="0" smtClean="0"/>
              <a:t>Atau metode tepat waktu adalah metode yang mengusahakan perusahan tidak menyetok  atau memiliki persediaan. Mendatangkan bahan baku pada saat dibutuhkan saja, maka tidak menanggung biaya persediaan</a:t>
            </a:r>
            <a:endParaRPr lang="id-ID" dirty="0"/>
          </a:p>
        </p:txBody>
      </p:sp>
    </p:spTree>
    <p:extLst>
      <p:ext uri="{BB962C8B-B14F-4D97-AF65-F5344CB8AC3E}">
        <p14:creationId xmlns:p14="http://schemas.microsoft.com/office/powerpoint/2010/main" val="656396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8"/>
            <a:ext cx="7773338" cy="675023"/>
          </a:xfrm>
        </p:spPr>
        <p:txBody>
          <a:bodyPr/>
          <a:lstStyle/>
          <a:p>
            <a:r>
              <a:rPr lang="id-ID" dirty="0" smtClean="0"/>
              <a:t>4. Metode periodic review</a:t>
            </a:r>
            <a:endParaRPr lang="id-ID" dirty="0"/>
          </a:p>
        </p:txBody>
      </p:sp>
      <p:sp>
        <p:nvSpPr>
          <p:cNvPr id="3" name="Content Placeholder 2"/>
          <p:cNvSpPr>
            <a:spLocks noGrp="1"/>
          </p:cNvSpPr>
          <p:nvPr>
            <p:ph sz="quarter" idx="13"/>
          </p:nvPr>
        </p:nvSpPr>
        <p:spPr>
          <a:xfrm>
            <a:off x="685330" y="1293541"/>
            <a:ext cx="8235646" cy="5263376"/>
          </a:xfrm>
        </p:spPr>
        <p:txBody>
          <a:bodyPr/>
          <a:lstStyle/>
          <a:p>
            <a:r>
              <a:rPr lang="id-ID" dirty="0" smtClean="0"/>
              <a:t>Adalah metode pemesanan barang yang dilakukan dengan jarak waktu atau interval waktu yang sama. Pemesanan material bahan dijadwalkan secara rutin  sehingga manajer keuangan  bisa memperkirakan dan mempersiapkan biaya yang akan dikeluarkan. Keunggulan metode ini  adalah untuk meredam  fluktuasi naik turunnya  permintaan dan kebutuhan  persediaan. Metode mempunyai kelemahan yaitu setiap kali pemesanan material jumlahnya sangat tergantung  pada sisa persediaan yang ada pada saat pemesanansehingga pada saat pemesanan material dilakukan, jumah pesanan tidak sama, hal ini berpotensi membuat stok  persediaan habis terlebih dahulu sebelum waktu pemesanan material berikutnya tiba, sehingga perlu safety stock ( stok persediaan yang aman, dan membutuhkan biaya persediaan yang besar pula</a:t>
            </a:r>
            <a:endParaRPr lang="id-ID" dirty="0"/>
          </a:p>
        </p:txBody>
      </p:sp>
    </p:spTree>
    <p:extLst>
      <p:ext uri="{BB962C8B-B14F-4D97-AF65-F5344CB8AC3E}">
        <p14:creationId xmlns:p14="http://schemas.microsoft.com/office/powerpoint/2010/main" val="344937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9"/>
            <a:ext cx="7773338" cy="1098770"/>
          </a:xfrm>
        </p:spPr>
        <p:txBody>
          <a:bodyPr/>
          <a:lstStyle/>
          <a:p>
            <a:r>
              <a:rPr lang="id-ID" dirty="0" smtClean="0"/>
              <a:t>Hubungan manajemen persediaan  dengan manajemen lain</a:t>
            </a:r>
            <a:endParaRPr lang="id-ID" dirty="0"/>
          </a:p>
        </p:txBody>
      </p:sp>
      <p:sp>
        <p:nvSpPr>
          <p:cNvPr id="3" name="Content Placeholder 2"/>
          <p:cNvSpPr>
            <a:spLocks noGrp="1"/>
          </p:cNvSpPr>
          <p:nvPr>
            <p:ph sz="quarter" idx="13"/>
          </p:nvPr>
        </p:nvSpPr>
        <p:spPr>
          <a:xfrm>
            <a:off x="685330" y="1717289"/>
            <a:ext cx="8280250" cy="4951140"/>
          </a:xfrm>
        </p:spPr>
        <p:txBody>
          <a:bodyPr>
            <a:normAutofit lnSpcReduction="10000"/>
          </a:bodyPr>
          <a:lstStyle/>
          <a:p>
            <a:r>
              <a:rPr lang="id-ID" dirty="0" smtClean="0"/>
              <a:t>Ada beberapa divisi  manajemen yang kegiatannya berkaitan dengan persediaan baran, diantaranya :</a:t>
            </a:r>
          </a:p>
          <a:p>
            <a:r>
              <a:rPr lang="id-ID" dirty="0" smtClean="0"/>
              <a:t>1. manajemen pembelian, mengenai  prioritas dan orientasi pembelian material dengan kuantitas yang besar agar memperoleh potongan harga, bahkan menggratiskan ongkos pengiriman ke gudang perusahaan</a:t>
            </a:r>
          </a:p>
          <a:p>
            <a:r>
              <a:rPr lang="id-ID" dirty="0" smtClean="0"/>
              <a:t>2. manajemen produksi, manajemen produksi tentu saja membutuhkan persediaan bahan baku untuk memulai aktivitas produksinya. Komunikasi kedua divisi ini penting untuk kelancaran produksi barang</a:t>
            </a:r>
          </a:p>
          <a:p>
            <a:r>
              <a:rPr lang="id-ID" dirty="0" smtClean="0"/>
              <a:t>3. manajemen keuangan, tidak jauh dari  masalah pembelian material, menyoroti efisiensi anggaran, beli banyak dapat diskon, beli diskon tidak perlu biaya penyimpanan</a:t>
            </a:r>
            <a:endParaRPr lang="id-ID" dirty="0"/>
          </a:p>
        </p:txBody>
      </p:sp>
    </p:spTree>
    <p:extLst>
      <p:ext uri="{BB962C8B-B14F-4D97-AF65-F5344CB8AC3E}">
        <p14:creationId xmlns:p14="http://schemas.microsoft.com/office/powerpoint/2010/main" val="2820093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1048607"/>
          <p:cNvSpPr>
            <a:spLocks noGrp="1"/>
          </p:cNvSpPr>
          <p:nvPr>
            <p:ph type="ctrTitle"/>
          </p:nvPr>
        </p:nvSpPr>
        <p:spPr>
          <a:xfrm>
            <a:off x="721217" y="450760"/>
            <a:ext cx="7662930" cy="1213861"/>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altLang="x-none" sz="2800" b="1" dirty="0" err="1">
                <a:latin typeface="Dancing Script"/>
                <a:cs typeface="Dancing Script"/>
              </a:rPr>
              <a:t>Manfaat</a:t>
            </a:r>
            <a:r>
              <a:rPr lang="en-US" altLang="x-none" sz="2800" b="1" dirty="0">
                <a:latin typeface="Dancing Script"/>
                <a:cs typeface="Dancing Script"/>
              </a:rPr>
              <a:t> </a:t>
            </a:r>
            <a:r>
              <a:rPr lang="en-US" altLang="x-none" sz="2800" b="1" dirty="0" err="1">
                <a:latin typeface="Dancing Script"/>
                <a:cs typeface="Dancing Script"/>
              </a:rPr>
              <a:t>Utama</a:t>
            </a:r>
            <a:r>
              <a:rPr lang="en-US" altLang="x-none" sz="2800" b="1" dirty="0">
                <a:latin typeface="Dancing Script"/>
                <a:cs typeface="Dancing Script"/>
              </a:rPr>
              <a:t> </a:t>
            </a:r>
            <a:r>
              <a:rPr lang="en-US" altLang="x-none" sz="2800" b="1" dirty="0" err="1">
                <a:latin typeface="Dancing Script"/>
                <a:cs typeface="Dancing Script"/>
              </a:rPr>
              <a:t>Sistem</a:t>
            </a:r>
            <a:r>
              <a:rPr lang="en-US" altLang="x-none" sz="2800" b="1" dirty="0">
                <a:latin typeface="Dancing Script"/>
                <a:cs typeface="Dancing Script"/>
              </a:rPr>
              <a:t> </a:t>
            </a:r>
            <a:r>
              <a:rPr lang="en-US" altLang="x-none" sz="2800" b="1" dirty="0" err="1">
                <a:latin typeface="Dancing Script"/>
                <a:cs typeface="Dancing Script"/>
              </a:rPr>
              <a:t>Manajemen</a:t>
            </a:r>
            <a:r>
              <a:rPr lang="en-US" altLang="x-none" sz="2800" b="1" dirty="0">
                <a:latin typeface="Dancing Script"/>
                <a:cs typeface="Dancing Script"/>
              </a:rPr>
              <a:t> </a:t>
            </a:r>
            <a:r>
              <a:rPr lang="en-US" altLang="x-none" sz="2800" b="1" dirty="0" smtClean="0">
                <a:latin typeface="Dancing Script"/>
                <a:cs typeface="Dancing Script"/>
              </a:rPr>
              <a:t>Inventory</a:t>
            </a:r>
            <a:br>
              <a:rPr lang="en-US" altLang="x-none" sz="2800" b="1" dirty="0" smtClean="0">
                <a:latin typeface="Dancing Script"/>
                <a:cs typeface="Dancing Script"/>
              </a:rPr>
            </a:br>
            <a:endParaRPr lang="x-none" sz="2800" b="1" dirty="0">
              <a:latin typeface="Dancing Script"/>
              <a:cs typeface="Dancing Script"/>
            </a:endParaRPr>
          </a:p>
        </p:txBody>
      </p:sp>
      <p:sp>
        <p:nvSpPr>
          <p:cNvPr id="1048601" name="Subtitle 1048608"/>
          <p:cNvSpPr>
            <a:spLocks noGrp="1"/>
          </p:cNvSpPr>
          <p:nvPr>
            <p:ph type="subTitle" idx="1"/>
          </p:nvPr>
        </p:nvSpPr>
        <p:spPr>
          <a:xfrm>
            <a:off x="721217" y="2174669"/>
            <a:ext cx="6858000" cy="3258903"/>
          </a:xfrm>
        </p:spPr>
        <p:txBody>
          <a:bodyPr>
            <a:normAutofit lnSpcReduction="10000"/>
          </a:bodyPr>
          <a:lstStyle/>
          <a:p>
            <a:pPr marL="342900" indent="-342900" algn="l">
              <a:buFont typeface="Arial"/>
              <a:buChar char="•"/>
            </a:pPr>
            <a:r>
              <a:rPr lang="en-US" altLang="x-none" sz="2000" dirty="0" err="1">
                <a:solidFill>
                  <a:schemeClr val="tx1">
                    <a:lumMod val="85000"/>
                    <a:lumOff val="15000"/>
                  </a:schemeClr>
                </a:solidFill>
              </a:rPr>
              <a:t>Penyimpan</a:t>
            </a:r>
            <a:r>
              <a:rPr lang="en-US" altLang="x-none" sz="2000" dirty="0">
                <a:solidFill>
                  <a:schemeClr val="tx1">
                    <a:lumMod val="85000"/>
                    <a:lumOff val="15000"/>
                  </a:schemeClr>
                </a:solidFill>
              </a:rPr>
              <a:t> Data </a:t>
            </a:r>
            <a:r>
              <a:rPr lang="en-US" altLang="x-none" sz="2000" dirty="0" err="1">
                <a:solidFill>
                  <a:schemeClr val="tx1">
                    <a:lumMod val="85000"/>
                    <a:lumOff val="15000"/>
                  </a:schemeClr>
                </a:solidFill>
              </a:rPr>
              <a:t>Tepusat</a:t>
            </a:r>
            <a:r>
              <a:rPr lang="en-US" altLang="x-none" sz="2000" dirty="0">
                <a:solidFill>
                  <a:schemeClr val="tx1">
                    <a:lumMod val="85000"/>
                    <a:lumOff val="15000"/>
                  </a:schemeClr>
                </a:solidFill>
              </a:rPr>
              <a:t> </a:t>
            </a:r>
            <a:endParaRPr lang="x-none" sz="2000" dirty="0">
              <a:solidFill>
                <a:schemeClr val="tx1">
                  <a:lumMod val="85000"/>
                  <a:lumOff val="15000"/>
                </a:schemeClr>
              </a:solidFill>
            </a:endParaRPr>
          </a:p>
          <a:p>
            <a:pPr marL="342900" indent="-342900" algn="l">
              <a:buFont typeface="Arial"/>
              <a:buChar char="•"/>
            </a:pPr>
            <a:r>
              <a:rPr lang="en-US" altLang="x-none" sz="2000" dirty="0">
                <a:solidFill>
                  <a:schemeClr val="tx1">
                    <a:lumMod val="85000"/>
                    <a:lumOff val="15000"/>
                  </a:schemeClr>
                </a:solidFill>
              </a:rPr>
              <a:t>Stock Control</a:t>
            </a:r>
            <a:endParaRPr lang="x-none" sz="2000" dirty="0">
              <a:solidFill>
                <a:schemeClr val="tx1">
                  <a:lumMod val="85000"/>
                  <a:lumOff val="15000"/>
                </a:schemeClr>
              </a:solidFill>
            </a:endParaRPr>
          </a:p>
          <a:p>
            <a:pPr marL="342900" indent="-342900" algn="l">
              <a:buFont typeface="Arial"/>
              <a:buChar char="•"/>
            </a:pPr>
            <a:r>
              <a:rPr lang="en-US" altLang="x-none" sz="2000" dirty="0" err="1">
                <a:solidFill>
                  <a:schemeClr val="tx1">
                    <a:lumMod val="85000"/>
                    <a:lumOff val="15000"/>
                  </a:schemeClr>
                </a:solidFill>
              </a:rPr>
              <a:t>Peningkatan</a:t>
            </a:r>
            <a:r>
              <a:rPr lang="en-US" altLang="x-none" sz="2000" dirty="0">
                <a:solidFill>
                  <a:schemeClr val="tx1">
                    <a:lumMod val="85000"/>
                    <a:lumOff val="15000"/>
                  </a:schemeClr>
                </a:solidFill>
              </a:rPr>
              <a:t> </a:t>
            </a:r>
            <a:r>
              <a:rPr lang="en-US" altLang="x-none" sz="2000" dirty="0" err="1">
                <a:solidFill>
                  <a:schemeClr val="tx1">
                    <a:lumMod val="85000"/>
                    <a:lumOff val="15000"/>
                  </a:schemeClr>
                </a:solidFill>
              </a:rPr>
              <a:t>Efisiensi</a:t>
            </a:r>
            <a:endParaRPr lang="x-none" sz="2000" dirty="0">
              <a:solidFill>
                <a:schemeClr val="tx1">
                  <a:lumMod val="85000"/>
                  <a:lumOff val="15000"/>
                </a:schemeClr>
              </a:solidFill>
            </a:endParaRPr>
          </a:p>
          <a:p>
            <a:pPr marL="342900" indent="-342900" algn="l">
              <a:buFont typeface="Arial"/>
              <a:buChar char="•"/>
            </a:pPr>
            <a:r>
              <a:rPr lang="en-US" altLang="x-none" sz="2000" dirty="0" err="1">
                <a:solidFill>
                  <a:schemeClr val="tx1">
                    <a:lumMod val="85000"/>
                    <a:lumOff val="15000"/>
                  </a:schemeClr>
                </a:solidFill>
              </a:rPr>
              <a:t>Produktivitas</a:t>
            </a:r>
            <a:r>
              <a:rPr lang="en-US" altLang="x-none" sz="2000" dirty="0">
                <a:solidFill>
                  <a:schemeClr val="tx1">
                    <a:lumMod val="85000"/>
                    <a:lumOff val="15000"/>
                  </a:schemeClr>
                </a:solidFill>
              </a:rPr>
              <a:t> yang Optimal</a:t>
            </a:r>
            <a:endParaRPr lang="x-none" sz="2000" dirty="0">
              <a:solidFill>
                <a:schemeClr val="tx1">
                  <a:lumMod val="85000"/>
                  <a:lumOff val="15000"/>
                </a:schemeClr>
              </a:solidFill>
            </a:endParaRPr>
          </a:p>
          <a:p>
            <a:pPr marL="342900" indent="-342900" algn="l">
              <a:buFont typeface="Arial"/>
              <a:buChar char="•"/>
            </a:pPr>
            <a:r>
              <a:rPr lang="en-US" altLang="x-none" sz="2000" dirty="0" err="1">
                <a:solidFill>
                  <a:schemeClr val="tx1">
                    <a:lumMod val="85000"/>
                    <a:lumOff val="15000"/>
                  </a:schemeClr>
                </a:solidFill>
              </a:rPr>
              <a:t>Penghematan</a:t>
            </a:r>
            <a:r>
              <a:rPr lang="en-US" altLang="x-none" sz="2000" dirty="0">
                <a:solidFill>
                  <a:schemeClr val="tx1">
                    <a:lumMod val="85000"/>
                    <a:lumOff val="15000"/>
                  </a:schemeClr>
                </a:solidFill>
              </a:rPr>
              <a:t> </a:t>
            </a:r>
            <a:r>
              <a:rPr lang="en-US" altLang="x-none" sz="2000" dirty="0" err="1">
                <a:solidFill>
                  <a:schemeClr val="tx1">
                    <a:lumMod val="85000"/>
                    <a:lumOff val="15000"/>
                  </a:schemeClr>
                </a:solidFill>
              </a:rPr>
              <a:t>Biaya</a:t>
            </a:r>
            <a:endParaRPr lang="x-none" sz="2000" dirty="0">
              <a:solidFill>
                <a:schemeClr val="tx1">
                  <a:lumMod val="85000"/>
                  <a:lumOff val="15000"/>
                </a:schemeClr>
              </a:solidFill>
            </a:endParaRPr>
          </a:p>
          <a:p>
            <a:pPr marL="342900" indent="-342900" algn="l">
              <a:buFont typeface="Arial"/>
              <a:buChar char="•"/>
            </a:pPr>
            <a:r>
              <a:rPr lang="en-US" altLang="x-none" sz="2000" dirty="0" err="1">
                <a:solidFill>
                  <a:schemeClr val="tx1">
                    <a:lumMod val="85000"/>
                    <a:lumOff val="15000"/>
                  </a:schemeClr>
                </a:solidFill>
              </a:rPr>
              <a:t>Peningkatan</a:t>
            </a:r>
            <a:r>
              <a:rPr lang="en-US" altLang="x-none" sz="2000" dirty="0">
                <a:solidFill>
                  <a:schemeClr val="tx1">
                    <a:lumMod val="85000"/>
                    <a:lumOff val="15000"/>
                  </a:schemeClr>
                </a:solidFill>
              </a:rPr>
              <a:t> </a:t>
            </a:r>
            <a:r>
              <a:rPr lang="en-US" altLang="x-none" sz="2000" dirty="0" err="1">
                <a:solidFill>
                  <a:schemeClr val="tx1">
                    <a:lumMod val="85000"/>
                    <a:lumOff val="15000"/>
                  </a:schemeClr>
                </a:solidFill>
              </a:rPr>
              <a:t>Kepuasan</a:t>
            </a:r>
            <a:r>
              <a:rPr lang="en-US" altLang="x-none" sz="2000" dirty="0">
                <a:solidFill>
                  <a:schemeClr val="tx1">
                    <a:lumMod val="85000"/>
                    <a:lumOff val="15000"/>
                  </a:schemeClr>
                </a:solidFill>
              </a:rPr>
              <a:t> </a:t>
            </a:r>
            <a:r>
              <a:rPr lang="en-US" altLang="x-none" sz="2000" dirty="0" err="1">
                <a:solidFill>
                  <a:schemeClr val="tx1">
                    <a:lumMod val="85000"/>
                    <a:lumOff val="15000"/>
                  </a:schemeClr>
                </a:solidFill>
              </a:rPr>
              <a:t>Pelanggan</a:t>
            </a:r>
            <a:endParaRPr lang="x-none" sz="2000" dirty="0">
              <a:solidFill>
                <a:schemeClr val="tx1">
                  <a:lumMod val="85000"/>
                  <a:lumOff val="15000"/>
                </a:schemeClr>
              </a:solidFill>
            </a:endParaRPr>
          </a:p>
          <a:p>
            <a:pPr marL="342900" indent="-342900" algn="l">
              <a:buFont typeface="Arial"/>
              <a:buChar char="•"/>
            </a:pPr>
            <a:r>
              <a:rPr lang="en-US" altLang="x-none" sz="2000" dirty="0" err="1">
                <a:solidFill>
                  <a:schemeClr val="tx1">
                    <a:lumMod val="85000"/>
                    <a:lumOff val="15000"/>
                  </a:schemeClr>
                </a:solidFill>
              </a:rPr>
              <a:t>Prakiraan</a:t>
            </a:r>
            <a:r>
              <a:rPr lang="en-US" altLang="x-none" sz="2000" dirty="0">
                <a:solidFill>
                  <a:schemeClr val="tx1">
                    <a:lumMod val="85000"/>
                    <a:lumOff val="15000"/>
                  </a:schemeClr>
                </a:solidFill>
              </a:rPr>
              <a:t> &amp; </a:t>
            </a:r>
            <a:r>
              <a:rPr lang="en-US" altLang="x-none" sz="2000" dirty="0" err="1" smtClean="0">
                <a:solidFill>
                  <a:schemeClr val="tx1">
                    <a:lumMod val="85000"/>
                    <a:lumOff val="15000"/>
                  </a:schemeClr>
                </a:solidFill>
              </a:rPr>
              <a:t>Pe</a:t>
            </a:r>
            <a:r>
              <a:rPr lang="id-ID" altLang="x-none" sz="2000" smtClean="0">
                <a:solidFill>
                  <a:schemeClr val="tx1">
                    <a:lumMod val="85000"/>
                    <a:lumOff val="15000"/>
                  </a:schemeClr>
                </a:solidFill>
              </a:rPr>
              <a:t>r</a:t>
            </a:r>
            <a:r>
              <a:rPr lang="en-US" altLang="x-none" sz="2000" smtClean="0">
                <a:solidFill>
                  <a:schemeClr val="tx1">
                    <a:lumMod val="85000"/>
                    <a:lumOff val="15000"/>
                  </a:schemeClr>
                </a:solidFill>
              </a:rPr>
              <a:t>encanaan</a:t>
            </a:r>
            <a:r>
              <a:rPr lang="en-US" altLang="x-none" sz="2000" dirty="0" smtClean="0">
                <a:solidFill>
                  <a:schemeClr val="tx1">
                    <a:lumMod val="85000"/>
                    <a:lumOff val="15000"/>
                  </a:schemeClr>
                </a:solidFill>
              </a:rPr>
              <a:t> </a:t>
            </a:r>
            <a:r>
              <a:rPr lang="en-US" altLang="x-none" sz="2000" dirty="0">
                <a:solidFill>
                  <a:schemeClr val="tx1">
                    <a:lumMod val="85000"/>
                    <a:lumOff val="15000"/>
                  </a:schemeClr>
                </a:solidFill>
              </a:rPr>
              <a:t>yang </a:t>
            </a:r>
            <a:r>
              <a:rPr lang="en-US" altLang="x-none" sz="2000" dirty="0" err="1">
                <a:solidFill>
                  <a:schemeClr val="tx1">
                    <a:lumMod val="85000"/>
                    <a:lumOff val="15000"/>
                  </a:schemeClr>
                </a:solidFill>
              </a:rPr>
              <a:t>Akurat</a:t>
            </a:r>
            <a:endParaRPr lang="x-none" sz="2000" dirty="0">
              <a:solidFill>
                <a:schemeClr val="tx1">
                  <a:lumMod val="85000"/>
                  <a:lumOff val="15000"/>
                </a:schemeClr>
              </a:solidFill>
            </a:endParaRPr>
          </a:p>
        </p:txBody>
      </p:sp>
    </p:spTree>
    <p:extLst>
      <p:ext uri="{BB962C8B-B14F-4D97-AF65-F5344CB8AC3E}">
        <p14:creationId xmlns:p14="http://schemas.microsoft.com/office/powerpoint/2010/main" val="2752143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48600"/>
                                        </p:tgtEl>
                                        <p:attrNameLst>
                                          <p:attrName>style.visibility</p:attrName>
                                        </p:attrNameLst>
                                      </p:cBhvr>
                                      <p:to>
                                        <p:strVal val="visible"/>
                                      </p:to>
                                    </p:set>
                                    <p:animEffect transition="in" filter="wipe(down)">
                                      <p:cBhvr>
                                        <p:cTn id="7" dur="580">
                                          <p:stCondLst>
                                            <p:cond delay="0"/>
                                          </p:stCondLst>
                                        </p:cTn>
                                        <p:tgtEl>
                                          <p:spTgt spid="1048600"/>
                                        </p:tgtEl>
                                      </p:cBhvr>
                                    </p:animEffect>
                                    <p:anim calcmode="lin" valueType="num">
                                      <p:cBhvr>
                                        <p:cTn id="8" dur="1822" tmFilter="0,0; 0.14,0.36; 0.43,0.73; 0.71,0.91; 1.0,1.0">
                                          <p:stCondLst>
                                            <p:cond delay="0"/>
                                          </p:stCondLst>
                                        </p:cTn>
                                        <p:tgtEl>
                                          <p:spTgt spid="104860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4860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4860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4860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4860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48600"/>
                                        </p:tgtEl>
                                      </p:cBhvr>
                                      <p:to x="100000" y="60000"/>
                                    </p:animScale>
                                    <p:animScale>
                                      <p:cBhvr>
                                        <p:cTn id="14" dur="166" decel="50000">
                                          <p:stCondLst>
                                            <p:cond delay="676"/>
                                          </p:stCondLst>
                                        </p:cTn>
                                        <p:tgtEl>
                                          <p:spTgt spid="1048600"/>
                                        </p:tgtEl>
                                      </p:cBhvr>
                                      <p:to x="100000" y="100000"/>
                                    </p:animScale>
                                    <p:animScale>
                                      <p:cBhvr>
                                        <p:cTn id="15" dur="26">
                                          <p:stCondLst>
                                            <p:cond delay="1312"/>
                                          </p:stCondLst>
                                        </p:cTn>
                                        <p:tgtEl>
                                          <p:spTgt spid="1048600"/>
                                        </p:tgtEl>
                                      </p:cBhvr>
                                      <p:to x="100000" y="80000"/>
                                    </p:animScale>
                                    <p:animScale>
                                      <p:cBhvr>
                                        <p:cTn id="16" dur="166" decel="50000">
                                          <p:stCondLst>
                                            <p:cond delay="1338"/>
                                          </p:stCondLst>
                                        </p:cTn>
                                        <p:tgtEl>
                                          <p:spTgt spid="1048600"/>
                                        </p:tgtEl>
                                      </p:cBhvr>
                                      <p:to x="100000" y="100000"/>
                                    </p:animScale>
                                    <p:animScale>
                                      <p:cBhvr>
                                        <p:cTn id="17" dur="26">
                                          <p:stCondLst>
                                            <p:cond delay="1642"/>
                                          </p:stCondLst>
                                        </p:cTn>
                                        <p:tgtEl>
                                          <p:spTgt spid="1048600"/>
                                        </p:tgtEl>
                                      </p:cBhvr>
                                      <p:to x="100000" y="90000"/>
                                    </p:animScale>
                                    <p:animScale>
                                      <p:cBhvr>
                                        <p:cTn id="18" dur="166" decel="50000">
                                          <p:stCondLst>
                                            <p:cond delay="1668"/>
                                          </p:stCondLst>
                                        </p:cTn>
                                        <p:tgtEl>
                                          <p:spTgt spid="1048600"/>
                                        </p:tgtEl>
                                      </p:cBhvr>
                                      <p:to x="100000" y="100000"/>
                                    </p:animScale>
                                    <p:animScale>
                                      <p:cBhvr>
                                        <p:cTn id="19" dur="26">
                                          <p:stCondLst>
                                            <p:cond delay="1808"/>
                                          </p:stCondLst>
                                        </p:cTn>
                                        <p:tgtEl>
                                          <p:spTgt spid="1048600"/>
                                        </p:tgtEl>
                                      </p:cBhvr>
                                      <p:to x="100000" y="95000"/>
                                    </p:animScale>
                                    <p:animScale>
                                      <p:cBhvr>
                                        <p:cTn id="20" dur="166" decel="50000">
                                          <p:stCondLst>
                                            <p:cond delay="1834"/>
                                          </p:stCondLst>
                                        </p:cTn>
                                        <p:tgtEl>
                                          <p:spTgt spid="104860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1048601">
                                            <p:txEl>
                                              <p:pRg st="0" end="0"/>
                                            </p:txEl>
                                          </p:spTgt>
                                        </p:tgtEl>
                                        <p:attrNameLst>
                                          <p:attrName>style.visibility</p:attrName>
                                        </p:attrNameLst>
                                      </p:cBhvr>
                                      <p:to>
                                        <p:strVal val="visible"/>
                                      </p:to>
                                    </p:set>
                                    <p:animEffect transition="in" filter="wipe(down)">
                                      <p:cBhvr>
                                        <p:cTn id="25" dur="500"/>
                                        <p:tgtEl>
                                          <p:spTgt spid="1048601">
                                            <p:txEl>
                                              <p:pRg st="0" end="0"/>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1048601">
                                            <p:txEl>
                                              <p:pRg st="1" end="1"/>
                                            </p:txEl>
                                          </p:spTgt>
                                        </p:tgtEl>
                                        <p:attrNameLst>
                                          <p:attrName>style.visibility</p:attrName>
                                        </p:attrNameLst>
                                      </p:cBhvr>
                                      <p:to>
                                        <p:strVal val="visible"/>
                                      </p:to>
                                    </p:set>
                                    <p:animEffect transition="in" filter="wipe(down)">
                                      <p:cBhvr>
                                        <p:cTn id="28" dur="500"/>
                                        <p:tgtEl>
                                          <p:spTgt spid="1048601">
                                            <p:txEl>
                                              <p:pRg st="1" end="1"/>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1048601">
                                            <p:txEl>
                                              <p:pRg st="2" end="2"/>
                                            </p:txEl>
                                          </p:spTgt>
                                        </p:tgtEl>
                                        <p:attrNameLst>
                                          <p:attrName>style.visibility</p:attrName>
                                        </p:attrNameLst>
                                      </p:cBhvr>
                                      <p:to>
                                        <p:strVal val="visible"/>
                                      </p:to>
                                    </p:set>
                                    <p:animEffect transition="in" filter="wipe(down)">
                                      <p:cBhvr>
                                        <p:cTn id="31" dur="500"/>
                                        <p:tgtEl>
                                          <p:spTgt spid="1048601">
                                            <p:txEl>
                                              <p:pRg st="2" end="2"/>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1048601">
                                            <p:txEl>
                                              <p:pRg st="3" end="3"/>
                                            </p:txEl>
                                          </p:spTgt>
                                        </p:tgtEl>
                                        <p:attrNameLst>
                                          <p:attrName>style.visibility</p:attrName>
                                        </p:attrNameLst>
                                      </p:cBhvr>
                                      <p:to>
                                        <p:strVal val="visible"/>
                                      </p:to>
                                    </p:set>
                                    <p:animEffect transition="in" filter="wipe(down)">
                                      <p:cBhvr>
                                        <p:cTn id="34" dur="500"/>
                                        <p:tgtEl>
                                          <p:spTgt spid="1048601">
                                            <p:txEl>
                                              <p:pRg st="3" end="3"/>
                                            </p:txEl>
                                          </p:spTgt>
                                        </p:tgtEl>
                                      </p:cBhvr>
                                    </p:animEffect>
                                  </p:childTnLst>
                                </p:cTn>
                              </p:par>
                              <p:par>
                                <p:cTn id="35" presetID="22" presetClass="entr" presetSubtype="4" fill="hold" nodeType="withEffect">
                                  <p:stCondLst>
                                    <p:cond delay="0"/>
                                  </p:stCondLst>
                                  <p:childTnLst>
                                    <p:set>
                                      <p:cBhvr>
                                        <p:cTn id="36" dur="1" fill="hold">
                                          <p:stCondLst>
                                            <p:cond delay="0"/>
                                          </p:stCondLst>
                                        </p:cTn>
                                        <p:tgtEl>
                                          <p:spTgt spid="1048601">
                                            <p:txEl>
                                              <p:pRg st="4" end="4"/>
                                            </p:txEl>
                                          </p:spTgt>
                                        </p:tgtEl>
                                        <p:attrNameLst>
                                          <p:attrName>style.visibility</p:attrName>
                                        </p:attrNameLst>
                                      </p:cBhvr>
                                      <p:to>
                                        <p:strVal val="visible"/>
                                      </p:to>
                                    </p:set>
                                    <p:animEffect transition="in" filter="wipe(down)">
                                      <p:cBhvr>
                                        <p:cTn id="37" dur="500"/>
                                        <p:tgtEl>
                                          <p:spTgt spid="1048601">
                                            <p:txEl>
                                              <p:pRg st="4" end="4"/>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1048601">
                                            <p:txEl>
                                              <p:pRg st="5" end="5"/>
                                            </p:txEl>
                                          </p:spTgt>
                                        </p:tgtEl>
                                        <p:attrNameLst>
                                          <p:attrName>style.visibility</p:attrName>
                                        </p:attrNameLst>
                                      </p:cBhvr>
                                      <p:to>
                                        <p:strVal val="visible"/>
                                      </p:to>
                                    </p:set>
                                    <p:animEffect transition="in" filter="wipe(down)">
                                      <p:cBhvr>
                                        <p:cTn id="40" dur="500"/>
                                        <p:tgtEl>
                                          <p:spTgt spid="1048601">
                                            <p:txEl>
                                              <p:pRg st="5" end="5"/>
                                            </p:txEl>
                                          </p:spTgt>
                                        </p:tgtEl>
                                      </p:cBhvr>
                                    </p:animEffect>
                                  </p:childTnLst>
                                </p:cTn>
                              </p:par>
                              <p:par>
                                <p:cTn id="41" presetID="22" presetClass="entr" presetSubtype="4" fill="hold" nodeType="withEffect">
                                  <p:stCondLst>
                                    <p:cond delay="0"/>
                                  </p:stCondLst>
                                  <p:childTnLst>
                                    <p:set>
                                      <p:cBhvr>
                                        <p:cTn id="42" dur="1" fill="hold">
                                          <p:stCondLst>
                                            <p:cond delay="0"/>
                                          </p:stCondLst>
                                        </p:cTn>
                                        <p:tgtEl>
                                          <p:spTgt spid="1048601">
                                            <p:txEl>
                                              <p:pRg st="6" end="6"/>
                                            </p:txEl>
                                          </p:spTgt>
                                        </p:tgtEl>
                                        <p:attrNameLst>
                                          <p:attrName>style.visibility</p:attrName>
                                        </p:attrNameLst>
                                      </p:cBhvr>
                                      <p:to>
                                        <p:strVal val="visible"/>
                                      </p:to>
                                    </p:set>
                                    <p:animEffect transition="in" filter="wipe(down)">
                                      <p:cBhvr>
                                        <p:cTn id="43" dur="500"/>
                                        <p:tgtEl>
                                          <p:spTgt spid="104860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0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Picture 2097151"/>
          <p:cNvPicPr>
            <a:picLocks/>
          </p:cNvPicPr>
          <p:nvPr/>
        </p:nvPicPr>
        <p:blipFill>
          <a:blip r:embed="rId2"/>
          <a:stretch>
            <a:fillRect/>
          </a:stretch>
        </p:blipFill>
        <p:spPr>
          <a:xfrm>
            <a:off x="0" y="0"/>
            <a:ext cx="9234152" cy="6858000"/>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048600"/>
          <p:cNvSpPr>
            <a:spLocks noGrp="1"/>
          </p:cNvSpPr>
          <p:nvPr>
            <p:ph type="ctrTitle"/>
          </p:nvPr>
        </p:nvSpPr>
        <p:spPr>
          <a:xfrm>
            <a:off x="502276" y="682579"/>
            <a:ext cx="8181304" cy="1179865"/>
          </a:xfrm>
        </p:spPr>
        <p:style>
          <a:lnRef idx="1">
            <a:schemeClr val="accent6"/>
          </a:lnRef>
          <a:fillRef idx="2">
            <a:schemeClr val="accent6"/>
          </a:fillRef>
          <a:effectRef idx="1">
            <a:schemeClr val="accent6"/>
          </a:effectRef>
          <a:fontRef idx="minor">
            <a:schemeClr val="dk1"/>
          </a:fontRef>
        </p:style>
        <p:txBody>
          <a:bodyPr>
            <a:normAutofit/>
          </a:bodyPr>
          <a:lstStyle/>
          <a:p>
            <a:r>
              <a:rPr lang="en-US" altLang="x-none" sz="3200" b="1" dirty="0" err="1" smtClean="0">
                <a:latin typeface="Dancing Script"/>
                <a:cs typeface="Dancing Script"/>
              </a:rPr>
              <a:t>Pengertian</a:t>
            </a:r>
            <a:r>
              <a:rPr lang="en-US" altLang="x-none" sz="3200" b="1" dirty="0" smtClean="0">
                <a:latin typeface="Dancing Script"/>
                <a:cs typeface="Dancing Script"/>
              </a:rPr>
              <a:t> </a:t>
            </a:r>
            <a:r>
              <a:rPr lang="en-US" altLang="x-none" sz="3200" b="1" dirty="0" err="1">
                <a:latin typeface="Dancing Script"/>
                <a:cs typeface="Dancing Script"/>
              </a:rPr>
              <a:t>Sistem</a:t>
            </a:r>
            <a:r>
              <a:rPr lang="en-US" altLang="x-none" sz="3200" b="1" dirty="0">
                <a:latin typeface="Dancing Script"/>
                <a:cs typeface="Dancing Script"/>
              </a:rPr>
              <a:t> </a:t>
            </a:r>
            <a:r>
              <a:rPr lang="en-US" altLang="x-none" sz="3200" b="1" dirty="0" err="1">
                <a:latin typeface="Dancing Script"/>
                <a:cs typeface="Dancing Script"/>
              </a:rPr>
              <a:t>Manajemen</a:t>
            </a:r>
            <a:r>
              <a:rPr lang="en-US" altLang="x-none" sz="3200" b="1" dirty="0">
                <a:latin typeface="Dancing Script"/>
                <a:cs typeface="Dancing Script"/>
              </a:rPr>
              <a:t> Inventory </a:t>
            </a:r>
            <a:endParaRPr lang="x-none" sz="3200" b="1" dirty="0">
              <a:latin typeface="Dancing Script"/>
              <a:cs typeface="Dancing Script"/>
            </a:endParaRPr>
          </a:p>
        </p:txBody>
      </p:sp>
      <p:sp>
        <p:nvSpPr>
          <p:cNvPr id="1048594" name="Subtitle 1048601"/>
          <p:cNvSpPr>
            <a:spLocks noGrp="1"/>
          </p:cNvSpPr>
          <p:nvPr>
            <p:ph type="subTitle" idx="1"/>
          </p:nvPr>
        </p:nvSpPr>
        <p:spPr>
          <a:xfrm>
            <a:off x="502276" y="2150772"/>
            <a:ext cx="7637172" cy="3361386"/>
          </a:xfrm>
        </p:spPr>
        <p:txBody>
          <a:bodyPr anchor="ctr">
            <a:normAutofit/>
          </a:bodyPr>
          <a:lstStyle/>
          <a:p>
            <a:pPr algn="just"/>
            <a:r>
              <a:rPr lang="en-US" sz="2000" dirty="0"/>
              <a:t>   </a:t>
            </a:r>
            <a:r>
              <a:rPr lang="x-none" sz="2000" dirty="0">
                <a:solidFill>
                  <a:schemeClr val="tx1">
                    <a:lumMod val="85000"/>
                    <a:lumOff val="15000"/>
                  </a:schemeClr>
                </a:solidFill>
              </a:rPr>
              <a:t>Sistem manajemen inventory atau sistem manajemen </a:t>
            </a:r>
            <a:r>
              <a:rPr lang="x-none" sz="2000" dirty="0" smtClean="0">
                <a:solidFill>
                  <a:schemeClr val="tx1">
                    <a:lumMod val="85000"/>
                    <a:lumOff val="15000"/>
                  </a:schemeClr>
                </a:solidFill>
              </a:rPr>
              <a:t>persediaan </a:t>
            </a:r>
            <a:r>
              <a:rPr lang="x-none" sz="2000" dirty="0" smtClean="0">
                <a:solidFill>
                  <a:schemeClr val="tx1">
                    <a:lumMod val="85000"/>
                    <a:lumOff val="15000"/>
                  </a:schemeClr>
                </a:solidFill>
              </a:rPr>
              <a:t>adalah </a:t>
            </a:r>
            <a:r>
              <a:rPr lang="x-none" sz="2000" dirty="0">
                <a:solidFill>
                  <a:schemeClr val="tx1">
                    <a:lumMod val="85000"/>
                    <a:lumOff val="15000"/>
                  </a:schemeClr>
                </a:solidFill>
              </a:rPr>
              <a:t>kombinasi teknologi (perangkat keras dan perangkat lunak) dan proses serta prosedur yang mengawasi pemantauan dan pemeliharaan barang-barang yang disimpan oleh suatu perusahaan. Barang-barang ini bisa merupakan aset perusahaan, bahan baku, atau produk jadi yang siap dikirim ke vendor atau konsumen akhir.</a:t>
            </a:r>
            <a:endParaRPr lang="zh-CN" altLang="en-US" dirty="0">
              <a:solidFill>
                <a:schemeClr val="tx1">
                  <a:lumMod val="85000"/>
                  <a:lumOff val="15000"/>
                </a:schemeClr>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extLst mod="1">
          <p:ext uri="http://mobile.wps.cn/transition/2016/1">
            <p:transition xmlns="" val="wps_teeter_l_1500"/>
          </p:ext>
        </p:extLst>
      </p:transition>
    </mc:Choice>
    <mc:Fallback xmlns="">
      <p:transition spd="slow">
        <p:fade/>
        <p:extLst mod="1">
          <p:ext uri="http://mobile.wps.cn/transition/2016/1">
            <p:transition xmlns:p14="http://schemas.microsoft.com/office/powerpoint/2010/main" xmlns="" val="wps_teeter_l_1500"/>
          </p:ext>
        </p:extLs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48593"/>
                                        </p:tgtEl>
                                        <p:attrNameLst>
                                          <p:attrName>style.visibility</p:attrName>
                                        </p:attrNameLst>
                                      </p:cBhvr>
                                      <p:to>
                                        <p:strVal val="visible"/>
                                      </p:to>
                                    </p:set>
                                    <p:animEffect transition="in" filter="randombar(horizontal)">
                                      <p:cBhvr>
                                        <p:cTn id="7" dur="500"/>
                                        <p:tgtEl>
                                          <p:spTgt spid="104859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048594">
                                            <p:txEl>
                                              <p:pRg st="0" end="0"/>
                                            </p:txEl>
                                          </p:spTgt>
                                        </p:tgtEl>
                                        <p:attrNameLst>
                                          <p:attrName>style.visibility</p:attrName>
                                        </p:attrNameLst>
                                      </p:cBhvr>
                                      <p:to>
                                        <p:strVal val="visible"/>
                                      </p:to>
                                    </p:set>
                                    <p:animEffect transition="in" filter="fade">
                                      <p:cBhvr>
                                        <p:cTn id="12" dur="1000"/>
                                        <p:tgtEl>
                                          <p:spTgt spid="1048594">
                                            <p:txEl>
                                              <p:pRg st="0" end="0"/>
                                            </p:txEl>
                                          </p:spTgt>
                                        </p:tgtEl>
                                      </p:cBhvr>
                                    </p:animEffect>
                                    <p:anim calcmode="lin" valueType="num">
                                      <p:cBhvr>
                                        <p:cTn id="13" dur="1000" fill="hold"/>
                                        <p:tgtEl>
                                          <p:spTgt spid="104859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104859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9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Title 1048595"/>
          <p:cNvSpPr>
            <a:spLocks noGrp="1"/>
          </p:cNvSpPr>
          <p:nvPr>
            <p:ph type="ctrTitle"/>
          </p:nvPr>
        </p:nvSpPr>
        <p:spPr>
          <a:xfrm>
            <a:off x="888642" y="540074"/>
            <a:ext cx="7662930" cy="1005392"/>
          </a:xfrm>
        </p:spPr>
        <p:style>
          <a:lnRef idx="1">
            <a:schemeClr val="accent3"/>
          </a:lnRef>
          <a:fillRef idx="3">
            <a:schemeClr val="accent3"/>
          </a:fillRef>
          <a:effectRef idx="2">
            <a:schemeClr val="accent3"/>
          </a:effectRef>
          <a:fontRef idx="minor">
            <a:schemeClr val="lt1"/>
          </a:fontRef>
        </p:style>
        <p:txBody>
          <a:bodyPr>
            <a:normAutofit fontScale="90000"/>
          </a:bodyPr>
          <a:lstStyle/>
          <a:p>
            <a:r>
              <a:rPr lang="en-US" sz="3200" b="1" dirty="0" smtClean="0">
                <a:latin typeface="Dancing Script"/>
                <a:cs typeface="Dancing Script"/>
              </a:rPr>
              <a:t/>
            </a:r>
            <a:br>
              <a:rPr lang="en-US" sz="3200" b="1" dirty="0" smtClean="0">
                <a:latin typeface="Dancing Script"/>
                <a:cs typeface="Dancing Script"/>
              </a:rPr>
            </a:br>
            <a:r>
              <a:rPr lang="en-US" sz="3200" b="1" dirty="0">
                <a:latin typeface="Dancing Script"/>
                <a:cs typeface="Dancing Script"/>
              </a:rPr>
              <a:t/>
            </a:r>
            <a:br>
              <a:rPr lang="en-US" sz="3200" b="1" dirty="0">
                <a:latin typeface="Dancing Script"/>
                <a:cs typeface="Dancing Script"/>
              </a:rPr>
            </a:br>
            <a:r>
              <a:rPr lang="x-none" sz="3200" b="1" dirty="0" smtClean="0">
                <a:latin typeface="Dancing Script"/>
                <a:cs typeface="Dancing Script"/>
              </a:rPr>
              <a:t>Jenis-Jenis </a:t>
            </a:r>
            <a:r>
              <a:rPr lang="x-none" sz="3200" b="1" dirty="0">
                <a:latin typeface="Dancing Script"/>
                <a:cs typeface="Dancing Script"/>
              </a:rPr>
              <a:t>Manajemen </a:t>
            </a:r>
            <a:r>
              <a:rPr lang="x-none" sz="3200" b="1" dirty="0" smtClean="0">
                <a:latin typeface="Dancing Script"/>
                <a:cs typeface="Dancing Script"/>
              </a:rPr>
              <a:t>Persediaan</a:t>
            </a:r>
            <a:r>
              <a:rPr lang="en-US" sz="3200" b="1" dirty="0">
                <a:latin typeface="Dancing Script"/>
                <a:cs typeface="Dancing Script"/>
              </a:rPr>
              <a:t/>
            </a:r>
            <a:br>
              <a:rPr lang="en-US" sz="3200" b="1" dirty="0">
                <a:latin typeface="Dancing Script"/>
                <a:cs typeface="Dancing Script"/>
              </a:rPr>
            </a:br>
            <a:endParaRPr lang="x-none" sz="3200" b="1" dirty="0">
              <a:latin typeface="Dancing Script"/>
              <a:cs typeface="Dancing Script"/>
            </a:endParaRPr>
          </a:p>
        </p:txBody>
      </p:sp>
      <p:sp>
        <p:nvSpPr>
          <p:cNvPr id="1048609" name="Subtitle 1048596"/>
          <p:cNvSpPr>
            <a:spLocks noGrp="1"/>
          </p:cNvSpPr>
          <p:nvPr>
            <p:ph type="subTitle" idx="1"/>
          </p:nvPr>
        </p:nvSpPr>
        <p:spPr>
          <a:xfrm>
            <a:off x="888642" y="1767946"/>
            <a:ext cx="7112358" cy="3886645"/>
          </a:xfrm>
        </p:spPr>
        <p:txBody>
          <a:bodyPr>
            <a:normAutofit fontScale="64444" lnSpcReduction="20000"/>
          </a:bodyPr>
          <a:lstStyle/>
          <a:p>
            <a:pPr algn="l"/>
            <a:r>
              <a:rPr lang="x-none" b="1" dirty="0">
                <a:solidFill>
                  <a:schemeClr val="tx1">
                    <a:lumMod val="85000"/>
                    <a:lumOff val="15000"/>
                  </a:schemeClr>
                </a:solidFill>
              </a:rPr>
              <a:t>1. Bahan Baku (Barang Mentah)</a:t>
            </a:r>
          </a:p>
          <a:p>
            <a:pPr algn="just"/>
            <a:r>
              <a:rPr lang="en-US" dirty="0">
                <a:solidFill>
                  <a:schemeClr val="tx1">
                    <a:lumMod val="85000"/>
                    <a:lumOff val="15000"/>
                  </a:schemeClr>
                </a:solidFill>
              </a:rPr>
              <a:t>   </a:t>
            </a:r>
            <a:r>
              <a:rPr lang="x-none" dirty="0">
                <a:solidFill>
                  <a:schemeClr val="tx1">
                    <a:lumMod val="85000"/>
                    <a:lumOff val="15000"/>
                  </a:schemeClr>
                </a:solidFill>
              </a:rPr>
              <a:t>Bahan baku merupakan jenis persediaan yang pertama, bahan baku merupakan bahan yang wajib dan harus ada karena tanpa adanya bahan baku maka barang jadi tidak akan selesai dibuat.</a:t>
            </a:r>
            <a:endParaRPr lang="zh-CN" altLang="en-US" dirty="0">
              <a:solidFill>
                <a:schemeClr val="tx1">
                  <a:lumMod val="85000"/>
                  <a:lumOff val="15000"/>
                </a:schemeClr>
              </a:solidFill>
            </a:endParaRPr>
          </a:p>
          <a:p>
            <a:pPr algn="just"/>
            <a:r>
              <a:rPr lang="x-none" dirty="0">
                <a:solidFill>
                  <a:schemeClr val="tx1">
                    <a:lumMod val="85000"/>
                    <a:lumOff val="15000"/>
                  </a:schemeClr>
                </a:solidFill>
              </a:rPr>
              <a:t>Manajemen persediaan harus memastikan adanya stok bahan baku untuk proses produksi.</a:t>
            </a:r>
          </a:p>
          <a:p>
            <a:pPr algn="l"/>
            <a:endParaRPr lang="x-none" dirty="0">
              <a:solidFill>
                <a:schemeClr val="tx1">
                  <a:lumMod val="85000"/>
                  <a:lumOff val="15000"/>
                </a:schemeClr>
              </a:solidFill>
            </a:endParaRPr>
          </a:p>
          <a:p>
            <a:pPr algn="l"/>
            <a:r>
              <a:rPr lang="x-none" b="1" dirty="0">
                <a:solidFill>
                  <a:schemeClr val="tx1">
                    <a:lumMod val="85000"/>
                    <a:lumOff val="15000"/>
                  </a:schemeClr>
                </a:solidFill>
              </a:rPr>
              <a:t>2. Barang Dalam Proses (Barang Setengah Jadi)</a:t>
            </a:r>
          </a:p>
          <a:p>
            <a:pPr algn="l"/>
            <a:r>
              <a:rPr lang="en-US" dirty="0">
                <a:solidFill>
                  <a:schemeClr val="tx1">
                    <a:lumMod val="85000"/>
                    <a:lumOff val="15000"/>
                  </a:schemeClr>
                </a:solidFill>
              </a:rPr>
              <a:t>    </a:t>
            </a:r>
            <a:r>
              <a:rPr lang="x-none" dirty="0">
                <a:solidFill>
                  <a:schemeClr val="tx1">
                    <a:lumMod val="85000"/>
                    <a:lumOff val="15000"/>
                  </a:schemeClr>
                </a:solidFill>
              </a:rPr>
              <a:t>Tidak sedikit perusahaan yang akan mengirimkan barang setengah jadi atau barang dalam proses ini ke pabrik yang lainnya untuk dilanjutkan menjadi barang jadi.</a:t>
            </a:r>
            <a:endParaRPr lang="zh-CN" altLang="en-US" dirty="0">
              <a:solidFill>
                <a:schemeClr val="tx1">
                  <a:lumMod val="85000"/>
                  <a:lumOff val="15000"/>
                </a:schemeClr>
              </a:solidFill>
            </a:endParaRPr>
          </a:p>
          <a:p>
            <a:pPr algn="just"/>
            <a:r>
              <a:rPr lang="x-none" dirty="0">
                <a:solidFill>
                  <a:schemeClr val="tx1">
                    <a:lumMod val="85000"/>
                    <a:lumOff val="15000"/>
                  </a:schemeClr>
                </a:solidFill>
              </a:rPr>
              <a:t>Manajemen persediaan akan memperhitungkan seberapa besar barang dalam proses ini diteruskan supaya bisa memenuhi permintaan pasar dan sesuai jadwal produksi.</a:t>
            </a:r>
          </a:p>
        </p:txBody>
      </p:sp>
    </p:spTree>
    <p:extLst>
      <p:ext uri="{BB962C8B-B14F-4D97-AF65-F5344CB8AC3E}">
        <p14:creationId xmlns:p14="http://schemas.microsoft.com/office/powerpoint/2010/main" val="158527083"/>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48608"/>
                                        </p:tgtEl>
                                        <p:attrNameLst>
                                          <p:attrName>style.visibility</p:attrName>
                                        </p:attrNameLst>
                                      </p:cBhvr>
                                      <p:to>
                                        <p:strVal val="visible"/>
                                      </p:to>
                                    </p:set>
                                    <p:anim calcmode="lin" valueType="num">
                                      <p:cBhvr>
                                        <p:cTn id="7" dur="1000" fill="hold"/>
                                        <p:tgtEl>
                                          <p:spTgt spid="1048608"/>
                                        </p:tgtEl>
                                        <p:attrNameLst>
                                          <p:attrName>ppt_w</p:attrName>
                                        </p:attrNameLst>
                                      </p:cBhvr>
                                      <p:tavLst>
                                        <p:tav tm="0">
                                          <p:val>
                                            <p:fltVal val="0"/>
                                          </p:val>
                                        </p:tav>
                                        <p:tav tm="100000">
                                          <p:val>
                                            <p:strVal val="#ppt_w"/>
                                          </p:val>
                                        </p:tav>
                                      </p:tavLst>
                                    </p:anim>
                                    <p:anim calcmode="lin" valueType="num">
                                      <p:cBhvr>
                                        <p:cTn id="8" dur="1000" fill="hold"/>
                                        <p:tgtEl>
                                          <p:spTgt spid="1048608"/>
                                        </p:tgtEl>
                                        <p:attrNameLst>
                                          <p:attrName>ppt_h</p:attrName>
                                        </p:attrNameLst>
                                      </p:cBhvr>
                                      <p:tavLst>
                                        <p:tav tm="0">
                                          <p:val>
                                            <p:fltVal val="0"/>
                                          </p:val>
                                        </p:tav>
                                        <p:tav tm="100000">
                                          <p:val>
                                            <p:strVal val="#ppt_h"/>
                                          </p:val>
                                        </p:tav>
                                      </p:tavLst>
                                    </p:anim>
                                    <p:anim calcmode="lin" valueType="num">
                                      <p:cBhvr>
                                        <p:cTn id="9" dur="1000" fill="hold"/>
                                        <p:tgtEl>
                                          <p:spTgt spid="1048608"/>
                                        </p:tgtEl>
                                        <p:attrNameLst>
                                          <p:attrName>style.rotation</p:attrName>
                                        </p:attrNameLst>
                                      </p:cBhvr>
                                      <p:tavLst>
                                        <p:tav tm="0">
                                          <p:val>
                                            <p:fltVal val="90"/>
                                          </p:val>
                                        </p:tav>
                                        <p:tav tm="100000">
                                          <p:val>
                                            <p:fltVal val="0"/>
                                          </p:val>
                                        </p:tav>
                                      </p:tavLst>
                                    </p:anim>
                                    <p:animEffect transition="in" filter="fade">
                                      <p:cBhvr>
                                        <p:cTn id="10" dur="1000"/>
                                        <p:tgtEl>
                                          <p:spTgt spid="1048608"/>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1048609">
                                            <p:txEl>
                                              <p:pRg st="0" end="0"/>
                                            </p:txEl>
                                          </p:spTgt>
                                        </p:tgtEl>
                                        <p:attrNameLst>
                                          <p:attrName>style.visibility</p:attrName>
                                        </p:attrNameLst>
                                      </p:cBhvr>
                                      <p:to>
                                        <p:strVal val="visible"/>
                                      </p:to>
                                    </p:set>
                                    <p:animEffect transition="in" filter="circle(in)">
                                      <p:cBhvr>
                                        <p:cTn id="15" dur="2000"/>
                                        <p:tgtEl>
                                          <p:spTgt spid="1048609">
                                            <p:txEl>
                                              <p:pRg st="0" end="0"/>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1048609">
                                            <p:txEl>
                                              <p:pRg st="1" end="1"/>
                                            </p:txEl>
                                          </p:spTgt>
                                        </p:tgtEl>
                                        <p:attrNameLst>
                                          <p:attrName>style.visibility</p:attrName>
                                        </p:attrNameLst>
                                      </p:cBhvr>
                                      <p:to>
                                        <p:strVal val="visible"/>
                                      </p:to>
                                    </p:set>
                                    <p:animEffect transition="in" filter="circle(in)">
                                      <p:cBhvr>
                                        <p:cTn id="18" dur="2000"/>
                                        <p:tgtEl>
                                          <p:spTgt spid="1048609">
                                            <p:txEl>
                                              <p:pRg st="1" end="1"/>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1048609">
                                            <p:txEl>
                                              <p:pRg st="2" end="2"/>
                                            </p:txEl>
                                          </p:spTgt>
                                        </p:tgtEl>
                                        <p:attrNameLst>
                                          <p:attrName>style.visibility</p:attrName>
                                        </p:attrNameLst>
                                      </p:cBhvr>
                                      <p:to>
                                        <p:strVal val="visible"/>
                                      </p:to>
                                    </p:set>
                                    <p:animEffect transition="in" filter="circle(in)">
                                      <p:cBhvr>
                                        <p:cTn id="21" dur="2000"/>
                                        <p:tgtEl>
                                          <p:spTgt spid="1048609">
                                            <p:txEl>
                                              <p:pRg st="2" end="2"/>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1048609">
                                            <p:txEl>
                                              <p:pRg st="4" end="4"/>
                                            </p:txEl>
                                          </p:spTgt>
                                        </p:tgtEl>
                                        <p:attrNameLst>
                                          <p:attrName>style.visibility</p:attrName>
                                        </p:attrNameLst>
                                      </p:cBhvr>
                                      <p:to>
                                        <p:strVal val="visible"/>
                                      </p:to>
                                    </p:set>
                                    <p:animEffect transition="in" filter="circle(in)">
                                      <p:cBhvr>
                                        <p:cTn id="24" dur="2000"/>
                                        <p:tgtEl>
                                          <p:spTgt spid="1048609">
                                            <p:txEl>
                                              <p:pRg st="4" end="4"/>
                                            </p:txEl>
                                          </p:spTgt>
                                        </p:tgtEl>
                                      </p:cBhvr>
                                    </p:animEffect>
                                  </p:childTnLst>
                                </p:cTn>
                              </p:par>
                              <p:par>
                                <p:cTn id="25" presetID="6" presetClass="entr" presetSubtype="16" fill="hold" nodeType="withEffect">
                                  <p:stCondLst>
                                    <p:cond delay="0"/>
                                  </p:stCondLst>
                                  <p:childTnLst>
                                    <p:set>
                                      <p:cBhvr>
                                        <p:cTn id="26" dur="1" fill="hold">
                                          <p:stCondLst>
                                            <p:cond delay="0"/>
                                          </p:stCondLst>
                                        </p:cTn>
                                        <p:tgtEl>
                                          <p:spTgt spid="1048609">
                                            <p:txEl>
                                              <p:pRg st="5" end="5"/>
                                            </p:txEl>
                                          </p:spTgt>
                                        </p:tgtEl>
                                        <p:attrNameLst>
                                          <p:attrName>style.visibility</p:attrName>
                                        </p:attrNameLst>
                                      </p:cBhvr>
                                      <p:to>
                                        <p:strVal val="visible"/>
                                      </p:to>
                                    </p:set>
                                    <p:animEffect transition="in" filter="circle(in)">
                                      <p:cBhvr>
                                        <p:cTn id="27" dur="2000"/>
                                        <p:tgtEl>
                                          <p:spTgt spid="1048609">
                                            <p:txEl>
                                              <p:pRg st="5" end="5"/>
                                            </p:txEl>
                                          </p:spTgt>
                                        </p:tgtEl>
                                      </p:cBhvr>
                                    </p:animEffect>
                                  </p:childTnLst>
                                </p:cTn>
                              </p:par>
                              <p:par>
                                <p:cTn id="28" presetID="6" presetClass="entr" presetSubtype="16" fill="hold" nodeType="withEffect">
                                  <p:stCondLst>
                                    <p:cond delay="0"/>
                                  </p:stCondLst>
                                  <p:childTnLst>
                                    <p:set>
                                      <p:cBhvr>
                                        <p:cTn id="29" dur="1" fill="hold">
                                          <p:stCondLst>
                                            <p:cond delay="0"/>
                                          </p:stCondLst>
                                        </p:cTn>
                                        <p:tgtEl>
                                          <p:spTgt spid="1048609">
                                            <p:txEl>
                                              <p:pRg st="6" end="6"/>
                                            </p:txEl>
                                          </p:spTgt>
                                        </p:tgtEl>
                                        <p:attrNameLst>
                                          <p:attrName>style.visibility</p:attrName>
                                        </p:attrNameLst>
                                      </p:cBhvr>
                                      <p:to>
                                        <p:strVal val="visible"/>
                                      </p:to>
                                    </p:set>
                                    <p:animEffect transition="in" filter="circle(in)">
                                      <p:cBhvr>
                                        <p:cTn id="30" dur="2000"/>
                                        <p:tgtEl>
                                          <p:spTgt spid="104860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0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Subtitle 1048594"/>
          <p:cNvSpPr>
            <a:spLocks noGrp="1"/>
          </p:cNvSpPr>
          <p:nvPr>
            <p:ph type="subTitle" idx="1"/>
          </p:nvPr>
        </p:nvSpPr>
        <p:spPr>
          <a:xfrm>
            <a:off x="605308" y="1493949"/>
            <a:ext cx="7933386" cy="5012678"/>
          </a:xfrm>
        </p:spPr>
        <p:txBody>
          <a:bodyPr>
            <a:normAutofit fontScale="41944" lnSpcReduction="20000"/>
          </a:bodyPr>
          <a:lstStyle/>
          <a:p>
            <a:pPr algn="l"/>
            <a:r>
              <a:rPr lang="x-none" sz="2900" b="1" dirty="0" smtClean="0">
                <a:solidFill>
                  <a:schemeClr val="tx1">
                    <a:lumMod val="85000"/>
                    <a:lumOff val="15000"/>
                  </a:schemeClr>
                </a:solidFill>
              </a:rPr>
              <a:t>3</a:t>
            </a:r>
            <a:r>
              <a:rPr lang="x-none" sz="2900" b="1" dirty="0">
                <a:solidFill>
                  <a:schemeClr val="tx1">
                    <a:lumMod val="85000"/>
                    <a:lumOff val="15000"/>
                  </a:schemeClr>
                </a:solidFill>
              </a:rPr>
              <a:t>. Barang Jadi</a:t>
            </a:r>
          </a:p>
          <a:p>
            <a:pPr algn="l"/>
            <a:r>
              <a:rPr lang="en-US" sz="2900" dirty="0">
                <a:solidFill>
                  <a:schemeClr val="tx1">
                    <a:lumMod val="85000"/>
                    <a:lumOff val="15000"/>
                  </a:schemeClr>
                </a:solidFill>
              </a:rPr>
              <a:t>   </a:t>
            </a:r>
            <a:r>
              <a:rPr lang="x-none" sz="2900" dirty="0">
                <a:solidFill>
                  <a:schemeClr val="tx1">
                    <a:lumMod val="85000"/>
                    <a:lumOff val="15000"/>
                  </a:schemeClr>
                </a:solidFill>
              </a:rPr>
              <a:t>Agar perusahaan memperoleh keuntungan secara maksimal maka pengaturan persediaan barang perlu dilakukan secara matang dan berdasar kondisi pasar, internal ataupun eksternal.</a:t>
            </a:r>
            <a:endParaRPr lang="zh-CN" altLang="en-US" sz="2900" dirty="0">
              <a:solidFill>
                <a:schemeClr val="tx1">
                  <a:lumMod val="85000"/>
                  <a:lumOff val="15000"/>
                </a:schemeClr>
              </a:solidFill>
            </a:endParaRPr>
          </a:p>
          <a:p>
            <a:pPr algn="l"/>
            <a:r>
              <a:rPr lang="x-none" sz="2900" dirty="0">
                <a:solidFill>
                  <a:schemeClr val="tx1">
                    <a:lumMod val="85000"/>
                    <a:lumOff val="15000"/>
                  </a:schemeClr>
                </a:solidFill>
              </a:rPr>
              <a:t>Setelah barang jadi maka perlu dikirim atau pendistribusian ke pihak ke tiga atau agen-agen yang sudah terdaftar.</a:t>
            </a:r>
          </a:p>
          <a:p>
            <a:pPr algn="l"/>
            <a:endParaRPr lang="x-none" sz="2900" dirty="0">
              <a:solidFill>
                <a:schemeClr val="tx1">
                  <a:lumMod val="85000"/>
                  <a:lumOff val="15000"/>
                </a:schemeClr>
              </a:solidFill>
            </a:endParaRPr>
          </a:p>
          <a:p>
            <a:pPr algn="l"/>
            <a:r>
              <a:rPr lang="x-none" sz="2900" b="1" dirty="0">
                <a:solidFill>
                  <a:schemeClr val="tx1">
                    <a:lumMod val="85000"/>
                    <a:lumOff val="15000"/>
                  </a:schemeClr>
                </a:solidFill>
              </a:rPr>
              <a:t>4. Barang </a:t>
            </a:r>
            <a:r>
              <a:rPr lang="x-none" sz="2900" b="1" dirty="0" smtClean="0">
                <a:solidFill>
                  <a:schemeClr val="tx1">
                    <a:lumMod val="85000"/>
                    <a:lumOff val="15000"/>
                  </a:schemeClr>
                </a:solidFill>
              </a:rPr>
              <a:t>Supla</a:t>
            </a:r>
            <a:r>
              <a:rPr lang="en-US" sz="2900" b="1" dirty="0">
                <a:solidFill>
                  <a:schemeClr val="tx1">
                    <a:lumMod val="85000"/>
                    <a:lumOff val="15000"/>
                  </a:schemeClr>
                </a:solidFill>
              </a:rPr>
              <a:t>y</a:t>
            </a:r>
            <a:endParaRPr lang="x-none" sz="2900" b="1" dirty="0">
              <a:solidFill>
                <a:schemeClr val="tx1">
                  <a:lumMod val="85000"/>
                  <a:lumOff val="15000"/>
                </a:schemeClr>
              </a:solidFill>
            </a:endParaRPr>
          </a:p>
          <a:p>
            <a:pPr algn="l"/>
            <a:r>
              <a:rPr lang="en-US" sz="2900" dirty="0">
                <a:solidFill>
                  <a:schemeClr val="tx1">
                    <a:lumMod val="85000"/>
                    <a:lumOff val="15000"/>
                  </a:schemeClr>
                </a:solidFill>
              </a:rPr>
              <a:t>    </a:t>
            </a:r>
            <a:r>
              <a:rPr lang="x-none" sz="2900" dirty="0">
                <a:solidFill>
                  <a:schemeClr val="tx1">
                    <a:lumMod val="85000"/>
                    <a:lumOff val="15000"/>
                  </a:schemeClr>
                </a:solidFill>
              </a:rPr>
              <a:t>Seseorang yang bertugas untuk mengatur persediaan tentunya harus pandai untuk mengelola semua persediaan yang digunakan untuk produksi ataupun yang tidak.</a:t>
            </a:r>
            <a:endParaRPr lang="zh-CN" altLang="en-US" sz="2900" dirty="0">
              <a:solidFill>
                <a:schemeClr val="tx1">
                  <a:lumMod val="85000"/>
                  <a:lumOff val="15000"/>
                </a:schemeClr>
              </a:solidFill>
            </a:endParaRPr>
          </a:p>
          <a:p>
            <a:pPr algn="l"/>
            <a:r>
              <a:rPr lang="x-none" sz="2900" dirty="0">
                <a:solidFill>
                  <a:schemeClr val="tx1">
                    <a:lumMod val="85000"/>
                    <a:lumOff val="15000"/>
                  </a:schemeClr>
                </a:solidFill>
              </a:rPr>
              <a:t>Kalau kita melihat dari sisi permintaan maka manajemen persediaan terbagi menjadi dua, yaitu :</a:t>
            </a:r>
          </a:p>
          <a:p>
            <a:pPr algn="l"/>
            <a:r>
              <a:rPr lang="x-none" sz="2900" dirty="0">
                <a:solidFill>
                  <a:schemeClr val="tx1">
                    <a:lumMod val="85000"/>
                    <a:lumOff val="15000"/>
                  </a:schemeClr>
                </a:solidFill>
              </a:rPr>
              <a:t>1. Barang Mentah Dan Barang Setengah Jadi</a:t>
            </a:r>
          </a:p>
          <a:p>
            <a:pPr algn="l"/>
            <a:r>
              <a:rPr lang="x-none" sz="2900" dirty="0">
                <a:solidFill>
                  <a:schemeClr val="tx1">
                    <a:lumMod val="85000"/>
                    <a:lumOff val="15000"/>
                  </a:schemeClr>
                </a:solidFill>
              </a:rPr>
              <a:t>Barang jenis ini tergantung oleh proses produksi bukan karena adanya permintaan pasar atau bahasa inggrisnya dependent demand inventory.</a:t>
            </a:r>
          </a:p>
          <a:p>
            <a:pPr algn="l"/>
            <a:r>
              <a:rPr lang="x-none" sz="2900" dirty="0">
                <a:solidFill>
                  <a:schemeClr val="tx1">
                    <a:lumMod val="85000"/>
                    <a:lumOff val="15000"/>
                  </a:schemeClr>
                </a:solidFill>
              </a:rPr>
              <a:t>2. Barang Jadi</a:t>
            </a:r>
          </a:p>
          <a:p>
            <a:pPr algn="l"/>
            <a:r>
              <a:rPr lang="x-none" sz="2900" dirty="0">
                <a:solidFill>
                  <a:schemeClr val="tx1">
                    <a:lumMod val="85000"/>
                    <a:lumOff val="15000"/>
                  </a:schemeClr>
                </a:solidFill>
              </a:rPr>
              <a:t>Barang jadi ditentukan oleh permintaan pasar atau bahasa inggrisnya independent demand inventory.</a:t>
            </a:r>
          </a:p>
        </p:txBody>
      </p:sp>
    </p:spTree>
    <p:extLst>
      <p:ext uri="{BB962C8B-B14F-4D97-AF65-F5344CB8AC3E}">
        <p14:creationId xmlns:p14="http://schemas.microsoft.com/office/powerpoint/2010/main" val="230394638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048610">
                                            <p:txEl>
                                              <p:pRg st="0" end="0"/>
                                            </p:txEl>
                                          </p:spTgt>
                                        </p:tgtEl>
                                        <p:attrNameLst>
                                          <p:attrName>style.visibility</p:attrName>
                                        </p:attrNameLst>
                                      </p:cBhvr>
                                      <p:to>
                                        <p:strVal val="visible"/>
                                      </p:to>
                                    </p:set>
                                    <p:animEffect transition="in" filter="wipe(down)">
                                      <p:cBhvr>
                                        <p:cTn id="7" dur="580">
                                          <p:stCondLst>
                                            <p:cond delay="0"/>
                                          </p:stCondLst>
                                        </p:cTn>
                                        <p:tgtEl>
                                          <p:spTgt spid="1048610">
                                            <p:txEl>
                                              <p:pRg st="0" end="0"/>
                                            </p:txEl>
                                          </p:spTgt>
                                        </p:tgtEl>
                                      </p:cBhvr>
                                    </p:animEffect>
                                    <p:anim calcmode="lin" valueType="num">
                                      <p:cBhvr>
                                        <p:cTn id="8" dur="1822" tmFilter="0,0; 0.14,0.36; 0.43,0.73; 0.71,0.91; 1.0,1.0">
                                          <p:stCondLst>
                                            <p:cond delay="0"/>
                                          </p:stCondLst>
                                        </p:cTn>
                                        <p:tgtEl>
                                          <p:spTgt spid="1048610">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48610">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48610">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48610">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48610">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048610">
                                            <p:txEl>
                                              <p:pRg st="0" end="0"/>
                                            </p:txEl>
                                          </p:spTgt>
                                        </p:tgtEl>
                                      </p:cBhvr>
                                      <p:to x="100000" y="60000"/>
                                    </p:animScale>
                                    <p:animScale>
                                      <p:cBhvr>
                                        <p:cTn id="14" dur="166" decel="50000">
                                          <p:stCondLst>
                                            <p:cond delay="676"/>
                                          </p:stCondLst>
                                        </p:cTn>
                                        <p:tgtEl>
                                          <p:spTgt spid="1048610">
                                            <p:txEl>
                                              <p:pRg st="0" end="0"/>
                                            </p:txEl>
                                          </p:spTgt>
                                        </p:tgtEl>
                                      </p:cBhvr>
                                      <p:to x="100000" y="100000"/>
                                    </p:animScale>
                                    <p:animScale>
                                      <p:cBhvr>
                                        <p:cTn id="15" dur="26">
                                          <p:stCondLst>
                                            <p:cond delay="1312"/>
                                          </p:stCondLst>
                                        </p:cTn>
                                        <p:tgtEl>
                                          <p:spTgt spid="1048610">
                                            <p:txEl>
                                              <p:pRg st="0" end="0"/>
                                            </p:txEl>
                                          </p:spTgt>
                                        </p:tgtEl>
                                      </p:cBhvr>
                                      <p:to x="100000" y="80000"/>
                                    </p:animScale>
                                    <p:animScale>
                                      <p:cBhvr>
                                        <p:cTn id="16" dur="166" decel="50000">
                                          <p:stCondLst>
                                            <p:cond delay="1338"/>
                                          </p:stCondLst>
                                        </p:cTn>
                                        <p:tgtEl>
                                          <p:spTgt spid="1048610">
                                            <p:txEl>
                                              <p:pRg st="0" end="0"/>
                                            </p:txEl>
                                          </p:spTgt>
                                        </p:tgtEl>
                                      </p:cBhvr>
                                      <p:to x="100000" y="100000"/>
                                    </p:animScale>
                                    <p:animScale>
                                      <p:cBhvr>
                                        <p:cTn id="17" dur="26">
                                          <p:stCondLst>
                                            <p:cond delay="1642"/>
                                          </p:stCondLst>
                                        </p:cTn>
                                        <p:tgtEl>
                                          <p:spTgt spid="1048610">
                                            <p:txEl>
                                              <p:pRg st="0" end="0"/>
                                            </p:txEl>
                                          </p:spTgt>
                                        </p:tgtEl>
                                      </p:cBhvr>
                                      <p:to x="100000" y="90000"/>
                                    </p:animScale>
                                    <p:animScale>
                                      <p:cBhvr>
                                        <p:cTn id="18" dur="166" decel="50000">
                                          <p:stCondLst>
                                            <p:cond delay="1668"/>
                                          </p:stCondLst>
                                        </p:cTn>
                                        <p:tgtEl>
                                          <p:spTgt spid="1048610">
                                            <p:txEl>
                                              <p:pRg st="0" end="0"/>
                                            </p:txEl>
                                          </p:spTgt>
                                        </p:tgtEl>
                                      </p:cBhvr>
                                      <p:to x="100000" y="100000"/>
                                    </p:animScale>
                                    <p:animScale>
                                      <p:cBhvr>
                                        <p:cTn id="19" dur="26">
                                          <p:stCondLst>
                                            <p:cond delay="1808"/>
                                          </p:stCondLst>
                                        </p:cTn>
                                        <p:tgtEl>
                                          <p:spTgt spid="1048610">
                                            <p:txEl>
                                              <p:pRg st="0" end="0"/>
                                            </p:txEl>
                                          </p:spTgt>
                                        </p:tgtEl>
                                      </p:cBhvr>
                                      <p:to x="100000" y="95000"/>
                                    </p:animScale>
                                    <p:animScale>
                                      <p:cBhvr>
                                        <p:cTn id="20" dur="166" decel="50000">
                                          <p:stCondLst>
                                            <p:cond delay="1834"/>
                                          </p:stCondLst>
                                        </p:cTn>
                                        <p:tgtEl>
                                          <p:spTgt spid="1048610">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1048610">
                                            <p:txEl>
                                              <p:pRg st="1" end="1"/>
                                            </p:txEl>
                                          </p:spTgt>
                                        </p:tgtEl>
                                        <p:attrNameLst>
                                          <p:attrName>style.visibility</p:attrName>
                                        </p:attrNameLst>
                                      </p:cBhvr>
                                      <p:to>
                                        <p:strVal val="visible"/>
                                      </p:to>
                                    </p:set>
                                    <p:animEffect transition="in" filter="wipe(down)">
                                      <p:cBhvr>
                                        <p:cTn id="23" dur="580">
                                          <p:stCondLst>
                                            <p:cond delay="0"/>
                                          </p:stCondLst>
                                        </p:cTn>
                                        <p:tgtEl>
                                          <p:spTgt spid="1048610">
                                            <p:txEl>
                                              <p:pRg st="1" end="1"/>
                                            </p:txEl>
                                          </p:spTgt>
                                        </p:tgtEl>
                                      </p:cBhvr>
                                    </p:animEffect>
                                    <p:anim calcmode="lin" valueType="num">
                                      <p:cBhvr>
                                        <p:cTn id="24" dur="1822" tmFilter="0,0; 0.14,0.36; 0.43,0.73; 0.71,0.91; 1.0,1.0">
                                          <p:stCondLst>
                                            <p:cond delay="0"/>
                                          </p:stCondLst>
                                        </p:cTn>
                                        <p:tgtEl>
                                          <p:spTgt spid="1048610">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048610">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048610">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048610">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048610">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1048610">
                                            <p:txEl>
                                              <p:pRg st="1" end="1"/>
                                            </p:txEl>
                                          </p:spTgt>
                                        </p:tgtEl>
                                      </p:cBhvr>
                                      <p:to x="100000" y="60000"/>
                                    </p:animScale>
                                    <p:animScale>
                                      <p:cBhvr>
                                        <p:cTn id="30" dur="166" decel="50000">
                                          <p:stCondLst>
                                            <p:cond delay="676"/>
                                          </p:stCondLst>
                                        </p:cTn>
                                        <p:tgtEl>
                                          <p:spTgt spid="1048610">
                                            <p:txEl>
                                              <p:pRg st="1" end="1"/>
                                            </p:txEl>
                                          </p:spTgt>
                                        </p:tgtEl>
                                      </p:cBhvr>
                                      <p:to x="100000" y="100000"/>
                                    </p:animScale>
                                    <p:animScale>
                                      <p:cBhvr>
                                        <p:cTn id="31" dur="26">
                                          <p:stCondLst>
                                            <p:cond delay="1312"/>
                                          </p:stCondLst>
                                        </p:cTn>
                                        <p:tgtEl>
                                          <p:spTgt spid="1048610">
                                            <p:txEl>
                                              <p:pRg st="1" end="1"/>
                                            </p:txEl>
                                          </p:spTgt>
                                        </p:tgtEl>
                                      </p:cBhvr>
                                      <p:to x="100000" y="80000"/>
                                    </p:animScale>
                                    <p:animScale>
                                      <p:cBhvr>
                                        <p:cTn id="32" dur="166" decel="50000">
                                          <p:stCondLst>
                                            <p:cond delay="1338"/>
                                          </p:stCondLst>
                                        </p:cTn>
                                        <p:tgtEl>
                                          <p:spTgt spid="1048610">
                                            <p:txEl>
                                              <p:pRg st="1" end="1"/>
                                            </p:txEl>
                                          </p:spTgt>
                                        </p:tgtEl>
                                      </p:cBhvr>
                                      <p:to x="100000" y="100000"/>
                                    </p:animScale>
                                    <p:animScale>
                                      <p:cBhvr>
                                        <p:cTn id="33" dur="26">
                                          <p:stCondLst>
                                            <p:cond delay="1642"/>
                                          </p:stCondLst>
                                        </p:cTn>
                                        <p:tgtEl>
                                          <p:spTgt spid="1048610">
                                            <p:txEl>
                                              <p:pRg st="1" end="1"/>
                                            </p:txEl>
                                          </p:spTgt>
                                        </p:tgtEl>
                                      </p:cBhvr>
                                      <p:to x="100000" y="90000"/>
                                    </p:animScale>
                                    <p:animScale>
                                      <p:cBhvr>
                                        <p:cTn id="34" dur="166" decel="50000">
                                          <p:stCondLst>
                                            <p:cond delay="1668"/>
                                          </p:stCondLst>
                                        </p:cTn>
                                        <p:tgtEl>
                                          <p:spTgt spid="1048610">
                                            <p:txEl>
                                              <p:pRg st="1" end="1"/>
                                            </p:txEl>
                                          </p:spTgt>
                                        </p:tgtEl>
                                      </p:cBhvr>
                                      <p:to x="100000" y="100000"/>
                                    </p:animScale>
                                    <p:animScale>
                                      <p:cBhvr>
                                        <p:cTn id="35" dur="26">
                                          <p:stCondLst>
                                            <p:cond delay="1808"/>
                                          </p:stCondLst>
                                        </p:cTn>
                                        <p:tgtEl>
                                          <p:spTgt spid="1048610">
                                            <p:txEl>
                                              <p:pRg st="1" end="1"/>
                                            </p:txEl>
                                          </p:spTgt>
                                        </p:tgtEl>
                                      </p:cBhvr>
                                      <p:to x="100000" y="95000"/>
                                    </p:animScale>
                                    <p:animScale>
                                      <p:cBhvr>
                                        <p:cTn id="36" dur="166" decel="50000">
                                          <p:stCondLst>
                                            <p:cond delay="1834"/>
                                          </p:stCondLst>
                                        </p:cTn>
                                        <p:tgtEl>
                                          <p:spTgt spid="1048610">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1048610">
                                            <p:txEl>
                                              <p:pRg st="2" end="2"/>
                                            </p:txEl>
                                          </p:spTgt>
                                        </p:tgtEl>
                                        <p:attrNameLst>
                                          <p:attrName>style.visibility</p:attrName>
                                        </p:attrNameLst>
                                      </p:cBhvr>
                                      <p:to>
                                        <p:strVal val="visible"/>
                                      </p:to>
                                    </p:set>
                                    <p:animEffect transition="in" filter="wipe(down)">
                                      <p:cBhvr>
                                        <p:cTn id="39" dur="580">
                                          <p:stCondLst>
                                            <p:cond delay="0"/>
                                          </p:stCondLst>
                                        </p:cTn>
                                        <p:tgtEl>
                                          <p:spTgt spid="1048610">
                                            <p:txEl>
                                              <p:pRg st="2" end="2"/>
                                            </p:txEl>
                                          </p:spTgt>
                                        </p:tgtEl>
                                      </p:cBhvr>
                                    </p:animEffect>
                                    <p:anim calcmode="lin" valueType="num">
                                      <p:cBhvr>
                                        <p:cTn id="40" dur="1822" tmFilter="0,0; 0.14,0.36; 0.43,0.73; 0.71,0.91; 1.0,1.0">
                                          <p:stCondLst>
                                            <p:cond delay="0"/>
                                          </p:stCondLst>
                                        </p:cTn>
                                        <p:tgtEl>
                                          <p:spTgt spid="1048610">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048610">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048610">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048610">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048610">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1048610">
                                            <p:txEl>
                                              <p:pRg st="2" end="2"/>
                                            </p:txEl>
                                          </p:spTgt>
                                        </p:tgtEl>
                                      </p:cBhvr>
                                      <p:to x="100000" y="60000"/>
                                    </p:animScale>
                                    <p:animScale>
                                      <p:cBhvr>
                                        <p:cTn id="46" dur="166" decel="50000">
                                          <p:stCondLst>
                                            <p:cond delay="676"/>
                                          </p:stCondLst>
                                        </p:cTn>
                                        <p:tgtEl>
                                          <p:spTgt spid="1048610">
                                            <p:txEl>
                                              <p:pRg st="2" end="2"/>
                                            </p:txEl>
                                          </p:spTgt>
                                        </p:tgtEl>
                                      </p:cBhvr>
                                      <p:to x="100000" y="100000"/>
                                    </p:animScale>
                                    <p:animScale>
                                      <p:cBhvr>
                                        <p:cTn id="47" dur="26">
                                          <p:stCondLst>
                                            <p:cond delay="1312"/>
                                          </p:stCondLst>
                                        </p:cTn>
                                        <p:tgtEl>
                                          <p:spTgt spid="1048610">
                                            <p:txEl>
                                              <p:pRg st="2" end="2"/>
                                            </p:txEl>
                                          </p:spTgt>
                                        </p:tgtEl>
                                      </p:cBhvr>
                                      <p:to x="100000" y="80000"/>
                                    </p:animScale>
                                    <p:animScale>
                                      <p:cBhvr>
                                        <p:cTn id="48" dur="166" decel="50000">
                                          <p:stCondLst>
                                            <p:cond delay="1338"/>
                                          </p:stCondLst>
                                        </p:cTn>
                                        <p:tgtEl>
                                          <p:spTgt spid="1048610">
                                            <p:txEl>
                                              <p:pRg st="2" end="2"/>
                                            </p:txEl>
                                          </p:spTgt>
                                        </p:tgtEl>
                                      </p:cBhvr>
                                      <p:to x="100000" y="100000"/>
                                    </p:animScale>
                                    <p:animScale>
                                      <p:cBhvr>
                                        <p:cTn id="49" dur="26">
                                          <p:stCondLst>
                                            <p:cond delay="1642"/>
                                          </p:stCondLst>
                                        </p:cTn>
                                        <p:tgtEl>
                                          <p:spTgt spid="1048610">
                                            <p:txEl>
                                              <p:pRg st="2" end="2"/>
                                            </p:txEl>
                                          </p:spTgt>
                                        </p:tgtEl>
                                      </p:cBhvr>
                                      <p:to x="100000" y="90000"/>
                                    </p:animScale>
                                    <p:animScale>
                                      <p:cBhvr>
                                        <p:cTn id="50" dur="166" decel="50000">
                                          <p:stCondLst>
                                            <p:cond delay="1668"/>
                                          </p:stCondLst>
                                        </p:cTn>
                                        <p:tgtEl>
                                          <p:spTgt spid="1048610">
                                            <p:txEl>
                                              <p:pRg st="2" end="2"/>
                                            </p:txEl>
                                          </p:spTgt>
                                        </p:tgtEl>
                                      </p:cBhvr>
                                      <p:to x="100000" y="100000"/>
                                    </p:animScale>
                                    <p:animScale>
                                      <p:cBhvr>
                                        <p:cTn id="51" dur="26">
                                          <p:stCondLst>
                                            <p:cond delay="1808"/>
                                          </p:stCondLst>
                                        </p:cTn>
                                        <p:tgtEl>
                                          <p:spTgt spid="1048610">
                                            <p:txEl>
                                              <p:pRg st="2" end="2"/>
                                            </p:txEl>
                                          </p:spTgt>
                                        </p:tgtEl>
                                      </p:cBhvr>
                                      <p:to x="100000" y="95000"/>
                                    </p:animScale>
                                    <p:animScale>
                                      <p:cBhvr>
                                        <p:cTn id="52" dur="166" decel="50000">
                                          <p:stCondLst>
                                            <p:cond delay="1834"/>
                                          </p:stCondLst>
                                        </p:cTn>
                                        <p:tgtEl>
                                          <p:spTgt spid="1048610">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1048610">
                                            <p:txEl>
                                              <p:pRg st="4" end="4"/>
                                            </p:txEl>
                                          </p:spTgt>
                                        </p:tgtEl>
                                        <p:attrNameLst>
                                          <p:attrName>style.visibility</p:attrName>
                                        </p:attrNameLst>
                                      </p:cBhvr>
                                      <p:to>
                                        <p:strVal val="visible"/>
                                      </p:to>
                                    </p:set>
                                    <p:animEffect transition="in" filter="wipe(down)">
                                      <p:cBhvr>
                                        <p:cTn id="55" dur="580">
                                          <p:stCondLst>
                                            <p:cond delay="0"/>
                                          </p:stCondLst>
                                        </p:cTn>
                                        <p:tgtEl>
                                          <p:spTgt spid="1048610">
                                            <p:txEl>
                                              <p:pRg st="4" end="4"/>
                                            </p:txEl>
                                          </p:spTgt>
                                        </p:tgtEl>
                                      </p:cBhvr>
                                    </p:animEffect>
                                    <p:anim calcmode="lin" valueType="num">
                                      <p:cBhvr>
                                        <p:cTn id="56" dur="1822" tmFilter="0,0; 0.14,0.36; 0.43,0.73; 0.71,0.91; 1.0,1.0">
                                          <p:stCondLst>
                                            <p:cond delay="0"/>
                                          </p:stCondLst>
                                        </p:cTn>
                                        <p:tgtEl>
                                          <p:spTgt spid="1048610">
                                            <p:txEl>
                                              <p:pRg st="4" end="4"/>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1048610">
                                            <p:txEl>
                                              <p:pRg st="4" end="4"/>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1048610">
                                            <p:txEl>
                                              <p:pRg st="4" end="4"/>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1048610">
                                            <p:txEl>
                                              <p:pRg st="4" end="4"/>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1048610">
                                            <p:txEl>
                                              <p:pRg st="4" end="4"/>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1048610">
                                            <p:txEl>
                                              <p:pRg st="4" end="4"/>
                                            </p:txEl>
                                          </p:spTgt>
                                        </p:tgtEl>
                                      </p:cBhvr>
                                      <p:to x="100000" y="60000"/>
                                    </p:animScale>
                                    <p:animScale>
                                      <p:cBhvr>
                                        <p:cTn id="62" dur="166" decel="50000">
                                          <p:stCondLst>
                                            <p:cond delay="676"/>
                                          </p:stCondLst>
                                        </p:cTn>
                                        <p:tgtEl>
                                          <p:spTgt spid="1048610">
                                            <p:txEl>
                                              <p:pRg st="4" end="4"/>
                                            </p:txEl>
                                          </p:spTgt>
                                        </p:tgtEl>
                                      </p:cBhvr>
                                      <p:to x="100000" y="100000"/>
                                    </p:animScale>
                                    <p:animScale>
                                      <p:cBhvr>
                                        <p:cTn id="63" dur="26">
                                          <p:stCondLst>
                                            <p:cond delay="1312"/>
                                          </p:stCondLst>
                                        </p:cTn>
                                        <p:tgtEl>
                                          <p:spTgt spid="1048610">
                                            <p:txEl>
                                              <p:pRg st="4" end="4"/>
                                            </p:txEl>
                                          </p:spTgt>
                                        </p:tgtEl>
                                      </p:cBhvr>
                                      <p:to x="100000" y="80000"/>
                                    </p:animScale>
                                    <p:animScale>
                                      <p:cBhvr>
                                        <p:cTn id="64" dur="166" decel="50000">
                                          <p:stCondLst>
                                            <p:cond delay="1338"/>
                                          </p:stCondLst>
                                        </p:cTn>
                                        <p:tgtEl>
                                          <p:spTgt spid="1048610">
                                            <p:txEl>
                                              <p:pRg st="4" end="4"/>
                                            </p:txEl>
                                          </p:spTgt>
                                        </p:tgtEl>
                                      </p:cBhvr>
                                      <p:to x="100000" y="100000"/>
                                    </p:animScale>
                                    <p:animScale>
                                      <p:cBhvr>
                                        <p:cTn id="65" dur="26">
                                          <p:stCondLst>
                                            <p:cond delay="1642"/>
                                          </p:stCondLst>
                                        </p:cTn>
                                        <p:tgtEl>
                                          <p:spTgt spid="1048610">
                                            <p:txEl>
                                              <p:pRg st="4" end="4"/>
                                            </p:txEl>
                                          </p:spTgt>
                                        </p:tgtEl>
                                      </p:cBhvr>
                                      <p:to x="100000" y="90000"/>
                                    </p:animScale>
                                    <p:animScale>
                                      <p:cBhvr>
                                        <p:cTn id="66" dur="166" decel="50000">
                                          <p:stCondLst>
                                            <p:cond delay="1668"/>
                                          </p:stCondLst>
                                        </p:cTn>
                                        <p:tgtEl>
                                          <p:spTgt spid="1048610">
                                            <p:txEl>
                                              <p:pRg st="4" end="4"/>
                                            </p:txEl>
                                          </p:spTgt>
                                        </p:tgtEl>
                                      </p:cBhvr>
                                      <p:to x="100000" y="100000"/>
                                    </p:animScale>
                                    <p:animScale>
                                      <p:cBhvr>
                                        <p:cTn id="67" dur="26">
                                          <p:stCondLst>
                                            <p:cond delay="1808"/>
                                          </p:stCondLst>
                                        </p:cTn>
                                        <p:tgtEl>
                                          <p:spTgt spid="1048610">
                                            <p:txEl>
                                              <p:pRg st="4" end="4"/>
                                            </p:txEl>
                                          </p:spTgt>
                                        </p:tgtEl>
                                      </p:cBhvr>
                                      <p:to x="100000" y="95000"/>
                                    </p:animScale>
                                    <p:animScale>
                                      <p:cBhvr>
                                        <p:cTn id="68" dur="166" decel="50000">
                                          <p:stCondLst>
                                            <p:cond delay="1834"/>
                                          </p:stCondLst>
                                        </p:cTn>
                                        <p:tgtEl>
                                          <p:spTgt spid="1048610">
                                            <p:txEl>
                                              <p:pRg st="4" end="4"/>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1048610">
                                            <p:txEl>
                                              <p:pRg st="5" end="5"/>
                                            </p:txEl>
                                          </p:spTgt>
                                        </p:tgtEl>
                                        <p:attrNameLst>
                                          <p:attrName>style.visibility</p:attrName>
                                        </p:attrNameLst>
                                      </p:cBhvr>
                                      <p:to>
                                        <p:strVal val="visible"/>
                                      </p:to>
                                    </p:set>
                                    <p:animEffect transition="in" filter="wipe(down)">
                                      <p:cBhvr>
                                        <p:cTn id="71" dur="580">
                                          <p:stCondLst>
                                            <p:cond delay="0"/>
                                          </p:stCondLst>
                                        </p:cTn>
                                        <p:tgtEl>
                                          <p:spTgt spid="1048610">
                                            <p:txEl>
                                              <p:pRg st="5" end="5"/>
                                            </p:txEl>
                                          </p:spTgt>
                                        </p:tgtEl>
                                      </p:cBhvr>
                                    </p:animEffect>
                                    <p:anim calcmode="lin" valueType="num">
                                      <p:cBhvr>
                                        <p:cTn id="72" dur="1822" tmFilter="0,0; 0.14,0.36; 0.43,0.73; 0.71,0.91; 1.0,1.0">
                                          <p:stCondLst>
                                            <p:cond delay="0"/>
                                          </p:stCondLst>
                                        </p:cTn>
                                        <p:tgtEl>
                                          <p:spTgt spid="1048610">
                                            <p:txEl>
                                              <p:pRg st="5" end="5"/>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1048610">
                                            <p:txEl>
                                              <p:pRg st="5" end="5"/>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1048610">
                                            <p:txEl>
                                              <p:pRg st="5" end="5"/>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1048610">
                                            <p:txEl>
                                              <p:pRg st="5" end="5"/>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1048610">
                                            <p:txEl>
                                              <p:pRg st="5" end="5"/>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1048610">
                                            <p:txEl>
                                              <p:pRg st="5" end="5"/>
                                            </p:txEl>
                                          </p:spTgt>
                                        </p:tgtEl>
                                      </p:cBhvr>
                                      <p:to x="100000" y="60000"/>
                                    </p:animScale>
                                    <p:animScale>
                                      <p:cBhvr>
                                        <p:cTn id="78" dur="166" decel="50000">
                                          <p:stCondLst>
                                            <p:cond delay="676"/>
                                          </p:stCondLst>
                                        </p:cTn>
                                        <p:tgtEl>
                                          <p:spTgt spid="1048610">
                                            <p:txEl>
                                              <p:pRg st="5" end="5"/>
                                            </p:txEl>
                                          </p:spTgt>
                                        </p:tgtEl>
                                      </p:cBhvr>
                                      <p:to x="100000" y="100000"/>
                                    </p:animScale>
                                    <p:animScale>
                                      <p:cBhvr>
                                        <p:cTn id="79" dur="26">
                                          <p:stCondLst>
                                            <p:cond delay="1312"/>
                                          </p:stCondLst>
                                        </p:cTn>
                                        <p:tgtEl>
                                          <p:spTgt spid="1048610">
                                            <p:txEl>
                                              <p:pRg st="5" end="5"/>
                                            </p:txEl>
                                          </p:spTgt>
                                        </p:tgtEl>
                                      </p:cBhvr>
                                      <p:to x="100000" y="80000"/>
                                    </p:animScale>
                                    <p:animScale>
                                      <p:cBhvr>
                                        <p:cTn id="80" dur="166" decel="50000">
                                          <p:stCondLst>
                                            <p:cond delay="1338"/>
                                          </p:stCondLst>
                                        </p:cTn>
                                        <p:tgtEl>
                                          <p:spTgt spid="1048610">
                                            <p:txEl>
                                              <p:pRg st="5" end="5"/>
                                            </p:txEl>
                                          </p:spTgt>
                                        </p:tgtEl>
                                      </p:cBhvr>
                                      <p:to x="100000" y="100000"/>
                                    </p:animScale>
                                    <p:animScale>
                                      <p:cBhvr>
                                        <p:cTn id="81" dur="26">
                                          <p:stCondLst>
                                            <p:cond delay="1642"/>
                                          </p:stCondLst>
                                        </p:cTn>
                                        <p:tgtEl>
                                          <p:spTgt spid="1048610">
                                            <p:txEl>
                                              <p:pRg st="5" end="5"/>
                                            </p:txEl>
                                          </p:spTgt>
                                        </p:tgtEl>
                                      </p:cBhvr>
                                      <p:to x="100000" y="90000"/>
                                    </p:animScale>
                                    <p:animScale>
                                      <p:cBhvr>
                                        <p:cTn id="82" dur="166" decel="50000">
                                          <p:stCondLst>
                                            <p:cond delay="1668"/>
                                          </p:stCondLst>
                                        </p:cTn>
                                        <p:tgtEl>
                                          <p:spTgt spid="1048610">
                                            <p:txEl>
                                              <p:pRg st="5" end="5"/>
                                            </p:txEl>
                                          </p:spTgt>
                                        </p:tgtEl>
                                      </p:cBhvr>
                                      <p:to x="100000" y="100000"/>
                                    </p:animScale>
                                    <p:animScale>
                                      <p:cBhvr>
                                        <p:cTn id="83" dur="26">
                                          <p:stCondLst>
                                            <p:cond delay="1808"/>
                                          </p:stCondLst>
                                        </p:cTn>
                                        <p:tgtEl>
                                          <p:spTgt spid="1048610">
                                            <p:txEl>
                                              <p:pRg st="5" end="5"/>
                                            </p:txEl>
                                          </p:spTgt>
                                        </p:tgtEl>
                                      </p:cBhvr>
                                      <p:to x="100000" y="95000"/>
                                    </p:animScale>
                                    <p:animScale>
                                      <p:cBhvr>
                                        <p:cTn id="84" dur="166" decel="50000">
                                          <p:stCondLst>
                                            <p:cond delay="1834"/>
                                          </p:stCondLst>
                                        </p:cTn>
                                        <p:tgtEl>
                                          <p:spTgt spid="1048610">
                                            <p:txEl>
                                              <p:pRg st="5" end="5"/>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1048610">
                                            <p:txEl>
                                              <p:pRg st="6" end="6"/>
                                            </p:txEl>
                                          </p:spTgt>
                                        </p:tgtEl>
                                        <p:attrNameLst>
                                          <p:attrName>style.visibility</p:attrName>
                                        </p:attrNameLst>
                                      </p:cBhvr>
                                      <p:to>
                                        <p:strVal val="visible"/>
                                      </p:to>
                                    </p:set>
                                    <p:animEffect transition="in" filter="wipe(down)">
                                      <p:cBhvr>
                                        <p:cTn id="87" dur="580">
                                          <p:stCondLst>
                                            <p:cond delay="0"/>
                                          </p:stCondLst>
                                        </p:cTn>
                                        <p:tgtEl>
                                          <p:spTgt spid="1048610">
                                            <p:txEl>
                                              <p:pRg st="6" end="6"/>
                                            </p:txEl>
                                          </p:spTgt>
                                        </p:tgtEl>
                                      </p:cBhvr>
                                    </p:animEffect>
                                    <p:anim calcmode="lin" valueType="num">
                                      <p:cBhvr>
                                        <p:cTn id="88" dur="1822" tmFilter="0,0; 0.14,0.36; 0.43,0.73; 0.71,0.91; 1.0,1.0">
                                          <p:stCondLst>
                                            <p:cond delay="0"/>
                                          </p:stCondLst>
                                        </p:cTn>
                                        <p:tgtEl>
                                          <p:spTgt spid="1048610">
                                            <p:txEl>
                                              <p:pRg st="6" end="6"/>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1048610">
                                            <p:txEl>
                                              <p:pRg st="6" end="6"/>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1048610">
                                            <p:txEl>
                                              <p:pRg st="6" end="6"/>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1048610">
                                            <p:txEl>
                                              <p:pRg st="6" end="6"/>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1048610">
                                            <p:txEl>
                                              <p:pRg st="6" end="6"/>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1048610">
                                            <p:txEl>
                                              <p:pRg st="6" end="6"/>
                                            </p:txEl>
                                          </p:spTgt>
                                        </p:tgtEl>
                                      </p:cBhvr>
                                      <p:to x="100000" y="60000"/>
                                    </p:animScale>
                                    <p:animScale>
                                      <p:cBhvr>
                                        <p:cTn id="94" dur="166" decel="50000">
                                          <p:stCondLst>
                                            <p:cond delay="676"/>
                                          </p:stCondLst>
                                        </p:cTn>
                                        <p:tgtEl>
                                          <p:spTgt spid="1048610">
                                            <p:txEl>
                                              <p:pRg st="6" end="6"/>
                                            </p:txEl>
                                          </p:spTgt>
                                        </p:tgtEl>
                                      </p:cBhvr>
                                      <p:to x="100000" y="100000"/>
                                    </p:animScale>
                                    <p:animScale>
                                      <p:cBhvr>
                                        <p:cTn id="95" dur="26">
                                          <p:stCondLst>
                                            <p:cond delay="1312"/>
                                          </p:stCondLst>
                                        </p:cTn>
                                        <p:tgtEl>
                                          <p:spTgt spid="1048610">
                                            <p:txEl>
                                              <p:pRg st="6" end="6"/>
                                            </p:txEl>
                                          </p:spTgt>
                                        </p:tgtEl>
                                      </p:cBhvr>
                                      <p:to x="100000" y="80000"/>
                                    </p:animScale>
                                    <p:animScale>
                                      <p:cBhvr>
                                        <p:cTn id="96" dur="166" decel="50000">
                                          <p:stCondLst>
                                            <p:cond delay="1338"/>
                                          </p:stCondLst>
                                        </p:cTn>
                                        <p:tgtEl>
                                          <p:spTgt spid="1048610">
                                            <p:txEl>
                                              <p:pRg st="6" end="6"/>
                                            </p:txEl>
                                          </p:spTgt>
                                        </p:tgtEl>
                                      </p:cBhvr>
                                      <p:to x="100000" y="100000"/>
                                    </p:animScale>
                                    <p:animScale>
                                      <p:cBhvr>
                                        <p:cTn id="97" dur="26">
                                          <p:stCondLst>
                                            <p:cond delay="1642"/>
                                          </p:stCondLst>
                                        </p:cTn>
                                        <p:tgtEl>
                                          <p:spTgt spid="1048610">
                                            <p:txEl>
                                              <p:pRg st="6" end="6"/>
                                            </p:txEl>
                                          </p:spTgt>
                                        </p:tgtEl>
                                      </p:cBhvr>
                                      <p:to x="100000" y="90000"/>
                                    </p:animScale>
                                    <p:animScale>
                                      <p:cBhvr>
                                        <p:cTn id="98" dur="166" decel="50000">
                                          <p:stCondLst>
                                            <p:cond delay="1668"/>
                                          </p:stCondLst>
                                        </p:cTn>
                                        <p:tgtEl>
                                          <p:spTgt spid="1048610">
                                            <p:txEl>
                                              <p:pRg st="6" end="6"/>
                                            </p:txEl>
                                          </p:spTgt>
                                        </p:tgtEl>
                                      </p:cBhvr>
                                      <p:to x="100000" y="100000"/>
                                    </p:animScale>
                                    <p:animScale>
                                      <p:cBhvr>
                                        <p:cTn id="99" dur="26">
                                          <p:stCondLst>
                                            <p:cond delay="1808"/>
                                          </p:stCondLst>
                                        </p:cTn>
                                        <p:tgtEl>
                                          <p:spTgt spid="1048610">
                                            <p:txEl>
                                              <p:pRg st="6" end="6"/>
                                            </p:txEl>
                                          </p:spTgt>
                                        </p:tgtEl>
                                      </p:cBhvr>
                                      <p:to x="100000" y="95000"/>
                                    </p:animScale>
                                    <p:animScale>
                                      <p:cBhvr>
                                        <p:cTn id="100" dur="166" decel="50000">
                                          <p:stCondLst>
                                            <p:cond delay="1834"/>
                                          </p:stCondLst>
                                        </p:cTn>
                                        <p:tgtEl>
                                          <p:spTgt spid="1048610">
                                            <p:txEl>
                                              <p:pRg st="6" end="6"/>
                                            </p:txEl>
                                          </p:spTgt>
                                        </p:tgtEl>
                                      </p:cBhvr>
                                      <p:to x="100000" y="100000"/>
                                    </p:animScale>
                                  </p:childTnLst>
                                </p:cTn>
                              </p:par>
                              <p:par>
                                <p:cTn id="101" presetID="26" presetClass="entr" presetSubtype="0" fill="hold" nodeType="withEffect">
                                  <p:stCondLst>
                                    <p:cond delay="0"/>
                                  </p:stCondLst>
                                  <p:childTnLst>
                                    <p:set>
                                      <p:cBhvr>
                                        <p:cTn id="102" dur="1" fill="hold">
                                          <p:stCondLst>
                                            <p:cond delay="0"/>
                                          </p:stCondLst>
                                        </p:cTn>
                                        <p:tgtEl>
                                          <p:spTgt spid="1048610">
                                            <p:txEl>
                                              <p:pRg st="7" end="7"/>
                                            </p:txEl>
                                          </p:spTgt>
                                        </p:tgtEl>
                                        <p:attrNameLst>
                                          <p:attrName>style.visibility</p:attrName>
                                        </p:attrNameLst>
                                      </p:cBhvr>
                                      <p:to>
                                        <p:strVal val="visible"/>
                                      </p:to>
                                    </p:set>
                                    <p:animEffect transition="in" filter="wipe(down)">
                                      <p:cBhvr>
                                        <p:cTn id="103" dur="580">
                                          <p:stCondLst>
                                            <p:cond delay="0"/>
                                          </p:stCondLst>
                                        </p:cTn>
                                        <p:tgtEl>
                                          <p:spTgt spid="1048610">
                                            <p:txEl>
                                              <p:pRg st="7" end="7"/>
                                            </p:txEl>
                                          </p:spTgt>
                                        </p:tgtEl>
                                      </p:cBhvr>
                                    </p:animEffect>
                                    <p:anim calcmode="lin" valueType="num">
                                      <p:cBhvr>
                                        <p:cTn id="104" dur="1822" tmFilter="0,0; 0.14,0.36; 0.43,0.73; 0.71,0.91; 1.0,1.0">
                                          <p:stCondLst>
                                            <p:cond delay="0"/>
                                          </p:stCondLst>
                                        </p:cTn>
                                        <p:tgtEl>
                                          <p:spTgt spid="1048610">
                                            <p:txEl>
                                              <p:pRg st="7" end="7"/>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1048610">
                                            <p:txEl>
                                              <p:pRg st="7" end="7"/>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1048610">
                                            <p:txEl>
                                              <p:pRg st="7" end="7"/>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1048610">
                                            <p:txEl>
                                              <p:pRg st="7" end="7"/>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1048610">
                                            <p:txEl>
                                              <p:pRg st="7" end="7"/>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1048610">
                                            <p:txEl>
                                              <p:pRg st="7" end="7"/>
                                            </p:txEl>
                                          </p:spTgt>
                                        </p:tgtEl>
                                      </p:cBhvr>
                                      <p:to x="100000" y="60000"/>
                                    </p:animScale>
                                    <p:animScale>
                                      <p:cBhvr>
                                        <p:cTn id="110" dur="166" decel="50000">
                                          <p:stCondLst>
                                            <p:cond delay="676"/>
                                          </p:stCondLst>
                                        </p:cTn>
                                        <p:tgtEl>
                                          <p:spTgt spid="1048610">
                                            <p:txEl>
                                              <p:pRg st="7" end="7"/>
                                            </p:txEl>
                                          </p:spTgt>
                                        </p:tgtEl>
                                      </p:cBhvr>
                                      <p:to x="100000" y="100000"/>
                                    </p:animScale>
                                    <p:animScale>
                                      <p:cBhvr>
                                        <p:cTn id="111" dur="26">
                                          <p:stCondLst>
                                            <p:cond delay="1312"/>
                                          </p:stCondLst>
                                        </p:cTn>
                                        <p:tgtEl>
                                          <p:spTgt spid="1048610">
                                            <p:txEl>
                                              <p:pRg st="7" end="7"/>
                                            </p:txEl>
                                          </p:spTgt>
                                        </p:tgtEl>
                                      </p:cBhvr>
                                      <p:to x="100000" y="80000"/>
                                    </p:animScale>
                                    <p:animScale>
                                      <p:cBhvr>
                                        <p:cTn id="112" dur="166" decel="50000">
                                          <p:stCondLst>
                                            <p:cond delay="1338"/>
                                          </p:stCondLst>
                                        </p:cTn>
                                        <p:tgtEl>
                                          <p:spTgt spid="1048610">
                                            <p:txEl>
                                              <p:pRg st="7" end="7"/>
                                            </p:txEl>
                                          </p:spTgt>
                                        </p:tgtEl>
                                      </p:cBhvr>
                                      <p:to x="100000" y="100000"/>
                                    </p:animScale>
                                    <p:animScale>
                                      <p:cBhvr>
                                        <p:cTn id="113" dur="26">
                                          <p:stCondLst>
                                            <p:cond delay="1642"/>
                                          </p:stCondLst>
                                        </p:cTn>
                                        <p:tgtEl>
                                          <p:spTgt spid="1048610">
                                            <p:txEl>
                                              <p:pRg st="7" end="7"/>
                                            </p:txEl>
                                          </p:spTgt>
                                        </p:tgtEl>
                                      </p:cBhvr>
                                      <p:to x="100000" y="90000"/>
                                    </p:animScale>
                                    <p:animScale>
                                      <p:cBhvr>
                                        <p:cTn id="114" dur="166" decel="50000">
                                          <p:stCondLst>
                                            <p:cond delay="1668"/>
                                          </p:stCondLst>
                                        </p:cTn>
                                        <p:tgtEl>
                                          <p:spTgt spid="1048610">
                                            <p:txEl>
                                              <p:pRg st="7" end="7"/>
                                            </p:txEl>
                                          </p:spTgt>
                                        </p:tgtEl>
                                      </p:cBhvr>
                                      <p:to x="100000" y="100000"/>
                                    </p:animScale>
                                    <p:animScale>
                                      <p:cBhvr>
                                        <p:cTn id="115" dur="26">
                                          <p:stCondLst>
                                            <p:cond delay="1808"/>
                                          </p:stCondLst>
                                        </p:cTn>
                                        <p:tgtEl>
                                          <p:spTgt spid="1048610">
                                            <p:txEl>
                                              <p:pRg st="7" end="7"/>
                                            </p:txEl>
                                          </p:spTgt>
                                        </p:tgtEl>
                                      </p:cBhvr>
                                      <p:to x="100000" y="95000"/>
                                    </p:animScale>
                                    <p:animScale>
                                      <p:cBhvr>
                                        <p:cTn id="116" dur="166" decel="50000">
                                          <p:stCondLst>
                                            <p:cond delay="1834"/>
                                          </p:stCondLst>
                                        </p:cTn>
                                        <p:tgtEl>
                                          <p:spTgt spid="1048610">
                                            <p:txEl>
                                              <p:pRg st="7" end="7"/>
                                            </p:txEl>
                                          </p:spTgt>
                                        </p:tgtEl>
                                      </p:cBhvr>
                                      <p:to x="100000" y="100000"/>
                                    </p:animScale>
                                  </p:childTnLst>
                                </p:cTn>
                              </p:par>
                              <p:par>
                                <p:cTn id="117" presetID="26" presetClass="entr" presetSubtype="0" fill="hold" nodeType="withEffect">
                                  <p:stCondLst>
                                    <p:cond delay="0"/>
                                  </p:stCondLst>
                                  <p:childTnLst>
                                    <p:set>
                                      <p:cBhvr>
                                        <p:cTn id="118" dur="1" fill="hold">
                                          <p:stCondLst>
                                            <p:cond delay="0"/>
                                          </p:stCondLst>
                                        </p:cTn>
                                        <p:tgtEl>
                                          <p:spTgt spid="1048610">
                                            <p:txEl>
                                              <p:pRg st="8" end="8"/>
                                            </p:txEl>
                                          </p:spTgt>
                                        </p:tgtEl>
                                        <p:attrNameLst>
                                          <p:attrName>style.visibility</p:attrName>
                                        </p:attrNameLst>
                                      </p:cBhvr>
                                      <p:to>
                                        <p:strVal val="visible"/>
                                      </p:to>
                                    </p:set>
                                    <p:animEffect transition="in" filter="wipe(down)">
                                      <p:cBhvr>
                                        <p:cTn id="119" dur="580">
                                          <p:stCondLst>
                                            <p:cond delay="0"/>
                                          </p:stCondLst>
                                        </p:cTn>
                                        <p:tgtEl>
                                          <p:spTgt spid="1048610">
                                            <p:txEl>
                                              <p:pRg st="8" end="8"/>
                                            </p:txEl>
                                          </p:spTgt>
                                        </p:tgtEl>
                                      </p:cBhvr>
                                    </p:animEffect>
                                    <p:anim calcmode="lin" valueType="num">
                                      <p:cBhvr>
                                        <p:cTn id="120" dur="1822" tmFilter="0,0; 0.14,0.36; 0.43,0.73; 0.71,0.91; 1.0,1.0">
                                          <p:stCondLst>
                                            <p:cond delay="0"/>
                                          </p:stCondLst>
                                        </p:cTn>
                                        <p:tgtEl>
                                          <p:spTgt spid="1048610">
                                            <p:txEl>
                                              <p:pRg st="8" end="8"/>
                                            </p:txEl>
                                          </p:spTgt>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1048610">
                                            <p:txEl>
                                              <p:pRg st="8" end="8"/>
                                            </p:txEl>
                                          </p:spTgt>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1048610">
                                            <p:txEl>
                                              <p:pRg st="8" end="8"/>
                                            </p:txEl>
                                          </p:spTgt>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1048610">
                                            <p:txEl>
                                              <p:pRg st="8" end="8"/>
                                            </p:txEl>
                                          </p:spTgt>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1048610">
                                            <p:txEl>
                                              <p:pRg st="8" end="8"/>
                                            </p:txEl>
                                          </p:spTgt>
                                        </p:tgtEl>
                                        <p:attrNameLst>
                                          <p:attrName>ppt_y</p:attrName>
                                        </p:attrNameLst>
                                      </p:cBhvr>
                                      <p:tavLst>
                                        <p:tav tm="0" fmla="#ppt_y-sin(pi*$)/81">
                                          <p:val>
                                            <p:fltVal val="0"/>
                                          </p:val>
                                        </p:tav>
                                        <p:tav tm="100000">
                                          <p:val>
                                            <p:fltVal val="1"/>
                                          </p:val>
                                        </p:tav>
                                      </p:tavLst>
                                    </p:anim>
                                    <p:animScale>
                                      <p:cBhvr>
                                        <p:cTn id="125" dur="26">
                                          <p:stCondLst>
                                            <p:cond delay="650"/>
                                          </p:stCondLst>
                                        </p:cTn>
                                        <p:tgtEl>
                                          <p:spTgt spid="1048610">
                                            <p:txEl>
                                              <p:pRg st="8" end="8"/>
                                            </p:txEl>
                                          </p:spTgt>
                                        </p:tgtEl>
                                      </p:cBhvr>
                                      <p:to x="100000" y="60000"/>
                                    </p:animScale>
                                    <p:animScale>
                                      <p:cBhvr>
                                        <p:cTn id="126" dur="166" decel="50000">
                                          <p:stCondLst>
                                            <p:cond delay="676"/>
                                          </p:stCondLst>
                                        </p:cTn>
                                        <p:tgtEl>
                                          <p:spTgt spid="1048610">
                                            <p:txEl>
                                              <p:pRg st="8" end="8"/>
                                            </p:txEl>
                                          </p:spTgt>
                                        </p:tgtEl>
                                      </p:cBhvr>
                                      <p:to x="100000" y="100000"/>
                                    </p:animScale>
                                    <p:animScale>
                                      <p:cBhvr>
                                        <p:cTn id="127" dur="26">
                                          <p:stCondLst>
                                            <p:cond delay="1312"/>
                                          </p:stCondLst>
                                        </p:cTn>
                                        <p:tgtEl>
                                          <p:spTgt spid="1048610">
                                            <p:txEl>
                                              <p:pRg st="8" end="8"/>
                                            </p:txEl>
                                          </p:spTgt>
                                        </p:tgtEl>
                                      </p:cBhvr>
                                      <p:to x="100000" y="80000"/>
                                    </p:animScale>
                                    <p:animScale>
                                      <p:cBhvr>
                                        <p:cTn id="128" dur="166" decel="50000">
                                          <p:stCondLst>
                                            <p:cond delay="1338"/>
                                          </p:stCondLst>
                                        </p:cTn>
                                        <p:tgtEl>
                                          <p:spTgt spid="1048610">
                                            <p:txEl>
                                              <p:pRg st="8" end="8"/>
                                            </p:txEl>
                                          </p:spTgt>
                                        </p:tgtEl>
                                      </p:cBhvr>
                                      <p:to x="100000" y="100000"/>
                                    </p:animScale>
                                    <p:animScale>
                                      <p:cBhvr>
                                        <p:cTn id="129" dur="26">
                                          <p:stCondLst>
                                            <p:cond delay="1642"/>
                                          </p:stCondLst>
                                        </p:cTn>
                                        <p:tgtEl>
                                          <p:spTgt spid="1048610">
                                            <p:txEl>
                                              <p:pRg st="8" end="8"/>
                                            </p:txEl>
                                          </p:spTgt>
                                        </p:tgtEl>
                                      </p:cBhvr>
                                      <p:to x="100000" y="90000"/>
                                    </p:animScale>
                                    <p:animScale>
                                      <p:cBhvr>
                                        <p:cTn id="130" dur="166" decel="50000">
                                          <p:stCondLst>
                                            <p:cond delay="1668"/>
                                          </p:stCondLst>
                                        </p:cTn>
                                        <p:tgtEl>
                                          <p:spTgt spid="1048610">
                                            <p:txEl>
                                              <p:pRg st="8" end="8"/>
                                            </p:txEl>
                                          </p:spTgt>
                                        </p:tgtEl>
                                      </p:cBhvr>
                                      <p:to x="100000" y="100000"/>
                                    </p:animScale>
                                    <p:animScale>
                                      <p:cBhvr>
                                        <p:cTn id="131" dur="26">
                                          <p:stCondLst>
                                            <p:cond delay="1808"/>
                                          </p:stCondLst>
                                        </p:cTn>
                                        <p:tgtEl>
                                          <p:spTgt spid="1048610">
                                            <p:txEl>
                                              <p:pRg st="8" end="8"/>
                                            </p:txEl>
                                          </p:spTgt>
                                        </p:tgtEl>
                                      </p:cBhvr>
                                      <p:to x="100000" y="95000"/>
                                    </p:animScale>
                                    <p:animScale>
                                      <p:cBhvr>
                                        <p:cTn id="132" dur="166" decel="50000">
                                          <p:stCondLst>
                                            <p:cond delay="1834"/>
                                          </p:stCondLst>
                                        </p:cTn>
                                        <p:tgtEl>
                                          <p:spTgt spid="1048610">
                                            <p:txEl>
                                              <p:pRg st="8" end="8"/>
                                            </p:txEl>
                                          </p:spTgt>
                                        </p:tgtEl>
                                      </p:cBhvr>
                                      <p:to x="100000" y="100000"/>
                                    </p:animScale>
                                  </p:childTnLst>
                                </p:cTn>
                              </p:par>
                              <p:par>
                                <p:cTn id="133" presetID="26" presetClass="entr" presetSubtype="0" fill="hold" nodeType="withEffect">
                                  <p:stCondLst>
                                    <p:cond delay="0"/>
                                  </p:stCondLst>
                                  <p:childTnLst>
                                    <p:set>
                                      <p:cBhvr>
                                        <p:cTn id="134" dur="1" fill="hold">
                                          <p:stCondLst>
                                            <p:cond delay="0"/>
                                          </p:stCondLst>
                                        </p:cTn>
                                        <p:tgtEl>
                                          <p:spTgt spid="1048610">
                                            <p:txEl>
                                              <p:pRg st="9" end="9"/>
                                            </p:txEl>
                                          </p:spTgt>
                                        </p:tgtEl>
                                        <p:attrNameLst>
                                          <p:attrName>style.visibility</p:attrName>
                                        </p:attrNameLst>
                                      </p:cBhvr>
                                      <p:to>
                                        <p:strVal val="visible"/>
                                      </p:to>
                                    </p:set>
                                    <p:animEffect transition="in" filter="wipe(down)">
                                      <p:cBhvr>
                                        <p:cTn id="135" dur="580">
                                          <p:stCondLst>
                                            <p:cond delay="0"/>
                                          </p:stCondLst>
                                        </p:cTn>
                                        <p:tgtEl>
                                          <p:spTgt spid="1048610">
                                            <p:txEl>
                                              <p:pRg st="9" end="9"/>
                                            </p:txEl>
                                          </p:spTgt>
                                        </p:tgtEl>
                                      </p:cBhvr>
                                    </p:animEffect>
                                    <p:anim calcmode="lin" valueType="num">
                                      <p:cBhvr>
                                        <p:cTn id="136" dur="1822" tmFilter="0,0; 0.14,0.36; 0.43,0.73; 0.71,0.91; 1.0,1.0">
                                          <p:stCondLst>
                                            <p:cond delay="0"/>
                                          </p:stCondLst>
                                        </p:cTn>
                                        <p:tgtEl>
                                          <p:spTgt spid="1048610">
                                            <p:txEl>
                                              <p:pRg st="9" end="9"/>
                                            </p:txEl>
                                          </p:spTgt>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1048610">
                                            <p:txEl>
                                              <p:pRg st="9" end="9"/>
                                            </p:txEl>
                                          </p:spTgt>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1048610">
                                            <p:txEl>
                                              <p:pRg st="9" end="9"/>
                                            </p:txEl>
                                          </p:spTgt>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1048610">
                                            <p:txEl>
                                              <p:pRg st="9" end="9"/>
                                            </p:txEl>
                                          </p:spTgt>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1048610">
                                            <p:txEl>
                                              <p:pRg st="9" end="9"/>
                                            </p:txEl>
                                          </p:spTgt>
                                        </p:tgtEl>
                                        <p:attrNameLst>
                                          <p:attrName>ppt_y</p:attrName>
                                        </p:attrNameLst>
                                      </p:cBhvr>
                                      <p:tavLst>
                                        <p:tav tm="0" fmla="#ppt_y-sin(pi*$)/81">
                                          <p:val>
                                            <p:fltVal val="0"/>
                                          </p:val>
                                        </p:tav>
                                        <p:tav tm="100000">
                                          <p:val>
                                            <p:fltVal val="1"/>
                                          </p:val>
                                        </p:tav>
                                      </p:tavLst>
                                    </p:anim>
                                    <p:animScale>
                                      <p:cBhvr>
                                        <p:cTn id="141" dur="26">
                                          <p:stCondLst>
                                            <p:cond delay="650"/>
                                          </p:stCondLst>
                                        </p:cTn>
                                        <p:tgtEl>
                                          <p:spTgt spid="1048610">
                                            <p:txEl>
                                              <p:pRg st="9" end="9"/>
                                            </p:txEl>
                                          </p:spTgt>
                                        </p:tgtEl>
                                      </p:cBhvr>
                                      <p:to x="100000" y="60000"/>
                                    </p:animScale>
                                    <p:animScale>
                                      <p:cBhvr>
                                        <p:cTn id="142" dur="166" decel="50000">
                                          <p:stCondLst>
                                            <p:cond delay="676"/>
                                          </p:stCondLst>
                                        </p:cTn>
                                        <p:tgtEl>
                                          <p:spTgt spid="1048610">
                                            <p:txEl>
                                              <p:pRg st="9" end="9"/>
                                            </p:txEl>
                                          </p:spTgt>
                                        </p:tgtEl>
                                      </p:cBhvr>
                                      <p:to x="100000" y="100000"/>
                                    </p:animScale>
                                    <p:animScale>
                                      <p:cBhvr>
                                        <p:cTn id="143" dur="26">
                                          <p:stCondLst>
                                            <p:cond delay="1312"/>
                                          </p:stCondLst>
                                        </p:cTn>
                                        <p:tgtEl>
                                          <p:spTgt spid="1048610">
                                            <p:txEl>
                                              <p:pRg st="9" end="9"/>
                                            </p:txEl>
                                          </p:spTgt>
                                        </p:tgtEl>
                                      </p:cBhvr>
                                      <p:to x="100000" y="80000"/>
                                    </p:animScale>
                                    <p:animScale>
                                      <p:cBhvr>
                                        <p:cTn id="144" dur="166" decel="50000">
                                          <p:stCondLst>
                                            <p:cond delay="1338"/>
                                          </p:stCondLst>
                                        </p:cTn>
                                        <p:tgtEl>
                                          <p:spTgt spid="1048610">
                                            <p:txEl>
                                              <p:pRg st="9" end="9"/>
                                            </p:txEl>
                                          </p:spTgt>
                                        </p:tgtEl>
                                      </p:cBhvr>
                                      <p:to x="100000" y="100000"/>
                                    </p:animScale>
                                    <p:animScale>
                                      <p:cBhvr>
                                        <p:cTn id="145" dur="26">
                                          <p:stCondLst>
                                            <p:cond delay="1642"/>
                                          </p:stCondLst>
                                        </p:cTn>
                                        <p:tgtEl>
                                          <p:spTgt spid="1048610">
                                            <p:txEl>
                                              <p:pRg st="9" end="9"/>
                                            </p:txEl>
                                          </p:spTgt>
                                        </p:tgtEl>
                                      </p:cBhvr>
                                      <p:to x="100000" y="90000"/>
                                    </p:animScale>
                                    <p:animScale>
                                      <p:cBhvr>
                                        <p:cTn id="146" dur="166" decel="50000">
                                          <p:stCondLst>
                                            <p:cond delay="1668"/>
                                          </p:stCondLst>
                                        </p:cTn>
                                        <p:tgtEl>
                                          <p:spTgt spid="1048610">
                                            <p:txEl>
                                              <p:pRg st="9" end="9"/>
                                            </p:txEl>
                                          </p:spTgt>
                                        </p:tgtEl>
                                      </p:cBhvr>
                                      <p:to x="100000" y="100000"/>
                                    </p:animScale>
                                    <p:animScale>
                                      <p:cBhvr>
                                        <p:cTn id="147" dur="26">
                                          <p:stCondLst>
                                            <p:cond delay="1808"/>
                                          </p:stCondLst>
                                        </p:cTn>
                                        <p:tgtEl>
                                          <p:spTgt spid="1048610">
                                            <p:txEl>
                                              <p:pRg st="9" end="9"/>
                                            </p:txEl>
                                          </p:spTgt>
                                        </p:tgtEl>
                                      </p:cBhvr>
                                      <p:to x="100000" y="95000"/>
                                    </p:animScale>
                                    <p:animScale>
                                      <p:cBhvr>
                                        <p:cTn id="148" dur="166" decel="50000">
                                          <p:stCondLst>
                                            <p:cond delay="1834"/>
                                          </p:stCondLst>
                                        </p:cTn>
                                        <p:tgtEl>
                                          <p:spTgt spid="1048610">
                                            <p:txEl>
                                              <p:pRg st="9" end="9"/>
                                            </p:txEl>
                                          </p:spTgt>
                                        </p:tgtEl>
                                      </p:cBhvr>
                                      <p:to x="100000" y="100000"/>
                                    </p:animScale>
                                  </p:childTnLst>
                                </p:cTn>
                              </p:par>
                              <p:par>
                                <p:cTn id="149" presetID="26" presetClass="entr" presetSubtype="0" fill="hold" nodeType="withEffect">
                                  <p:stCondLst>
                                    <p:cond delay="0"/>
                                  </p:stCondLst>
                                  <p:childTnLst>
                                    <p:set>
                                      <p:cBhvr>
                                        <p:cTn id="150" dur="1" fill="hold">
                                          <p:stCondLst>
                                            <p:cond delay="0"/>
                                          </p:stCondLst>
                                        </p:cTn>
                                        <p:tgtEl>
                                          <p:spTgt spid="1048610">
                                            <p:txEl>
                                              <p:pRg st="10" end="10"/>
                                            </p:txEl>
                                          </p:spTgt>
                                        </p:tgtEl>
                                        <p:attrNameLst>
                                          <p:attrName>style.visibility</p:attrName>
                                        </p:attrNameLst>
                                      </p:cBhvr>
                                      <p:to>
                                        <p:strVal val="visible"/>
                                      </p:to>
                                    </p:set>
                                    <p:animEffect transition="in" filter="wipe(down)">
                                      <p:cBhvr>
                                        <p:cTn id="151" dur="580">
                                          <p:stCondLst>
                                            <p:cond delay="0"/>
                                          </p:stCondLst>
                                        </p:cTn>
                                        <p:tgtEl>
                                          <p:spTgt spid="1048610">
                                            <p:txEl>
                                              <p:pRg st="10" end="10"/>
                                            </p:txEl>
                                          </p:spTgt>
                                        </p:tgtEl>
                                      </p:cBhvr>
                                    </p:animEffect>
                                    <p:anim calcmode="lin" valueType="num">
                                      <p:cBhvr>
                                        <p:cTn id="152" dur="1822" tmFilter="0,0; 0.14,0.36; 0.43,0.73; 0.71,0.91; 1.0,1.0">
                                          <p:stCondLst>
                                            <p:cond delay="0"/>
                                          </p:stCondLst>
                                        </p:cTn>
                                        <p:tgtEl>
                                          <p:spTgt spid="1048610">
                                            <p:txEl>
                                              <p:pRg st="10" end="10"/>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1048610">
                                            <p:txEl>
                                              <p:pRg st="10" end="10"/>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1048610">
                                            <p:txEl>
                                              <p:pRg st="10" end="10"/>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1048610">
                                            <p:txEl>
                                              <p:pRg st="10" end="10"/>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1048610">
                                            <p:txEl>
                                              <p:pRg st="10" end="10"/>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1048610">
                                            <p:txEl>
                                              <p:pRg st="10" end="10"/>
                                            </p:txEl>
                                          </p:spTgt>
                                        </p:tgtEl>
                                      </p:cBhvr>
                                      <p:to x="100000" y="60000"/>
                                    </p:animScale>
                                    <p:animScale>
                                      <p:cBhvr>
                                        <p:cTn id="158" dur="166" decel="50000">
                                          <p:stCondLst>
                                            <p:cond delay="676"/>
                                          </p:stCondLst>
                                        </p:cTn>
                                        <p:tgtEl>
                                          <p:spTgt spid="1048610">
                                            <p:txEl>
                                              <p:pRg st="10" end="10"/>
                                            </p:txEl>
                                          </p:spTgt>
                                        </p:tgtEl>
                                      </p:cBhvr>
                                      <p:to x="100000" y="100000"/>
                                    </p:animScale>
                                    <p:animScale>
                                      <p:cBhvr>
                                        <p:cTn id="159" dur="26">
                                          <p:stCondLst>
                                            <p:cond delay="1312"/>
                                          </p:stCondLst>
                                        </p:cTn>
                                        <p:tgtEl>
                                          <p:spTgt spid="1048610">
                                            <p:txEl>
                                              <p:pRg st="10" end="10"/>
                                            </p:txEl>
                                          </p:spTgt>
                                        </p:tgtEl>
                                      </p:cBhvr>
                                      <p:to x="100000" y="80000"/>
                                    </p:animScale>
                                    <p:animScale>
                                      <p:cBhvr>
                                        <p:cTn id="160" dur="166" decel="50000">
                                          <p:stCondLst>
                                            <p:cond delay="1338"/>
                                          </p:stCondLst>
                                        </p:cTn>
                                        <p:tgtEl>
                                          <p:spTgt spid="1048610">
                                            <p:txEl>
                                              <p:pRg st="10" end="10"/>
                                            </p:txEl>
                                          </p:spTgt>
                                        </p:tgtEl>
                                      </p:cBhvr>
                                      <p:to x="100000" y="100000"/>
                                    </p:animScale>
                                    <p:animScale>
                                      <p:cBhvr>
                                        <p:cTn id="161" dur="26">
                                          <p:stCondLst>
                                            <p:cond delay="1642"/>
                                          </p:stCondLst>
                                        </p:cTn>
                                        <p:tgtEl>
                                          <p:spTgt spid="1048610">
                                            <p:txEl>
                                              <p:pRg st="10" end="10"/>
                                            </p:txEl>
                                          </p:spTgt>
                                        </p:tgtEl>
                                      </p:cBhvr>
                                      <p:to x="100000" y="90000"/>
                                    </p:animScale>
                                    <p:animScale>
                                      <p:cBhvr>
                                        <p:cTn id="162" dur="166" decel="50000">
                                          <p:stCondLst>
                                            <p:cond delay="1668"/>
                                          </p:stCondLst>
                                        </p:cTn>
                                        <p:tgtEl>
                                          <p:spTgt spid="1048610">
                                            <p:txEl>
                                              <p:pRg st="10" end="10"/>
                                            </p:txEl>
                                          </p:spTgt>
                                        </p:tgtEl>
                                      </p:cBhvr>
                                      <p:to x="100000" y="100000"/>
                                    </p:animScale>
                                    <p:animScale>
                                      <p:cBhvr>
                                        <p:cTn id="163" dur="26">
                                          <p:stCondLst>
                                            <p:cond delay="1808"/>
                                          </p:stCondLst>
                                        </p:cTn>
                                        <p:tgtEl>
                                          <p:spTgt spid="1048610">
                                            <p:txEl>
                                              <p:pRg st="10" end="10"/>
                                            </p:txEl>
                                          </p:spTgt>
                                        </p:tgtEl>
                                      </p:cBhvr>
                                      <p:to x="100000" y="95000"/>
                                    </p:animScale>
                                    <p:animScale>
                                      <p:cBhvr>
                                        <p:cTn id="164" dur="166" decel="50000">
                                          <p:stCondLst>
                                            <p:cond delay="1834"/>
                                          </p:stCondLst>
                                        </p:cTn>
                                        <p:tgtEl>
                                          <p:spTgt spid="1048610">
                                            <p:txEl>
                                              <p:pRg st="10" end="1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048613"/>
          <p:cNvSpPr>
            <a:spLocks noGrp="1"/>
          </p:cNvSpPr>
          <p:nvPr>
            <p:ph type="ctrTitle"/>
          </p:nvPr>
        </p:nvSpPr>
        <p:spPr>
          <a:xfrm>
            <a:off x="528034" y="316003"/>
            <a:ext cx="8165205" cy="126213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sz="3200" b="1" dirty="0" err="1">
                <a:latin typeface="Dancing Script"/>
                <a:cs typeface="Dancing Script"/>
              </a:rPr>
              <a:t>Tujuan</a:t>
            </a:r>
            <a:r>
              <a:rPr lang="en-US" sz="3200" b="1" dirty="0">
                <a:latin typeface="Dancing Script"/>
                <a:cs typeface="Dancing Script"/>
              </a:rPr>
              <a:t> </a:t>
            </a:r>
            <a:r>
              <a:rPr lang="en-US" sz="3200" b="1" dirty="0" err="1">
                <a:latin typeface="Dancing Script"/>
                <a:cs typeface="Dancing Script"/>
              </a:rPr>
              <a:t>Manajemen</a:t>
            </a:r>
            <a:r>
              <a:rPr lang="en-US" sz="3200" b="1" dirty="0">
                <a:latin typeface="Dancing Script"/>
                <a:cs typeface="Dancing Script"/>
              </a:rPr>
              <a:t> </a:t>
            </a:r>
            <a:r>
              <a:rPr lang="en-US" sz="3200" b="1" dirty="0" smtClean="0">
                <a:latin typeface="Dancing Script"/>
                <a:cs typeface="Dancing Script"/>
              </a:rPr>
              <a:t>Inventory</a:t>
            </a:r>
            <a:r>
              <a:rPr lang="id-ID" sz="3200" b="1" dirty="0" smtClean="0">
                <a:latin typeface="Dancing Script"/>
                <a:cs typeface="Dancing Script"/>
              </a:rPr>
              <a:t> </a:t>
            </a:r>
            <a:br>
              <a:rPr lang="id-ID" sz="3200" b="1" dirty="0" smtClean="0">
                <a:latin typeface="Dancing Script"/>
                <a:cs typeface="Dancing Script"/>
              </a:rPr>
            </a:br>
            <a:r>
              <a:rPr lang="id-ID" sz="3200" b="1" dirty="0" smtClean="0">
                <a:latin typeface="Dancing Script"/>
                <a:cs typeface="Dancing Script"/>
              </a:rPr>
              <a:t>( persediaan )</a:t>
            </a:r>
            <a:r>
              <a:rPr lang="en-US" sz="3200" b="1" dirty="0" smtClean="0">
                <a:latin typeface="Dancing Script"/>
                <a:cs typeface="Dancing Script"/>
              </a:rPr>
              <a:t/>
            </a:r>
            <a:br>
              <a:rPr lang="en-US" sz="3200" b="1" dirty="0" smtClean="0">
                <a:latin typeface="Dancing Script"/>
                <a:cs typeface="Dancing Script"/>
              </a:rPr>
            </a:br>
            <a:endParaRPr lang="x-none" sz="3200" b="1" dirty="0">
              <a:latin typeface="Dancing Script"/>
              <a:cs typeface="Dancing Script"/>
            </a:endParaRPr>
          </a:p>
        </p:txBody>
      </p:sp>
      <p:sp>
        <p:nvSpPr>
          <p:cNvPr id="1048607" name="Subtitle 1048614"/>
          <p:cNvSpPr>
            <a:spLocks noGrp="1"/>
          </p:cNvSpPr>
          <p:nvPr>
            <p:ph type="subTitle" idx="1"/>
          </p:nvPr>
        </p:nvSpPr>
        <p:spPr>
          <a:xfrm>
            <a:off x="528034" y="1893193"/>
            <a:ext cx="7564812" cy="4445969"/>
          </a:xfrm>
        </p:spPr>
        <p:txBody>
          <a:bodyPr>
            <a:normAutofit fontScale="77500" lnSpcReduction="20000"/>
          </a:bodyPr>
          <a:lstStyle/>
          <a:p>
            <a:pPr marL="0" indent="0" algn="l">
              <a:buNone/>
            </a:pPr>
            <a:r>
              <a:rPr lang="en-US" dirty="0">
                <a:solidFill>
                  <a:schemeClr val="tx1">
                    <a:lumMod val="85000"/>
                    <a:lumOff val="15000"/>
                  </a:schemeClr>
                </a:solidFill>
              </a:rPr>
              <a:t>1. </a:t>
            </a:r>
            <a:r>
              <a:rPr lang="x-none" dirty="0">
                <a:solidFill>
                  <a:schemeClr val="tx1">
                    <a:lumMod val="85000"/>
                    <a:lumOff val="15000"/>
                  </a:schemeClr>
                </a:solidFill>
              </a:rPr>
              <a:t>Tersedianya persediaan (safety stock)</a:t>
            </a:r>
          </a:p>
          <a:p>
            <a:pPr algn="l"/>
            <a:r>
              <a:rPr lang="en-US" dirty="0">
                <a:solidFill>
                  <a:schemeClr val="tx1">
                    <a:lumMod val="85000"/>
                    <a:lumOff val="15000"/>
                  </a:schemeClr>
                </a:solidFill>
              </a:rPr>
              <a:t>2. W</a:t>
            </a:r>
            <a:r>
              <a:rPr lang="x-none" dirty="0">
                <a:solidFill>
                  <a:schemeClr val="tx1">
                    <a:lumMod val="85000"/>
                    <a:lumOff val="15000"/>
                  </a:schemeClr>
                </a:solidFill>
              </a:rPr>
              <a:t>aktu pengerjaan di produksi lebih optimal karena tidak terburu-buru.</a:t>
            </a:r>
          </a:p>
          <a:p>
            <a:pPr algn="l"/>
            <a:r>
              <a:rPr lang="en-US" dirty="0">
                <a:solidFill>
                  <a:schemeClr val="tx1">
                    <a:lumMod val="85000"/>
                    <a:lumOff val="15000"/>
                  </a:schemeClr>
                </a:solidFill>
              </a:rPr>
              <a:t>3. </a:t>
            </a:r>
            <a:r>
              <a:rPr lang="en-US" dirty="0" err="1">
                <a:solidFill>
                  <a:schemeClr val="tx1">
                    <a:lumMod val="85000"/>
                    <a:lumOff val="15000"/>
                  </a:schemeClr>
                </a:solidFill>
              </a:rPr>
              <a:t>Meminimalisir</a:t>
            </a:r>
            <a:r>
              <a:rPr lang="x-none" dirty="0">
                <a:solidFill>
                  <a:schemeClr val="tx1">
                    <a:lumMod val="85000"/>
                    <a:lumOff val="15000"/>
                  </a:schemeClr>
                </a:solidFill>
              </a:rPr>
              <a:t> kemungkinan terjadinya keterlambatan </a:t>
            </a:r>
            <a:r>
              <a:rPr lang="x-none" dirty="0" smtClean="0">
                <a:solidFill>
                  <a:schemeClr val="tx1">
                    <a:lumMod val="85000"/>
                    <a:lumOff val="15000"/>
                  </a:schemeClr>
                </a:solidFill>
              </a:rPr>
              <a:t>pengiriman</a:t>
            </a:r>
          </a:p>
          <a:p>
            <a:pPr algn="l"/>
            <a:r>
              <a:rPr lang="x-none" dirty="0">
                <a:solidFill>
                  <a:schemeClr val="tx1">
                    <a:lumMod val="85000"/>
                    <a:lumOff val="15000"/>
                  </a:schemeClr>
                </a:solidFill>
              </a:rPr>
              <a:t> </a:t>
            </a:r>
            <a:r>
              <a:rPr lang="x-none" dirty="0" smtClean="0">
                <a:solidFill>
                  <a:schemeClr val="tx1">
                    <a:lumMod val="85000"/>
                    <a:lumOff val="15000"/>
                  </a:schemeClr>
                </a:solidFill>
              </a:rPr>
              <a:t>  </a:t>
            </a:r>
            <a:r>
              <a:rPr lang="x-none" dirty="0" smtClean="0">
                <a:solidFill>
                  <a:schemeClr val="tx1">
                    <a:lumMod val="85000"/>
                    <a:lumOff val="15000"/>
                  </a:schemeClr>
                </a:solidFill>
              </a:rPr>
              <a:t> </a:t>
            </a:r>
            <a:r>
              <a:rPr lang="x-none" dirty="0">
                <a:solidFill>
                  <a:schemeClr val="tx1">
                    <a:lumMod val="85000"/>
                    <a:lumOff val="15000"/>
                  </a:schemeClr>
                </a:solidFill>
              </a:rPr>
              <a:t>barang jadi.</a:t>
            </a:r>
            <a:endParaRPr lang="zh-CN" altLang="en-US" dirty="0">
              <a:solidFill>
                <a:schemeClr val="tx1">
                  <a:lumMod val="85000"/>
                  <a:lumOff val="15000"/>
                </a:schemeClr>
              </a:solidFill>
            </a:endParaRPr>
          </a:p>
          <a:p>
            <a:pPr algn="l"/>
            <a:r>
              <a:rPr lang="en-US" dirty="0">
                <a:solidFill>
                  <a:schemeClr val="tx1">
                    <a:lumMod val="85000"/>
                    <a:lumOff val="15000"/>
                  </a:schemeClr>
                </a:solidFill>
              </a:rPr>
              <a:t>4. </a:t>
            </a:r>
            <a:r>
              <a:rPr lang="en-US" dirty="0" err="1">
                <a:solidFill>
                  <a:schemeClr val="tx1">
                    <a:lumMod val="85000"/>
                    <a:lumOff val="15000"/>
                  </a:schemeClr>
                </a:solidFill>
              </a:rPr>
              <a:t>Dapat</a:t>
            </a:r>
            <a:r>
              <a:rPr lang="x-none" dirty="0">
                <a:solidFill>
                  <a:schemeClr val="tx1">
                    <a:lumMod val="85000"/>
                    <a:lumOff val="15000"/>
                  </a:schemeClr>
                </a:solidFill>
              </a:rPr>
              <a:t> menyesuaikan dengan kondisi produksi.</a:t>
            </a:r>
            <a:endParaRPr lang="zh-CN" altLang="en-US" dirty="0">
              <a:solidFill>
                <a:schemeClr val="tx1">
                  <a:lumMod val="85000"/>
                  <a:lumOff val="15000"/>
                </a:schemeClr>
              </a:solidFill>
            </a:endParaRPr>
          </a:p>
          <a:p>
            <a:pPr algn="l"/>
            <a:r>
              <a:rPr lang="en-US" dirty="0">
                <a:solidFill>
                  <a:schemeClr val="tx1">
                    <a:lumMod val="85000"/>
                    <a:lumOff val="15000"/>
                  </a:schemeClr>
                </a:solidFill>
              </a:rPr>
              <a:t>5. </a:t>
            </a:r>
            <a:r>
              <a:rPr lang="en-US" dirty="0" err="1">
                <a:solidFill>
                  <a:schemeClr val="tx1">
                    <a:lumMod val="85000"/>
                    <a:lumOff val="15000"/>
                  </a:schemeClr>
                </a:solidFill>
              </a:rPr>
              <a:t>Meminimalisir</a:t>
            </a:r>
            <a:r>
              <a:rPr lang="x-none" dirty="0">
                <a:solidFill>
                  <a:schemeClr val="tx1">
                    <a:lumMod val="85000"/>
                    <a:lumOff val="15000"/>
                  </a:schemeClr>
                </a:solidFill>
              </a:rPr>
              <a:t> kemungkinan adanya resiko kenaikan harga.</a:t>
            </a:r>
            <a:endParaRPr lang="zh-CN" altLang="en-US" dirty="0">
              <a:solidFill>
                <a:schemeClr val="tx1">
                  <a:lumMod val="85000"/>
                  <a:lumOff val="15000"/>
                </a:schemeClr>
              </a:solidFill>
            </a:endParaRPr>
          </a:p>
          <a:p>
            <a:pPr algn="l"/>
            <a:r>
              <a:rPr lang="en-US" dirty="0">
                <a:solidFill>
                  <a:schemeClr val="tx1">
                    <a:lumMod val="85000"/>
                    <a:lumOff val="15000"/>
                  </a:schemeClr>
                </a:solidFill>
              </a:rPr>
              <a:t>6. </a:t>
            </a:r>
            <a:r>
              <a:rPr lang="x-none" dirty="0">
                <a:solidFill>
                  <a:schemeClr val="tx1">
                    <a:lumMod val="85000"/>
                    <a:lumOff val="15000"/>
                  </a:schemeClr>
                </a:solidFill>
              </a:rPr>
              <a:t>Menjamin ketersediaan persediaan bahan produksi di segala musim.</a:t>
            </a:r>
            <a:endParaRPr lang="zh-CN" altLang="en-US" dirty="0">
              <a:solidFill>
                <a:schemeClr val="tx1">
                  <a:lumMod val="85000"/>
                  <a:lumOff val="15000"/>
                </a:schemeClr>
              </a:solidFill>
            </a:endParaRPr>
          </a:p>
          <a:p>
            <a:pPr algn="l"/>
            <a:r>
              <a:rPr lang="en-US" dirty="0">
                <a:solidFill>
                  <a:schemeClr val="tx1">
                    <a:lumMod val="85000"/>
                    <a:lumOff val="15000"/>
                  </a:schemeClr>
                </a:solidFill>
              </a:rPr>
              <a:t>7. </a:t>
            </a:r>
            <a:r>
              <a:rPr lang="x-none" dirty="0">
                <a:solidFill>
                  <a:schemeClr val="tx1">
                    <a:lumMod val="85000"/>
                    <a:lumOff val="15000"/>
                  </a:schemeClr>
                </a:solidFill>
              </a:rPr>
              <a:t>Memperoleh potongan harga karena membeli bahan produksi.</a:t>
            </a:r>
            <a:endParaRPr lang="zh-CN" altLang="en-US" dirty="0">
              <a:solidFill>
                <a:schemeClr val="tx1">
                  <a:lumMod val="85000"/>
                  <a:lumOff val="15000"/>
                </a:schemeClr>
              </a:solidFill>
            </a:endParaRPr>
          </a:p>
          <a:p>
            <a:pPr algn="l"/>
            <a:r>
              <a:rPr lang="en-US" dirty="0">
                <a:solidFill>
                  <a:schemeClr val="tx1">
                    <a:lumMod val="85000"/>
                    <a:lumOff val="15000"/>
                  </a:schemeClr>
                </a:solidFill>
              </a:rPr>
              <a:t>8. </a:t>
            </a:r>
            <a:r>
              <a:rPr lang="x-none" dirty="0">
                <a:solidFill>
                  <a:schemeClr val="tx1">
                    <a:lumMod val="85000"/>
                    <a:lumOff val="15000"/>
                  </a:schemeClr>
                </a:solidFill>
              </a:rPr>
              <a:t>Menjaga ketersediaan produk untuk konsumen</a:t>
            </a:r>
            <a:r>
              <a:rPr lang="x-none" dirty="0"/>
              <a:t>.</a:t>
            </a:r>
            <a:endParaRPr lang="zh-CN" alt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048606"/>
                                        </p:tgtEl>
                                        <p:attrNameLst>
                                          <p:attrName>style.visibility</p:attrName>
                                        </p:attrNameLst>
                                      </p:cBhvr>
                                      <p:to>
                                        <p:strVal val="visible"/>
                                      </p:to>
                                    </p:set>
                                    <p:animEffect transition="in" filter="fade">
                                      <p:cBhvr>
                                        <p:cTn id="7" dur="2000"/>
                                        <p:tgtEl>
                                          <p:spTgt spid="1048606"/>
                                        </p:tgtEl>
                                      </p:cBhvr>
                                    </p:animEffect>
                                    <p:anim calcmode="lin" valueType="num">
                                      <p:cBhvr>
                                        <p:cTn id="8" dur="2000" fill="hold"/>
                                        <p:tgtEl>
                                          <p:spTgt spid="1048606"/>
                                        </p:tgtEl>
                                        <p:attrNameLst>
                                          <p:attrName>ppt_w</p:attrName>
                                        </p:attrNameLst>
                                      </p:cBhvr>
                                      <p:tavLst>
                                        <p:tav tm="0" fmla="#ppt_w*sin(2.5*pi*$)">
                                          <p:val>
                                            <p:fltVal val="0"/>
                                          </p:val>
                                        </p:tav>
                                        <p:tav tm="100000">
                                          <p:val>
                                            <p:fltVal val="1"/>
                                          </p:val>
                                        </p:tav>
                                      </p:tavLst>
                                    </p:anim>
                                    <p:anim calcmode="lin" valueType="num">
                                      <p:cBhvr>
                                        <p:cTn id="9" dur="2000" fill="hold"/>
                                        <p:tgtEl>
                                          <p:spTgt spid="104860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048607">
                                            <p:txEl>
                                              <p:pRg st="0" end="0"/>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048607">
                                            <p:txEl>
                                              <p:pRg st="1" end="1"/>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048607">
                                            <p:txEl>
                                              <p:pRg st="2" end="2"/>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48607">
                                            <p:txEl>
                                              <p:pRg st="3" end="3"/>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048607">
                                            <p:txEl>
                                              <p:pRg st="4" end="4"/>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048607">
                                            <p:txEl>
                                              <p:pRg st="5" end="5"/>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048607">
                                            <p:txEl>
                                              <p:pRg st="6" end="6"/>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1048607">
                                            <p:txEl>
                                              <p:pRg st="7" end="7"/>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04860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0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9"/>
            <a:ext cx="7773338" cy="608116"/>
          </a:xfrm>
        </p:spPr>
        <p:txBody>
          <a:bodyPr/>
          <a:lstStyle/>
          <a:p>
            <a:r>
              <a:rPr lang="id-ID" dirty="0" smtClean="0"/>
              <a:t>Fungsi manajemen  persediaan</a:t>
            </a:r>
            <a:endParaRPr lang="id-ID" dirty="0"/>
          </a:p>
        </p:txBody>
      </p:sp>
      <p:sp>
        <p:nvSpPr>
          <p:cNvPr id="3" name="Content Placeholder 2"/>
          <p:cNvSpPr>
            <a:spLocks noGrp="1"/>
          </p:cNvSpPr>
          <p:nvPr>
            <p:ph sz="quarter" idx="13"/>
          </p:nvPr>
        </p:nvSpPr>
        <p:spPr>
          <a:xfrm>
            <a:off x="685330" y="1226635"/>
            <a:ext cx="8280250" cy="4564565"/>
          </a:xfrm>
        </p:spPr>
        <p:txBody>
          <a:bodyPr>
            <a:normAutofit fontScale="92500" lnSpcReduction="10000"/>
          </a:bodyPr>
          <a:lstStyle/>
          <a:p>
            <a:pPr algn="just">
              <a:buFont typeface="Wingdings" panose="05000000000000000000" pitchFamily="2" charset="2"/>
              <a:buChar char="Ø"/>
            </a:pPr>
            <a:r>
              <a:rPr lang="id-ID" dirty="0" smtClean="0"/>
              <a:t>Memastikan persediaan tersedia ( safety stock )</a:t>
            </a:r>
          </a:p>
          <a:p>
            <a:pPr algn="just">
              <a:buFont typeface="Wingdings" panose="05000000000000000000" pitchFamily="2" charset="2"/>
              <a:buChar char="Ø"/>
            </a:pPr>
            <a:r>
              <a:rPr lang="id-ID" dirty="0" smtClean="0"/>
              <a:t>Mengurangi resiko keterlambatan dalam pengiriman persediaan</a:t>
            </a:r>
          </a:p>
          <a:p>
            <a:pPr algn="just">
              <a:buFont typeface="Wingdings" panose="05000000000000000000" pitchFamily="2" charset="2"/>
              <a:buChar char="Ø"/>
            </a:pPr>
            <a:r>
              <a:rPr lang="id-ID" dirty="0" smtClean="0"/>
              <a:t>Mengurangi harga yang fluktuatif</a:t>
            </a:r>
          </a:p>
          <a:p>
            <a:pPr algn="just">
              <a:buFont typeface="Wingdings" panose="05000000000000000000" pitchFamily="2" charset="2"/>
              <a:buChar char="Ø"/>
            </a:pPr>
            <a:r>
              <a:rPr lang="id-ID" dirty="0" smtClean="0"/>
              <a:t>Memperoleh diskon dari pemesanan  dalam jumlah banyak</a:t>
            </a:r>
          </a:p>
          <a:p>
            <a:pPr algn="just">
              <a:buFont typeface="Wingdings" panose="05000000000000000000" pitchFamily="2" charset="2"/>
              <a:buChar char="Ø"/>
            </a:pPr>
            <a:r>
              <a:rPr lang="id-ID" dirty="0" smtClean="0"/>
              <a:t>Menyesuaikan pembelian dengan jadwal produksi</a:t>
            </a:r>
          </a:p>
          <a:p>
            <a:pPr algn="just">
              <a:buFont typeface="Wingdings" panose="05000000000000000000" pitchFamily="2" charset="2"/>
              <a:buChar char="Ø"/>
            </a:pPr>
            <a:r>
              <a:rPr lang="id-ID" dirty="0" smtClean="0"/>
              <a:t>Mengantisipasi perubahan yang terjadi pada penawaran mau pun permintaan</a:t>
            </a:r>
          </a:p>
          <a:p>
            <a:pPr algn="just">
              <a:buFont typeface="Wingdings" panose="05000000000000000000" pitchFamily="2" charset="2"/>
              <a:buChar char="Ø"/>
            </a:pPr>
            <a:r>
              <a:rPr lang="id-ID" dirty="0" smtClean="0"/>
              <a:t>Mengantisipasi permintaan mendadak</a:t>
            </a:r>
          </a:p>
          <a:p>
            <a:pPr algn="just">
              <a:buFont typeface="Wingdings" panose="05000000000000000000" pitchFamily="2" charset="2"/>
              <a:buChar char="Ø"/>
            </a:pPr>
            <a:r>
              <a:rPr lang="id-ID" dirty="0" smtClean="0"/>
              <a:t>Menjaga persediaan yang hanya tersedia musiman, sehingga ketika bahan sedang tidak musim, perusahaan masih memiliki persediaan barang tersebut</a:t>
            </a:r>
          </a:p>
          <a:p>
            <a:pPr>
              <a:buFont typeface="Wingdings" panose="05000000000000000000" pitchFamily="2" charset="2"/>
              <a:buChar char="Ø"/>
            </a:pPr>
            <a:endParaRPr lang="id-ID" dirty="0"/>
          </a:p>
        </p:txBody>
      </p:sp>
    </p:spTree>
    <p:extLst>
      <p:ext uri="{BB962C8B-B14F-4D97-AF65-F5344CB8AC3E}">
        <p14:creationId xmlns:p14="http://schemas.microsoft.com/office/powerpoint/2010/main" val="421791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9"/>
            <a:ext cx="7773338" cy="942652"/>
          </a:xfrm>
        </p:spPr>
        <p:txBody>
          <a:bodyPr>
            <a:normAutofit fontScale="90000"/>
          </a:bodyPr>
          <a:lstStyle/>
          <a:p>
            <a:r>
              <a:rPr lang="id-ID" dirty="0" smtClean="0"/>
              <a:t>lAnjutan fungsi manajemen persediaan</a:t>
            </a:r>
            <a:endParaRPr lang="id-ID" dirty="0"/>
          </a:p>
        </p:txBody>
      </p:sp>
      <p:sp>
        <p:nvSpPr>
          <p:cNvPr id="3" name="Content Placeholder 2"/>
          <p:cNvSpPr>
            <a:spLocks noGrp="1"/>
          </p:cNvSpPr>
          <p:nvPr>
            <p:ph sz="quarter" idx="13"/>
          </p:nvPr>
        </p:nvSpPr>
        <p:spPr>
          <a:xfrm>
            <a:off x="685330" y="1561171"/>
            <a:ext cx="8213343" cy="4230029"/>
          </a:xfrm>
        </p:spPr>
        <p:txBody>
          <a:bodyPr/>
          <a:lstStyle/>
          <a:p>
            <a:pPr algn="just"/>
            <a:r>
              <a:rPr lang="id-ID" dirty="0" smtClean="0"/>
              <a:t>Mengawasi pesanan persediaan  yang tidak sesuai dengan spesifikasi, bisa dikembalikan ke suplier jika tidak cocok</a:t>
            </a:r>
          </a:p>
          <a:p>
            <a:pPr algn="just"/>
            <a:r>
              <a:rPr lang="id-ID" dirty="0" smtClean="0"/>
              <a:t>Menjaga komitmen terhadap pelanggan agar barang bisa diproduksi dengan waktu dan kualitas yang diminta</a:t>
            </a:r>
          </a:p>
          <a:p>
            <a:pPr algn="just"/>
            <a:r>
              <a:rPr lang="id-ID" dirty="0" smtClean="0"/>
              <a:t>Menentukan kuantitas persediaan yang harus disimpan untuk berjaga-jaga</a:t>
            </a:r>
            <a:endParaRPr lang="id-ID" dirty="0"/>
          </a:p>
        </p:txBody>
      </p:sp>
    </p:spTree>
    <p:extLst>
      <p:ext uri="{BB962C8B-B14F-4D97-AF65-F5344CB8AC3E}">
        <p14:creationId xmlns:p14="http://schemas.microsoft.com/office/powerpoint/2010/main" val="1736328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9"/>
            <a:ext cx="7773338" cy="920349"/>
          </a:xfrm>
        </p:spPr>
        <p:txBody>
          <a:bodyPr>
            <a:normAutofit fontScale="90000"/>
          </a:bodyPr>
          <a:lstStyle/>
          <a:p>
            <a:r>
              <a:rPr lang="id-ID" dirty="0" smtClean="0"/>
              <a:t>Faktor-faktor yang mempengaruhi persediaan</a:t>
            </a:r>
            <a:endParaRPr lang="id-ID" dirty="0"/>
          </a:p>
        </p:txBody>
      </p:sp>
      <p:sp>
        <p:nvSpPr>
          <p:cNvPr id="3" name="Content Placeholder 2"/>
          <p:cNvSpPr>
            <a:spLocks noGrp="1"/>
          </p:cNvSpPr>
          <p:nvPr>
            <p:ph sz="quarter" idx="13"/>
          </p:nvPr>
        </p:nvSpPr>
        <p:spPr>
          <a:xfrm>
            <a:off x="685330" y="1873405"/>
            <a:ext cx="8280250" cy="3657600"/>
          </a:xfrm>
        </p:spPr>
        <p:txBody>
          <a:bodyPr/>
          <a:lstStyle/>
          <a:p>
            <a:r>
              <a:rPr lang="id-ID" dirty="0" smtClean="0"/>
              <a:t>Perkiraan pemakaian bahan baku</a:t>
            </a:r>
          </a:p>
          <a:p>
            <a:r>
              <a:rPr lang="id-ID" dirty="0" smtClean="0"/>
              <a:t>Harga bahan</a:t>
            </a:r>
          </a:p>
          <a:p>
            <a:r>
              <a:rPr lang="id-ID" dirty="0" smtClean="0"/>
              <a:t>Biaya persediaan</a:t>
            </a:r>
          </a:p>
          <a:p>
            <a:r>
              <a:rPr lang="id-ID" dirty="0" smtClean="0"/>
              <a:t>Waktu menunggu pesanan ( lead time )</a:t>
            </a:r>
          </a:p>
          <a:p>
            <a:endParaRPr lang="id-ID" dirty="0"/>
          </a:p>
        </p:txBody>
      </p:sp>
    </p:spTree>
    <p:extLst>
      <p:ext uri="{BB962C8B-B14F-4D97-AF65-F5344CB8AC3E}">
        <p14:creationId xmlns:p14="http://schemas.microsoft.com/office/powerpoint/2010/main" val="2106114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9"/>
            <a:ext cx="7773338" cy="1031861"/>
          </a:xfrm>
        </p:spPr>
        <p:txBody>
          <a:bodyPr>
            <a:normAutofit fontScale="90000"/>
          </a:bodyPr>
          <a:lstStyle/>
          <a:p>
            <a:r>
              <a:rPr lang="id-ID" dirty="0" smtClean="0"/>
              <a:t>Faktor-faktor yang mempengaruhi setiap tipe persediaan</a:t>
            </a:r>
            <a:endParaRPr lang="id-ID" dirty="0"/>
          </a:p>
        </p:txBody>
      </p:sp>
      <p:sp>
        <p:nvSpPr>
          <p:cNvPr id="3" name="Content Placeholder 2"/>
          <p:cNvSpPr>
            <a:spLocks noGrp="1"/>
          </p:cNvSpPr>
          <p:nvPr>
            <p:ph sz="quarter" idx="13"/>
          </p:nvPr>
        </p:nvSpPr>
        <p:spPr>
          <a:xfrm>
            <a:off x="685330" y="1650380"/>
            <a:ext cx="8257948" cy="4839629"/>
          </a:xfrm>
        </p:spPr>
        <p:txBody>
          <a:bodyPr>
            <a:normAutofit fontScale="92500"/>
          </a:bodyPr>
          <a:lstStyle/>
          <a:p>
            <a:pPr algn="just"/>
            <a:r>
              <a:rPr lang="id-ID" dirty="0" smtClean="0"/>
              <a:t>Bahan mentah, bahan baku bisa dipengaruhi oleh sifat bahan baku tersebut, musiman atau tidak, cepat rusak atau tidak, perkiraan produksi, ketersediaan barang di pemasuk, penjadwalan produksi dan pembelian, juga mempengaruhi bahan mentah </a:t>
            </a:r>
          </a:p>
          <a:p>
            <a:pPr algn="just"/>
            <a:r>
              <a:rPr lang="id-ID" dirty="0" smtClean="0"/>
              <a:t>Barang dalam proses, atau barang setengah jadi adalah baarang hasil produksi bahan baku namun belum layak untuk dijual. Barang dalam proses ini bisa dipengaruhi oleh lamanya waktu produksi sejak bahan mentah mulai diproses hingga menjadi barang jadi</a:t>
            </a:r>
          </a:p>
          <a:p>
            <a:pPr algn="just"/>
            <a:r>
              <a:rPr lang="id-ID" dirty="0" smtClean="0"/>
              <a:t>Barang jadi, barang dalam proses yang telah selesai di finishing dan siap untuk dijual . Barang ini bisa dipengaruhi oleh penjualan. Semakin banyak penualan, semakin sedikit barang jadi yang disimpan</a:t>
            </a:r>
            <a:endParaRPr lang="id-ID" dirty="0"/>
          </a:p>
        </p:txBody>
      </p:sp>
    </p:spTree>
    <p:extLst>
      <p:ext uri="{BB962C8B-B14F-4D97-AF65-F5344CB8AC3E}">
        <p14:creationId xmlns:p14="http://schemas.microsoft.com/office/powerpoint/2010/main" val="1907768387"/>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TM04033925[[fn=Droplet]]</Template>
  <TotalTime>232</TotalTime>
  <Words>1189</Words>
  <Application>Microsoft Office PowerPoint</Application>
  <PresentationFormat>On-screen Show (4:3)</PresentationFormat>
  <Paragraphs>94</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宋体</vt:lpstr>
      <vt:lpstr>Arial</vt:lpstr>
      <vt:lpstr>Calibri</vt:lpstr>
      <vt:lpstr>Dancing Script</vt:lpstr>
      <vt:lpstr>Tw Cen MT</vt:lpstr>
      <vt:lpstr>Wingdings</vt:lpstr>
      <vt:lpstr>Droplet</vt:lpstr>
      <vt:lpstr>  Manajemen Persediaan Bisnis Ritel ( inventory management ) </vt:lpstr>
      <vt:lpstr>Pengertian Sistem Manajemen Inventory </vt:lpstr>
      <vt:lpstr>  Jenis-Jenis Manajemen Persediaan </vt:lpstr>
      <vt:lpstr>PowerPoint Presentation</vt:lpstr>
      <vt:lpstr>Tujuan Manajemen Inventory  ( persediaan ) </vt:lpstr>
      <vt:lpstr>Fungsi manajemen  persediaan</vt:lpstr>
      <vt:lpstr>lAnjutan fungsi manajemen persediaan</vt:lpstr>
      <vt:lpstr>Faktor-faktor yang mempengaruhi persediaan</vt:lpstr>
      <vt:lpstr>Faktor-faktor yang mempengaruhi setiap tipe persediaan</vt:lpstr>
      <vt:lpstr>Masalah yang harus diperhatikan dalam persediaan</vt:lpstr>
      <vt:lpstr>Metode penilaian manajemen persediaan</vt:lpstr>
      <vt:lpstr>2. Metode  mrp ( material requirement planning )</vt:lpstr>
      <vt:lpstr>3. Metode jit ( just in time )</vt:lpstr>
      <vt:lpstr>4. Metode periodic review</vt:lpstr>
      <vt:lpstr>Hubungan manajemen persediaan  dengan manajemen lain</vt:lpstr>
      <vt:lpstr>Manfaat Utama Sistem Manajemen Inventory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Bisnis Ritel  Kelompok 2</dc:title>
  <dc:creator>Mi-4c</dc:creator>
  <cp:lastModifiedBy>smkn 43</cp:lastModifiedBy>
  <cp:revision>23</cp:revision>
  <dcterms:created xsi:type="dcterms:W3CDTF">2015-05-07T03:30:45Z</dcterms:created>
  <dcterms:modified xsi:type="dcterms:W3CDTF">2020-08-11T03:07:02Z</dcterms:modified>
</cp:coreProperties>
</file>