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0" r:id="rId4"/>
    <p:sldId id="271" r:id="rId5"/>
    <p:sldId id="259" r:id="rId6"/>
    <p:sldId id="275" r:id="rId7"/>
    <p:sldId id="267" r:id="rId8"/>
    <p:sldId id="263" r:id="rId9"/>
    <p:sldId id="258" r:id="rId10"/>
    <p:sldId id="260" r:id="rId11"/>
    <p:sldId id="265" r:id="rId12"/>
    <p:sldId id="264" r:id="rId13"/>
    <p:sldId id="266" r:id="rId14"/>
    <p:sldId id="277" r:id="rId15"/>
    <p:sldId id="278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D85C-CABE-4468-A999-BFB3D5B783DD}" type="datetimeFigureOut">
              <a:rPr lang="id-ID" smtClean="0"/>
              <a:pPr/>
              <a:t>11/08/2020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y6qGHo3JyBbAwdYa7" TargetMode="External"/><Relationship Id="rId2" Type="http://schemas.openxmlformats.org/officeDocument/2006/relationships/hyperlink" Target="https://forms.gle/nnw73H7TpEw1BnwG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CALvcDnoqumQPwz78" TargetMode="External"/><Relationship Id="rId4" Type="http://schemas.openxmlformats.org/officeDocument/2006/relationships/hyperlink" Target="https://forms.gle/gUicaoY6kCqaCtju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CQ12pG8MhPCb1E7acclBLeu6-whD-NHl/view?usp=sha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620688"/>
            <a:ext cx="710604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5500" b="1" dirty="0">
                <a:solidFill>
                  <a:srgbClr val="FF0000"/>
                </a:solidFill>
              </a:rPr>
              <a:t>MOTIVASI BERPRESTASI</a:t>
            </a:r>
            <a:endParaRPr lang="id-ID" sz="41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5853" y="2924944"/>
            <a:ext cx="70723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d-ID" sz="4000" b="1" dirty="0"/>
              <a:t>T U J U A N</a:t>
            </a:r>
          </a:p>
          <a:p>
            <a:pPr algn="ctr">
              <a:buNone/>
            </a:pPr>
            <a:r>
              <a:rPr lang="id-ID" sz="2800" i="1" dirty="0"/>
              <a:t>Dapat memahami pengertian motivasi berprestasi serta mengetahui dan menerapkan cara meningkatkan motivasi berprestasi</a:t>
            </a:r>
            <a:endParaRPr lang="id-ID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785786" y="1014426"/>
            <a:ext cx="7929618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id-ID" sz="3500" b="1" dirty="0"/>
              <a:t>Ada tiga jenis tingkatan motivasi seseorang yaitu :</a:t>
            </a:r>
          </a:p>
          <a:p>
            <a:endParaRPr lang="id-ID" sz="3500" b="1" dirty="0"/>
          </a:p>
          <a:p>
            <a:pPr marL="457200" lvl="0" indent="-457200">
              <a:buAutoNum type="arabicPeriod"/>
            </a:pPr>
            <a:r>
              <a:rPr lang="id-ID" sz="2700" dirty="0"/>
              <a:t>Motivasi pertama adalah motivasi yang didasarkan atas ketakutan (</a:t>
            </a:r>
            <a:r>
              <a:rPr lang="id-ID" sz="2700" i="1" dirty="0"/>
              <a:t>fear motivation</a:t>
            </a:r>
            <a:r>
              <a:rPr lang="id-ID" sz="2700" dirty="0"/>
              <a:t>). </a:t>
            </a:r>
          </a:p>
          <a:p>
            <a:pPr marL="457200" lvl="0" indent="-457200">
              <a:buAutoNum type="arabicPeriod"/>
            </a:pPr>
            <a:endParaRPr lang="id-ID" sz="2100" dirty="0"/>
          </a:p>
          <a:p>
            <a:pPr marL="457200" lvl="0" indent="-457200">
              <a:buAutoNum type="arabicPeriod"/>
            </a:pPr>
            <a:r>
              <a:rPr lang="id-ID" sz="2700" dirty="0"/>
              <a:t>Motivasi kedua adalah karena ingin mencapai sesuatu (</a:t>
            </a:r>
            <a:r>
              <a:rPr lang="id-ID" sz="2700" i="1" dirty="0"/>
              <a:t>achievement motivation</a:t>
            </a:r>
            <a:r>
              <a:rPr lang="id-ID" sz="2700" dirty="0"/>
              <a:t>). </a:t>
            </a:r>
          </a:p>
          <a:p>
            <a:pPr marL="457200" lvl="0" indent="-457200">
              <a:buAutoNum type="arabicPeriod"/>
            </a:pPr>
            <a:endParaRPr lang="id-ID" sz="2400" dirty="0"/>
          </a:p>
          <a:p>
            <a:pPr marL="457200" lvl="0" indent="-457200">
              <a:buAutoNum type="arabicPeriod"/>
            </a:pPr>
            <a:r>
              <a:rPr lang="id-ID" sz="2700" dirty="0"/>
              <a:t>Motivasi yang ketiga adalah motivasi yang didorong oleh kekuatan dari dalam (</a:t>
            </a:r>
            <a:r>
              <a:rPr lang="id-ID" sz="2700" i="1" dirty="0"/>
              <a:t>inner motivation</a:t>
            </a:r>
            <a:endParaRPr lang="id-ID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27584" y="404664"/>
            <a:ext cx="785818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id-ID" sz="4000" b="1" dirty="0"/>
              <a:t>Faktor-faktor yang mempengaruhi motivasi berprestasi, meliputi:</a:t>
            </a:r>
          </a:p>
          <a:p>
            <a:pPr marL="457200" indent="-457200">
              <a:buAutoNum type="alphaLcPeriod"/>
            </a:pPr>
            <a:r>
              <a:rPr lang="id-ID" sz="3500" dirty="0"/>
              <a:t>Faktor Individual </a:t>
            </a:r>
          </a:p>
          <a:p>
            <a:pPr marL="457200" indent="-457200">
              <a:buAutoNum type="alphaLcPeriod"/>
            </a:pPr>
            <a:r>
              <a:rPr lang="id-ID" sz="3500" dirty="0"/>
              <a:t>Faktor Lingkungan</a:t>
            </a:r>
          </a:p>
          <a:p>
            <a:pPr marL="457200" indent="-457200"/>
            <a:endParaRPr lang="id-ID" sz="3500" dirty="0"/>
          </a:p>
          <a:p>
            <a:r>
              <a:rPr lang="id-ID" sz="3500" dirty="0"/>
              <a:t>Faktor lingkungan ini dibagi menjadi 3, yaitu :</a:t>
            </a:r>
          </a:p>
          <a:p>
            <a:pPr marL="457200" indent="-457200">
              <a:buAutoNum type="arabicParenR"/>
            </a:pPr>
            <a:r>
              <a:rPr lang="id-ID" sz="3500" dirty="0"/>
              <a:t>Lingkungan Keluarga</a:t>
            </a:r>
          </a:p>
          <a:p>
            <a:pPr marL="457200" indent="-457200">
              <a:buAutoNum type="arabicParenR"/>
            </a:pPr>
            <a:r>
              <a:rPr lang="id-ID" sz="3500" dirty="0"/>
              <a:t>Lingkungan Sosial</a:t>
            </a:r>
          </a:p>
          <a:p>
            <a:pPr marL="457200" indent="-457200">
              <a:buAutoNum type="arabicParenR" startAt="3"/>
            </a:pPr>
            <a:r>
              <a:rPr lang="id-ID" sz="3500" dirty="0"/>
              <a:t>Lingkungan Akademik</a:t>
            </a:r>
          </a:p>
          <a:p>
            <a:pPr marL="457200" indent="-457200"/>
            <a:endParaRPr lang="id-ID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14348" y="571480"/>
            <a:ext cx="8358214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d-ID" sz="3300" b="1" dirty="0"/>
              <a:t>TANDA-TANDA ORANG YANG MEMILIKI DORONGAN KESUKSESAN TINGGI</a:t>
            </a:r>
            <a:endParaRPr lang="id-ID" sz="33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4348" y="1428736"/>
            <a:ext cx="7786742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id-ID" sz="2400" dirty="0"/>
          </a:p>
          <a:p>
            <a:pPr marL="457200" lvl="0" indent="-457200">
              <a:buAutoNum type="arabicPeriod"/>
            </a:pPr>
            <a:r>
              <a:rPr lang="es-ES" sz="2400" dirty="0" err="1"/>
              <a:t>Lebih</a:t>
            </a:r>
            <a:r>
              <a:rPr lang="es-ES" sz="2400" dirty="0"/>
              <a:t> </a:t>
            </a:r>
            <a:r>
              <a:rPr lang="es-ES" sz="2400" dirty="0" err="1"/>
              <a:t>suka</a:t>
            </a:r>
            <a:r>
              <a:rPr lang="es-ES" sz="2400" dirty="0"/>
              <a:t> dan </a:t>
            </a:r>
            <a:r>
              <a:rPr lang="es-ES" sz="2400" dirty="0" err="1"/>
              <a:t>puas</a:t>
            </a:r>
            <a:r>
              <a:rPr lang="es-ES" sz="2400" dirty="0"/>
              <a:t> </a:t>
            </a:r>
            <a:r>
              <a:rPr lang="es-ES" sz="2400" dirty="0" err="1"/>
              <a:t>terhadap</a:t>
            </a:r>
            <a:r>
              <a:rPr lang="es-ES" sz="2400" dirty="0"/>
              <a:t> </a:t>
            </a:r>
            <a:r>
              <a:rPr lang="es-ES" sz="2400" dirty="0" err="1"/>
              <a:t>prestasi</a:t>
            </a:r>
            <a:r>
              <a:rPr lang="es-ES" sz="2400" dirty="0"/>
              <a:t> </a:t>
            </a:r>
            <a:r>
              <a:rPr lang="es-ES" sz="2400" dirty="0" err="1"/>
              <a:t>hasil</a:t>
            </a:r>
            <a:r>
              <a:rPr lang="es-ES" sz="2400" dirty="0"/>
              <a:t> </a:t>
            </a:r>
            <a:r>
              <a:rPr lang="es-ES" sz="2400" dirty="0" err="1"/>
              <a:t>usaha</a:t>
            </a:r>
            <a:r>
              <a:rPr lang="es-ES" sz="2400" dirty="0"/>
              <a:t> </a:t>
            </a:r>
            <a:r>
              <a:rPr lang="es-ES" sz="2400" dirty="0" err="1"/>
              <a:t>sendiri</a:t>
            </a:r>
            <a:endParaRPr lang="id-ID" sz="2400" dirty="0"/>
          </a:p>
          <a:p>
            <a:pPr marL="457200" lvl="0" indent="-457200">
              <a:buAutoNum type="arabicPeriod"/>
            </a:pPr>
            <a:r>
              <a:rPr lang="es-ES" sz="2400" dirty="0" err="1"/>
              <a:t>Sukses</a:t>
            </a:r>
            <a:r>
              <a:rPr lang="es-ES" sz="2400" dirty="0"/>
              <a:t> </a:t>
            </a:r>
            <a:r>
              <a:rPr lang="es-ES" sz="2400" dirty="0" err="1"/>
              <a:t>itu</a:t>
            </a:r>
            <a:r>
              <a:rPr lang="es-ES" sz="2400" dirty="0"/>
              <a:t> </a:t>
            </a:r>
            <a:r>
              <a:rPr lang="es-ES" sz="2400" dirty="0" err="1"/>
              <a:t>bukan</a:t>
            </a:r>
            <a:r>
              <a:rPr lang="es-ES" sz="2400" dirty="0"/>
              <a:t> </a:t>
            </a:r>
            <a:r>
              <a:rPr lang="es-ES" sz="2400" dirty="0" err="1"/>
              <a:t>karena</a:t>
            </a:r>
            <a:r>
              <a:rPr lang="es-ES" sz="2400" dirty="0"/>
              <a:t> </a:t>
            </a:r>
            <a:r>
              <a:rPr lang="es-ES" sz="2400" dirty="0" err="1"/>
              <a:t>nasib</a:t>
            </a:r>
            <a:r>
              <a:rPr lang="es-ES" sz="2400" dirty="0"/>
              <a:t> </a:t>
            </a:r>
            <a:r>
              <a:rPr lang="es-ES" sz="2400" dirty="0" err="1"/>
              <a:t>mujur</a:t>
            </a:r>
            <a:r>
              <a:rPr lang="es-ES" sz="2400" dirty="0"/>
              <a:t>, </a:t>
            </a:r>
            <a:r>
              <a:rPr lang="es-ES" sz="2400" dirty="0" err="1"/>
              <a:t>tetapi</a:t>
            </a:r>
            <a:r>
              <a:rPr lang="es-ES" sz="2400" dirty="0"/>
              <a:t> </a:t>
            </a:r>
            <a:r>
              <a:rPr lang="es-ES" sz="2400" dirty="0" err="1"/>
              <a:t>hasil</a:t>
            </a:r>
            <a:r>
              <a:rPr lang="es-ES" sz="2400" dirty="0"/>
              <a:t> </a:t>
            </a:r>
            <a:r>
              <a:rPr lang="es-ES" sz="2400" dirty="0" err="1"/>
              <a:t>perjuangan</a:t>
            </a:r>
            <a:endParaRPr lang="id-ID" sz="2400" dirty="0"/>
          </a:p>
          <a:p>
            <a:pPr marL="457200" lvl="0" indent="-457200">
              <a:buAutoNum type="arabicPeriod"/>
            </a:pPr>
            <a:r>
              <a:rPr lang="es-ES_tradnl" sz="2400" dirty="0" err="1"/>
              <a:t>Kegagalan</a:t>
            </a:r>
            <a:r>
              <a:rPr lang="es-ES_tradnl" sz="2400" dirty="0"/>
              <a:t> </a:t>
            </a:r>
            <a:r>
              <a:rPr lang="es-ES_tradnl" sz="2400" dirty="0" err="1"/>
              <a:t>bukan</a:t>
            </a:r>
            <a:r>
              <a:rPr lang="es-ES_tradnl" sz="2400" dirty="0"/>
              <a:t> </a:t>
            </a:r>
            <a:r>
              <a:rPr lang="es-ES_tradnl" sz="2400" dirty="0" err="1"/>
              <a:t>berarti</a:t>
            </a:r>
            <a:r>
              <a:rPr lang="es-ES_tradnl" sz="2400" dirty="0"/>
              <a:t> sial, </a:t>
            </a:r>
            <a:r>
              <a:rPr lang="es-ES_tradnl" sz="2400" dirty="0" err="1"/>
              <a:t>tetapi</a:t>
            </a:r>
            <a:r>
              <a:rPr lang="es-ES_tradnl" sz="2400" dirty="0"/>
              <a:t> </a:t>
            </a:r>
            <a:r>
              <a:rPr lang="es-ES_tradnl" sz="2400" dirty="0" err="1"/>
              <a:t>karena</a:t>
            </a:r>
            <a:r>
              <a:rPr lang="es-ES_tradnl" sz="2400" dirty="0"/>
              <a:t> </a:t>
            </a:r>
            <a:r>
              <a:rPr lang="es-ES_tradnl" sz="2400" dirty="0" err="1"/>
              <a:t>volume</a:t>
            </a:r>
            <a:r>
              <a:rPr lang="es-ES_tradnl" sz="2400" dirty="0"/>
              <a:t> </a:t>
            </a:r>
            <a:r>
              <a:rPr lang="es-ES_tradnl" sz="2400" dirty="0" err="1"/>
              <a:t>usahanya</a:t>
            </a:r>
            <a:r>
              <a:rPr lang="es-ES_tradnl" sz="2400" dirty="0"/>
              <a:t> </a:t>
            </a:r>
            <a:r>
              <a:rPr lang="es-ES_tradnl" sz="2400" dirty="0" err="1"/>
              <a:t>masih</a:t>
            </a:r>
            <a:r>
              <a:rPr lang="es-ES_tradnl" sz="2400" dirty="0"/>
              <a:t> </a:t>
            </a:r>
            <a:r>
              <a:rPr lang="es-ES_tradnl" sz="2400" dirty="0" err="1"/>
              <a:t>kurang</a:t>
            </a:r>
            <a:endParaRPr lang="id-ID" sz="2400" dirty="0"/>
          </a:p>
          <a:p>
            <a:pPr marL="457200" lvl="0" indent="-457200">
              <a:buAutoNum type="arabicPeriod"/>
            </a:pPr>
            <a:r>
              <a:rPr lang="es-ES_tradnl" sz="2400" dirty="0" err="1"/>
              <a:t>Mereka</a:t>
            </a:r>
            <a:r>
              <a:rPr lang="es-ES_tradnl" sz="2400" dirty="0"/>
              <a:t> </a:t>
            </a:r>
            <a:r>
              <a:rPr lang="es-ES_tradnl" sz="2400" dirty="0" err="1"/>
              <a:t>kreatif</a:t>
            </a:r>
            <a:r>
              <a:rPr lang="es-ES_tradnl" sz="2400" dirty="0"/>
              <a:t>, </a:t>
            </a:r>
            <a:r>
              <a:rPr lang="es-ES_tradnl" sz="2400" dirty="0" err="1"/>
              <a:t>lebih</a:t>
            </a:r>
            <a:r>
              <a:rPr lang="es-ES_tradnl" sz="2400" dirty="0"/>
              <a:t> </a:t>
            </a:r>
            <a:r>
              <a:rPr lang="es-ES_tradnl" sz="2400" dirty="0" err="1"/>
              <a:t>gigih</a:t>
            </a:r>
            <a:r>
              <a:rPr lang="es-ES_tradnl" sz="2400" dirty="0"/>
              <a:t>, </a:t>
            </a:r>
            <a:r>
              <a:rPr lang="es-ES_tradnl" sz="2400" dirty="0" err="1"/>
              <a:t>energik</a:t>
            </a:r>
            <a:r>
              <a:rPr lang="es-ES_tradnl" sz="2400" dirty="0"/>
              <a:t>, </a:t>
            </a:r>
            <a:r>
              <a:rPr lang="es-ES_tradnl" sz="2400" dirty="0" err="1"/>
              <a:t>lebih</a:t>
            </a:r>
            <a:r>
              <a:rPr lang="es-ES_tradnl" sz="2400" dirty="0"/>
              <a:t> </a:t>
            </a:r>
            <a:r>
              <a:rPr lang="es-ES_tradnl" sz="2400" dirty="0" err="1"/>
              <a:t>suka</a:t>
            </a:r>
            <a:r>
              <a:rPr lang="es-ES_tradnl" sz="2400" dirty="0"/>
              <a:t> </a:t>
            </a:r>
            <a:r>
              <a:rPr lang="es-ES_tradnl" sz="2400" dirty="0" err="1"/>
              <a:t>bertindak</a:t>
            </a:r>
            <a:r>
              <a:rPr lang="es-ES_tradnl" sz="2400" dirty="0"/>
              <a:t> </a:t>
            </a:r>
            <a:r>
              <a:rPr lang="es-ES_tradnl" sz="2400" dirty="0" err="1"/>
              <a:t>daripada</a:t>
            </a:r>
            <a:r>
              <a:rPr lang="es-ES_tradnl" sz="2400" dirty="0"/>
              <a:t> </a:t>
            </a:r>
            <a:r>
              <a:rPr lang="es-ES_tradnl" sz="2400" dirty="0" err="1"/>
              <a:t>berdiam</a:t>
            </a:r>
            <a:r>
              <a:rPr lang="es-ES_tradnl" sz="2400" dirty="0"/>
              <a:t> </a:t>
            </a:r>
            <a:r>
              <a:rPr lang="es-ES_tradnl" sz="2400" dirty="0" err="1"/>
              <a:t>diri</a:t>
            </a:r>
            <a:r>
              <a:rPr lang="es-ES_tradnl" sz="2400" dirty="0"/>
              <a:t>, </a:t>
            </a:r>
            <a:r>
              <a:rPr lang="es-ES_tradnl" sz="2400" dirty="0" err="1"/>
              <a:t>produktif</a:t>
            </a:r>
            <a:r>
              <a:rPr lang="es-ES_tradnl" sz="2400" dirty="0"/>
              <a:t>,  dan </a:t>
            </a:r>
            <a:r>
              <a:rPr lang="es-ES_tradnl" sz="2400" dirty="0" err="1"/>
              <a:t>penuh</a:t>
            </a:r>
            <a:r>
              <a:rPr lang="es-ES_tradnl" sz="2400" dirty="0"/>
              <a:t> </a:t>
            </a:r>
            <a:r>
              <a:rPr lang="es-ES_tradnl" sz="2400" dirty="0" err="1"/>
              <a:t>inisiatif</a:t>
            </a:r>
            <a:endParaRPr lang="id-ID" sz="2400" dirty="0"/>
          </a:p>
          <a:p>
            <a:pPr marL="457200" lvl="0" indent="-457200">
              <a:buAutoNum type="arabicPeriod"/>
            </a:pPr>
            <a:r>
              <a:rPr lang="es-ES_tradnl" sz="2400" dirty="0" err="1"/>
              <a:t>Suka</a:t>
            </a:r>
            <a:r>
              <a:rPr lang="es-ES_tradnl" sz="2400" dirty="0"/>
              <a:t> </a:t>
            </a:r>
            <a:r>
              <a:rPr lang="es-ES_tradnl" sz="2400" dirty="0" err="1"/>
              <a:t>tantangan</a:t>
            </a:r>
            <a:r>
              <a:rPr lang="es-ES_tradnl" sz="2400" dirty="0"/>
              <a:t> dan </a:t>
            </a:r>
            <a:r>
              <a:rPr lang="es-ES_tradnl" sz="2400" dirty="0" err="1"/>
              <a:t>memilih</a:t>
            </a:r>
            <a:r>
              <a:rPr lang="es-ES_tradnl" sz="2400" dirty="0"/>
              <a:t> tugas yang </a:t>
            </a:r>
            <a:r>
              <a:rPr lang="es-ES_tradnl" sz="2400" dirty="0" err="1"/>
              <a:t>resikonya</a:t>
            </a:r>
            <a:r>
              <a:rPr lang="es-ES_tradnl" sz="2400" dirty="0"/>
              <a:t> </a:t>
            </a:r>
            <a:r>
              <a:rPr lang="es-ES_tradnl" sz="2400" dirty="0" err="1"/>
              <a:t>realistik</a:t>
            </a:r>
            <a:r>
              <a:rPr lang="es-ES_tradnl" sz="2400" dirty="0"/>
              <a:t> </a:t>
            </a:r>
            <a:r>
              <a:rPr lang="es-ES_tradnl" sz="2400" dirty="0" err="1"/>
              <a:t>sesuai</a:t>
            </a:r>
            <a:r>
              <a:rPr lang="es-ES_tradnl" sz="2400" dirty="0"/>
              <a:t> </a:t>
            </a:r>
            <a:r>
              <a:rPr lang="es-ES_tradnl" sz="2400" dirty="0" err="1"/>
              <a:t>kemampuan</a:t>
            </a:r>
            <a:r>
              <a:rPr lang="es-ES_tradnl" sz="2400" dirty="0"/>
              <a:t> </a:t>
            </a:r>
            <a:r>
              <a:rPr lang="es-ES_tradnl" sz="2400" dirty="0" err="1"/>
              <a:t>nyata</a:t>
            </a:r>
            <a:r>
              <a:rPr lang="es-ES_tradnl" sz="2400" dirty="0"/>
              <a:t> yang </a:t>
            </a:r>
            <a:r>
              <a:rPr lang="es-ES_tradnl" sz="2400" dirty="0" err="1"/>
              <a:t>dimiliki</a:t>
            </a:r>
            <a:r>
              <a:rPr lang="id-ID" sz="2400" dirty="0"/>
              <a:t>.</a:t>
            </a:r>
          </a:p>
          <a:p>
            <a:pPr marL="457200" lvl="0" indent="-457200">
              <a:buAutoNum type="arabicPeriod"/>
            </a:pPr>
            <a:r>
              <a:rPr lang="nl-NL" sz="2400" dirty="0"/>
              <a:t>Selalu mengevaluasi dan mencari umpan balik untuk lebih giat lagi</a:t>
            </a:r>
            <a:endParaRPr lang="id-ID" sz="2400" dirty="0"/>
          </a:p>
          <a:p>
            <a:pPr marL="457200" lvl="0" indent="-457200">
              <a:buAutoNum type="arabicPeriod"/>
            </a:pPr>
            <a:endParaRPr lang="id-ID" sz="2300" dirty="0"/>
          </a:p>
          <a:p>
            <a:r>
              <a:rPr lang="id-ID" sz="2300" b="1" dirty="0"/>
              <a:t> </a:t>
            </a:r>
            <a:endParaRPr lang="id-ID" sz="2300" dirty="0"/>
          </a:p>
          <a:p>
            <a:pPr marL="342900" lvl="0" indent="-342900">
              <a:buAutoNum type="arabicPeriod"/>
            </a:pPr>
            <a:endParaRPr kumimoji="0" lang="id-ID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14348" y="831522"/>
            <a:ext cx="8358214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CARA MENUMBUHKAN MOTIVASI BERPRESTASI</a:t>
            </a:r>
          </a:p>
          <a:p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5720" y="1800244"/>
            <a:ext cx="7786742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79500" lvl="1" indent="-622300">
              <a:buAutoNum type="arabicPeriod"/>
            </a:pPr>
            <a:r>
              <a:rPr lang="en-US" sz="3500" dirty="0" err="1"/>
              <a:t>Tetapkan</a:t>
            </a:r>
            <a:r>
              <a:rPr lang="en-US" sz="3500" dirty="0"/>
              <a:t> </a:t>
            </a:r>
            <a:r>
              <a:rPr lang="en-US" sz="3500" dirty="0" err="1"/>
              <a:t>tujuan</a:t>
            </a:r>
            <a:r>
              <a:rPr lang="en-US" sz="3500" dirty="0"/>
              <a:t> (</a:t>
            </a:r>
            <a:r>
              <a:rPr lang="en-US" sz="3500" i="1" dirty="0"/>
              <a:t>goal setting</a:t>
            </a:r>
            <a:r>
              <a:rPr lang="en-US" sz="3500" dirty="0"/>
              <a:t>),  </a:t>
            </a:r>
            <a:endParaRPr lang="id-ID" sz="3500" dirty="0"/>
          </a:p>
          <a:p>
            <a:pPr marL="1079500" lvl="1" indent="-622300">
              <a:buAutoNum type="arabicPeriod"/>
            </a:pPr>
            <a:r>
              <a:rPr lang="en-US" sz="3500" dirty="0" err="1"/>
              <a:t>Susunlah</a:t>
            </a:r>
            <a:r>
              <a:rPr lang="en-US" sz="3500" dirty="0"/>
              <a:t> target yang </a:t>
            </a:r>
            <a:r>
              <a:rPr lang="en-US" sz="3500" dirty="0" err="1"/>
              <a:t>masuk</a:t>
            </a:r>
            <a:r>
              <a:rPr lang="en-US" sz="3500" dirty="0"/>
              <a:t> </a:t>
            </a:r>
            <a:r>
              <a:rPr lang="en-US" sz="3500" dirty="0" err="1"/>
              <a:t>akal</a:t>
            </a:r>
            <a:r>
              <a:rPr lang="en-US" sz="3500" dirty="0"/>
              <a:t>. </a:t>
            </a:r>
            <a:endParaRPr lang="id-ID" sz="3500" dirty="0"/>
          </a:p>
          <a:p>
            <a:pPr marL="1079500" lvl="1" indent="-622300">
              <a:buAutoNum type="arabicPeriod"/>
            </a:pPr>
            <a:r>
              <a:rPr lang="en-US" sz="3500" dirty="0" err="1"/>
              <a:t>Belajar</a:t>
            </a:r>
            <a:r>
              <a:rPr lang="en-US" sz="3500" dirty="0"/>
              <a:t> </a:t>
            </a:r>
            <a:r>
              <a:rPr lang="en-US" sz="3500" dirty="0" err="1"/>
              <a:t>menggunakan</a:t>
            </a:r>
            <a:r>
              <a:rPr lang="en-US" sz="3500" dirty="0"/>
              <a:t> </a:t>
            </a:r>
            <a:r>
              <a:rPr lang="en-US" sz="3500" dirty="0" err="1"/>
              <a:t>bahasa</a:t>
            </a:r>
            <a:r>
              <a:rPr lang="en-US" sz="3500" dirty="0"/>
              <a:t> </a:t>
            </a:r>
            <a:r>
              <a:rPr lang="en-US" sz="3500" dirty="0" err="1"/>
              <a:t>prestasi</a:t>
            </a:r>
            <a:r>
              <a:rPr lang="en-US" sz="3500" dirty="0"/>
              <a:t>. </a:t>
            </a:r>
            <a:endParaRPr lang="id-ID" sz="3500" dirty="0"/>
          </a:p>
          <a:p>
            <a:pPr marL="1079500" lvl="1" indent="-622300">
              <a:buAutoNum type="arabicPeriod"/>
            </a:pPr>
            <a:r>
              <a:rPr lang="it-IT" sz="3500" dirty="0"/>
              <a:t>Belajar sendiri cermat menganalisis diri</a:t>
            </a:r>
            <a:endParaRPr lang="id-ID" sz="3500" dirty="0"/>
          </a:p>
          <a:p>
            <a:pPr marL="1079500" lvl="1" indent="-622300">
              <a:buAutoNum type="arabicPeriod"/>
            </a:pPr>
            <a:r>
              <a:rPr lang="id-ID" sz="3500" dirty="0"/>
              <a:t>Perkaya motivasi. </a:t>
            </a:r>
          </a:p>
          <a:p>
            <a:pPr marL="342900" lvl="0" indent="-342900">
              <a:buAutoNum type="arabicPeriod"/>
            </a:pPr>
            <a:endParaRPr kumimoji="0" lang="id-ID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/>
              <a:t>Tujuan Kegiatan :</a:t>
            </a:r>
            <a:endParaRPr lang="en-US" dirty="0"/>
          </a:p>
          <a:p>
            <a:r>
              <a:rPr lang="id-ID" dirty="0"/>
              <a:t>Melatih dan membangun motivasi untuk mencapai kesuksesan</a:t>
            </a:r>
            <a:endParaRPr lang="en-US" dirty="0"/>
          </a:p>
          <a:p>
            <a:r>
              <a:rPr lang="id-ID" dirty="0"/>
              <a:t> </a:t>
            </a:r>
            <a:endParaRPr lang="en-US" dirty="0"/>
          </a:p>
          <a:p>
            <a:pPr lvl="0"/>
            <a:r>
              <a:rPr lang="id-ID" b="1" dirty="0"/>
              <a:t>Alat yang di butuhkan : </a:t>
            </a:r>
            <a:endParaRPr lang="en-US" dirty="0"/>
          </a:p>
          <a:p>
            <a:r>
              <a:rPr lang="id-ID" dirty="0"/>
              <a:t>-</a:t>
            </a:r>
            <a:endParaRPr lang="en-US" dirty="0"/>
          </a:p>
          <a:p>
            <a:pPr lvl="0"/>
            <a:r>
              <a:rPr lang="id-ID" b="1" dirty="0"/>
              <a:t>Deskripsi Kegiatan :</a:t>
            </a:r>
            <a:endParaRPr lang="en-US" dirty="0"/>
          </a:p>
          <a:p>
            <a:pPr lvl="0"/>
            <a:r>
              <a:rPr lang="id-ID" dirty="0"/>
              <a:t>Tulislah sebuah karangan yang berisi mimpi-mimpimu dan tujuan hidupmu! Sertakan juga langkah-langkah untuk mencapainya.</a:t>
            </a:r>
            <a:endParaRPr lang="en-US" dirty="0"/>
          </a:p>
          <a:p>
            <a:pPr lvl="0"/>
            <a:r>
              <a:rPr lang="id-ID" dirty="0"/>
              <a:t>Setelah selesai, duduklah berpasangan dengan </a:t>
            </a:r>
            <a:r>
              <a:rPr lang="en-ID" dirty="0"/>
              <a:t>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id-ID" dirty="0"/>
              <a:t> </a:t>
            </a:r>
            <a:r>
              <a:rPr lang="en-ID" dirty="0" err="1"/>
              <a:t>keluarga</a:t>
            </a:r>
            <a:r>
              <a:rPr lang="id-ID" dirty="0"/>
              <a:t>mu!</a:t>
            </a:r>
          </a:p>
          <a:p>
            <a:pPr lvl="0"/>
            <a:r>
              <a:rPr lang="id-ID" dirty="0"/>
              <a:t>Ceritakan kepada</a:t>
            </a:r>
            <a:r>
              <a:rPr lang="en-ID" dirty="0" err="1"/>
              <a:t>nya</a:t>
            </a:r>
            <a:r>
              <a:rPr lang="id-ID" dirty="0"/>
              <a:t> apa yang kamu tulis!</a:t>
            </a:r>
            <a:endParaRPr lang="en-US" dirty="0"/>
          </a:p>
          <a:p>
            <a:pPr lvl="0"/>
            <a:r>
              <a:rPr lang="id-ID" dirty="0"/>
              <a:t>Selesai bercerita, mintalah pendapat</a:t>
            </a:r>
            <a:r>
              <a:rPr lang="en-ID" dirty="0" err="1"/>
              <a:t>nya</a:t>
            </a:r>
            <a:r>
              <a:rPr lang="id-ID" dirty="0"/>
              <a:t> tentang cita-citamu!</a:t>
            </a:r>
          </a:p>
          <a:p>
            <a:pPr lvl="0"/>
            <a:r>
              <a:rPr lang="id-ID" dirty="0"/>
              <a:t>Adakah masukan darinya untuk mencapai cita-cita tersebut ?</a:t>
            </a:r>
          </a:p>
          <a:p>
            <a:pPr lvl="0"/>
            <a:r>
              <a:rPr lang="id-ID" dirty="0"/>
              <a:t>Rekam seluruh prosesnya dalam sebuah video. </a:t>
            </a:r>
          </a:p>
          <a:p>
            <a:pPr lvl="0"/>
            <a:endParaRPr lang="id-ID" dirty="0"/>
          </a:p>
          <a:p>
            <a:pPr lvl="0"/>
            <a:r>
              <a:rPr lang="id-ID" dirty="0"/>
              <a:t>Kerjakan dalam bentuk Word serta masukkan videonya ke dalam Word.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5660" y="485964"/>
            <a:ext cx="439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NAMA KEGIATAN : MEMBANGUN MOTIVASI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915" y="116632"/>
            <a:ext cx="356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KEGIATAN (ACTIVITY) PESERTA DIDIK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E76B-0AA8-495C-8F84-5ED4F536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id-ID" sz="3000" dirty="0"/>
              <a:t>Kerjakan dan upload tugasmu ke dalam link berikut 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8635-26EB-4925-ACFA-2EFA4ABB5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id-ID" dirty="0"/>
              <a:t>XI-AKL </a:t>
            </a:r>
            <a:r>
              <a:rPr lang="id-ID" dirty="0">
                <a:hlinkClick r:id="rId2"/>
              </a:rPr>
              <a:t>https://forms.gle/nnw73H7TpEw1BnwG7</a:t>
            </a:r>
            <a:endParaRPr lang="id-ID" dirty="0"/>
          </a:p>
          <a:p>
            <a:r>
              <a:rPr lang="id-ID" dirty="0"/>
              <a:t>XI-TKJ </a:t>
            </a:r>
            <a:r>
              <a:rPr lang="id-ID" dirty="0">
                <a:hlinkClick r:id="rId3"/>
              </a:rPr>
              <a:t>https://forms.gle/y6qGHo3JyBbAwdYa7</a:t>
            </a:r>
            <a:endParaRPr lang="id-ID" dirty="0"/>
          </a:p>
          <a:p>
            <a:r>
              <a:rPr lang="id-ID" dirty="0"/>
              <a:t>XI-OTKP </a:t>
            </a:r>
            <a:r>
              <a:rPr lang="id-ID" dirty="0">
                <a:hlinkClick r:id="rId4"/>
              </a:rPr>
              <a:t>https://forms.gle/gUicaoY6kCqaCtju5</a:t>
            </a:r>
            <a:endParaRPr lang="id-ID" dirty="0"/>
          </a:p>
          <a:p>
            <a:r>
              <a:rPr lang="id-ID" dirty="0"/>
              <a:t>XI-BDP </a:t>
            </a:r>
            <a:r>
              <a:rPr lang="id-ID" dirty="0">
                <a:hlinkClick r:id="rId5"/>
              </a:rPr>
              <a:t>https://forms.gle/CALvcDnoqumQPwz78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dirty="0"/>
              <a:t>TUGAS MAKSIMAL DIUPLOAD 1 MINGGU DARI SEKARANG</a:t>
            </a:r>
          </a:p>
        </p:txBody>
      </p:sp>
    </p:spTree>
    <p:extLst>
      <p:ext uri="{BB962C8B-B14F-4D97-AF65-F5344CB8AC3E}">
        <p14:creationId xmlns:p14="http://schemas.microsoft.com/office/powerpoint/2010/main" val="358476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1986" y="1168436"/>
            <a:ext cx="6161485" cy="82272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defTabSz="685800">
              <a:defRPr/>
            </a:pPr>
            <a:r>
              <a:rPr lang="id-ID" sz="26000" b="1" dirty="0">
                <a:solidFill>
                  <a:srgbClr val="FF0000"/>
                </a:solidFill>
                <a:ea typeface="+mj-ea"/>
                <a:cs typeface="+mj-cs"/>
              </a:rPr>
              <a:t>ICE BREAKING</a:t>
            </a:r>
          </a:p>
          <a:p>
            <a:pPr algn="ctr" defTabSz="685800">
              <a:defRPr/>
            </a:pPr>
            <a:r>
              <a:rPr lang="id-ID" sz="12000" b="1" dirty="0">
                <a:solidFill>
                  <a:srgbClr val="FF0000"/>
                </a:solidFill>
                <a:ea typeface="+mj-ea"/>
                <a:cs typeface="+mj-cs"/>
              </a:rPr>
              <a:t>M U L T I M E D I 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9529" y="2653604"/>
            <a:ext cx="5486400" cy="82272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685800">
              <a:defRPr/>
            </a:pPr>
            <a:r>
              <a:rPr lang="id-ID" sz="1575" b="1" dirty="0">
                <a:solidFill>
                  <a:srgbClr val="FF0000"/>
                </a:solidFill>
                <a:ea typeface="+mj-ea"/>
                <a:cs typeface="+mj-cs"/>
              </a:rPr>
              <a:t>( Untuk Mencairkan Kebekuan/Suasana Kelas Agar Lebih Semangat Sebelum Materi Layanan BK Disampaikan)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63688" y="4138772"/>
            <a:ext cx="6161484" cy="823913"/>
          </a:xfrm>
          <a:prstGeom prst="rect">
            <a:avLst/>
          </a:prstGeom>
        </p:spPr>
        <p:txBody>
          <a:bodyPr anchor="ctr"/>
          <a:lstStyle/>
          <a:p>
            <a:pPr algn="ctr" defTabSz="685800">
              <a:defRPr/>
            </a:pPr>
            <a:r>
              <a:rPr lang="id-ID" sz="3375" b="1" dirty="0">
                <a:ea typeface="+mj-ea"/>
                <a:cs typeface="+mj-cs"/>
              </a:rPr>
              <a:t>TEBAK GAMBAR </a:t>
            </a:r>
          </a:p>
          <a:p>
            <a:pPr algn="ctr" defTabSz="685800">
              <a:defRPr/>
            </a:pPr>
            <a:r>
              <a:rPr lang="id-ID" sz="3375" b="1" dirty="0">
                <a:ea typeface="+mj-ea"/>
                <a:cs typeface="+mj-cs"/>
              </a:rPr>
              <a:t>-- PERSEPSI --</a:t>
            </a:r>
          </a:p>
        </p:txBody>
      </p:sp>
    </p:spTree>
    <p:extLst>
      <p:ext uri="{BB962C8B-B14F-4D97-AF65-F5344CB8AC3E}">
        <p14:creationId xmlns:p14="http://schemas.microsoft.com/office/powerpoint/2010/main" val="102845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7" y="857250"/>
            <a:ext cx="80807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8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3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857250"/>
            <a:ext cx="809267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0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74131" y="412356"/>
            <a:ext cx="821537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APERSEPSI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1556792"/>
            <a:ext cx="857256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id-ID" sz="2200" dirty="0"/>
              <a:t>Diakui bahwa bangsa Jepang begitu pesat dan unggul dalam produktifitas dan prestasi teknologinya. </a:t>
            </a:r>
            <a:r>
              <a:rPr lang="fi-FI" sz="2200" dirty="0"/>
              <a:t>Bangsa ini telah mengalahkan Eropa dan Amerika. Kini Korea mulai membuntuti Jepang. Apa rahasianya ? Bagaimana sumber daya manusianya ? </a:t>
            </a:r>
            <a:r>
              <a:rPr lang="id-ID" sz="2200" dirty="0"/>
              <a:t>Sehari-hari kita sering menemui orang yang begitu rajin, tekun bekerja, dan sangat berprestasi tinggi. Mereka sangat produktif dan kreatif. Sebaliknya banyak orang kita yang santai-santai, bekerja ala kadarnya, malas-malas. Mereka acuh tak acuh dengan kesuksesan. Motivasi Berprestasi</a:t>
            </a:r>
            <a:r>
              <a:rPr lang="id-ID" sz="2200" b="1" dirty="0"/>
              <a:t> </a:t>
            </a:r>
            <a:r>
              <a:rPr lang="id-ID" sz="2200" dirty="0"/>
              <a:t>merupakan bekal untuk meraih sukses. Dengan memiliki motivasi berprestasi maka akan muncul kesadaran bahwa dorongan untuk selalu mencapai kesuksesan (perilaku produktif dan selalu memperhatikan kualitas). </a:t>
            </a:r>
          </a:p>
          <a:p>
            <a:pPr lvl="0" algn="ctr">
              <a:spcBef>
                <a:spcPct val="20000"/>
              </a:spcBef>
            </a:pPr>
            <a:r>
              <a:rPr lang="id-ID" sz="2200" dirty="0"/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132856"/>
            <a:ext cx="8459244" cy="118499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algn="ctr" defTabSz="685800">
              <a:defRPr/>
            </a:pPr>
            <a:r>
              <a:rPr lang="id-ID" sz="15000" b="1" dirty="0">
                <a:solidFill>
                  <a:srgbClr val="FF0000"/>
                </a:solidFill>
                <a:ea typeface="+mj-ea"/>
                <a:cs typeface="+mj-cs"/>
              </a:rPr>
              <a:t>VIDEO / FILM</a:t>
            </a:r>
          </a:p>
          <a:p>
            <a:pPr algn="ctr" defTabSz="685800">
              <a:defRPr/>
            </a:pPr>
            <a:endParaRPr lang="id-ID" sz="75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987824" y="1316531"/>
            <a:ext cx="370053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d-ID" sz="2025" b="1" dirty="0">
                <a:solidFill>
                  <a:schemeClr val="tx1"/>
                </a:solidFill>
                <a:latin typeface="Century Gothic" panose="020B0502020202020204" pitchFamily="34" charset="0"/>
              </a:rPr>
              <a:t>T  A  Y  A  N  G  A  N</a:t>
            </a:r>
            <a:endParaRPr lang="en-US" sz="2025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hlinkClick r:id="rId2" highlightClick="1"/>
            <a:extLst>
              <a:ext uri="{FF2B5EF4-FFF2-40B4-BE49-F238E27FC236}">
                <a16:creationId xmlns:a16="http://schemas.microsoft.com/office/drawing/2014/main" id="{102B24BF-28EF-4673-829A-CFF5DABF37BA}"/>
              </a:ext>
            </a:extLst>
          </p:cNvPr>
          <p:cNvSpPr txBox="1"/>
          <p:nvPr/>
        </p:nvSpPr>
        <p:spPr>
          <a:xfrm>
            <a:off x="899592" y="3933056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/>
              <a:t>KLIK LINK YANG ADA DI SINI</a:t>
            </a:r>
          </a:p>
        </p:txBody>
      </p:sp>
    </p:spTree>
    <p:extLst>
      <p:ext uri="{BB962C8B-B14F-4D97-AF65-F5344CB8AC3E}">
        <p14:creationId xmlns:p14="http://schemas.microsoft.com/office/powerpoint/2010/main" val="11059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00034" y="428604"/>
            <a:ext cx="8001056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363" indent="-360363">
              <a:tabLst>
                <a:tab pos="360363" algn="l"/>
              </a:tabLst>
            </a:pPr>
            <a:r>
              <a:rPr lang="id-ID" sz="2100" dirty="0"/>
              <a:t>b. 	</a:t>
            </a:r>
            <a:r>
              <a:rPr lang="id-ID" sz="2400" dirty="0"/>
              <a:t>Maslow dalam teori kebutuhannya menggambarkan motivasi dalam bentuk Piramid sebagai berikut :</a:t>
            </a:r>
            <a:endParaRPr lang="id-ID" sz="21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309688" y="1265239"/>
            <a:ext cx="6334146" cy="5164157"/>
            <a:chOff x="3180" y="6825"/>
            <a:chExt cx="5910" cy="534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5224" y="7513"/>
              <a:ext cx="1813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Aktualisasi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id-ID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actuallyzation</a:t>
              </a:r>
              <a:r>
                <a:rPr kumimoji="0" lang="id-ID" sz="1400" b="0" i="1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id-ID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needs</a:t>
              </a: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180" y="6825"/>
              <a:ext cx="5910" cy="5340"/>
            </a:xfrm>
            <a:prstGeom prst="flowChartExtra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180" y="8760"/>
              <a:ext cx="197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 Harga Diri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id-ID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self esteem needs</a:t>
              </a: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680" y="9616"/>
              <a:ext cx="292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 Sosial (</a:t>
              </a:r>
              <a:r>
                <a:rPr kumimoji="0" lang="id-ID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social need</a:t>
              </a: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Bergaul, berteman, berkelompok</a:t>
              </a:r>
              <a:endPara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215" y="10455"/>
              <a:ext cx="3780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 Rasa Aman (</a:t>
              </a:r>
              <a:r>
                <a:rPr kumimoji="0" lang="sv-SE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savety needs</a:t>
              </a:r>
              <a:r>
                <a:rPr kumimoji="0" lang="sv-S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Rasa aman, tentram, kasih saying dan cinta</a:t>
              </a:r>
              <a:endPara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4245" y="11351"/>
              <a:ext cx="3780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 Dasar (</a:t>
              </a:r>
              <a:r>
                <a:rPr kumimoji="0" lang="id-ID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biological needs</a:t>
              </a:r>
              <a:r>
                <a:rPr kumimoji="0" lang="id-ID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Makan, minum, rumah, uang, materi, dan lain-lain</a:t>
              </a:r>
              <a:endParaRPr kumimoji="0" lang="id-ID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V="1">
              <a:off x="5165" y="8565"/>
              <a:ext cx="191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4665" y="9450"/>
              <a:ext cx="292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4155" y="10380"/>
              <a:ext cx="39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3690" y="11216"/>
              <a:ext cx="4890" cy="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27584" y="28071"/>
            <a:ext cx="821537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PENGERTIAN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9022" y="1028203"/>
            <a:ext cx="8001056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id-ID" sz="2100" b="1" dirty="0"/>
              <a:t>1.  Motivasi </a:t>
            </a:r>
            <a:endParaRPr lang="id-ID" sz="2100" i="1" dirty="0"/>
          </a:p>
          <a:p>
            <a:r>
              <a:rPr lang="id-ID" sz="2100" dirty="0"/>
              <a:t>Motivasi adalah daya penggerak di dalam diri seseorang untuk berbuat sendiri. Motivasi merupakan kondisi internal individu yang mendorongnya untuk berbuat sesuatu. Peran motivasi adalah sebagai pemasok daya (</a:t>
            </a:r>
            <a:r>
              <a:rPr lang="id-ID" sz="2100" i="1" dirty="0"/>
              <a:t>energizer</a:t>
            </a:r>
            <a:r>
              <a:rPr lang="id-ID" sz="2100" dirty="0"/>
              <a:t>) untuk bertingkah laku secara terarah (Gleitman 1986)</a:t>
            </a:r>
          </a:p>
          <a:p>
            <a:r>
              <a:rPr lang="es-ES_tradnl" sz="2100" b="1" dirty="0"/>
              <a:t>2.  </a:t>
            </a:r>
            <a:r>
              <a:rPr lang="es-ES_tradnl" sz="2100" b="1" dirty="0" err="1"/>
              <a:t>Filosof</a:t>
            </a:r>
            <a:r>
              <a:rPr lang="id-ID" sz="2100" b="1" dirty="0"/>
              <a:t>i</a:t>
            </a:r>
            <a:r>
              <a:rPr lang="es-ES_tradnl" sz="2100" b="1" dirty="0"/>
              <a:t>  </a:t>
            </a:r>
            <a:r>
              <a:rPr lang="es-ES_tradnl" sz="2100" b="1" dirty="0" err="1"/>
              <a:t>Motivasi</a:t>
            </a:r>
            <a:endParaRPr lang="id-ID" sz="2100" dirty="0"/>
          </a:p>
          <a:p>
            <a:pPr marL="457200" indent="-457200">
              <a:buAutoNum type="alphaLcPeriod"/>
            </a:pPr>
            <a:r>
              <a:rPr lang="es-ES_tradnl" sz="2100" dirty="0"/>
              <a:t>Pada </a:t>
            </a:r>
            <a:r>
              <a:rPr lang="es-ES_tradnl" sz="2100" dirty="0" err="1"/>
              <a:t>hakekatnya</a:t>
            </a:r>
            <a:r>
              <a:rPr lang="es-ES_tradnl" sz="2100" dirty="0"/>
              <a:t> </a:t>
            </a:r>
            <a:r>
              <a:rPr lang="es-ES_tradnl" sz="2100" dirty="0" err="1"/>
              <a:t>motivasi</a:t>
            </a:r>
            <a:r>
              <a:rPr lang="es-ES_tradnl" sz="2100" dirty="0"/>
              <a:t> </a:t>
            </a:r>
            <a:r>
              <a:rPr lang="es-ES_tradnl" sz="2100" dirty="0" err="1"/>
              <a:t>diyakini</a:t>
            </a:r>
            <a:r>
              <a:rPr lang="es-ES_tradnl" sz="2100" dirty="0"/>
              <a:t> </a:t>
            </a:r>
            <a:r>
              <a:rPr lang="es-ES_tradnl" sz="2100" dirty="0" err="1"/>
              <a:t>sebagai</a:t>
            </a:r>
            <a:r>
              <a:rPr lang="es-ES_tradnl" sz="2100" dirty="0"/>
              <a:t> </a:t>
            </a:r>
            <a:r>
              <a:rPr lang="es-ES_tradnl" sz="2100" dirty="0" err="1"/>
              <a:t>hasil</a:t>
            </a:r>
            <a:r>
              <a:rPr lang="es-ES_tradnl" sz="2100" dirty="0"/>
              <a:t> </a:t>
            </a:r>
            <a:r>
              <a:rPr lang="es-ES_tradnl" sz="2100" dirty="0" err="1"/>
              <a:t>penguatan</a:t>
            </a:r>
            <a:r>
              <a:rPr lang="es-ES_tradnl" sz="2100" dirty="0"/>
              <a:t> (</a:t>
            </a:r>
            <a:r>
              <a:rPr lang="es-ES_tradnl" sz="2100" i="1" dirty="0" err="1"/>
              <a:t>reinforcement</a:t>
            </a:r>
            <a:r>
              <a:rPr lang="es-ES_tradnl" sz="2100" dirty="0"/>
              <a:t>)     </a:t>
            </a:r>
            <a:endParaRPr lang="id-ID" sz="2100" dirty="0"/>
          </a:p>
          <a:p>
            <a:pPr marL="457200" indent="-457200"/>
            <a:r>
              <a:rPr lang="id-ID" sz="2100" dirty="0"/>
              <a:t>	</a:t>
            </a:r>
            <a:r>
              <a:rPr lang="es-ES_tradnl" sz="2100" dirty="0" err="1"/>
              <a:t>Contoh</a:t>
            </a:r>
            <a:r>
              <a:rPr lang="es-ES_tradnl" sz="2100" dirty="0"/>
              <a:t> : </a:t>
            </a:r>
            <a:r>
              <a:rPr lang="es-ES_tradnl" sz="2100" dirty="0" err="1"/>
              <a:t>Perolehan</a:t>
            </a:r>
            <a:r>
              <a:rPr lang="es-ES_tradnl" sz="2100" dirty="0"/>
              <a:t> </a:t>
            </a:r>
            <a:r>
              <a:rPr lang="es-ES_tradnl" sz="2100" dirty="0" err="1"/>
              <a:t>nilai</a:t>
            </a:r>
            <a:r>
              <a:rPr lang="es-ES_tradnl" sz="2100" dirty="0"/>
              <a:t> </a:t>
            </a:r>
            <a:r>
              <a:rPr lang="es-ES_tradnl" sz="2100" dirty="0" err="1"/>
              <a:t>bagus</a:t>
            </a:r>
            <a:r>
              <a:rPr lang="es-ES_tradnl" sz="2100" dirty="0"/>
              <a:t> </a:t>
            </a:r>
            <a:r>
              <a:rPr lang="es-ES_tradnl" sz="2100" dirty="0" err="1"/>
              <a:t>atau</a:t>
            </a:r>
            <a:r>
              <a:rPr lang="es-ES_tradnl" sz="2100" dirty="0"/>
              <a:t> </a:t>
            </a:r>
            <a:r>
              <a:rPr lang="es-ES_tradnl" sz="2100" dirty="0" err="1"/>
              <a:t>pujian</a:t>
            </a:r>
            <a:r>
              <a:rPr lang="es-ES_tradnl" sz="2100" dirty="0"/>
              <a:t> </a:t>
            </a:r>
            <a:r>
              <a:rPr lang="es-ES_tradnl" sz="2100" dirty="0" err="1"/>
              <a:t>guru</a:t>
            </a:r>
            <a:r>
              <a:rPr lang="es-ES_tradnl" sz="2100" dirty="0"/>
              <a:t> </a:t>
            </a:r>
            <a:r>
              <a:rPr lang="es-ES_tradnl" sz="2100" dirty="0" err="1"/>
              <a:t>akan</a:t>
            </a:r>
            <a:r>
              <a:rPr lang="es-ES_tradnl" sz="2100" dirty="0"/>
              <a:t> </a:t>
            </a:r>
            <a:r>
              <a:rPr lang="es-ES_tradnl" sz="2100" dirty="0" err="1"/>
              <a:t>menambah</a:t>
            </a:r>
            <a:r>
              <a:rPr lang="es-ES_tradnl" sz="2100" dirty="0"/>
              <a:t> </a:t>
            </a:r>
            <a:r>
              <a:rPr lang="es-ES_tradnl" sz="2100" dirty="0" err="1"/>
              <a:t>motivasi</a:t>
            </a:r>
            <a:r>
              <a:rPr lang="es-ES_tradnl" sz="2100" dirty="0"/>
              <a:t> </a:t>
            </a:r>
            <a:r>
              <a:rPr lang="es-ES_tradnl" sz="2100" dirty="0" err="1"/>
              <a:t>belajar</a:t>
            </a:r>
            <a:endParaRPr lang="id-ID" sz="2100" dirty="0"/>
          </a:p>
          <a:p>
            <a:pPr marL="457200" indent="-457200"/>
            <a:r>
              <a:rPr lang="id-ID" sz="2100" dirty="0"/>
              <a:t>	</a:t>
            </a:r>
            <a:r>
              <a:rPr lang="es-ES_tradnl" sz="2100" dirty="0" err="1"/>
              <a:t>Dorongan</a:t>
            </a:r>
            <a:r>
              <a:rPr lang="es-ES_tradnl" sz="2100" dirty="0"/>
              <a:t> </a:t>
            </a:r>
            <a:r>
              <a:rPr lang="es-ES_tradnl" sz="2100" dirty="0" err="1"/>
              <a:t>seseorang</a:t>
            </a:r>
            <a:r>
              <a:rPr lang="es-ES_tradnl" sz="2100" dirty="0"/>
              <a:t> </a:t>
            </a:r>
            <a:r>
              <a:rPr lang="es-ES_tradnl" sz="2100" dirty="0" err="1"/>
              <a:t>untuk</a:t>
            </a:r>
            <a:r>
              <a:rPr lang="es-ES_tradnl" sz="2100" dirty="0"/>
              <a:t> </a:t>
            </a:r>
            <a:r>
              <a:rPr lang="es-ES_tradnl" sz="2100" dirty="0" err="1"/>
              <a:t>menunjukkan</a:t>
            </a:r>
            <a:r>
              <a:rPr lang="es-ES_tradnl" sz="2100" dirty="0"/>
              <a:t> </a:t>
            </a:r>
            <a:r>
              <a:rPr lang="es-ES_tradnl" sz="2100" dirty="0" err="1"/>
              <a:t>bahwa</a:t>
            </a:r>
            <a:r>
              <a:rPr lang="es-ES_tradnl" sz="2100" dirty="0"/>
              <a:t> </a:t>
            </a:r>
            <a:r>
              <a:rPr lang="es-ES_tradnl" sz="2100" dirty="0" err="1"/>
              <a:t>dirinya</a:t>
            </a:r>
            <a:r>
              <a:rPr lang="es-ES_tradnl" sz="2100" dirty="0"/>
              <a:t> </a:t>
            </a:r>
            <a:r>
              <a:rPr lang="es-ES_tradnl" sz="2100" dirty="0" err="1"/>
              <a:t>positif</a:t>
            </a:r>
            <a:r>
              <a:rPr lang="es-ES_tradnl" sz="2100" dirty="0"/>
              <a:t> (</a:t>
            </a:r>
            <a:r>
              <a:rPr lang="es-ES_tradnl" sz="2100" dirty="0" err="1"/>
              <a:t>seorang</a:t>
            </a:r>
            <a:r>
              <a:rPr lang="es-ES_tradnl" sz="2100" dirty="0"/>
              <a:t> yang </a:t>
            </a:r>
            <a:r>
              <a:rPr lang="es-ES_tradnl" sz="2100" dirty="0" err="1"/>
              <a:t>baik</a:t>
            </a:r>
            <a:r>
              <a:rPr lang="es-ES_tradnl" sz="2100" dirty="0"/>
              <a:t>) </a:t>
            </a:r>
            <a:r>
              <a:rPr lang="es-ES_tradnl" sz="2100" dirty="0" err="1"/>
              <a:t>adalah</a:t>
            </a:r>
            <a:r>
              <a:rPr lang="es-ES_tradnl" sz="2100" dirty="0"/>
              <a:t> </a:t>
            </a:r>
            <a:r>
              <a:rPr lang="es-ES_tradnl" sz="2100" dirty="0" err="1"/>
              <a:t>motivasi</a:t>
            </a:r>
            <a:r>
              <a:rPr lang="es-ES_tradnl" sz="2100" dirty="0"/>
              <a:t> </a:t>
            </a:r>
            <a:r>
              <a:rPr lang="es-ES_tradnl" sz="2100" dirty="0" err="1"/>
              <a:t>untuk</a:t>
            </a:r>
            <a:r>
              <a:rPr lang="es-ES_tradnl" sz="2100" dirty="0"/>
              <a:t> </a:t>
            </a:r>
            <a:r>
              <a:rPr lang="es-ES_tradnl" sz="2100" dirty="0" err="1"/>
              <a:t>mendapatkan</a:t>
            </a:r>
            <a:r>
              <a:rPr lang="es-ES_tradnl" sz="2100" dirty="0"/>
              <a:t> </a:t>
            </a:r>
            <a:r>
              <a:rPr lang="es-ES_tradnl" sz="2100" dirty="0" err="1"/>
              <a:t>standar</a:t>
            </a:r>
            <a:r>
              <a:rPr lang="es-ES_tradnl" sz="2100" dirty="0"/>
              <a:t> </a:t>
            </a:r>
            <a:r>
              <a:rPr lang="es-ES_tradnl" sz="2100" dirty="0" err="1"/>
              <a:t>kepuasan</a:t>
            </a:r>
            <a:r>
              <a:rPr lang="es-ES_tradnl" sz="2100" dirty="0"/>
              <a:t> </a:t>
            </a:r>
            <a:r>
              <a:rPr lang="es-ES_tradnl" sz="2100" dirty="0" err="1"/>
              <a:t>diri</a:t>
            </a:r>
            <a:r>
              <a:rPr lang="es-ES_tradnl" sz="2100" dirty="0"/>
              <a:t> (</a:t>
            </a:r>
            <a:r>
              <a:rPr lang="es-ES_tradnl" sz="2100" i="1" dirty="0" err="1"/>
              <a:t>cognitive</a:t>
            </a:r>
            <a:r>
              <a:rPr lang="es-ES_tradnl" sz="2100" i="1" dirty="0"/>
              <a:t> </a:t>
            </a:r>
            <a:r>
              <a:rPr lang="es-ES_tradnl" sz="2100" i="1" dirty="0" err="1"/>
              <a:t>dissonance</a:t>
            </a:r>
            <a:r>
              <a:rPr lang="es-ES_tradnl" sz="2100" dirty="0"/>
              <a:t>)</a:t>
            </a:r>
            <a:endParaRPr lang="id-ID" sz="2100" dirty="0"/>
          </a:p>
          <a:p>
            <a:pPr marL="457200" lvl="0" indent="-457200">
              <a:buAutoNum type="arabicPeriod"/>
            </a:pPr>
            <a:endParaRPr lang="id-ID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592" y="548680"/>
            <a:ext cx="7219976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4000" b="1" dirty="0">
                <a:solidFill>
                  <a:srgbClr val="FF0000"/>
                </a:solidFill>
              </a:rPr>
              <a:t>MOTIVASI </a:t>
            </a:r>
          </a:p>
          <a:p>
            <a:pPr>
              <a:spcBef>
                <a:spcPct val="0"/>
              </a:spcBef>
              <a:defRPr/>
            </a:pPr>
            <a:r>
              <a:rPr lang="id-ID" sz="4000" b="1" dirty="0">
                <a:solidFill>
                  <a:srgbClr val="FF0000"/>
                </a:solidFill>
              </a:rPr>
              <a:t>INTRINSIK DAN EKSTRINSIK</a:t>
            </a:r>
            <a:endParaRPr lang="id-ID" sz="4000" dirty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8154" y="1691688"/>
            <a:ext cx="8001056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_tradnl" sz="2400" dirty="0"/>
              <a:t>Secara </a:t>
            </a:r>
            <a:r>
              <a:rPr lang="es-ES_tradnl" sz="2400" dirty="0" err="1"/>
              <a:t>umum</a:t>
            </a:r>
            <a:r>
              <a:rPr lang="es-ES_tradnl" sz="2400" dirty="0"/>
              <a:t> </a:t>
            </a:r>
            <a:r>
              <a:rPr lang="es-ES_tradnl" sz="2400" dirty="0" err="1"/>
              <a:t>motivasi</a:t>
            </a:r>
            <a:r>
              <a:rPr lang="es-ES_tradnl" sz="2400" dirty="0"/>
              <a:t> </a:t>
            </a:r>
            <a:r>
              <a:rPr lang="es-ES_tradnl" sz="2400" dirty="0" err="1"/>
              <a:t>dapat</a:t>
            </a:r>
            <a:r>
              <a:rPr lang="es-ES_tradnl" sz="2400" dirty="0"/>
              <a:t> </a:t>
            </a:r>
            <a:r>
              <a:rPr lang="es-ES_tradnl" sz="2400" dirty="0" err="1"/>
              <a:t>dibedakan</a:t>
            </a:r>
            <a:r>
              <a:rPr lang="es-ES_tradnl" sz="2400" dirty="0"/>
              <a:t> </a:t>
            </a:r>
            <a:r>
              <a:rPr lang="es-ES_tradnl" sz="2400" dirty="0" err="1"/>
              <a:t>menjadi</a:t>
            </a:r>
            <a:r>
              <a:rPr lang="es-ES_tradnl" sz="2400" dirty="0"/>
              <a:t> </a:t>
            </a:r>
            <a:r>
              <a:rPr lang="es-ES_tradnl" sz="2400" dirty="0" err="1"/>
              <a:t>dua</a:t>
            </a:r>
            <a:r>
              <a:rPr lang="es-ES_tradnl" sz="2400" dirty="0"/>
              <a:t> </a:t>
            </a:r>
            <a:r>
              <a:rPr lang="es-ES_tradnl" sz="2400" dirty="0" err="1"/>
              <a:t>jenis</a:t>
            </a:r>
            <a:r>
              <a:rPr lang="es-ES_tradnl" sz="2400" dirty="0"/>
              <a:t>, </a:t>
            </a:r>
            <a:r>
              <a:rPr lang="es-ES_tradnl" sz="2400" dirty="0" err="1"/>
              <a:t>yaitu</a:t>
            </a:r>
            <a:r>
              <a:rPr lang="es-ES_tradnl" sz="2400" dirty="0"/>
              <a:t> :	</a:t>
            </a:r>
            <a:endParaRPr lang="id-ID" sz="2400" dirty="0"/>
          </a:p>
          <a:p>
            <a:pPr lvl="0"/>
            <a:r>
              <a:rPr lang="id-ID" sz="2400" i="1" dirty="0"/>
              <a:t>1.  Motivasi Instrinsik</a:t>
            </a:r>
            <a:r>
              <a:rPr lang="id-ID" sz="2400" dirty="0"/>
              <a:t>, </a:t>
            </a:r>
          </a:p>
          <a:p>
            <a:pPr marL="360363" lvl="0" indent="-360363"/>
            <a:r>
              <a:rPr lang="id-ID" sz="2400" dirty="0"/>
              <a:t>	yaitu : Dorongan yang bersumber dari dalam diri seseorang Contoh : dorongan ingin minum, dorongan ingin bisa dan lain-lainnya</a:t>
            </a:r>
          </a:p>
          <a:p>
            <a:pPr lvl="0"/>
            <a:r>
              <a:rPr lang="id-ID" sz="2400" i="1" dirty="0"/>
              <a:t>2. </a:t>
            </a:r>
            <a:r>
              <a:rPr lang="es-ES_tradnl" sz="2400" i="1" dirty="0" err="1"/>
              <a:t>Motivasi</a:t>
            </a:r>
            <a:r>
              <a:rPr lang="es-ES_tradnl" sz="2400" i="1" dirty="0"/>
              <a:t> </a:t>
            </a:r>
            <a:r>
              <a:rPr lang="es-ES_tradnl" sz="2400" i="1" dirty="0" err="1"/>
              <a:t>Ekstrinsik</a:t>
            </a:r>
            <a:r>
              <a:rPr lang="es-ES_tradnl" sz="2400" dirty="0"/>
              <a:t>, </a:t>
            </a:r>
            <a:endParaRPr lang="id-ID" sz="2400" dirty="0"/>
          </a:p>
          <a:p>
            <a:pPr marL="360363" lvl="0" indent="-360363"/>
            <a:r>
              <a:rPr lang="id-ID" sz="2400" dirty="0"/>
              <a:t>	yaitu : D</a:t>
            </a:r>
            <a:r>
              <a:rPr lang="es-ES_tradnl" sz="2400" dirty="0" err="1"/>
              <a:t>orongan</a:t>
            </a:r>
            <a:r>
              <a:rPr lang="es-ES_tradnl" sz="2400" dirty="0"/>
              <a:t> </a:t>
            </a:r>
            <a:r>
              <a:rPr lang="es-ES_tradnl" sz="2400" dirty="0" err="1"/>
              <a:t>untuk</a:t>
            </a:r>
            <a:r>
              <a:rPr lang="es-ES_tradnl" sz="2400" dirty="0"/>
              <a:t> </a:t>
            </a:r>
            <a:r>
              <a:rPr lang="es-ES_tradnl" sz="2400" dirty="0" err="1"/>
              <a:t>berbuat</a:t>
            </a:r>
            <a:r>
              <a:rPr lang="es-ES_tradnl" sz="2400" dirty="0"/>
              <a:t> </a:t>
            </a:r>
            <a:r>
              <a:rPr lang="es-ES_tradnl" sz="2400" dirty="0" err="1"/>
              <a:t>sesuatu</a:t>
            </a:r>
            <a:r>
              <a:rPr lang="es-ES_tradnl" sz="2400" dirty="0"/>
              <a:t> yang </a:t>
            </a:r>
            <a:r>
              <a:rPr lang="es-ES_tradnl" sz="2400" dirty="0" err="1"/>
              <a:t>berasal</a:t>
            </a:r>
            <a:r>
              <a:rPr lang="es-ES_tradnl" sz="2400" dirty="0"/>
              <a:t> </a:t>
            </a:r>
            <a:r>
              <a:rPr lang="es-ES_tradnl" sz="2400" dirty="0" err="1"/>
              <a:t>dari</a:t>
            </a:r>
            <a:r>
              <a:rPr lang="es-ES_tradnl" sz="2400" dirty="0"/>
              <a:t> </a:t>
            </a:r>
            <a:r>
              <a:rPr lang="es-ES_tradnl" sz="2400" dirty="0" err="1"/>
              <a:t>luar</a:t>
            </a:r>
            <a:r>
              <a:rPr lang="es-ES_tradnl" sz="2400" dirty="0"/>
              <a:t> </a:t>
            </a:r>
            <a:r>
              <a:rPr lang="es-ES_tradnl" sz="2400" dirty="0" err="1"/>
              <a:t>diri</a:t>
            </a:r>
            <a:r>
              <a:rPr lang="es-ES_tradnl" sz="2400" dirty="0"/>
              <a:t> </a:t>
            </a:r>
            <a:r>
              <a:rPr lang="es-ES_tradnl" sz="2400" dirty="0" err="1"/>
              <a:t>Contoh</a:t>
            </a:r>
            <a:r>
              <a:rPr lang="es-ES_tradnl" sz="2400" dirty="0"/>
              <a:t> : </a:t>
            </a:r>
            <a:r>
              <a:rPr lang="es-ES_tradnl" sz="2400" dirty="0" err="1"/>
              <a:t>seseorang</a:t>
            </a:r>
            <a:r>
              <a:rPr lang="es-ES_tradnl" sz="2400" dirty="0"/>
              <a:t> </a:t>
            </a:r>
            <a:r>
              <a:rPr lang="es-ES_tradnl" sz="2400" dirty="0" err="1"/>
              <a:t>bertingkah</a:t>
            </a:r>
            <a:r>
              <a:rPr lang="es-ES_tradnl" sz="2400" dirty="0"/>
              <a:t> </a:t>
            </a:r>
            <a:r>
              <a:rPr lang="es-ES_tradnl" sz="2400" dirty="0" err="1"/>
              <a:t>laku</a:t>
            </a:r>
            <a:r>
              <a:rPr lang="es-ES_tradnl" sz="2400" dirty="0"/>
              <a:t> </a:t>
            </a:r>
            <a:r>
              <a:rPr lang="es-ES_tradnl" sz="2400" dirty="0" err="1"/>
              <a:t>karena</a:t>
            </a:r>
            <a:r>
              <a:rPr lang="es-ES_tradnl" sz="2400" dirty="0"/>
              <a:t> </a:t>
            </a:r>
            <a:r>
              <a:rPr lang="es-ES_tradnl" sz="2400" dirty="0" err="1"/>
              <a:t>adanya</a:t>
            </a:r>
            <a:r>
              <a:rPr lang="es-ES_tradnl" sz="2400" dirty="0"/>
              <a:t> </a:t>
            </a:r>
            <a:r>
              <a:rPr lang="es-ES_tradnl" sz="2400" dirty="0" err="1"/>
              <a:t>penghargaan</a:t>
            </a:r>
            <a:r>
              <a:rPr lang="es-ES_tradnl" sz="2400" dirty="0"/>
              <a:t>, </a:t>
            </a:r>
            <a:r>
              <a:rPr lang="es-ES_tradnl" sz="2400" dirty="0" err="1"/>
              <a:t>pengakuan</a:t>
            </a:r>
            <a:r>
              <a:rPr lang="es-ES_tradnl" sz="2400" dirty="0"/>
              <a:t>, </a:t>
            </a:r>
            <a:r>
              <a:rPr lang="es-ES_tradnl" sz="2400" dirty="0" err="1"/>
              <a:t>pujian</a:t>
            </a:r>
            <a:r>
              <a:rPr lang="es-ES_tradnl" sz="2400" dirty="0"/>
              <a:t>, </a:t>
            </a:r>
            <a:r>
              <a:rPr lang="es-ES_tradnl" sz="2400" dirty="0" err="1"/>
              <a:t>hadiah</a:t>
            </a:r>
            <a:r>
              <a:rPr lang="es-ES_tradnl" sz="2400" dirty="0"/>
              <a:t> dan </a:t>
            </a:r>
            <a:r>
              <a:rPr lang="es-ES_tradnl" sz="2400" dirty="0" err="1"/>
              <a:t>sebagainya</a:t>
            </a:r>
            <a:endParaRPr lang="id-ID" sz="2400" dirty="0"/>
          </a:p>
          <a:p>
            <a:r>
              <a:rPr lang="es-ES_tradnl" sz="2400" dirty="0"/>
              <a:t>  </a:t>
            </a:r>
            <a:r>
              <a:rPr lang="id-ID" sz="2400" dirty="0"/>
              <a:t>Dalam praktik kedua motivasi tersebut harus dikombinasikan. </a:t>
            </a:r>
          </a:p>
          <a:p>
            <a:pPr lvl="0"/>
            <a:endParaRPr lang="id-ID" sz="2400" dirty="0"/>
          </a:p>
          <a:p>
            <a:pPr lvl="0"/>
            <a:endParaRPr kumimoji="0" lang="id-ID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771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Kerjakan dan upload tugasmu ke dalam link berikut 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</dc:creator>
  <cp:lastModifiedBy>user</cp:lastModifiedBy>
  <cp:revision>18</cp:revision>
  <dcterms:created xsi:type="dcterms:W3CDTF">2016-07-21T12:45:39Z</dcterms:created>
  <dcterms:modified xsi:type="dcterms:W3CDTF">2020-08-11T00:32:41Z</dcterms:modified>
</cp:coreProperties>
</file>