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7" r:id="rId3"/>
    <p:sldId id="258" r:id="rId4"/>
    <p:sldId id="260" r:id="rId5"/>
    <p:sldId id="261" r:id="rId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1" d="100"/>
          <a:sy n="71" d="100"/>
        </p:scale>
        <p:origin x="128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BAE2123-9474-4BFE-A8F0-A3E05D9EC78C}" type="datetimeFigureOut">
              <a:rPr lang="id-ID" smtClean="0"/>
              <a:t>30/07/2020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28BCAF5-B5D6-4222-9CEF-80197C117735}" type="slidenum">
              <a:rPr lang="id-ID" smtClean="0"/>
              <a:t>‹#›</a:t>
            </a:fld>
            <a:endParaRPr lang="id-ID"/>
          </a:p>
        </p:txBody>
      </p:sp>
    </p:spTree>
    <p:extLst>
      <p:ext uri="{BB962C8B-B14F-4D97-AF65-F5344CB8AC3E}">
        <p14:creationId xmlns:p14="http://schemas.microsoft.com/office/powerpoint/2010/main" val="2716356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AE2123-9474-4BFE-A8F0-A3E05D9EC78C}" type="datetimeFigureOut">
              <a:rPr lang="id-ID" smtClean="0"/>
              <a:t>30/07/2020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28BCAF5-B5D6-4222-9CEF-80197C117735}" type="slidenum">
              <a:rPr lang="id-ID" smtClean="0"/>
              <a:t>‹#›</a:t>
            </a:fld>
            <a:endParaRPr lang="id-ID"/>
          </a:p>
        </p:txBody>
      </p:sp>
    </p:spTree>
    <p:extLst>
      <p:ext uri="{BB962C8B-B14F-4D97-AF65-F5344CB8AC3E}">
        <p14:creationId xmlns:p14="http://schemas.microsoft.com/office/powerpoint/2010/main" val="911230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AE2123-9474-4BFE-A8F0-A3E05D9EC78C}" type="datetimeFigureOut">
              <a:rPr lang="id-ID" smtClean="0"/>
              <a:t>30/07/2020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28BCAF5-B5D6-4222-9CEF-80197C117735}" type="slidenum">
              <a:rPr lang="id-ID" smtClean="0"/>
              <a:t>‹#›</a:t>
            </a:fld>
            <a:endParaRPr lang="id-ID"/>
          </a:p>
        </p:txBody>
      </p:sp>
    </p:spTree>
    <p:extLst>
      <p:ext uri="{BB962C8B-B14F-4D97-AF65-F5344CB8AC3E}">
        <p14:creationId xmlns:p14="http://schemas.microsoft.com/office/powerpoint/2010/main" val="3425479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AE2123-9474-4BFE-A8F0-A3E05D9EC78C}" type="datetimeFigureOut">
              <a:rPr lang="id-ID" smtClean="0"/>
              <a:t>30/07/2020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28BCAF5-B5D6-4222-9CEF-80197C117735}" type="slidenum">
              <a:rPr lang="id-ID" smtClean="0"/>
              <a:t>‹#›</a:t>
            </a:fld>
            <a:endParaRPr lang="id-ID"/>
          </a:p>
        </p:txBody>
      </p:sp>
    </p:spTree>
    <p:extLst>
      <p:ext uri="{BB962C8B-B14F-4D97-AF65-F5344CB8AC3E}">
        <p14:creationId xmlns:p14="http://schemas.microsoft.com/office/powerpoint/2010/main" val="3447743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AE2123-9474-4BFE-A8F0-A3E05D9EC78C}" type="datetimeFigureOut">
              <a:rPr lang="id-ID" smtClean="0"/>
              <a:t>30/07/2020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28BCAF5-B5D6-4222-9CEF-80197C117735}" type="slidenum">
              <a:rPr lang="id-ID" smtClean="0"/>
              <a:t>‹#›</a:t>
            </a:fld>
            <a:endParaRPr lang="id-ID"/>
          </a:p>
        </p:txBody>
      </p:sp>
    </p:spTree>
    <p:extLst>
      <p:ext uri="{BB962C8B-B14F-4D97-AF65-F5344CB8AC3E}">
        <p14:creationId xmlns:p14="http://schemas.microsoft.com/office/powerpoint/2010/main" val="487381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BAE2123-9474-4BFE-A8F0-A3E05D9EC78C}" type="datetimeFigureOut">
              <a:rPr lang="id-ID" smtClean="0"/>
              <a:t>30/07/2020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28BCAF5-B5D6-4222-9CEF-80197C117735}" type="slidenum">
              <a:rPr lang="id-ID" smtClean="0"/>
              <a:t>‹#›</a:t>
            </a:fld>
            <a:endParaRPr lang="id-ID"/>
          </a:p>
        </p:txBody>
      </p:sp>
    </p:spTree>
    <p:extLst>
      <p:ext uri="{BB962C8B-B14F-4D97-AF65-F5344CB8AC3E}">
        <p14:creationId xmlns:p14="http://schemas.microsoft.com/office/powerpoint/2010/main" val="3325490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BAE2123-9474-4BFE-A8F0-A3E05D9EC78C}" type="datetimeFigureOut">
              <a:rPr lang="id-ID" smtClean="0"/>
              <a:t>30/07/2020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528BCAF5-B5D6-4222-9CEF-80197C117735}" type="slidenum">
              <a:rPr lang="id-ID" smtClean="0"/>
              <a:t>‹#›</a:t>
            </a:fld>
            <a:endParaRPr lang="id-ID"/>
          </a:p>
        </p:txBody>
      </p:sp>
    </p:spTree>
    <p:extLst>
      <p:ext uri="{BB962C8B-B14F-4D97-AF65-F5344CB8AC3E}">
        <p14:creationId xmlns:p14="http://schemas.microsoft.com/office/powerpoint/2010/main" val="3920559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BAE2123-9474-4BFE-A8F0-A3E05D9EC78C}" type="datetimeFigureOut">
              <a:rPr lang="id-ID" smtClean="0"/>
              <a:t>30/07/2020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528BCAF5-B5D6-4222-9CEF-80197C117735}" type="slidenum">
              <a:rPr lang="id-ID" smtClean="0"/>
              <a:t>‹#›</a:t>
            </a:fld>
            <a:endParaRPr lang="id-ID"/>
          </a:p>
        </p:txBody>
      </p:sp>
    </p:spTree>
    <p:extLst>
      <p:ext uri="{BB962C8B-B14F-4D97-AF65-F5344CB8AC3E}">
        <p14:creationId xmlns:p14="http://schemas.microsoft.com/office/powerpoint/2010/main" val="3220339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AE2123-9474-4BFE-A8F0-A3E05D9EC78C}" type="datetimeFigureOut">
              <a:rPr lang="id-ID" smtClean="0"/>
              <a:t>30/07/2020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528BCAF5-B5D6-4222-9CEF-80197C117735}" type="slidenum">
              <a:rPr lang="id-ID" smtClean="0"/>
              <a:t>‹#›</a:t>
            </a:fld>
            <a:endParaRPr lang="id-ID"/>
          </a:p>
        </p:txBody>
      </p:sp>
    </p:spTree>
    <p:extLst>
      <p:ext uri="{BB962C8B-B14F-4D97-AF65-F5344CB8AC3E}">
        <p14:creationId xmlns:p14="http://schemas.microsoft.com/office/powerpoint/2010/main" val="617879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AE2123-9474-4BFE-A8F0-A3E05D9EC78C}" type="datetimeFigureOut">
              <a:rPr lang="id-ID" smtClean="0"/>
              <a:t>30/07/2020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28BCAF5-B5D6-4222-9CEF-80197C117735}" type="slidenum">
              <a:rPr lang="id-ID" smtClean="0"/>
              <a:t>‹#›</a:t>
            </a:fld>
            <a:endParaRPr lang="id-ID"/>
          </a:p>
        </p:txBody>
      </p:sp>
    </p:spTree>
    <p:extLst>
      <p:ext uri="{BB962C8B-B14F-4D97-AF65-F5344CB8AC3E}">
        <p14:creationId xmlns:p14="http://schemas.microsoft.com/office/powerpoint/2010/main" val="3361020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AE2123-9474-4BFE-A8F0-A3E05D9EC78C}" type="datetimeFigureOut">
              <a:rPr lang="id-ID" smtClean="0"/>
              <a:t>30/07/2020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28BCAF5-B5D6-4222-9CEF-80197C117735}" type="slidenum">
              <a:rPr lang="id-ID" smtClean="0"/>
              <a:t>‹#›</a:t>
            </a:fld>
            <a:endParaRPr lang="id-ID"/>
          </a:p>
        </p:txBody>
      </p:sp>
    </p:spTree>
    <p:extLst>
      <p:ext uri="{BB962C8B-B14F-4D97-AF65-F5344CB8AC3E}">
        <p14:creationId xmlns:p14="http://schemas.microsoft.com/office/powerpoint/2010/main" val="4073552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AE2123-9474-4BFE-A8F0-A3E05D9EC78C}" type="datetimeFigureOut">
              <a:rPr lang="id-ID" smtClean="0"/>
              <a:t>30/07/2020</a:t>
            </a:fld>
            <a:endParaRPr lang="id-ID"/>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8BCAF5-B5D6-4222-9CEF-80197C117735}" type="slidenum">
              <a:rPr lang="id-ID" smtClean="0"/>
              <a:t>‹#›</a:t>
            </a:fld>
            <a:endParaRPr lang="id-ID"/>
          </a:p>
        </p:txBody>
      </p:sp>
    </p:spTree>
    <p:extLst>
      <p:ext uri="{BB962C8B-B14F-4D97-AF65-F5344CB8AC3E}">
        <p14:creationId xmlns:p14="http://schemas.microsoft.com/office/powerpoint/2010/main" val="804708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156447"/>
            <a:ext cx="9144000" cy="830997"/>
          </a:xfrm>
          <a:prstGeom prst="rect">
            <a:avLst/>
          </a:prstGeom>
          <a:noFill/>
        </p:spPr>
        <p:txBody>
          <a:bodyPr wrap="square" rtlCol="0">
            <a:spAutoFit/>
          </a:bodyPr>
          <a:lstStyle/>
          <a:p>
            <a:pPr algn="ctr"/>
            <a:r>
              <a:rPr lang="id-ID" sz="4800" dirty="0" smtClean="0">
                <a:latin typeface="Britannic Bold" panose="020B0903060703020204" pitchFamily="34" charset="0"/>
              </a:rPr>
              <a:t>SMKN43 JAKARTA</a:t>
            </a:r>
            <a:endParaRPr lang="id-ID" sz="4800" dirty="0">
              <a:latin typeface="Britannic Bold" panose="020B0903060703020204" pitchFamily="34" charset="0"/>
            </a:endParaRPr>
          </a:p>
        </p:txBody>
      </p:sp>
      <p:sp>
        <p:nvSpPr>
          <p:cNvPr id="5" name="TextBox 4"/>
          <p:cNvSpPr txBox="1"/>
          <p:nvPr/>
        </p:nvSpPr>
        <p:spPr>
          <a:xfrm>
            <a:off x="0" y="3281082"/>
            <a:ext cx="9144000" cy="707886"/>
          </a:xfrm>
          <a:prstGeom prst="rect">
            <a:avLst/>
          </a:prstGeom>
          <a:noFill/>
        </p:spPr>
        <p:txBody>
          <a:bodyPr wrap="square" rtlCol="0">
            <a:spAutoFit/>
          </a:bodyPr>
          <a:lstStyle/>
          <a:p>
            <a:pPr algn="ctr"/>
            <a:r>
              <a:rPr lang="id-ID" sz="4000" b="1" dirty="0" smtClean="0">
                <a:latin typeface="Tahoma" panose="020B0604030504040204" pitchFamily="34" charset="0"/>
                <a:ea typeface="Tahoma" panose="020B0604030504040204" pitchFamily="34" charset="0"/>
                <a:cs typeface="Tahoma" panose="020B0604030504040204" pitchFamily="34" charset="0"/>
              </a:rPr>
              <a:t>PENDIDIKAN AGAMA KRISTEN</a:t>
            </a:r>
            <a:endParaRPr lang="id-ID" sz="4000" b="1" dirty="0">
              <a:latin typeface="Tahoma" panose="020B0604030504040204" pitchFamily="34" charset="0"/>
              <a:ea typeface="Tahoma" panose="020B0604030504040204" pitchFamily="34" charset="0"/>
              <a:cs typeface="Tahoma" panose="020B0604030504040204" pitchFamily="34" charset="0"/>
            </a:endParaRPr>
          </a:p>
        </p:txBody>
      </p:sp>
      <p:sp>
        <p:nvSpPr>
          <p:cNvPr id="2" name="TextBox 1"/>
          <p:cNvSpPr txBox="1"/>
          <p:nvPr/>
        </p:nvSpPr>
        <p:spPr>
          <a:xfrm>
            <a:off x="4572000" y="5741894"/>
            <a:ext cx="1503938" cy="400110"/>
          </a:xfrm>
          <a:prstGeom prst="rect">
            <a:avLst/>
          </a:prstGeom>
          <a:noFill/>
        </p:spPr>
        <p:txBody>
          <a:bodyPr wrap="none" rtlCol="0">
            <a:spAutoFit/>
          </a:bodyPr>
          <a:lstStyle/>
          <a:p>
            <a:r>
              <a:rPr lang="id-ID" sz="2000" b="1" dirty="0" smtClean="0">
                <a:latin typeface="Tahoma" panose="020B0604030504040204" pitchFamily="34" charset="0"/>
                <a:ea typeface="Tahoma" panose="020B0604030504040204" pitchFamily="34" charset="0"/>
                <a:cs typeface="Tahoma" panose="020B0604030504040204" pitchFamily="34" charset="0"/>
              </a:rPr>
              <a:t>KELAS XII</a:t>
            </a:r>
            <a:endParaRPr lang="id-ID" sz="20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15077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45659" y="537882"/>
            <a:ext cx="5028941" cy="461665"/>
          </a:xfrm>
          <a:prstGeom prst="rect">
            <a:avLst/>
          </a:prstGeom>
          <a:noFill/>
        </p:spPr>
        <p:txBody>
          <a:bodyPr wrap="none" rtlCol="0">
            <a:spAutoFit/>
          </a:bodyPr>
          <a:lstStyle/>
          <a:p>
            <a:r>
              <a:rPr lang="id-ID" sz="2400" b="1" dirty="0" smtClean="0">
                <a:latin typeface="Tahoma" panose="020B0604030504040204" pitchFamily="34" charset="0"/>
                <a:ea typeface="Tahoma" panose="020B0604030504040204" pitchFamily="34" charset="0"/>
                <a:cs typeface="Tahoma" panose="020B0604030504040204" pitchFamily="34" charset="0"/>
              </a:rPr>
              <a:t>HAM ADALAH ANUGRAH ALLAH</a:t>
            </a:r>
            <a:endParaRPr lang="id-ID" sz="2400" b="1" dirty="0">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p:nvSpPr>
        <p:spPr>
          <a:xfrm>
            <a:off x="484094" y="1613647"/>
            <a:ext cx="8001000" cy="3416320"/>
          </a:xfrm>
          <a:prstGeom prst="rect">
            <a:avLst/>
          </a:prstGeom>
          <a:noFill/>
        </p:spPr>
        <p:txBody>
          <a:bodyPr wrap="square" rtlCol="0">
            <a:spAutoFit/>
          </a:bodyPr>
          <a:lstStyle/>
          <a:p>
            <a:r>
              <a:rPr lang="id-ID" sz="2400" dirty="0" smtClean="0">
                <a:latin typeface="Tahoma" panose="020B0604030504040204" pitchFamily="34" charset="0"/>
                <a:ea typeface="Tahoma" panose="020B0604030504040204" pitchFamily="34" charset="0"/>
                <a:cs typeface="Tahoma" panose="020B0604030504040204" pitchFamily="34" charset="0"/>
              </a:rPr>
              <a:t>Beberapa pengertian HAM :</a:t>
            </a:r>
          </a:p>
          <a:p>
            <a:pPr marL="342900" indent="-342900">
              <a:buAutoNum type="arabicPeriod"/>
            </a:pPr>
            <a:r>
              <a:rPr lang="id-ID" sz="2400" dirty="0" smtClean="0">
                <a:latin typeface="Tahoma" panose="020B0604030504040204" pitchFamily="34" charset="0"/>
                <a:ea typeface="Tahoma" panose="020B0604030504040204" pitchFamily="34" charset="0"/>
                <a:cs typeface="Tahoma" panose="020B0604030504040204" pitchFamily="34" charset="0"/>
              </a:rPr>
              <a:t>Hak-hak dasar atau pokok bagi manusia  sejak dilahirkan yang merupakan anugrah dari Allah yang Mahakuasa.</a:t>
            </a:r>
          </a:p>
          <a:p>
            <a:pPr marL="342900" indent="-342900">
              <a:buAutoNum type="arabicPeriod"/>
            </a:pPr>
            <a:r>
              <a:rPr lang="id-ID" sz="2400" dirty="0" smtClean="0">
                <a:latin typeface="Tahoma" panose="020B0604030504040204" pitchFamily="34" charset="0"/>
                <a:ea typeface="Tahoma" panose="020B0604030504040204" pitchFamily="34" charset="0"/>
                <a:cs typeface="Tahoma" panose="020B0604030504040204" pitchFamily="34" charset="0"/>
              </a:rPr>
              <a:t>Hak yang melekat pada martabat manusia sebagai insan ciptaan Allah yang bersifat tidak bisa dilanggar oleh siapa pun</a:t>
            </a:r>
          </a:p>
          <a:p>
            <a:pPr marL="342900" indent="-342900">
              <a:buAutoNum type="arabicPeriod"/>
            </a:pPr>
            <a:r>
              <a:rPr lang="id-ID" sz="2400" dirty="0" smtClean="0">
                <a:latin typeface="Tahoma" panose="020B0604030504040204" pitchFamily="34" charset="0"/>
                <a:ea typeface="Tahoma" panose="020B0604030504040204" pitchFamily="34" charset="0"/>
                <a:cs typeface="Tahoma" panose="020B0604030504040204" pitchFamily="34" charset="0"/>
              </a:rPr>
              <a:t>Hak selalu hadir bersama kewajiban</a:t>
            </a:r>
          </a:p>
          <a:p>
            <a:pPr marL="342900" indent="-342900">
              <a:buAutoNum type="arabicPeriod"/>
            </a:pPr>
            <a:endParaRPr lang="id-ID"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2042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5117" y="443753"/>
            <a:ext cx="7651377" cy="5386090"/>
          </a:xfrm>
          <a:prstGeom prst="rect">
            <a:avLst/>
          </a:prstGeom>
          <a:noFill/>
        </p:spPr>
        <p:txBody>
          <a:bodyPr wrap="square" rtlCol="0">
            <a:spAutoFit/>
          </a:bodyPr>
          <a:lstStyle/>
          <a:p>
            <a:r>
              <a:rPr lang="id-ID" sz="2400" b="1" dirty="0" smtClean="0">
                <a:latin typeface="Tahoma" panose="020B0604030504040204" pitchFamily="34" charset="0"/>
                <a:ea typeface="Tahoma" panose="020B0604030504040204" pitchFamily="34" charset="0"/>
                <a:cs typeface="Tahoma" panose="020B0604030504040204" pitchFamily="34" charset="0"/>
              </a:rPr>
              <a:t>KEDAULATAN ALLAH</a:t>
            </a:r>
          </a:p>
          <a:p>
            <a:endParaRPr lang="id-ID" sz="1600" dirty="0">
              <a:latin typeface="Tahoma" panose="020B0604030504040204" pitchFamily="34" charset="0"/>
              <a:ea typeface="Tahoma" panose="020B0604030504040204" pitchFamily="34" charset="0"/>
              <a:cs typeface="Tahoma" panose="020B0604030504040204" pitchFamily="34" charset="0"/>
            </a:endParaRPr>
          </a:p>
          <a:p>
            <a:r>
              <a:rPr lang="id-ID" sz="1600" dirty="0" smtClean="0">
                <a:latin typeface="Tahoma" panose="020B0604030504040204" pitchFamily="34" charset="0"/>
                <a:ea typeface="Tahoma" panose="020B0604030504040204" pitchFamily="34" charset="0"/>
                <a:cs typeface="Tahoma" panose="020B0604030504040204" pitchFamily="34" charset="0"/>
              </a:rPr>
              <a:t>Berbicara tentang hak asasi manusia dalam iman Kristen beranjak dari dua pokok utama yaitu :</a:t>
            </a:r>
          </a:p>
          <a:p>
            <a:pPr marL="342900" indent="-342900">
              <a:buAutoNum type="arabicPeriod"/>
            </a:pPr>
            <a:r>
              <a:rPr lang="id-ID" sz="1600" dirty="0" smtClean="0">
                <a:latin typeface="Tahoma" panose="020B0604030504040204" pitchFamily="34" charset="0"/>
                <a:ea typeface="Tahoma" panose="020B0604030504040204" pitchFamily="34" charset="0"/>
                <a:cs typeface="Tahoma" panose="020B0604030504040204" pitchFamily="34" charset="0"/>
              </a:rPr>
              <a:t>Kedaulatan Allah yang universal. Bahwa hak asasi manusia adalah hak-hak paling asasi yang diletakkan oleh Allah pada setiap mansuia semata-mata karena ia adalah mansuia, makhluk ciptaan Allah.</a:t>
            </a:r>
          </a:p>
          <a:p>
            <a:pPr marL="342900" indent="-342900">
              <a:buAutoNum type="arabicPeriod"/>
            </a:pPr>
            <a:r>
              <a:rPr lang="id-ID" sz="1600" dirty="0" smtClean="0">
                <a:latin typeface="Tahoma" panose="020B0604030504040204" pitchFamily="34" charset="0"/>
                <a:ea typeface="Tahoma" panose="020B0604030504040204" pitchFamily="34" charset="0"/>
                <a:cs typeface="Tahoma" panose="020B0604030504040204" pitchFamily="34" charset="0"/>
              </a:rPr>
              <a:t>Manusia diciptakan menurut gambar dan rupa Allah. Manusia adalah manusia yang utuh di hadapan sesamanya dan dihadapan Allah, dan bertanggung jawab langsung kepada Allah.</a:t>
            </a:r>
          </a:p>
          <a:p>
            <a:pPr marL="342900" indent="-342900">
              <a:buAutoNum type="arabicPeriod"/>
            </a:pPr>
            <a:endParaRPr lang="id-ID" sz="1600" dirty="0">
              <a:latin typeface="Tahoma" panose="020B0604030504040204" pitchFamily="34" charset="0"/>
              <a:ea typeface="Tahoma" panose="020B0604030504040204" pitchFamily="34" charset="0"/>
              <a:cs typeface="Tahoma" panose="020B0604030504040204" pitchFamily="34" charset="0"/>
            </a:endParaRPr>
          </a:p>
          <a:p>
            <a:r>
              <a:rPr lang="id-ID" sz="1600" dirty="0" smtClean="0">
                <a:latin typeface="Tahoma" panose="020B0604030504040204" pitchFamily="34" charset="0"/>
                <a:ea typeface="Tahoma" panose="020B0604030504040204" pitchFamily="34" charset="0"/>
                <a:cs typeface="Tahoma" panose="020B0604030504040204" pitchFamily="34" charset="0"/>
              </a:rPr>
              <a:t>	Semua hak yang berakar pada eksistensi manusia adalah hak-hak yang melekat bersamaan dengan kehadiran manusia ke dunia. Selain hak yang bersifat universal, manusia memiliki hak-hak lain yang diterima karena perlindungan negara atau lembaga, dan yang dapat diterima apabila sesorang telah memenuhi kewajiban tertentu.</a:t>
            </a:r>
          </a:p>
          <a:p>
            <a:r>
              <a:rPr lang="id-ID" sz="1600" dirty="0">
                <a:latin typeface="Tahoma" panose="020B0604030504040204" pitchFamily="34" charset="0"/>
                <a:ea typeface="Tahoma" panose="020B0604030504040204" pitchFamily="34" charset="0"/>
                <a:cs typeface="Tahoma" panose="020B0604030504040204" pitchFamily="34" charset="0"/>
              </a:rPr>
              <a:t>	</a:t>
            </a:r>
            <a:r>
              <a:rPr lang="id-ID" sz="1600" dirty="0" smtClean="0">
                <a:latin typeface="Tahoma" panose="020B0604030504040204" pitchFamily="34" charset="0"/>
                <a:ea typeface="Tahoma" panose="020B0604030504040204" pitchFamily="34" charset="0"/>
                <a:cs typeface="Tahoma" panose="020B0604030504040204" pitchFamily="34" charset="0"/>
              </a:rPr>
              <a:t>Hak asasi manusia menempatkan manusia pada kedudukan yang mulia, memiliki harkat dan derajat yang tinggi. Menghormati hak asasi manusia berarti menghormati Alla, penciptanya. Melanggar hak asasi manusia berarti merampas hak Allah.</a:t>
            </a:r>
          </a:p>
          <a:p>
            <a:endParaRPr lang="id-ID" sz="16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29136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91718" y="174811"/>
            <a:ext cx="1138453" cy="523220"/>
          </a:xfrm>
          <a:prstGeom prst="rect">
            <a:avLst/>
          </a:prstGeom>
          <a:noFill/>
        </p:spPr>
        <p:txBody>
          <a:bodyPr wrap="none" rtlCol="0">
            <a:spAutoFit/>
          </a:bodyPr>
          <a:lstStyle/>
          <a:p>
            <a:r>
              <a:rPr lang="id-ID" sz="28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SOAL</a:t>
            </a:r>
            <a:endParaRPr lang="id-ID"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p:nvSpPr>
        <p:spPr>
          <a:xfrm>
            <a:off x="726141" y="1290918"/>
            <a:ext cx="5472953" cy="3693319"/>
          </a:xfrm>
          <a:prstGeom prst="rect">
            <a:avLst/>
          </a:prstGeom>
          <a:noFill/>
        </p:spPr>
        <p:txBody>
          <a:bodyPr wrap="square" rtlCol="0">
            <a:spAutoFit/>
          </a:bodyPr>
          <a:lstStyle/>
          <a:p>
            <a:r>
              <a:rPr lang="id-ID" dirty="0" smtClean="0"/>
              <a:t>Baca Bilangan 16 sampai kamu memahaminya</a:t>
            </a:r>
          </a:p>
          <a:p>
            <a:pPr marL="342900" indent="-342900">
              <a:buAutoNum type="arabicPeriod"/>
            </a:pPr>
            <a:r>
              <a:rPr lang="id-ID" dirty="0" smtClean="0"/>
              <a:t>Apa yang menyebabkan terjadinya pemberontakan terhadap Musa dan Harun ?</a:t>
            </a:r>
          </a:p>
          <a:p>
            <a:pPr marL="342900" indent="-342900">
              <a:buAutoNum type="arabicPeriod"/>
            </a:pPr>
            <a:r>
              <a:rPr lang="id-ID" dirty="0" smtClean="0"/>
              <a:t>Apa yang direncanakan untuk memberontak Musa dan Harun ?</a:t>
            </a:r>
          </a:p>
          <a:p>
            <a:pPr marL="342900" indent="-342900">
              <a:buAutoNum type="arabicPeriod"/>
            </a:pPr>
            <a:r>
              <a:rPr lang="id-ID" dirty="0" smtClean="0"/>
              <a:t>Apa yang dilakukan Musa untuk menghadapi pemberontakan Korah dan kawan-kawan ?</a:t>
            </a:r>
          </a:p>
          <a:p>
            <a:pPr marL="342900" indent="-342900">
              <a:buAutoNum type="arabicPeriod"/>
            </a:pPr>
            <a:r>
              <a:rPr lang="id-ID" dirty="0" smtClean="0"/>
              <a:t>Mengapa dipilih cara tertentu untuk menyelesaikan masalah pemberontakan  tersebut ?</a:t>
            </a:r>
          </a:p>
          <a:p>
            <a:pPr marL="342900" indent="-342900">
              <a:buAutoNum type="arabicPeriod"/>
            </a:pPr>
            <a:r>
              <a:rPr lang="id-ID" dirty="0" smtClean="0"/>
              <a:t>Mengapa Allah membela Musa dan Harun di hadapan bangsa Israel ?</a:t>
            </a:r>
          </a:p>
          <a:p>
            <a:pPr marL="342900" indent="-342900">
              <a:buAutoNum type="arabicPeriod"/>
            </a:pPr>
            <a:r>
              <a:rPr lang="id-ID" dirty="0" smtClean="0"/>
              <a:t>Jelaskan tindakan keadilan yang dilakukan Allah terhadap pada pembrontak.  </a:t>
            </a:r>
            <a:endParaRPr lang="id-ID" dirty="0"/>
          </a:p>
        </p:txBody>
      </p:sp>
    </p:spTree>
    <p:extLst>
      <p:ext uri="{BB962C8B-B14F-4D97-AF65-F5344CB8AC3E}">
        <p14:creationId xmlns:p14="http://schemas.microsoft.com/office/powerpoint/2010/main" val="2691223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37370712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104</TotalTime>
  <Words>196</Words>
  <Application>Microsoft Office PowerPoint</Application>
  <PresentationFormat>On-screen Show (4:3)</PresentationFormat>
  <Paragraphs>24</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Britannic Bold</vt:lpstr>
      <vt:lpstr>Calibri</vt:lpstr>
      <vt:lpstr>Calibri Light</vt:lpstr>
      <vt:lpstr>Tahoma</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Yoel</dc:creator>
  <cp:lastModifiedBy>Yoel</cp:lastModifiedBy>
  <cp:revision>8</cp:revision>
  <dcterms:created xsi:type="dcterms:W3CDTF">2020-07-30T01:12:47Z</dcterms:created>
  <dcterms:modified xsi:type="dcterms:W3CDTF">2020-07-30T02:57:01Z</dcterms:modified>
</cp:coreProperties>
</file>