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3" r:id="rId4"/>
    <p:sldId id="260" r:id="rId5"/>
    <p:sldId id="264" r:id="rId6"/>
    <p:sldId id="261" r:id="rId7"/>
    <p:sldId id="262"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5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D36118-5B2E-499C-B0B6-9B739CE59ADE}"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C068C4-38BC-43F3-8B9B-86C9D0E5B942}" type="slidenum">
              <a:rPr lang="id-ID" smtClean="0"/>
              <a:t>‹#›</a:t>
            </a:fld>
            <a:endParaRPr lang="id-ID"/>
          </a:p>
        </p:txBody>
      </p:sp>
    </p:spTree>
    <p:extLst>
      <p:ext uri="{BB962C8B-B14F-4D97-AF65-F5344CB8AC3E}">
        <p14:creationId xmlns:p14="http://schemas.microsoft.com/office/powerpoint/2010/main" val="2092612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D36118-5B2E-499C-B0B6-9B739CE59ADE}"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C068C4-38BC-43F3-8B9B-86C9D0E5B942}" type="slidenum">
              <a:rPr lang="id-ID" smtClean="0"/>
              <a:t>‹#›</a:t>
            </a:fld>
            <a:endParaRPr lang="id-ID"/>
          </a:p>
        </p:txBody>
      </p:sp>
    </p:spTree>
    <p:extLst>
      <p:ext uri="{BB962C8B-B14F-4D97-AF65-F5344CB8AC3E}">
        <p14:creationId xmlns:p14="http://schemas.microsoft.com/office/powerpoint/2010/main" val="178791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D36118-5B2E-499C-B0B6-9B739CE59ADE}"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C068C4-38BC-43F3-8B9B-86C9D0E5B942}" type="slidenum">
              <a:rPr lang="id-ID" smtClean="0"/>
              <a:t>‹#›</a:t>
            </a:fld>
            <a:endParaRPr lang="id-ID"/>
          </a:p>
        </p:txBody>
      </p:sp>
    </p:spTree>
    <p:extLst>
      <p:ext uri="{BB962C8B-B14F-4D97-AF65-F5344CB8AC3E}">
        <p14:creationId xmlns:p14="http://schemas.microsoft.com/office/powerpoint/2010/main" val="2782328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D36118-5B2E-499C-B0B6-9B739CE59ADE}"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C068C4-38BC-43F3-8B9B-86C9D0E5B942}" type="slidenum">
              <a:rPr lang="id-ID" smtClean="0"/>
              <a:t>‹#›</a:t>
            </a:fld>
            <a:endParaRPr lang="id-ID"/>
          </a:p>
        </p:txBody>
      </p:sp>
    </p:spTree>
    <p:extLst>
      <p:ext uri="{BB962C8B-B14F-4D97-AF65-F5344CB8AC3E}">
        <p14:creationId xmlns:p14="http://schemas.microsoft.com/office/powerpoint/2010/main" val="3899560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D36118-5B2E-499C-B0B6-9B739CE59ADE}" type="datetimeFigureOut">
              <a:rPr lang="id-ID" smtClean="0"/>
              <a:t>28/07/2020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BC068C4-38BC-43F3-8B9B-86C9D0E5B942}" type="slidenum">
              <a:rPr lang="id-ID" smtClean="0"/>
              <a:t>‹#›</a:t>
            </a:fld>
            <a:endParaRPr lang="id-ID"/>
          </a:p>
        </p:txBody>
      </p:sp>
    </p:spTree>
    <p:extLst>
      <p:ext uri="{BB962C8B-B14F-4D97-AF65-F5344CB8AC3E}">
        <p14:creationId xmlns:p14="http://schemas.microsoft.com/office/powerpoint/2010/main" val="358906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D36118-5B2E-499C-B0B6-9B739CE59ADE}" type="datetimeFigureOut">
              <a:rPr lang="id-ID" smtClean="0"/>
              <a:t>28/07/2020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C068C4-38BC-43F3-8B9B-86C9D0E5B942}" type="slidenum">
              <a:rPr lang="id-ID" smtClean="0"/>
              <a:t>‹#›</a:t>
            </a:fld>
            <a:endParaRPr lang="id-ID"/>
          </a:p>
        </p:txBody>
      </p:sp>
    </p:spTree>
    <p:extLst>
      <p:ext uri="{BB962C8B-B14F-4D97-AF65-F5344CB8AC3E}">
        <p14:creationId xmlns:p14="http://schemas.microsoft.com/office/powerpoint/2010/main" val="1287214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D36118-5B2E-499C-B0B6-9B739CE59ADE}" type="datetimeFigureOut">
              <a:rPr lang="id-ID" smtClean="0"/>
              <a:t>28/07/2020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BC068C4-38BC-43F3-8B9B-86C9D0E5B942}" type="slidenum">
              <a:rPr lang="id-ID" smtClean="0"/>
              <a:t>‹#›</a:t>
            </a:fld>
            <a:endParaRPr lang="id-ID"/>
          </a:p>
        </p:txBody>
      </p:sp>
    </p:spTree>
    <p:extLst>
      <p:ext uri="{BB962C8B-B14F-4D97-AF65-F5344CB8AC3E}">
        <p14:creationId xmlns:p14="http://schemas.microsoft.com/office/powerpoint/2010/main" val="2752648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D36118-5B2E-499C-B0B6-9B739CE59ADE}" type="datetimeFigureOut">
              <a:rPr lang="id-ID" smtClean="0"/>
              <a:t>28/07/2020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BC068C4-38BC-43F3-8B9B-86C9D0E5B942}" type="slidenum">
              <a:rPr lang="id-ID" smtClean="0"/>
              <a:t>‹#›</a:t>
            </a:fld>
            <a:endParaRPr lang="id-ID"/>
          </a:p>
        </p:txBody>
      </p:sp>
    </p:spTree>
    <p:extLst>
      <p:ext uri="{BB962C8B-B14F-4D97-AF65-F5344CB8AC3E}">
        <p14:creationId xmlns:p14="http://schemas.microsoft.com/office/powerpoint/2010/main" val="1621920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D36118-5B2E-499C-B0B6-9B739CE59ADE}" type="datetimeFigureOut">
              <a:rPr lang="id-ID" smtClean="0"/>
              <a:t>28/07/2020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BC068C4-38BC-43F3-8B9B-86C9D0E5B942}" type="slidenum">
              <a:rPr lang="id-ID" smtClean="0"/>
              <a:t>‹#›</a:t>
            </a:fld>
            <a:endParaRPr lang="id-ID"/>
          </a:p>
        </p:txBody>
      </p:sp>
    </p:spTree>
    <p:extLst>
      <p:ext uri="{BB962C8B-B14F-4D97-AF65-F5344CB8AC3E}">
        <p14:creationId xmlns:p14="http://schemas.microsoft.com/office/powerpoint/2010/main" val="1203150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36118-5B2E-499C-B0B6-9B739CE59ADE}" type="datetimeFigureOut">
              <a:rPr lang="id-ID" smtClean="0"/>
              <a:t>28/07/2020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C068C4-38BC-43F3-8B9B-86C9D0E5B942}" type="slidenum">
              <a:rPr lang="id-ID" smtClean="0"/>
              <a:t>‹#›</a:t>
            </a:fld>
            <a:endParaRPr lang="id-ID"/>
          </a:p>
        </p:txBody>
      </p:sp>
    </p:spTree>
    <p:extLst>
      <p:ext uri="{BB962C8B-B14F-4D97-AF65-F5344CB8AC3E}">
        <p14:creationId xmlns:p14="http://schemas.microsoft.com/office/powerpoint/2010/main" val="429027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D36118-5B2E-499C-B0B6-9B739CE59ADE}" type="datetimeFigureOut">
              <a:rPr lang="id-ID" smtClean="0"/>
              <a:t>28/07/2020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BC068C4-38BC-43F3-8B9B-86C9D0E5B942}" type="slidenum">
              <a:rPr lang="id-ID" smtClean="0"/>
              <a:t>‹#›</a:t>
            </a:fld>
            <a:endParaRPr lang="id-ID"/>
          </a:p>
        </p:txBody>
      </p:sp>
    </p:spTree>
    <p:extLst>
      <p:ext uri="{BB962C8B-B14F-4D97-AF65-F5344CB8AC3E}">
        <p14:creationId xmlns:p14="http://schemas.microsoft.com/office/powerpoint/2010/main" val="2369129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3000" r="-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36118-5B2E-499C-B0B6-9B739CE59ADE}" type="datetimeFigureOut">
              <a:rPr lang="id-ID" smtClean="0"/>
              <a:t>28/07/2020</a:t>
            </a:fld>
            <a:endParaRPr lang="id-ID"/>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068C4-38BC-43F3-8B9B-86C9D0E5B942}" type="slidenum">
              <a:rPr lang="id-ID" smtClean="0"/>
              <a:t>‹#›</a:t>
            </a:fld>
            <a:endParaRPr lang="id-ID"/>
          </a:p>
        </p:txBody>
      </p:sp>
    </p:spTree>
    <p:extLst>
      <p:ext uri="{BB962C8B-B14F-4D97-AF65-F5344CB8AC3E}">
        <p14:creationId xmlns:p14="http://schemas.microsoft.com/office/powerpoint/2010/main" val="4073056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02106" y="766482"/>
            <a:ext cx="5030544" cy="707886"/>
          </a:xfrm>
          <a:prstGeom prst="rect">
            <a:avLst/>
          </a:prstGeom>
          <a:noFill/>
        </p:spPr>
        <p:txBody>
          <a:bodyPr wrap="none" rtlCol="0">
            <a:spAutoFit/>
          </a:bodyPr>
          <a:lstStyle/>
          <a:p>
            <a:r>
              <a:rPr lang="id-ID" sz="4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SMKN 43 JAKARTA</a:t>
            </a:r>
            <a:endParaRPr lang="id-ID"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0" y="2622176"/>
            <a:ext cx="9144000" cy="646331"/>
          </a:xfrm>
          <a:prstGeom prst="rect">
            <a:avLst/>
          </a:prstGeom>
          <a:noFill/>
        </p:spPr>
        <p:txBody>
          <a:bodyPr wrap="square" rtlCol="0">
            <a:spAutoFit/>
          </a:bodyPr>
          <a:lstStyle/>
          <a:p>
            <a:pPr algn="ctr"/>
            <a:r>
              <a:rPr lang="id-ID"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PENDIDIKAN AGAMA KRISTEN</a:t>
            </a:r>
            <a:endParaRPr lang="id-ID"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49770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74812"/>
            <a:ext cx="9144000" cy="584775"/>
          </a:xfrm>
          <a:prstGeom prst="rect">
            <a:avLst/>
          </a:prstGeom>
          <a:noFill/>
        </p:spPr>
        <p:txBody>
          <a:bodyPr wrap="square" rtlCol="0">
            <a:spAutoFit/>
          </a:bodyPr>
          <a:lstStyle/>
          <a:p>
            <a:pPr algn="ctr"/>
            <a:r>
              <a:rPr lang="id-ID"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DASAR </a:t>
            </a:r>
            <a:r>
              <a:rPr lang="id-ID"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KEHIDUPAN KELUARGA</a:t>
            </a:r>
            <a:endParaRPr lang="id-ID" sz="3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021976" y="792453"/>
            <a:ext cx="7409330" cy="5021888"/>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dirty="0" smtClean="0">
                <a:solidFill>
                  <a:schemeClr val="bg1"/>
                </a:solidFill>
                <a:latin typeface="Tahoma" panose="020B0604030504040204" pitchFamily="34" charset="0"/>
                <a:ea typeface="Tahoma" panose="020B0604030504040204" pitchFamily="34" charset="0"/>
                <a:cs typeface="Tahoma" panose="020B0604030504040204" pitchFamily="34" charset="0"/>
              </a:rPr>
              <a:t>Keluarga didirikan atas kehendak Allah. Seseorang laki-laki dan seorang perempuan sepkat dan mengikat diri dalam janji kudus di hadapan Allah, untuk memulia rumah tangga baru.</a:t>
            </a:r>
          </a:p>
          <a:p>
            <a:pPr marL="285750" indent="-285750" algn="just">
              <a:lnSpc>
                <a:spcPct val="150000"/>
              </a:lnSpc>
              <a:buFont typeface="Arial" panose="020B0604020202020204" pitchFamily="34" charset="0"/>
              <a:buChar char="•"/>
            </a:pPr>
            <a:r>
              <a:rPr lang="id-ID" dirty="0" smtClean="0">
                <a:solidFill>
                  <a:schemeClr val="bg1"/>
                </a:solidFill>
                <a:latin typeface="Tahoma" panose="020B0604030504040204" pitchFamily="34" charset="0"/>
                <a:ea typeface="Tahoma" panose="020B0604030504040204" pitchFamily="34" charset="0"/>
                <a:cs typeface="Tahoma" panose="020B0604030504040204" pitchFamily="34" charset="0"/>
              </a:rPr>
              <a:t>Keluarga dibangun atas dasar kasih Kristus, bukan sekedar cinta seseorang manusia. Kasih Kristus yang melandasi hidup keluarga. Memberikan konsekuensi bahwa keluarga harus dimulai dan dibangun bersama Allah.</a:t>
            </a:r>
          </a:p>
          <a:p>
            <a:pPr marL="285750" indent="-285750" algn="just">
              <a:lnSpc>
                <a:spcPct val="150000"/>
              </a:lnSpc>
              <a:buFont typeface="Arial" panose="020B0604020202020204" pitchFamily="34" charset="0"/>
              <a:buChar char="•"/>
            </a:pPr>
            <a:r>
              <a:rPr lang="id-ID" dirty="0" smtClean="0">
                <a:solidFill>
                  <a:schemeClr val="bg1"/>
                </a:solidFill>
                <a:latin typeface="Tahoma" panose="020B0604030504040204" pitchFamily="34" charset="0"/>
                <a:ea typeface="Tahoma" panose="020B0604030504040204" pitchFamily="34" charset="0"/>
                <a:cs typeface="Tahoma" panose="020B0604030504040204" pitchFamily="34" charset="0"/>
              </a:rPr>
              <a:t>Firman Allah adalah dasar dan kaish Kristus adalah pengikat dalam keluarga. Firman Allah sebagai pedoman keluarga bukan hanya dibaca dan dipelajari, tetapi ditaati dn dilaksanakan. Cara membangun keluarga yang kokoh adalah dengan menempatkan Allah sebagai sumber dan pusat kehidupan keluarga</a:t>
            </a:r>
            <a:r>
              <a:rPr lang="id-ID"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id-ID"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08887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98494" y="537882"/>
            <a:ext cx="7086600" cy="5078313"/>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id-ID"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Keluarga memerlukan kasih yang tulus dan murni, seperti kasih Kristus kepada manusia. Sebab kasih seperti itulah yang membuat keluarga kokoh.</a:t>
            </a:r>
          </a:p>
          <a:p>
            <a:pPr marL="285750" indent="-285750" algn="just">
              <a:lnSpc>
                <a:spcPct val="150000"/>
              </a:lnSpc>
              <a:buFont typeface="Arial" panose="020B0604020202020204" pitchFamily="34" charset="0"/>
              <a:buChar char="•"/>
            </a:pPr>
            <a:r>
              <a:rPr lang="id-ID"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Syarat untuk menerima berkat Allah dalam keluarga adalah berjalan di jalan Tuhan, hidup menaati tauratNYa (maz 128:16). Hidup meneurut ajaran Alkitab adalah dasar yang kokoh bagi keluarga kristen.</a:t>
            </a:r>
            <a:endParaRPr lang="id-ID"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14960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1363" y="268942"/>
            <a:ext cx="9144000" cy="523220"/>
          </a:xfrm>
          <a:prstGeom prst="rect">
            <a:avLst/>
          </a:prstGeom>
          <a:noFill/>
        </p:spPr>
        <p:txBody>
          <a:bodyPr wrap="square" rtlCol="0">
            <a:spAutoFit/>
          </a:bodyPr>
          <a:lstStyle/>
          <a:p>
            <a:pPr algn="ctr"/>
            <a:r>
              <a:rPr lang="id-ID" sz="28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CINTA KASIH</a:t>
            </a:r>
            <a:endParaRPr lang="id-ID"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TextBox 4"/>
          <p:cNvSpPr txBox="1"/>
          <p:nvPr/>
        </p:nvSpPr>
        <p:spPr>
          <a:xfrm>
            <a:off x="1264025" y="914400"/>
            <a:ext cx="7395882" cy="4524315"/>
          </a:xfrm>
          <a:prstGeom prst="rect">
            <a:avLst/>
          </a:prstGeom>
          <a:noFill/>
        </p:spPr>
        <p:txBody>
          <a:bodyPr wrap="square" rtlCol="0">
            <a:spAutoFit/>
          </a:bodyPr>
          <a:lstStyle/>
          <a:p>
            <a:pPr algn="ctr">
              <a:lnSpc>
                <a:spcPct val="150000"/>
              </a:lnSpc>
            </a:pPr>
            <a:r>
              <a:rPr lang="id-ID" sz="2400" dirty="0" smtClean="0">
                <a:solidFill>
                  <a:schemeClr val="bg1"/>
                </a:solidFill>
                <a:latin typeface="Tahoma" panose="020B0604030504040204" pitchFamily="34" charset="0"/>
                <a:ea typeface="Tahoma" panose="020B0604030504040204" pitchFamily="34" charset="0"/>
                <a:cs typeface="Tahoma" panose="020B0604030504040204" pitchFamily="34" charset="0"/>
              </a:rPr>
              <a:t>Cinta adalah ungkapan atau emosi dari kasih sayang yang kuat dan karakteristik terhdap pribadi seseorang. Di dalam cinta ada semua kebaikan, perasaan kasih sayang dn belas kasihan. Jika dimiliki dalam kebenaran dan kekudusan Ilahi, cinta kasih akan membangun kesetiaan, menghidupkan semangat dan memuliakan Allah. Cinta berasal dari Allah karena Allah adalah kasih. </a:t>
            </a:r>
          </a:p>
        </p:txBody>
      </p:sp>
    </p:spTree>
    <p:extLst>
      <p:ext uri="{BB962C8B-B14F-4D97-AF65-F5344CB8AC3E}">
        <p14:creationId xmlns:p14="http://schemas.microsoft.com/office/powerpoint/2010/main" val="4279014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35425" y="389965"/>
            <a:ext cx="7490010" cy="4662815"/>
          </a:xfrm>
          <a:prstGeom prst="rect">
            <a:avLst/>
          </a:prstGeom>
          <a:noFill/>
        </p:spPr>
        <p:txBody>
          <a:bodyPr wrap="square" rtlCol="0">
            <a:spAutoFit/>
          </a:bodyPr>
          <a:lstStyle/>
          <a:p>
            <a:pPr algn="just">
              <a:lnSpc>
                <a:spcPct val="150000"/>
              </a:lnSpc>
            </a:pPr>
            <a:r>
              <a:rPr lang="id-ID" dirty="0" smtClean="0">
                <a:solidFill>
                  <a:schemeClr val="bg1"/>
                </a:solidFill>
              </a:rPr>
              <a:t>ada beberapa jenis cinta kasih yaitu :</a:t>
            </a:r>
          </a:p>
          <a:p>
            <a:pPr marL="342900" indent="-342900" algn="just">
              <a:lnSpc>
                <a:spcPct val="150000"/>
              </a:lnSpc>
              <a:buAutoNum type="arabicPeriod"/>
            </a:pPr>
            <a:r>
              <a:rPr lang="id-ID" b="1" dirty="0" smtClean="0">
                <a:solidFill>
                  <a:schemeClr val="bg1"/>
                </a:solidFill>
              </a:rPr>
              <a:t>Phileo,</a:t>
            </a:r>
            <a:r>
              <a:rPr lang="id-ID" dirty="0" smtClean="0">
                <a:solidFill>
                  <a:schemeClr val="bg1"/>
                </a:solidFill>
              </a:rPr>
              <a:t> cinta bersyarat. Yaitu cinta yang tumbuh berdasarkan sikap seseorang terhadap kita, karena seringnya berinteraksi dan hubungan yang akrab, terhubung melalui emosi karena sering bersama dn cocok. Cinta ini sangat diperlukan di antara anggota keluarga. Phileo akan membangun hubungan yang saling mengutungkan, saling mengagumi, dan mengasihi sebagai saudara.</a:t>
            </a:r>
          </a:p>
          <a:p>
            <a:pPr marL="342900" indent="-342900" algn="just">
              <a:lnSpc>
                <a:spcPct val="150000"/>
              </a:lnSpc>
              <a:buAutoNum type="arabicPeriod"/>
            </a:pPr>
            <a:r>
              <a:rPr lang="id-ID" b="1" dirty="0" smtClean="0">
                <a:solidFill>
                  <a:schemeClr val="bg1"/>
                </a:solidFill>
              </a:rPr>
              <a:t>Eros</a:t>
            </a:r>
            <a:r>
              <a:rPr lang="id-ID" dirty="0" smtClean="0">
                <a:solidFill>
                  <a:schemeClr val="bg1"/>
                </a:solidFill>
              </a:rPr>
              <a:t> adalah cinta yang tumbuh karena perasaan menginginkan seseorang yang merupakan lawan jenis. Cinta eros seringkali muncul tanpa perencanaan sebelumnya, biasanya dalam bentuk nafsu birahi. Jadi cinta ini tidak bolh ada dalam hubungan yang lain kecuali hubungan suami istri.</a:t>
            </a:r>
            <a:endParaRPr lang="id-ID" dirty="0" smtClean="0">
              <a:solidFill>
                <a:schemeClr val="bg1"/>
              </a:solidFill>
            </a:endParaRPr>
          </a:p>
        </p:txBody>
      </p:sp>
    </p:spTree>
    <p:extLst>
      <p:ext uri="{BB962C8B-B14F-4D97-AF65-F5344CB8AC3E}">
        <p14:creationId xmlns:p14="http://schemas.microsoft.com/office/powerpoint/2010/main" val="660127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6824" y="255496"/>
            <a:ext cx="8041342" cy="6492868"/>
          </a:xfrm>
          <a:prstGeom prst="rect">
            <a:avLst/>
          </a:prstGeom>
          <a:noFill/>
        </p:spPr>
        <p:txBody>
          <a:bodyPr wrap="square" rtlCol="0">
            <a:spAutoFit/>
          </a:bodyPr>
          <a:lstStyle/>
          <a:p>
            <a:pPr marL="268288" indent="-268288" algn="just" defTabSz="901700">
              <a:lnSpc>
                <a:spcPct val="150000"/>
              </a:lnSpc>
            </a:pPr>
            <a:r>
              <a:rPr lang="id-ID"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3. </a:t>
            </a:r>
            <a:r>
              <a:rPr lang="id-ID"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Storge</a:t>
            </a:r>
            <a:r>
              <a:rPr lang="id-ID"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adalah cinta mesra dari orangtua terhadap anak-anaknya. Cinta ini harus dimiliki oleh orangtua agar dapat membesarkan anak-anaknya dengan kasih sayang dan menanamkan karakter baik dalam diri mereka</a:t>
            </a:r>
          </a:p>
          <a:p>
            <a:pPr marL="268288" indent="-268288" algn="just">
              <a:lnSpc>
                <a:spcPct val="150000"/>
              </a:lnSpc>
            </a:pPr>
            <a:r>
              <a:rPr lang="id-ID"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4. </a:t>
            </a:r>
            <a:r>
              <a:rPr lang="id-ID" sz="20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Agape</a:t>
            </a:r>
            <a:r>
              <a:rPr lang="id-ID" sz="2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adalah cinta kasih tak bersyarat. Ini adalah cinta sejati, gambaran kasih Allah terhadap orang berdosa. Manusia tidak layak menerima kasih Allah, namun Allah mengasihi manusia bukan atas dasar kelayakan manusia, melainkan karena Allah adalah kasih. Kasih inilh yang dapat memulihkan luka hati, mengampuni orang lain, dan menerima keadaan apa pun meskipun tersakiti. Agape adalah cinta yang mau berkorban untuk orang lain. Kristus adalah teladan kasih agape. Ia tidak hanya mengasihi dan mengampuni, tetapi memberikan nyawaNya untuk menebus manusia berdosa.</a:t>
            </a:r>
          </a:p>
          <a:p>
            <a:pPr algn="just">
              <a:lnSpc>
                <a:spcPct val="150000"/>
              </a:lnSpc>
            </a:pPr>
            <a:endParaRPr lang="id-ID"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431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21976" y="1959937"/>
            <a:ext cx="7624483" cy="3000821"/>
          </a:xfrm>
          <a:prstGeom prst="rect">
            <a:avLst/>
          </a:prstGeom>
          <a:noFill/>
        </p:spPr>
        <p:txBody>
          <a:bodyPr wrap="square" rtlCol="0">
            <a:spAutoFit/>
          </a:bodyPr>
          <a:lstStyle/>
          <a:p>
            <a:pPr marL="342900" indent="-342900">
              <a:lnSpc>
                <a:spcPct val="150000"/>
              </a:lnSpc>
              <a:buAutoNum type="arabicPeriod"/>
            </a:pPr>
            <a:r>
              <a:rPr lang="id-ID" dirty="0" smtClean="0">
                <a:solidFill>
                  <a:schemeClr val="bg1"/>
                </a:solidFill>
                <a:latin typeface="Tahoma" panose="020B0604030504040204" pitchFamily="34" charset="0"/>
                <a:ea typeface="Tahoma" panose="020B0604030504040204" pitchFamily="34" charset="0"/>
                <a:cs typeface="Tahoma" panose="020B0604030504040204" pitchFamily="34" charset="0"/>
              </a:rPr>
              <a:t>Menurut pendapatmu, apa yang harus dilakukan oleh keluarga untuk membangun mezbah bagi Allah dalam keluarga ?</a:t>
            </a:r>
          </a:p>
          <a:p>
            <a:pPr marL="342900" indent="-342900">
              <a:lnSpc>
                <a:spcPct val="150000"/>
              </a:lnSpc>
              <a:buAutoNum type="arabicPeriod"/>
            </a:pPr>
            <a:r>
              <a:rPr lang="id-ID" dirty="0" smtClean="0">
                <a:solidFill>
                  <a:schemeClr val="bg1"/>
                </a:solidFill>
                <a:latin typeface="Tahoma" panose="020B0604030504040204" pitchFamily="34" charset="0"/>
                <a:ea typeface="Tahoma" panose="020B0604030504040204" pitchFamily="34" charset="0"/>
                <a:cs typeface="Tahoma" panose="020B0604030504040204" pitchFamily="34" charset="0"/>
              </a:rPr>
              <a:t>Tuliskan makna “kasih kristus adalah dasar membangun keluarga”.</a:t>
            </a:r>
          </a:p>
          <a:p>
            <a:pPr marL="342900" indent="-342900">
              <a:lnSpc>
                <a:spcPct val="150000"/>
              </a:lnSpc>
              <a:buAutoNum type="arabicPeriod"/>
            </a:pPr>
            <a:r>
              <a:rPr lang="id-ID" dirty="0" smtClean="0">
                <a:solidFill>
                  <a:schemeClr val="bg1"/>
                </a:solidFill>
                <a:latin typeface="Tahoma" panose="020B0604030504040204" pitchFamily="34" charset="0"/>
                <a:ea typeface="Tahoma" panose="020B0604030504040204" pitchFamily="34" charset="0"/>
                <a:cs typeface="Tahoma" panose="020B0604030504040204" pitchFamily="34" charset="0"/>
              </a:rPr>
              <a:t>Jelaskan fungsi protektif keluarga dan tuliskan dua contoh</a:t>
            </a:r>
          </a:p>
          <a:p>
            <a:pPr marL="342900" indent="-342900">
              <a:lnSpc>
                <a:spcPct val="150000"/>
              </a:lnSpc>
              <a:buAutoNum type="arabicPeriod"/>
            </a:pPr>
            <a:r>
              <a:rPr lang="id-ID" dirty="0" smtClean="0">
                <a:solidFill>
                  <a:schemeClr val="bg1"/>
                </a:solidFill>
                <a:latin typeface="Tahoma" panose="020B0604030504040204" pitchFamily="34" charset="0"/>
                <a:ea typeface="Tahoma" panose="020B0604030504040204" pitchFamily="34" charset="0"/>
                <a:cs typeface="Tahoma" panose="020B0604030504040204" pitchFamily="34" charset="0"/>
              </a:rPr>
              <a:t>Jelaskan fungsi edukatif keluarga terhadap anggota keluarganya</a:t>
            </a:r>
          </a:p>
          <a:p>
            <a:pPr marL="342900" indent="-342900">
              <a:lnSpc>
                <a:spcPct val="150000"/>
              </a:lnSpc>
              <a:buAutoNum type="arabicPeriod"/>
            </a:pPr>
            <a:r>
              <a:rPr lang="id-ID" dirty="0" smtClean="0">
                <a:solidFill>
                  <a:schemeClr val="bg1"/>
                </a:solidFill>
                <a:latin typeface="Tahoma" panose="020B0604030504040204" pitchFamily="34" charset="0"/>
                <a:ea typeface="Tahoma" panose="020B0604030504040204" pitchFamily="34" charset="0"/>
                <a:cs typeface="Tahoma" panose="020B0604030504040204" pitchFamily="34" charset="0"/>
              </a:rPr>
              <a:t>Jelaskan makna “menjadi sekerja Allah” dalam kehidupan keluarga</a:t>
            </a:r>
          </a:p>
          <a:p>
            <a:pPr>
              <a:lnSpc>
                <a:spcPct val="150000"/>
              </a:lnSpc>
            </a:pPr>
            <a:endParaRPr lang="id-ID"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p:cNvSpPr txBox="1"/>
          <p:nvPr/>
        </p:nvSpPr>
        <p:spPr>
          <a:xfrm>
            <a:off x="3550023" y="726141"/>
            <a:ext cx="1775012" cy="584775"/>
          </a:xfrm>
          <a:prstGeom prst="rect">
            <a:avLst/>
          </a:prstGeom>
          <a:noFill/>
        </p:spPr>
        <p:txBody>
          <a:bodyPr wrap="square" rtlCol="0">
            <a:spAutoFit/>
          </a:bodyPr>
          <a:lstStyle/>
          <a:p>
            <a:pPr algn="ctr"/>
            <a:r>
              <a:rPr lang="id-ID"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SOAL</a:t>
            </a:r>
            <a:endParaRPr lang="id-ID" sz="3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223201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514</Words>
  <Application>Microsoft Office PowerPoint</Application>
  <PresentationFormat>On-screen Show (4:3)</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Yoel</dc:creator>
  <cp:lastModifiedBy>Yoel</cp:lastModifiedBy>
  <cp:revision>4</cp:revision>
  <dcterms:created xsi:type="dcterms:W3CDTF">2020-07-28T00:18:33Z</dcterms:created>
  <dcterms:modified xsi:type="dcterms:W3CDTF">2020-07-28T00:56:40Z</dcterms:modified>
</cp:coreProperties>
</file>