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3" r:id="rId8"/>
    <p:sldId id="261"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12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E3DC36-D5FF-49AC-B6CE-FEA4ABC16A51}"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7D347C-A843-4381-9E27-2A9F67FBDAF4}" type="slidenum">
              <a:rPr lang="id-ID" smtClean="0"/>
              <a:t>‹#›</a:t>
            </a:fld>
            <a:endParaRPr lang="id-ID"/>
          </a:p>
        </p:txBody>
      </p:sp>
    </p:spTree>
    <p:extLst>
      <p:ext uri="{BB962C8B-B14F-4D97-AF65-F5344CB8AC3E}">
        <p14:creationId xmlns:p14="http://schemas.microsoft.com/office/powerpoint/2010/main" val="839750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E3DC36-D5FF-49AC-B6CE-FEA4ABC16A51}"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7D347C-A843-4381-9E27-2A9F67FBDAF4}" type="slidenum">
              <a:rPr lang="id-ID" smtClean="0"/>
              <a:t>‹#›</a:t>
            </a:fld>
            <a:endParaRPr lang="id-ID"/>
          </a:p>
        </p:txBody>
      </p:sp>
    </p:spTree>
    <p:extLst>
      <p:ext uri="{BB962C8B-B14F-4D97-AF65-F5344CB8AC3E}">
        <p14:creationId xmlns:p14="http://schemas.microsoft.com/office/powerpoint/2010/main" val="3742451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E3DC36-D5FF-49AC-B6CE-FEA4ABC16A51}"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7D347C-A843-4381-9E27-2A9F67FBDAF4}" type="slidenum">
              <a:rPr lang="id-ID" smtClean="0"/>
              <a:t>‹#›</a:t>
            </a:fld>
            <a:endParaRPr lang="id-ID"/>
          </a:p>
        </p:txBody>
      </p:sp>
    </p:spTree>
    <p:extLst>
      <p:ext uri="{BB962C8B-B14F-4D97-AF65-F5344CB8AC3E}">
        <p14:creationId xmlns:p14="http://schemas.microsoft.com/office/powerpoint/2010/main" val="2824980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E3DC36-D5FF-49AC-B6CE-FEA4ABC16A51}"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7D347C-A843-4381-9E27-2A9F67FBDAF4}" type="slidenum">
              <a:rPr lang="id-ID" smtClean="0"/>
              <a:t>‹#›</a:t>
            </a:fld>
            <a:endParaRPr lang="id-ID"/>
          </a:p>
        </p:txBody>
      </p:sp>
    </p:spTree>
    <p:extLst>
      <p:ext uri="{BB962C8B-B14F-4D97-AF65-F5344CB8AC3E}">
        <p14:creationId xmlns:p14="http://schemas.microsoft.com/office/powerpoint/2010/main" val="105077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3DC36-D5FF-49AC-B6CE-FEA4ABC16A51}"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7D347C-A843-4381-9E27-2A9F67FBDAF4}" type="slidenum">
              <a:rPr lang="id-ID" smtClean="0"/>
              <a:t>‹#›</a:t>
            </a:fld>
            <a:endParaRPr lang="id-ID"/>
          </a:p>
        </p:txBody>
      </p:sp>
    </p:spTree>
    <p:extLst>
      <p:ext uri="{BB962C8B-B14F-4D97-AF65-F5344CB8AC3E}">
        <p14:creationId xmlns:p14="http://schemas.microsoft.com/office/powerpoint/2010/main" val="406742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E3DC36-D5FF-49AC-B6CE-FEA4ABC16A51}"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B7D347C-A843-4381-9E27-2A9F67FBDAF4}" type="slidenum">
              <a:rPr lang="id-ID" smtClean="0"/>
              <a:t>‹#›</a:t>
            </a:fld>
            <a:endParaRPr lang="id-ID"/>
          </a:p>
        </p:txBody>
      </p:sp>
    </p:spTree>
    <p:extLst>
      <p:ext uri="{BB962C8B-B14F-4D97-AF65-F5344CB8AC3E}">
        <p14:creationId xmlns:p14="http://schemas.microsoft.com/office/powerpoint/2010/main" val="347110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E3DC36-D5FF-49AC-B6CE-FEA4ABC16A51}" type="datetimeFigureOut">
              <a:rPr lang="id-ID" smtClean="0"/>
              <a:t>06/08/2020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B7D347C-A843-4381-9E27-2A9F67FBDAF4}" type="slidenum">
              <a:rPr lang="id-ID" smtClean="0"/>
              <a:t>‹#›</a:t>
            </a:fld>
            <a:endParaRPr lang="id-ID"/>
          </a:p>
        </p:txBody>
      </p:sp>
    </p:spTree>
    <p:extLst>
      <p:ext uri="{BB962C8B-B14F-4D97-AF65-F5344CB8AC3E}">
        <p14:creationId xmlns:p14="http://schemas.microsoft.com/office/powerpoint/2010/main" val="2645567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E3DC36-D5FF-49AC-B6CE-FEA4ABC16A51}" type="datetimeFigureOut">
              <a:rPr lang="id-ID" smtClean="0"/>
              <a:t>06/08/2020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B7D347C-A843-4381-9E27-2A9F67FBDAF4}" type="slidenum">
              <a:rPr lang="id-ID" smtClean="0"/>
              <a:t>‹#›</a:t>
            </a:fld>
            <a:endParaRPr lang="id-ID"/>
          </a:p>
        </p:txBody>
      </p:sp>
    </p:spTree>
    <p:extLst>
      <p:ext uri="{BB962C8B-B14F-4D97-AF65-F5344CB8AC3E}">
        <p14:creationId xmlns:p14="http://schemas.microsoft.com/office/powerpoint/2010/main" val="1180203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3DC36-D5FF-49AC-B6CE-FEA4ABC16A51}" type="datetimeFigureOut">
              <a:rPr lang="id-ID" smtClean="0"/>
              <a:t>06/08/2020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B7D347C-A843-4381-9E27-2A9F67FBDAF4}" type="slidenum">
              <a:rPr lang="id-ID" smtClean="0"/>
              <a:t>‹#›</a:t>
            </a:fld>
            <a:endParaRPr lang="id-ID"/>
          </a:p>
        </p:txBody>
      </p:sp>
    </p:spTree>
    <p:extLst>
      <p:ext uri="{BB962C8B-B14F-4D97-AF65-F5344CB8AC3E}">
        <p14:creationId xmlns:p14="http://schemas.microsoft.com/office/powerpoint/2010/main" val="80978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3DC36-D5FF-49AC-B6CE-FEA4ABC16A51}"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B7D347C-A843-4381-9E27-2A9F67FBDAF4}" type="slidenum">
              <a:rPr lang="id-ID" smtClean="0"/>
              <a:t>‹#›</a:t>
            </a:fld>
            <a:endParaRPr lang="id-ID"/>
          </a:p>
        </p:txBody>
      </p:sp>
    </p:spTree>
    <p:extLst>
      <p:ext uri="{BB962C8B-B14F-4D97-AF65-F5344CB8AC3E}">
        <p14:creationId xmlns:p14="http://schemas.microsoft.com/office/powerpoint/2010/main" val="3540180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3DC36-D5FF-49AC-B6CE-FEA4ABC16A51}"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B7D347C-A843-4381-9E27-2A9F67FBDAF4}" type="slidenum">
              <a:rPr lang="id-ID" smtClean="0"/>
              <a:t>‹#›</a:t>
            </a:fld>
            <a:endParaRPr lang="id-ID"/>
          </a:p>
        </p:txBody>
      </p:sp>
    </p:spTree>
    <p:extLst>
      <p:ext uri="{BB962C8B-B14F-4D97-AF65-F5344CB8AC3E}">
        <p14:creationId xmlns:p14="http://schemas.microsoft.com/office/powerpoint/2010/main" val="2329304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3DC36-D5FF-49AC-B6CE-FEA4ABC16A51}" type="datetimeFigureOut">
              <a:rPr lang="id-ID" smtClean="0"/>
              <a:t>06/08/2020</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D347C-A843-4381-9E27-2A9F67FBDAF4}" type="slidenum">
              <a:rPr lang="id-ID" smtClean="0"/>
              <a:t>‹#›</a:t>
            </a:fld>
            <a:endParaRPr lang="id-ID"/>
          </a:p>
        </p:txBody>
      </p:sp>
    </p:spTree>
    <p:extLst>
      <p:ext uri="{BB962C8B-B14F-4D97-AF65-F5344CB8AC3E}">
        <p14:creationId xmlns:p14="http://schemas.microsoft.com/office/powerpoint/2010/main" val="1307509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59036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63071"/>
            <a:ext cx="9144000" cy="523220"/>
          </a:xfrm>
          <a:prstGeom prst="rect">
            <a:avLst/>
          </a:prstGeom>
          <a:noFill/>
        </p:spPr>
        <p:txBody>
          <a:bodyPr wrap="square" rtlCol="0">
            <a:spAutoFit/>
          </a:bodyPr>
          <a:lstStyle/>
          <a:p>
            <a:pPr algn="ctr"/>
            <a:r>
              <a:rPr lang="id-ID" sz="2800" b="1" dirty="0" smtClean="0"/>
              <a:t>ASPEK PERTUMBUHAN MENJADI DEWASA</a:t>
            </a:r>
            <a:endParaRPr lang="id-ID" sz="2800" b="1" dirty="0"/>
          </a:p>
        </p:txBody>
      </p:sp>
      <p:sp>
        <p:nvSpPr>
          <p:cNvPr id="5" name="TextBox 4"/>
          <p:cNvSpPr txBox="1"/>
          <p:nvPr/>
        </p:nvSpPr>
        <p:spPr>
          <a:xfrm>
            <a:off x="416859" y="1385047"/>
            <a:ext cx="7947211" cy="470898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000" dirty="0" smtClean="0">
                <a:latin typeface="Arial" panose="020B0604020202020204" pitchFamily="34" charset="0"/>
                <a:cs typeface="Arial" panose="020B0604020202020204" pitchFamily="34" charset="0"/>
              </a:rPr>
              <a:t>Allah memberi pertumbuhan kepada manusia dalam segala aspek kehidupannya. Aspek pertumbuhan yang akan dialami oleh manusia meliputi : jasmani, intelektual, emosi, sosial, moral dan rohani. Setiap aspek akan mempengaruhi aspek yang lainnya.</a:t>
            </a:r>
          </a:p>
          <a:p>
            <a:pPr marL="285750" indent="-285750" algn="just">
              <a:lnSpc>
                <a:spcPct val="150000"/>
              </a:lnSpc>
              <a:buFont typeface="Arial" panose="020B0604020202020204" pitchFamily="34" charset="0"/>
              <a:buChar char="•"/>
            </a:pPr>
            <a:r>
              <a:rPr lang="id-ID" sz="2000" dirty="0" smtClean="0">
                <a:latin typeface="Arial" panose="020B0604020202020204" pitchFamily="34" charset="0"/>
                <a:cs typeface="Arial" panose="020B0604020202020204" pitchFamily="34" charset="0"/>
              </a:rPr>
              <a:t>Alkitab mengatakan bahwa awal pengetahuan adalah takut akan Tuhan. Hikmat bukan dari ilmu pengetahuan, tetapi karena hidup takut akan Allah. Oleh sebab itu setiap manusia harus hidup mengembangkan diri sendiri seiring pertumbuhannya, dengan berlandaskan firman Allah.</a:t>
            </a:r>
          </a:p>
          <a:p>
            <a:pPr marL="285750" indent="-285750" algn="just">
              <a:lnSpc>
                <a:spcPct val="150000"/>
              </a:lnSpc>
              <a:buFont typeface="Arial" panose="020B0604020202020204" pitchFamily="34" charset="0"/>
              <a:buChar char="•"/>
            </a:pPr>
            <a:endParaRPr lang="id-ID"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1426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1023"/>
            <a:ext cx="9144000" cy="369332"/>
          </a:xfrm>
          <a:prstGeom prst="rect">
            <a:avLst/>
          </a:prstGeom>
          <a:noFill/>
        </p:spPr>
        <p:txBody>
          <a:bodyPr wrap="square" rtlCol="0">
            <a:spAutoFit/>
          </a:bodyPr>
          <a:lstStyle/>
          <a:p>
            <a:pPr algn="ctr"/>
            <a:r>
              <a:rPr lang="id-ID" b="1" dirty="0" smtClean="0"/>
              <a:t>BEBERAPA POLA PIKIR YANG DIMILIKI OLEH ORANG DAWASA</a:t>
            </a:r>
            <a:endParaRPr lang="id-ID" b="1" dirty="0"/>
          </a:p>
        </p:txBody>
      </p:sp>
      <p:sp>
        <p:nvSpPr>
          <p:cNvPr id="5" name="TextBox 4"/>
          <p:cNvSpPr txBox="1"/>
          <p:nvPr/>
        </p:nvSpPr>
        <p:spPr>
          <a:xfrm>
            <a:off x="443753" y="605120"/>
            <a:ext cx="8229600" cy="5584606"/>
          </a:xfrm>
          <a:prstGeom prst="rect">
            <a:avLst/>
          </a:prstGeom>
          <a:noFill/>
        </p:spPr>
        <p:txBody>
          <a:bodyPr wrap="square" rtlCol="0">
            <a:spAutoFit/>
          </a:bodyPr>
          <a:lstStyle/>
          <a:p>
            <a:pPr marL="342900" indent="-342900" algn="just">
              <a:lnSpc>
                <a:spcPct val="150000"/>
              </a:lnSpc>
              <a:buAutoNum type="arabicPeriod"/>
            </a:pPr>
            <a:r>
              <a:rPr lang="id-ID" sz="2000" dirty="0" smtClean="0"/>
              <a:t>Cara berpikir positif. Berpikir positif merunjuk pada suatu pemiliran yang selalu mencari sisi baiknya dalam segala hal. Lawannya adalah berpikir negatif, yaitu pola pikir yang selalu melihat sesuatu dari dari sisi buruknya. Seseorang yang terbiasa berpikir negatif akan cenderung mengeluh, menyesali kegagalan, memandang orang lain dari segi buruknya, kurng berpengharapan, kurang percaya diri, dan cenderung berpikir pola menang-kalah dan hancur-hncuran.</a:t>
            </a:r>
          </a:p>
          <a:p>
            <a:pPr marL="342900" indent="-342900" algn="just">
              <a:lnSpc>
                <a:spcPct val="150000"/>
              </a:lnSpc>
              <a:buAutoNum type="arabicPeriod"/>
            </a:pPr>
            <a:r>
              <a:rPr lang="id-ID" sz="2000" dirty="0" smtClean="0"/>
              <a:t>Cara berpikir proaktif. Istilah “jemput bola”. Untuk menggambarkan tindakan inisiatif “mendatangkan bola” dari pada menunggu bola. Proaktif artinya pros terkahadap sifat aktif, atau aktif terlebih dahulu. Segala inisiatif yang timbul dan pikiran diarahkan untuk mencapai tujuan tertentu secara baik demi suatu kemajuan.</a:t>
            </a:r>
          </a:p>
        </p:txBody>
      </p:sp>
    </p:spTree>
    <p:extLst>
      <p:ext uri="{BB962C8B-B14F-4D97-AF65-F5344CB8AC3E}">
        <p14:creationId xmlns:p14="http://schemas.microsoft.com/office/powerpoint/2010/main" val="740103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9622" y="631301"/>
            <a:ext cx="8202706" cy="5122941"/>
          </a:xfrm>
          <a:prstGeom prst="rect">
            <a:avLst/>
          </a:prstGeom>
          <a:noFill/>
        </p:spPr>
        <p:txBody>
          <a:bodyPr wrap="square" rtlCol="0">
            <a:spAutoFit/>
          </a:bodyPr>
          <a:lstStyle/>
          <a:p>
            <a:pPr marL="268288" indent="-268288" algn="just">
              <a:lnSpc>
                <a:spcPct val="150000"/>
              </a:lnSpc>
            </a:pPr>
            <a:r>
              <a:rPr lang="id-ID" sz="2000" b="1" dirty="0" smtClean="0"/>
              <a:t>3</a:t>
            </a:r>
            <a:r>
              <a:rPr lang="id-ID" sz="2000" dirty="0" smtClean="0"/>
              <a:t>. Cara </a:t>
            </a:r>
            <a:r>
              <a:rPr lang="id-ID" sz="2000" dirty="0"/>
              <a:t>berpikir kritis. Adalah proses mental untuk menganalisis atau mengevaluasi informasi yang dapat diperoleh dari hasil pengamatan, pengalaman, akal sehat atau komunikasi. Pola pikir kristis mencakaup ketrampilan menafsirkan dan menilai pengamatan, informasi dan memberi argumentasi, meliputi pemikiran dan penggunaan alasan yang logis, mencakakup ketrampilan membandingkan, mengklasifikasi, membuat kronologinya, menghubungkan sebab akibat, mendeskrispsikan pola, membuat analogi, menyusun rangkaian, memberi alasan secara secara deduktif dan induktif, peramalan, perencanaan, perumusan hipotesis dan menyampaikan kritik.</a:t>
            </a:r>
          </a:p>
          <a:p>
            <a:pPr marL="268288" indent="-268288" algn="just">
              <a:lnSpc>
                <a:spcPct val="150000"/>
              </a:lnSpc>
            </a:pPr>
            <a:endParaRPr lang="id-ID" sz="2000" dirty="0"/>
          </a:p>
        </p:txBody>
      </p:sp>
    </p:spTree>
    <p:extLst>
      <p:ext uri="{BB962C8B-B14F-4D97-AF65-F5344CB8AC3E}">
        <p14:creationId xmlns:p14="http://schemas.microsoft.com/office/powerpoint/2010/main" val="3998256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9248" y="1116106"/>
            <a:ext cx="7853082" cy="3722879"/>
          </a:xfrm>
          <a:prstGeom prst="rect">
            <a:avLst/>
          </a:prstGeom>
          <a:noFill/>
        </p:spPr>
        <p:txBody>
          <a:bodyPr wrap="square" rtlCol="0">
            <a:spAutoFit/>
          </a:bodyPr>
          <a:lstStyle/>
          <a:p>
            <a:pPr marL="268288" indent="-268288">
              <a:lnSpc>
                <a:spcPct val="150000"/>
              </a:lnSpc>
            </a:pPr>
            <a:r>
              <a:rPr lang="id-ID" sz="2000" dirty="0" smtClean="0">
                <a:latin typeface="Tahoma" panose="020B0604030504040204" pitchFamily="34" charset="0"/>
                <a:ea typeface="Tahoma" panose="020B0604030504040204" pitchFamily="34" charset="0"/>
                <a:cs typeface="Tahoma" panose="020B0604030504040204" pitchFamily="34" charset="0"/>
              </a:rPr>
              <a:t>4. Cara berpikir komprehensif. Adalah berpikir secara menyeluruh, dengan cra mempertimbangkan berbagai aspek dan dari berbagai aspek atau sudut pandang. Memeikirkan sesuatu dengan mempertimbangkan berbagai hal, seperti apa yang menyebabkan, apakah akibatnya untuk diri sendiri atau orang-orang terkait, bagaimana cara melakukannya, kapan waktu yang tepat, bagaimana cara menyampaikannya kepada orang lain, bagaimana cara mempertanggungjawakannya dan sebagainya.</a:t>
            </a:r>
            <a:endParaRPr lang="id-ID"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8230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39587"/>
            <a:ext cx="9144000" cy="461665"/>
          </a:xfrm>
          <a:prstGeom prst="rect">
            <a:avLst/>
          </a:prstGeom>
          <a:noFill/>
        </p:spPr>
        <p:txBody>
          <a:bodyPr wrap="square" rtlCol="0">
            <a:spAutoFit/>
          </a:bodyPr>
          <a:lstStyle/>
          <a:p>
            <a:pPr algn="ctr"/>
            <a:r>
              <a:rPr lang="id-ID" sz="2400" b="1" dirty="0" smtClean="0">
                <a:latin typeface="Tahoma" panose="020B0604030504040204" pitchFamily="34" charset="0"/>
                <a:ea typeface="Tahoma" panose="020B0604030504040204" pitchFamily="34" charset="0"/>
                <a:cs typeface="Tahoma" panose="020B0604030504040204" pitchFamily="34" charset="0"/>
              </a:rPr>
              <a:t>Ada beberapa aspek pertumbuhan menjadi dewasa</a:t>
            </a:r>
            <a:endParaRPr lang="id-ID" sz="2400" b="1"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658906" y="2051349"/>
            <a:ext cx="8122024" cy="3416320"/>
          </a:xfrm>
          <a:prstGeom prst="rect">
            <a:avLst/>
          </a:prstGeom>
          <a:noFill/>
        </p:spPr>
        <p:txBody>
          <a:bodyPr wrap="square" rtlCol="0">
            <a:spAutoFit/>
          </a:bodyPr>
          <a:lstStyle/>
          <a:p>
            <a:pPr marL="342900" indent="-342900" algn="just">
              <a:buAutoNum type="arabicPeriod"/>
            </a:pPr>
            <a:r>
              <a:rPr lang="id-ID" dirty="0" smtClean="0">
                <a:latin typeface="Arial" panose="020B0604020202020204" pitchFamily="34" charset="0"/>
                <a:cs typeface="Arial" panose="020B0604020202020204" pitchFamily="34" charset="0"/>
              </a:rPr>
              <a:t>Aspek intelektual. Remaja yang dewasa secara intektual dapat menggunakan akal budinya untuk menilai benar tidaknya sesuatu sehingga ia dapat berpikir matang saat mengatasi segala permasalahan dalam hidupnya. Orang yang bertumbuh dewasa secara intelektual akan mengalami perkembangan cara berpikir.</a:t>
            </a:r>
          </a:p>
          <a:p>
            <a:pPr marL="342900" indent="-342900" algn="just">
              <a:buAutoNum type="arabicPeriod"/>
            </a:pPr>
            <a:endParaRPr lang="id-ID" dirty="0" smtClean="0">
              <a:latin typeface="Arial" panose="020B0604020202020204" pitchFamily="34" charset="0"/>
              <a:cs typeface="Arial" panose="020B0604020202020204" pitchFamily="34" charset="0"/>
            </a:endParaRPr>
          </a:p>
          <a:p>
            <a:pPr marL="342900" indent="-342900" algn="just">
              <a:buAutoNum type="arabicPeriod"/>
            </a:pPr>
            <a:r>
              <a:rPr lang="id-ID" dirty="0" smtClean="0">
                <a:latin typeface="Arial" panose="020B0604020202020204" pitchFamily="34" charset="0"/>
                <a:cs typeface="Arial" panose="020B0604020202020204" pitchFamily="34" charset="0"/>
              </a:rPr>
              <a:t>Aspek sosial. Dewasa dalam aspek sosial berarti mampu bersosialisasi dengan baik dan benar serta mampu menempatkan dirinya dengan setiap orang. Orang dewasa dalam aspek sosial juga akan menjaga kelestarian hubungan dengan orang-orang disekitarnya dengan cara saling memahami adanya perbedaan, saling menerima kekurangan, dn menghargai kelebihan orang lain.</a:t>
            </a:r>
          </a:p>
        </p:txBody>
      </p:sp>
    </p:spTree>
    <p:extLst>
      <p:ext uri="{BB962C8B-B14F-4D97-AF65-F5344CB8AC3E}">
        <p14:creationId xmlns:p14="http://schemas.microsoft.com/office/powerpoint/2010/main" val="2664215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9588" y="1048871"/>
            <a:ext cx="7826188" cy="3785652"/>
          </a:xfrm>
          <a:prstGeom prst="rect">
            <a:avLst/>
          </a:prstGeom>
          <a:noFill/>
        </p:spPr>
        <p:txBody>
          <a:bodyPr wrap="square" rtlCol="0">
            <a:spAutoFit/>
          </a:bodyPr>
          <a:lstStyle/>
          <a:p>
            <a:pPr algn="just"/>
            <a:r>
              <a:rPr lang="id-ID" sz="2400" dirty="0" smtClean="0">
                <a:latin typeface="Arial" panose="020B0604020202020204" pitchFamily="34" charset="0"/>
                <a:cs typeface="Arial" panose="020B0604020202020204" pitchFamily="34" charset="0"/>
              </a:rPr>
              <a:t>3. Aspek emosi. Emosi adalah gejala perasaan disertai perubahan atau perilaku fisik seperti marah, senang, sedih, ceria dan sebagainya. Dewasa tidak ditentukan oleh usinya, tetapi sejauh mana tingkatkematangan emosinya. Orang yang dewasa aspek emosi berarti mampu mengendalikan perasaan dengan cara yang tepat dan ditujukan kepada orang yang tepat.</a:t>
            </a:r>
          </a:p>
          <a:p>
            <a:pPr algn="just"/>
            <a:endParaRPr lang="id-ID" sz="2400" dirty="0" smtClean="0">
              <a:latin typeface="Arial" panose="020B0604020202020204" pitchFamily="34" charset="0"/>
              <a:cs typeface="Arial" panose="020B0604020202020204" pitchFamily="34" charset="0"/>
            </a:endParaRPr>
          </a:p>
          <a:p>
            <a:pPr algn="just"/>
            <a:r>
              <a:rPr lang="id-ID" sz="2400" dirty="0" smtClean="0">
                <a:latin typeface="Arial" panose="020B0604020202020204" pitchFamily="34" charset="0"/>
                <a:cs typeface="Arial" panose="020B0604020202020204" pitchFamily="34" charset="0"/>
              </a:rPr>
              <a:t>4. Aspek moral. Moral dari kata mores, yaitu artinya tat cara kehidupan, adat istiadat atau kebiasaan.</a:t>
            </a:r>
          </a:p>
        </p:txBody>
      </p:sp>
    </p:spTree>
    <p:extLst>
      <p:ext uri="{BB962C8B-B14F-4D97-AF65-F5344CB8AC3E}">
        <p14:creationId xmlns:p14="http://schemas.microsoft.com/office/powerpoint/2010/main" val="2133761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0307" y="793376"/>
            <a:ext cx="8243046" cy="4196020"/>
          </a:xfrm>
          <a:prstGeom prst="rect">
            <a:avLst/>
          </a:prstGeom>
          <a:noFill/>
        </p:spPr>
        <p:txBody>
          <a:bodyPr wrap="square" rtlCol="0">
            <a:spAutoFit/>
          </a:bodyPr>
          <a:lstStyle/>
          <a:p>
            <a:pPr marL="342900" indent="-342900" algn="just">
              <a:lnSpc>
                <a:spcPct val="150000"/>
              </a:lnSpc>
              <a:buAutoNum type="arabicPeriod"/>
            </a:pPr>
            <a:r>
              <a:rPr lang="id-ID" dirty="0" smtClean="0">
                <a:latin typeface="Arial" panose="020B0604020202020204" pitchFamily="34" charset="0"/>
                <a:cs typeface="Arial" panose="020B0604020202020204" pitchFamily="34" charset="0"/>
              </a:rPr>
              <a:t>Menurut pendapatmu, adakah hubungan antara pertumbuhan di dalam rahim ibu dengan masa depan seseorang ?</a:t>
            </a:r>
          </a:p>
          <a:p>
            <a:pPr marL="342900" indent="-342900" algn="just">
              <a:lnSpc>
                <a:spcPct val="150000"/>
              </a:lnSpc>
              <a:buAutoNum type="arabicPeriod"/>
            </a:pPr>
            <a:r>
              <a:rPr lang="id-ID" dirty="0" smtClean="0">
                <a:latin typeface="Arial" panose="020B0604020202020204" pitchFamily="34" charset="0"/>
                <a:cs typeface="Arial" panose="020B0604020202020204" pitchFamily="34" charset="0"/>
              </a:rPr>
              <a:t>Bagaimana Allah menjadikan pertumbuhan manusia secara fisik sebagai pertumbuhan yang saling berhubungan secara menyeluruh ? Jelaskan</a:t>
            </a:r>
          </a:p>
          <a:p>
            <a:pPr marL="342900" indent="-342900" algn="just">
              <a:lnSpc>
                <a:spcPct val="150000"/>
              </a:lnSpc>
              <a:buAutoNum type="arabicPeriod"/>
            </a:pPr>
            <a:r>
              <a:rPr lang="id-ID" dirty="0" smtClean="0">
                <a:latin typeface="Arial" panose="020B0604020202020204" pitchFamily="34" charset="0"/>
                <a:cs typeface="Arial" panose="020B0604020202020204" pitchFamily="34" charset="0"/>
              </a:rPr>
              <a:t>Deskripsipkan tumbuh kembangmu sebagai responmu kepada Allah, penciptamu.</a:t>
            </a:r>
          </a:p>
          <a:p>
            <a:pPr marL="342900" indent="-342900" algn="just">
              <a:lnSpc>
                <a:spcPct val="150000"/>
              </a:lnSpc>
              <a:buAutoNum type="arabicPeriod"/>
            </a:pPr>
            <a:r>
              <a:rPr lang="id-ID" dirty="0" smtClean="0">
                <a:latin typeface="Arial" panose="020B0604020202020204" pitchFamily="34" charset="0"/>
                <a:cs typeface="Arial" panose="020B0604020202020204" pitchFamily="34" charset="0"/>
              </a:rPr>
              <a:t>Menurutmu, apa yang harus kamu lakukan pada saat ini untuk menumbuhkembangkan intelektualmu dengan benar.</a:t>
            </a:r>
          </a:p>
          <a:p>
            <a:pPr marL="342900" indent="-342900" algn="just">
              <a:lnSpc>
                <a:spcPct val="150000"/>
              </a:lnSpc>
              <a:buAutoNum type="arabicPeriod"/>
            </a:pPr>
            <a:r>
              <a:rPr lang="id-ID" dirty="0" smtClean="0">
                <a:latin typeface="Arial" panose="020B0604020202020204" pitchFamily="34" charset="0"/>
                <a:cs typeface="Arial" panose="020B0604020202020204" pitchFamily="34" charset="0"/>
              </a:rPr>
              <a:t>Tuliskan pendapatmu tentang cara orng Yahudi menumbuh kembangkan intelektual generasinya.</a:t>
            </a:r>
            <a:endParaRPr lang="id-ID"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5253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617</Words>
  <Application>Microsoft Office PowerPoint</Application>
  <PresentationFormat>On-screen Show (4:3)</PresentationFormat>
  <Paragraphs>20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Yoel</dc:creator>
  <cp:lastModifiedBy>Yoel</cp:lastModifiedBy>
  <cp:revision>2</cp:revision>
  <dcterms:created xsi:type="dcterms:W3CDTF">2020-07-28T01:37:10Z</dcterms:created>
  <dcterms:modified xsi:type="dcterms:W3CDTF">2020-08-06T01:49:01Z</dcterms:modified>
</cp:coreProperties>
</file>