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77" r:id="rId5"/>
    <p:sldId id="260" r:id="rId6"/>
    <p:sldId id="274" r:id="rId7"/>
    <p:sldId id="266" r:id="rId8"/>
    <p:sldId id="261" r:id="rId9"/>
    <p:sldId id="262" r:id="rId10"/>
    <p:sldId id="264" r:id="rId11"/>
    <p:sldId id="267" r:id="rId12"/>
    <p:sldId id="268" r:id="rId13"/>
    <p:sldId id="263" r:id="rId14"/>
    <p:sldId id="265" r:id="rId15"/>
    <p:sldId id="269" r:id="rId16"/>
    <p:sldId id="270" r:id="rId17"/>
    <p:sldId id="289" r:id="rId18"/>
    <p:sldId id="271" r:id="rId19"/>
    <p:sldId id="276" r:id="rId20"/>
    <p:sldId id="275" r:id="rId21"/>
    <p:sldId id="285" r:id="rId22"/>
    <p:sldId id="278" r:id="rId23"/>
    <p:sldId id="279" r:id="rId24"/>
    <p:sldId id="280" r:id="rId25"/>
    <p:sldId id="281" r:id="rId26"/>
    <p:sldId id="282" r:id="rId27"/>
    <p:sldId id="284" r:id="rId28"/>
    <p:sldId id="287" r:id="rId29"/>
    <p:sldId id="288" r:id="rId30"/>
    <p:sldId id="286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4A286F-74F2-4647-985A-4222B87038DB}" type="datetimeFigureOut">
              <a:rPr lang="id-ID" smtClean="0"/>
              <a:pPr/>
              <a:t>09/10/2019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BA9DDF-674B-405B-A5AA-6193897B759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MENGAPLIKASIKAN KETERAMPILAN DASAR KOMUNIKASI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d-ID" dirty="0" smtClean="0"/>
              <a:t>MENGIDENTIFIKASI PROSES KOMUNIKASI</a:t>
            </a:r>
            <a:endParaRPr lang="id-ID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AMA\student_reading_book_in_class_l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42942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MA\Watering wom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428736"/>
            <a:ext cx="4929222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MAMA\xbhkax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00108"/>
            <a:ext cx="5786478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MA\tumblr_m9d1xaA7FO1rnor3eo1_4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600079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G:\MAMA\tumblr_mbaic7FGXT1qbvq2s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14366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</a:t>
            </a:r>
            <a:r>
              <a:rPr lang="id-ID" b="1" dirty="0" smtClean="0"/>
              <a:t>	</a:t>
            </a:r>
            <a:r>
              <a:rPr lang="id-ID" dirty="0" smtClean="0"/>
              <a:t>Sebagai komunikasi sosial</a:t>
            </a:r>
          </a:p>
          <a:p>
            <a:r>
              <a:rPr lang="id-ID" dirty="0" smtClean="0"/>
              <a:t>2</a:t>
            </a:r>
            <a:r>
              <a:rPr lang="id-ID" b="1" dirty="0" smtClean="0"/>
              <a:t>.	</a:t>
            </a:r>
            <a:r>
              <a:rPr lang="id-ID" dirty="0" smtClean="0"/>
              <a:t>Sebagai komunikasi ekspresif</a:t>
            </a:r>
          </a:p>
          <a:p>
            <a:r>
              <a:rPr lang="id-ID" dirty="0" smtClean="0"/>
              <a:t>3</a:t>
            </a:r>
            <a:r>
              <a:rPr lang="id-ID" b="1" dirty="0" smtClean="0"/>
              <a:t>.	</a:t>
            </a:r>
            <a:r>
              <a:rPr lang="id-ID" dirty="0" smtClean="0"/>
              <a:t>Sebagai komunikasi ritual</a:t>
            </a:r>
          </a:p>
          <a:p>
            <a:r>
              <a:rPr lang="id-ID" dirty="0" smtClean="0"/>
              <a:t>4</a:t>
            </a:r>
            <a:r>
              <a:rPr lang="id-ID" b="1" dirty="0" smtClean="0"/>
              <a:t>.	</a:t>
            </a:r>
            <a:r>
              <a:rPr lang="id-ID" dirty="0" smtClean="0"/>
              <a:t>Sebagai komunikasi instrumental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komunikasi</a:t>
            </a: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1.	Mempelajari atau mengajarkan sesuatu</a:t>
            </a:r>
          </a:p>
          <a:p>
            <a:r>
              <a:rPr lang="id-ID" dirty="0" smtClean="0"/>
              <a:t>2.	Mempengaruhi prilaku seseorang</a:t>
            </a:r>
          </a:p>
          <a:p>
            <a:r>
              <a:rPr lang="id-ID" dirty="0" smtClean="0"/>
              <a:t>3.	Mengungkapkan perasaan </a:t>
            </a:r>
          </a:p>
          <a:p>
            <a:r>
              <a:rPr lang="id-ID" dirty="0" smtClean="0"/>
              <a:t>4.	Menjelaskan prilaku sendiri atau prilaku 	orang lain. </a:t>
            </a:r>
          </a:p>
          <a:p>
            <a:r>
              <a:rPr lang="id-ID" dirty="0" smtClean="0"/>
              <a:t>5.	Berhubungan dengan orang lain.</a:t>
            </a:r>
          </a:p>
          <a:p>
            <a:r>
              <a:rPr lang="id-ID" dirty="0" smtClean="0"/>
              <a:t>6.	Menyelesaikan sebuah masalah.</a:t>
            </a:r>
          </a:p>
          <a:p>
            <a:r>
              <a:rPr lang="id-ID" dirty="0" smtClean="0"/>
              <a:t>7.	Mencapai sebuah tujuan.</a:t>
            </a:r>
          </a:p>
          <a:p>
            <a:r>
              <a:rPr lang="id-ID" dirty="0" smtClean="0"/>
              <a:t>8.	Menurunkan ketegangan dan menyelesaikan 	konflik.</a:t>
            </a:r>
          </a:p>
          <a:p>
            <a:r>
              <a:rPr lang="id-ID" dirty="0" smtClean="0"/>
              <a:t>9.	Menstimulasi minat pada diri sendiri atau </a:t>
            </a:r>
          </a:p>
          <a:p>
            <a:pPr>
              <a:buNone/>
            </a:pPr>
            <a:r>
              <a:rPr lang="id-ID" dirty="0" smtClean="0"/>
              <a:t>		orang lain.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komunikasi</a:t>
            </a: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Unsur komunikasi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072230" cy="392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	Komunikator</a:t>
            </a:r>
          </a:p>
          <a:p>
            <a:r>
              <a:rPr lang="id-ID" dirty="0" smtClean="0"/>
              <a:t>2.	Komunikan</a:t>
            </a:r>
          </a:p>
          <a:p>
            <a:r>
              <a:rPr lang="id-ID" dirty="0" smtClean="0"/>
              <a:t>3.	Pesan</a:t>
            </a:r>
          </a:p>
          <a:p>
            <a:r>
              <a:rPr lang="id-ID" dirty="0" smtClean="0"/>
              <a:t>4.	Lambang</a:t>
            </a:r>
          </a:p>
          <a:p>
            <a:r>
              <a:rPr lang="id-ID" dirty="0" smtClean="0"/>
              <a:t>5.	Media</a:t>
            </a:r>
          </a:p>
          <a:p>
            <a:r>
              <a:rPr lang="id-ID" dirty="0" smtClean="0"/>
              <a:t>6.	Respon/feed back</a:t>
            </a:r>
          </a:p>
          <a:p>
            <a:r>
              <a:rPr lang="id-ID" dirty="0" smtClean="0"/>
              <a:t>7.	Efek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Komponen/Unsur komunikasi</a:t>
            </a: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142984"/>
            <a:ext cx="7838691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Skema proses komunikasi</a:t>
            </a: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MENGIDENTIFIKASI kata dasarnya IDENTIFY, dalam Bahasa Inggris IDENTIFY artinya MENGENALI</a:t>
            </a:r>
          </a:p>
          <a:p>
            <a:r>
              <a:rPr lang="id-ID" dirty="0" smtClean="0"/>
              <a:t>Dalam bahasa Indonesia, tanda kenal diri; bukti diri (kartu identitas , misalkan SIM, KTP). Mengidentifikasi yakni menentukan atau menetapkan identitas (orang, benda)</a:t>
            </a:r>
          </a:p>
          <a:p>
            <a:r>
              <a:rPr lang="id-ID" dirty="0" smtClean="0"/>
              <a:t>jadi .........................</a:t>
            </a:r>
          </a:p>
          <a:p>
            <a:r>
              <a:rPr lang="id-ID" dirty="0" smtClean="0"/>
              <a:t>Mengidentifikasi proses komunikasi adalah......</a:t>
            </a:r>
          </a:p>
          <a:p>
            <a:r>
              <a:rPr lang="id-ID" dirty="0" smtClean="0"/>
              <a:t>Kegiatan mengenal mengetahui ciri ciri suatu proses komunikasi yang berlangsung dalam suatu organisasi baik internal ataupun eksternal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4400" dirty="0" smtClean="0"/>
              <a:t>APAKAH YANG DI MAKSUD MENGIDENTIFIKASI?</a:t>
            </a:r>
            <a:endParaRPr lang="id-ID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Istilah lain komunikator</a:t>
            </a:r>
          </a:p>
          <a:p>
            <a:r>
              <a:rPr lang="id-ID" dirty="0" smtClean="0"/>
              <a:t>a.	Pengirim (sender)</a:t>
            </a:r>
          </a:p>
          <a:p>
            <a:r>
              <a:rPr lang="id-ID" dirty="0" smtClean="0"/>
              <a:t>b.	Nara sumber (sourch)</a:t>
            </a:r>
          </a:p>
          <a:p>
            <a:r>
              <a:rPr lang="id-ID" dirty="0" smtClean="0"/>
              <a:t>c.	Pihak yang mengolah kode/lambang 	(Encoder )</a:t>
            </a: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Komunikator </a:t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Macam macam komunikator</a:t>
            </a:r>
            <a:endParaRPr lang="id-ID" dirty="0"/>
          </a:p>
        </p:txBody>
      </p:sp>
      <p:pic>
        <p:nvPicPr>
          <p:cNvPr id="4" name="Picture 2" descr="http://4.bp.blogspot.com/_5UaMQSin--s/S9F1p4sdUqI/AAAAAAAAABU/440Mm8gXxbg/S692/buku+mera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2571768" cy="2428892"/>
          </a:xfrm>
          <a:prstGeom prst="rect">
            <a:avLst/>
          </a:prstGeom>
          <a:noFill/>
        </p:spPr>
      </p:pic>
      <p:pic>
        <p:nvPicPr>
          <p:cNvPr id="5" name="Picture 4" descr="http://us.images.detik.com/content/2013/03/04/10/154909_122413172717jokowiputi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357298"/>
            <a:ext cx="2357454" cy="2428892"/>
          </a:xfrm>
          <a:prstGeom prst="rect">
            <a:avLst/>
          </a:prstGeom>
          <a:noFill/>
        </p:spPr>
      </p:pic>
      <p:pic>
        <p:nvPicPr>
          <p:cNvPr id="1026" name="Picture 2" descr="http://t0.gstatic.com/images?q=tbn:ANd9GcR5dFAbaOQnzC3T8CiL4AN5s-q1nw3x9AX7xsLZknvXV2xQ42rWU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2466975" cy="2571768"/>
          </a:xfrm>
          <a:prstGeom prst="rect">
            <a:avLst/>
          </a:prstGeom>
          <a:noFill/>
        </p:spPr>
      </p:pic>
      <p:pic>
        <p:nvPicPr>
          <p:cNvPr id="1028" name="Picture 4" descr="http://cdc.unud.ac.id/ind/wp-content/uploads/Iklan-lowongan-ker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357298"/>
            <a:ext cx="2786082" cy="4786346"/>
          </a:xfrm>
          <a:prstGeom prst="rect">
            <a:avLst/>
          </a:prstGeom>
          <a:noFill/>
        </p:spPr>
      </p:pic>
      <p:pic>
        <p:nvPicPr>
          <p:cNvPr id="1030" name="Picture 6" descr="http://farm4.static.flickr.com/3021/2627058891_5359361ab4.jpg?v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000504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r>
              <a:rPr lang="id-ID" dirty="0" smtClean="0"/>
              <a:t>Pihak penerima pesan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Komunikan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7"/>
            <a:ext cx="66437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Berita yang di sampaikan oleh komunikator</a:t>
            </a: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id-ID" dirty="0" smtClean="0"/>
              <a:t>Pesan </a:t>
            </a:r>
            <a:endParaRPr lang="id-ID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9"/>
            <a:ext cx="60722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Lambang</a:t>
            </a:r>
            <a:endParaRPr lang="id-ID" dirty="0"/>
          </a:p>
        </p:txBody>
      </p:sp>
      <p:pic>
        <p:nvPicPr>
          <p:cNvPr id="1026" name="Picture 2" descr="http://panel.mustangcorps.com/admin/fl/upload/files/bendera%20merah%20puti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2071702" cy="1928826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RUcntLsdxOkI8hIZWN_qXtQY6MQrdAGO7O_pm15JpQT56clbr1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285860"/>
            <a:ext cx="2071702" cy="214314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Q36-btGbB1VmLB2-raOBGOMFEK0tzX8PbFRZO4DmoSz5ykvtEKY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357298"/>
            <a:ext cx="2466975" cy="1847851"/>
          </a:xfrm>
          <a:prstGeom prst="rect">
            <a:avLst/>
          </a:prstGeom>
          <a:noFill/>
        </p:spPr>
      </p:pic>
      <p:pic>
        <p:nvPicPr>
          <p:cNvPr id="1032" name="Picture 8" descr="http://120103090025ak.files.wordpress.com/2011/12/traffic_sign_no_horn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5" y="3571876"/>
            <a:ext cx="2143139" cy="2071702"/>
          </a:xfrm>
          <a:prstGeom prst="rect">
            <a:avLst/>
          </a:prstGeom>
          <a:noFill/>
        </p:spPr>
      </p:pic>
      <p:pic>
        <p:nvPicPr>
          <p:cNvPr id="1034" name="Picture 10" descr="http://t1.gstatic.com/images?q=tbn:ANd9GcS33OW5fJGGPtOY6p9S6vKxuveJncfHIcpsrK0MsOLJ2lkR8QVMU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714752"/>
            <a:ext cx="2714644" cy="2071702"/>
          </a:xfrm>
          <a:prstGeom prst="rect">
            <a:avLst/>
          </a:prstGeom>
          <a:noFill/>
        </p:spPr>
      </p:pic>
      <p:pic>
        <p:nvPicPr>
          <p:cNvPr id="1036" name="Picture 12" descr="http://t3.gstatic.com/images?q=tbn:ANd9GcQVqLcUU1dwRVFuD81_tARHO_MVZqThDiQIYLxCYqakTMyn1zhLG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571876"/>
            <a:ext cx="2357454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</a:t>
            </a:r>
            <a:endParaRPr lang="id-ID" dirty="0"/>
          </a:p>
        </p:txBody>
      </p:sp>
      <p:pic>
        <p:nvPicPr>
          <p:cNvPr id="1028" name="Picture 4" descr="http://1.bp.blogspot.com/_nXjAW5AZuKc/TK3XSuAyq4I/AAAAAAAAABM/HPiCBNU_0X8/s320/p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048000" cy="1990725"/>
          </a:xfrm>
          <a:prstGeom prst="rect">
            <a:avLst/>
          </a:prstGeom>
          <a:noFill/>
        </p:spPr>
      </p:pic>
      <p:pic>
        <p:nvPicPr>
          <p:cNvPr id="1030" name="Picture 6" descr="http://adityaadinata.files.wordpress.com/2013/07/how2009-6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14421"/>
            <a:ext cx="3571900" cy="2071703"/>
          </a:xfrm>
          <a:prstGeom prst="rect">
            <a:avLst/>
          </a:prstGeom>
          <a:noFill/>
        </p:spPr>
      </p:pic>
      <p:pic>
        <p:nvPicPr>
          <p:cNvPr id="1032" name="Picture 8" descr="http://printdigitalonline.blogdetik.com/files/2011/12/digital_print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3048000" cy="2333626"/>
          </a:xfrm>
          <a:prstGeom prst="rect">
            <a:avLst/>
          </a:prstGeom>
          <a:noFill/>
        </p:spPr>
      </p:pic>
      <p:pic>
        <p:nvPicPr>
          <p:cNvPr id="1034" name="Picture 10" descr="http://images02.olx.co.id/ui/18/52/91/1328862086_291335191_4-PERCETAKAN-SABRINA-BIKIN-KARTU-UNDANGAN-dan-BERBAGAI-MEDIA-CETAK-Karawang-Jasa-La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500438"/>
            <a:ext cx="3714777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si0.twimg.com/profile_images/1629411106/1310066948_224662261_1-Gambar--Promosi-Dapatkan-barang-elektronik-GRATIS-sekarang-ju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3786214" cy="3214710"/>
          </a:xfrm>
          <a:prstGeom prst="rect">
            <a:avLst/>
          </a:prstGeom>
          <a:noFill/>
        </p:spPr>
      </p:pic>
      <p:pic>
        <p:nvPicPr>
          <p:cNvPr id="36870" name="Picture 6" descr="http://jarwadi.files.wordpress.com/2012/01/sonyhif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3881428" cy="3429024"/>
          </a:xfrm>
          <a:prstGeom prst="rect">
            <a:avLst/>
          </a:prstGeom>
          <a:noFill/>
        </p:spPr>
      </p:pic>
      <p:pic>
        <p:nvPicPr>
          <p:cNvPr id="36872" name="Picture 8" descr="http://dc396.4shared.com/doc/N6W-CRhM/preview_html_46977a9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000504"/>
            <a:ext cx="4278794" cy="2085653"/>
          </a:xfrm>
          <a:prstGeom prst="rect">
            <a:avLst/>
          </a:prstGeom>
          <a:noFill/>
        </p:spPr>
      </p:pic>
      <p:pic>
        <p:nvPicPr>
          <p:cNvPr id="36874" name="Picture 10" descr="http://perantara.biz/364-675-large/hp-office-jet-3608-all-in-one-inkjet-fax-scan-copy-pri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929066"/>
            <a:ext cx="285750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	memperpendek jarak</a:t>
            </a:r>
          </a:p>
          <a:p>
            <a:r>
              <a:rPr lang="id-ID" dirty="0" smtClean="0"/>
              <a:t>2.	memberikan motivasi</a:t>
            </a:r>
          </a:p>
          <a:p>
            <a:r>
              <a:rPr lang="id-ID" dirty="0" smtClean="0"/>
              <a:t>3.	memperjelas isi pesan</a:t>
            </a:r>
          </a:p>
          <a:p>
            <a:r>
              <a:rPr lang="id-ID" dirty="0" smtClean="0"/>
              <a:t>4.	memudahkan penyampaian pesan</a:t>
            </a:r>
          </a:p>
          <a:p>
            <a:r>
              <a:rPr lang="id-ID" dirty="0" smtClean="0"/>
              <a:t>5.	mengkonkritkan isi pesan</a:t>
            </a:r>
          </a:p>
          <a:p>
            <a:r>
              <a:rPr lang="id-ID" dirty="0" smtClean="0"/>
              <a:t>6.	menghibur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media</a:t>
            </a: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	Positive</a:t>
            </a:r>
          </a:p>
          <a:p>
            <a:r>
              <a:rPr lang="id-ID" dirty="0" smtClean="0"/>
              <a:t>2.	Negative</a:t>
            </a:r>
          </a:p>
          <a:p>
            <a:r>
              <a:rPr lang="id-ID" dirty="0" smtClean="0"/>
              <a:t>3.	Netral</a:t>
            </a:r>
          </a:p>
          <a:p>
            <a:r>
              <a:rPr lang="id-ID" dirty="0" smtClean="0"/>
              <a:t>4.	zero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Feed back/umpan balik</a:t>
            </a: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78" y="3454411"/>
            <a:ext cx="1311038" cy="17165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Efek adalah </a:t>
            </a:r>
          </a:p>
          <a:p>
            <a:pPr>
              <a:buNone/>
            </a:pPr>
            <a:r>
              <a:rPr lang="id-ID" dirty="0" smtClean="0"/>
              <a:t>  dampak dari komunikasi yang berupa perubahan dari sebelum dan sesudahnya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Macam –macam efek</a:t>
            </a:r>
          </a:p>
          <a:p>
            <a:pPr marL="624078" indent="-514350">
              <a:buAutoNum type="arabicPeriod"/>
            </a:pPr>
            <a:r>
              <a:rPr lang="id-ID" dirty="0" smtClean="0"/>
              <a:t>Afektif</a:t>
            </a:r>
          </a:p>
          <a:p>
            <a:pPr marL="624078" indent="-514350">
              <a:buFont typeface="Wingdings 3"/>
              <a:buAutoNum type="arabicPeriod"/>
            </a:pPr>
            <a:r>
              <a:rPr lang="id-ID" dirty="0" smtClean="0"/>
              <a:t>Kognitif</a:t>
            </a:r>
          </a:p>
          <a:p>
            <a:pPr marL="624078" indent="-514350">
              <a:buAutoNum type="arabicPeriod"/>
            </a:pPr>
            <a:r>
              <a:rPr lang="id-ID" dirty="0" smtClean="0"/>
              <a:t>psychomotorik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Efek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93847"/>
            <a:ext cx="2410073" cy="1354155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09007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68" y="2782602"/>
            <a:ext cx="1961632" cy="13077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Berdasarkan </a:t>
            </a:r>
          </a:p>
          <a:p>
            <a:r>
              <a:rPr lang="id-ID" i="1" dirty="0" smtClean="0"/>
              <a:t>1.	sifatnya/perilaku/kedinasan</a:t>
            </a:r>
          </a:p>
          <a:p>
            <a:r>
              <a:rPr lang="id-ID" dirty="0" smtClean="0"/>
              <a:t>2.	</a:t>
            </a:r>
            <a:r>
              <a:rPr lang="id-ID" i="1" dirty="0" smtClean="0"/>
              <a:t>Arus/hirarchi</a:t>
            </a:r>
          </a:p>
          <a:p>
            <a:r>
              <a:rPr lang="id-ID" dirty="0" smtClean="0"/>
              <a:t>3.	</a:t>
            </a:r>
            <a:r>
              <a:rPr lang="id-ID" i="1" dirty="0" smtClean="0"/>
              <a:t>ruang lingkup</a:t>
            </a:r>
          </a:p>
          <a:p>
            <a:r>
              <a:rPr lang="id-ID" dirty="0" smtClean="0"/>
              <a:t>4.	</a:t>
            </a:r>
            <a:r>
              <a:rPr lang="id-ID" i="1" dirty="0" smtClean="0"/>
              <a:t>kelangsungannya/jalur</a:t>
            </a:r>
          </a:p>
          <a:p>
            <a:r>
              <a:rPr lang="id-ID" dirty="0" smtClean="0"/>
              <a:t>5.	</a:t>
            </a:r>
            <a:r>
              <a:rPr lang="id-ID" i="1" dirty="0" smtClean="0"/>
              <a:t>jumlah /pelakunya </a:t>
            </a:r>
          </a:p>
          <a:p>
            <a:r>
              <a:rPr lang="id-ID" dirty="0" smtClean="0"/>
              <a:t>6. 	</a:t>
            </a:r>
            <a:r>
              <a:rPr lang="id-ID" i="1" dirty="0" smtClean="0"/>
              <a:t>maksud/tujuan</a:t>
            </a:r>
          </a:p>
          <a:p>
            <a:r>
              <a:rPr lang="id-ID" dirty="0" smtClean="0"/>
              <a:t>7.  </a:t>
            </a:r>
            <a:r>
              <a:rPr lang="id-ID" i="1" dirty="0" smtClean="0"/>
              <a:t>verbal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komunikasi 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59" y="4041916"/>
            <a:ext cx="1497285" cy="1463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323427"/>
            <a:ext cx="1743075" cy="11620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55588"/>
            <a:r>
              <a:rPr lang="id-ID" dirty="0" smtClean="0"/>
              <a:t>1. karena manusia adalah mahluk individual                </a:t>
            </a:r>
          </a:p>
          <a:p>
            <a:pPr marL="365125" indent="-255588">
              <a:buNone/>
            </a:pPr>
            <a:r>
              <a:rPr lang="id-ID" dirty="0" smtClean="0"/>
              <a:t>	    dan mahluk sosial</a:t>
            </a:r>
          </a:p>
          <a:p>
            <a:r>
              <a:rPr lang="id-ID" dirty="0" smtClean="0"/>
              <a:t>2. karena sebagai mahluk hidup, manusia </a:t>
            </a:r>
          </a:p>
          <a:p>
            <a:pPr>
              <a:buNone/>
            </a:pPr>
            <a:r>
              <a:rPr lang="id-ID" dirty="0" smtClean="0"/>
              <a:t>	    mempunyai kebutuhaan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4400" dirty="0" smtClean="0"/>
              <a:t>Mengapa</a:t>
            </a:r>
            <a:r>
              <a:rPr lang="id-ID" dirty="0" smtClean="0"/>
              <a:t> manusia berkomunikasi?</a:t>
            </a: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?.</a:t>
            </a:r>
            <a:endParaRPr lang="id-ID" dirty="0" smtClean="0"/>
          </a:p>
          <a:p>
            <a:r>
              <a:rPr lang="id-ID" dirty="0" smtClean="0"/>
              <a:t>Komunikasi dalam bahasa Inggris adalah “Communication” </a:t>
            </a:r>
          </a:p>
          <a:p>
            <a:r>
              <a:rPr lang="id-ID" dirty="0" smtClean="0"/>
              <a:t>Yang berasal dari </a:t>
            </a:r>
            <a:r>
              <a:rPr lang="en-US" dirty="0" smtClean="0"/>
              <a:t>“</a:t>
            </a:r>
            <a:r>
              <a:rPr lang="en-US" dirty="0" err="1" smtClean="0"/>
              <a:t>Communis</a:t>
            </a:r>
            <a:r>
              <a:rPr lang="en-US" dirty="0" smtClean="0"/>
              <a:t>” yang </a:t>
            </a:r>
            <a:r>
              <a:rPr lang="en-US" dirty="0" err="1" smtClean="0"/>
              <a:t>berarti</a:t>
            </a:r>
            <a:r>
              <a:rPr lang="en-US" dirty="0" smtClean="0"/>
              <a:t> “</a:t>
            </a:r>
            <a:r>
              <a:rPr lang="en-US" dirty="0" err="1" smtClean="0"/>
              <a:t>sama</a:t>
            </a:r>
            <a:r>
              <a:rPr lang="en-US" dirty="0" smtClean="0"/>
              <a:t>” </a:t>
            </a:r>
            <a:r>
              <a:rPr lang="en-US" dirty="0" err="1" smtClean="0"/>
              <a:t>communico</a:t>
            </a:r>
            <a:r>
              <a:rPr lang="en-US" dirty="0" smtClean="0"/>
              <a:t>, </a:t>
            </a:r>
            <a:r>
              <a:rPr lang="en-US" dirty="0" err="1" smtClean="0"/>
              <a:t>communicatio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communicare</a:t>
            </a:r>
            <a:r>
              <a:rPr lang="en-US" dirty="0" smtClean="0"/>
              <a:t> yang </a:t>
            </a:r>
            <a:r>
              <a:rPr lang="en-US" dirty="0" err="1" smtClean="0"/>
              <a:t>berarti</a:t>
            </a:r>
            <a:r>
              <a:rPr lang="en-US" dirty="0" smtClean="0"/>
              <a:t> “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" .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,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PENGERTIAN KOMUNIKASI</a:t>
            </a:r>
            <a:endParaRPr lang="id-ID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id-ID" dirty="0" smtClean="0"/>
              <a:t>1.	</a:t>
            </a:r>
            <a:r>
              <a:rPr lang="en-US" dirty="0" smtClean="0"/>
              <a:t>Astrid S. </a:t>
            </a:r>
            <a:r>
              <a:rPr lang="en-US" dirty="0" err="1" smtClean="0"/>
              <a:t>Susanto</a:t>
            </a:r>
            <a:r>
              <a:rPr lang="en-US" dirty="0" smtClean="0"/>
              <a:t> (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pengoperasian</a:t>
            </a:r>
            <a:r>
              <a:rPr lang="en-US" dirty="0" smtClean="0"/>
              <a:t> </a:t>
            </a:r>
            <a:r>
              <a:rPr lang="en-US" dirty="0" err="1" smtClean="0"/>
              <a:t>lambang-lambang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2.	</a:t>
            </a:r>
            <a:r>
              <a:rPr lang="en-US" dirty="0" err="1" smtClean="0"/>
              <a:t>Jhon</a:t>
            </a:r>
            <a:r>
              <a:rPr lang="en-US" dirty="0" smtClean="0"/>
              <a:t> R. </a:t>
            </a:r>
            <a:r>
              <a:rPr lang="en-US" dirty="0" err="1" smtClean="0"/>
              <a:t>Schemerhom</a:t>
            </a:r>
            <a:r>
              <a:rPr lang="en-US" dirty="0" smtClean="0"/>
              <a:t> (Managing Organizational Behavior)</a:t>
            </a:r>
            <a:endParaRPr lang="id-ID" dirty="0" smtClean="0"/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3.	</a:t>
            </a:r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</a:t>
            </a:r>
            <a:endParaRPr lang="id-ID" dirty="0" smtClean="0"/>
          </a:p>
          <a:p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; </a:t>
            </a:r>
            <a:r>
              <a:rPr lang="en-US" dirty="0" err="1" smtClean="0"/>
              <a:t>hubungan</a:t>
            </a:r>
            <a:r>
              <a:rPr lang="en-US" dirty="0" smtClean="0"/>
              <a:t>; </a:t>
            </a:r>
            <a:r>
              <a:rPr lang="en-US" dirty="0" err="1" smtClean="0"/>
              <a:t>kontak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4.	</a:t>
            </a:r>
            <a:r>
              <a:rPr lang="en-US" dirty="0" smtClean="0"/>
              <a:t>Keith Davis (Human Relation at Work)</a:t>
            </a:r>
            <a:endParaRPr lang="id-ID" dirty="0" smtClean="0"/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5.	</a:t>
            </a:r>
            <a:r>
              <a:rPr lang="en-US" dirty="0" smtClean="0"/>
              <a:t>William </a:t>
            </a:r>
            <a:r>
              <a:rPr lang="en-US" dirty="0" err="1" smtClean="0"/>
              <a:t>Albig</a:t>
            </a:r>
            <a:r>
              <a:rPr lang="en-US" dirty="0" smtClean="0"/>
              <a:t> (Public opinion)</a:t>
            </a:r>
            <a:endParaRPr lang="id-ID" dirty="0" smtClean="0"/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pengoperasian</a:t>
            </a:r>
            <a:r>
              <a:rPr lang="en-US" dirty="0" smtClean="0"/>
              <a:t> </a:t>
            </a:r>
            <a:r>
              <a:rPr lang="en-US" dirty="0" err="1" smtClean="0"/>
              <a:t>lambang-lambang</a:t>
            </a:r>
            <a:r>
              <a:rPr lang="en-US" dirty="0" smtClean="0"/>
              <a:t>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(communication is the </a:t>
            </a:r>
            <a:r>
              <a:rPr lang="en-US" dirty="0" err="1" smtClean="0"/>
              <a:t>prosses</a:t>
            </a:r>
            <a:r>
              <a:rPr lang="en-US" dirty="0" smtClean="0"/>
              <a:t> of transmitting </a:t>
            </a:r>
            <a:r>
              <a:rPr lang="en-US" dirty="0" err="1" smtClean="0"/>
              <a:t>meoninfull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Pengertian komunikasi menurut ahli</a:t>
            </a:r>
            <a:endParaRPr lang="id-ID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MA\Animated_school_boy_reading_book_hg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5286412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AMA\foto-gambar-animasi-bergerak-lucu-bange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0"/>
            <a:ext cx="557216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1666</TotalTime>
  <Words>216</Words>
  <Application>Microsoft Office PowerPoint</Application>
  <PresentationFormat>On-screen Show (4:3)</PresentationFormat>
  <Paragraphs>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Lucida Sans Unicode</vt:lpstr>
      <vt:lpstr>Verdana</vt:lpstr>
      <vt:lpstr>Wingdings 2</vt:lpstr>
      <vt:lpstr>Wingdings 3</vt:lpstr>
      <vt:lpstr>Concourse</vt:lpstr>
      <vt:lpstr>MENGAPLIKASIKAN KETERAMPILAN DASAR KOMUNIKASI</vt:lpstr>
      <vt:lpstr>APAKAH YANG DI MAKSUD MENGIDENTIFIKASI?</vt:lpstr>
      <vt:lpstr>PowerPoint Presentation</vt:lpstr>
      <vt:lpstr>PowerPoint Presentation</vt:lpstr>
      <vt:lpstr>Mengapa manusia berkomunikasi?</vt:lpstr>
      <vt:lpstr>PENGERTIAN KOMUNIKASI</vt:lpstr>
      <vt:lpstr>Pengertian komunikasi menurut ahli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komunikasi</vt:lpstr>
      <vt:lpstr>Tujuan komunikasi</vt:lpstr>
      <vt:lpstr>Unsur komunikasi</vt:lpstr>
      <vt:lpstr>Komponen/Unsur komunikasi</vt:lpstr>
      <vt:lpstr>Skema proses komunikasi</vt:lpstr>
      <vt:lpstr>Komunikator  </vt:lpstr>
      <vt:lpstr>Macam macam komunikator</vt:lpstr>
      <vt:lpstr>Komunikan</vt:lpstr>
      <vt:lpstr>Pesan </vt:lpstr>
      <vt:lpstr>Lambang</vt:lpstr>
      <vt:lpstr>Media</vt:lpstr>
      <vt:lpstr>PowerPoint Presentation</vt:lpstr>
      <vt:lpstr>Fungsi media</vt:lpstr>
      <vt:lpstr>Feed back/umpan balik</vt:lpstr>
      <vt:lpstr>Efek </vt:lpstr>
      <vt:lpstr>Jenis komunikasi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MENGAPLIKASIKAN KETERAMPILAN DASAR KOMUNIKASI</dc:title>
  <dc:creator>USER</dc:creator>
  <cp:lastModifiedBy>SMKN 43 JKT BU WIWI</cp:lastModifiedBy>
  <cp:revision>127</cp:revision>
  <dcterms:created xsi:type="dcterms:W3CDTF">2012-09-04T21:37:31Z</dcterms:created>
  <dcterms:modified xsi:type="dcterms:W3CDTF">2019-10-08T23:55:42Z</dcterms:modified>
</cp:coreProperties>
</file>