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8" r:id="rId3"/>
    <p:sldId id="259" r:id="rId4"/>
    <p:sldId id="260" r:id="rId5"/>
    <p:sldId id="262" r:id="rId6"/>
    <p:sldId id="261" r:id="rId7"/>
    <p:sldId id="263" r:id="rId8"/>
    <p:sldId id="264" r:id="rId9"/>
    <p:sldId id="265" r:id="rId10"/>
    <p:sldId id="269" r:id="rId11"/>
    <p:sldId id="266" r:id="rId12"/>
    <p:sldId id="267"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4" d="100"/>
          <a:sy n="74" d="100"/>
        </p:scale>
        <p:origin x="5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AD2CC-4E7F-4E90-926A-7E3FC252D25C}"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35142-F9D8-4BA0-84BC-43E1F368C29B}" type="slidenum">
              <a:rPr lang="en-US" smtClean="0"/>
              <a:t>‹#›</a:t>
            </a:fld>
            <a:endParaRPr lang="en-US"/>
          </a:p>
        </p:txBody>
      </p:sp>
    </p:spTree>
    <p:extLst>
      <p:ext uri="{BB962C8B-B14F-4D97-AF65-F5344CB8AC3E}">
        <p14:creationId xmlns:p14="http://schemas.microsoft.com/office/powerpoint/2010/main" val="32971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7f91f2e568_0_32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7f91f2e568_0_32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36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304"/>
        <p:cNvGrpSpPr/>
        <p:nvPr/>
      </p:nvGrpSpPr>
      <p:grpSpPr>
        <a:xfrm>
          <a:off x="0" y="0"/>
          <a:ext cx="0" cy="0"/>
          <a:chOff x="0" y="0"/>
          <a:chExt cx="0" cy="0"/>
        </a:xfrm>
      </p:grpSpPr>
      <p:sp>
        <p:nvSpPr>
          <p:cNvPr id="305" name="Google Shape;305;p23"/>
          <p:cNvSpPr txBox="1">
            <a:spLocks noGrp="1"/>
          </p:cNvSpPr>
          <p:nvPr>
            <p:ph type="ctrTitle"/>
          </p:nvPr>
        </p:nvSpPr>
        <p:spPr>
          <a:xfrm>
            <a:off x="415600" y="936700"/>
            <a:ext cx="11360800" cy="143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06" name="Google Shape;306;p23"/>
          <p:cNvSpPr txBox="1">
            <a:spLocks noGrp="1"/>
          </p:cNvSpPr>
          <p:nvPr>
            <p:ph type="subTitle" idx="1"/>
          </p:nvPr>
        </p:nvSpPr>
        <p:spPr>
          <a:xfrm>
            <a:off x="3393200" y="2392600"/>
            <a:ext cx="5405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600"/>
              <a:buNone/>
              <a:defRPr sz="2133">
                <a:solidFill>
                  <a:schemeClr val="accent4"/>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307" name="Google Shape;307;p23"/>
          <p:cNvGrpSpPr/>
          <p:nvPr/>
        </p:nvGrpSpPr>
        <p:grpSpPr>
          <a:xfrm>
            <a:off x="9619369" y="-1960533"/>
            <a:ext cx="10779128" cy="10779076"/>
            <a:chOff x="529830" y="-1470400"/>
            <a:chExt cx="8084346" cy="8084307"/>
          </a:xfrm>
        </p:grpSpPr>
        <p:grpSp>
          <p:nvGrpSpPr>
            <p:cNvPr id="308" name="Google Shape;308;p23"/>
            <p:cNvGrpSpPr/>
            <p:nvPr/>
          </p:nvGrpSpPr>
          <p:grpSpPr>
            <a:xfrm>
              <a:off x="1198125" y="148500"/>
              <a:ext cx="6750000" cy="4836450"/>
              <a:chOff x="1198125" y="148500"/>
              <a:chExt cx="6750000" cy="4836450"/>
            </a:xfrm>
          </p:grpSpPr>
          <p:sp>
            <p:nvSpPr>
              <p:cNvPr id="309" name="Google Shape;309;p23"/>
              <p:cNvSpPr/>
              <p:nvPr/>
            </p:nvSpPr>
            <p:spPr>
              <a:xfrm>
                <a:off x="1198125" y="14850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3"/>
              <p:cNvSpPr/>
              <p:nvPr/>
            </p:nvSpPr>
            <p:spPr>
              <a:xfrm>
                <a:off x="7597125" y="14850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3"/>
              <p:cNvSpPr/>
              <p:nvPr/>
            </p:nvSpPr>
            <p:spPr>
              <a:xfrm>
                <a:off x="7597125" y="459675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3"/>
              <p:cNvSpPr/>
              <p:nvPr/>
            </p:nvSpPr>
            <p:spPr>
              <a:xfrm>
                <a:off x="1198125" y="459675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3"/>
              <p:cNvSpPr/>
              <p:nvPr/>
            </p:nvSpPr>
            <p:spPr>
              <a:xfrm>
                <a:off x="7104375" y="409725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3"/>
              <p:cNvSpPr/>
              <p:nvPr/>
            </p:nvSpPr>
            <p:spPr>
              <a:xfrm>
                <a:off x="1630125" y="409725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3"/>
              <p:cNvSpPr/>
              <p:nvPr/>
            </p:nvSpPr>
            <p:spPr>
              <a:xfrm>
                <a:off x="1630125" y="62100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3"/>
              <p:cNvSpPr/>
              <p:nvPr/>
            </p:nvSpPr>
            <p:spPr>
              <a:xfrm>
                <a:off x="7104375" y="62100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 name="Google Shape;317;p23"/>
            <p:cNvSpPr/>
            <p:nvPr/>
          </p:nvSpPr>
          <p:spPr>
            <a:xfrm rot="5400000">
              <a:off x="529849" y="-1470420"/>
              <a:ext cx="8084307" cy="8084346"/>
            </a:xfrm>
            <a:custGeom>
              <a:avLst/>
              <a:gdLst/>
              <a:ahLst/>
              <a:cxnLst/>
              <a:rect l="l" t="t" r="r" b="b"/>
              <a:pathLst>
                <a:path w="209533" h="209534" extrusionOk="0">
                  <a:moveTo>
                    <a:pt x="104766" y="4348"/>
                  </a:moveTo>
                  <a:lnTo>
                    <a:pt x="121843" y="21426"/>
                  </a:lnTo>
                  <a:lnTo>
                    <a:pt x="87689" y="21426"/>
                  </a:lnTo>
                  <a:lnTo>
                    <a:pt x="104766" y="4348"/>
                  </a:lnTo>
                  <a:close/>
                  <a:moveTo>
                    <a:pt x="157241" y="21999"/>
                  </a:moveTo>
                  <a:lnTo>
                    <a:pt x="157241" y="25956"/>
                  </a:lnTo>
                  <a:lnTo>
                    <a:pt x="130723" y="25956"/>
                  </a:lnTo>
                  <a:lnTo>
                    <a:pt x="126766" y="21999"/>
                  </a:lnTo>
                  <a:close/>
                  <a:moveTo>
                    <a:pt x="162179" y="21999"/>
                  </a:moveTo>
                  <a:lnTo>
                    <a:pt x="162179" y="25956"/>
                  </a:lnTo>
                  <a:lnTo>
                    <a:pt x="157814" y="25956"/>
                  </a:lnTo>
                  <a:lnTo>
                    <a:pt x="157814" y="21999"/>
                  </a:lnTo>
                  <a:close/>
                  <a:moveTo>
                    <a:pt x="167118" y="17468"/>
                  </a:moveTo>
                  <a:lnTo>
                    <a:pt x="167118" y="25956"/>
                  </a:lnTo>
                  <a:lnTo>
                    <a:pt x="162753" y="25956"/>
                  </a:lnTo>
                  <a:lnTo>
                    <a:pt x="162753" y="21426"/>
                  </a:lnTo>
                  <a:lnTo>
                    <a:pt x="157814" y="21426"/>
                  </a:lnTo>
                  <a:lnTo>
                    <a:pt x="157814" y="17468"/>
                  </a:lnTo>
                  <a:close/>
                  <a:moveTo>
                    <a:pt x="51720" y="17468"/>
                  </a:moveTo>
                  <a:lnTo>
                    <a:pt x="51720" y="21426"/>
                  </a:lnTo>
                  <a:lnTo>
                    <a:pt x="46779" y="21426"/>
                  </a:lnTo>
                  <a:lnTo>
                    <a:pt x="46779" y="25956"/>
                  </a:lnTo>
                  <a:lnTo>
                    <a:pt x="42414" y="25958"/>
                  </a:lnTo>
                  <a:lnTo>
                    <a:pt x="42414" y="17468"/>
                  </a:lnTo>
                  <a:close/>
                  <a:moveTo>
                    <a:pt x="51718" y="21999"/>
                  </a:moveTo>
                  <a:lnTo>
                    <a:pt x="51720" y="25958"/>
                  </a:lnTo>
                  <a:lnTo>
                    <a:pt x="47352" y="25958"/>
                  </a:lnTo>
                  <a:lnTo>
                    <a:pt x="47352" y="21999"/>
                  </a:lnTo>
                  <a:close/>
                  <a:moveTo>
                    <a:pt x="82767" y="21999"/>
                  </a:moveTo>
                  <a:lnTo>
                    <a:pt x="78809" y="25958"/>
                  </a:lnTo>
                  <a:lnTo>
                    <a:pt x="52291" y="25958"/>
                  </a:lnTo>
                  <a:lnTo>
                    <a:pt x="52291" y="21999"/>
                  </a:lnTo>
                  <a:close/>
                  <a:moveTo>
                    <a:pt x="122418" y="21999"/>
                  </a:moveTo>
                  <a:lnTo>
                    <a:pt x="126375" y="25958"/>
                  </a:lnTo>
                  <a:lnTo>
                    <a:pt x="83157" y="25958"/>
                  </a:lnTo>
                  <a:lnTo>
                    <a:pt x="87115" y="21999"/>
                  </a:lnTo>
                  <a:close/>
                  <a:moveTo>
                    <a:pt x="104766" y="811"/>
                  </a:moveTo>
                  <a:lnTo>
                    <a:pt x="129912" y="25958"/>
                  </a:lnTo>
                  <a:lnTo>
                    <a:pt x="127185" y="25958"/>
                  </a:lnTo>
                  <a:lnTo>
                    <a:pt x="104766" y="3538"/>
                  </a:lnTo>
                  <a:lnTo>
                    <a:pt x="86794" y="21509"/>
                  </a:lnTo>
                  <a:lnTo>
                    <a:pt x="82347" y="25958"/>
                  </a:lnTo>
                  <a:lnTo>
                    <a:pt x="79621" y="25958"/>
                  </a:lnTo>
                  <a:lnTo>
                    <a:pt x="83662" y="21915"/>
                  </a:lnTo>
                  <a:lnTo>
                    <a:pt x="104766" y="811"/>
                  </a:lnTo>
                  <a:close/>
                  <a:moveTo>
                    <a:pt x="64519" y="28635"/>
                  </a:moveTo>
                  <a:lnTo>
                    <a:pt x="59756" y="33399"/>
                  </a:lnTo>
                  <a:lnTo>
                    <a:pt x="54991" y="28635"/>
                  </a:lnTo>
                  <a:close/>
                  <a:moveTo>
                    <a:pt x="154542" y="28635"/>
                  </a:moveTo>
                  <a:lnTo>
                    <a:pt x="149778" y="33399"/>
                  </a:lnTo>
                  <a:lnTo>
                    <a:pt x="145014" y="28635"/>
                  </a:lnTo>
                  <a:close/>
                  <a:moveTo>
                    <a:pt x="76132" y="28635"/>
                  </a:moveTo>
                  <a:lnTo>
                    <a:pt x="71019" y="33750"/>
                  </a:lnTo>
                  <a:lnTo>
                    <a:pt x="65903" y="28635"/>
                  </a:lnTo>
                  <a:close/>
                  <a:moveTo>
                    <a:pt x="143629" y="28635"/>
                  </a:moveTo>
                  <a:lnTo>
                    <a:pt x="138515" y="33750"/>
                  </a:lnTo>
                  <a:lnTo>
                    <a:pt x="133401" y="28635"/>
                  </a:lnTo>
                  <a:close/>
                  <a:moveTo>
                    <a:pt x="129053" y="28635"/>
                  </a:moveTo>
                  <a:lnTo>
                    <a:pt x="134581" y="34163"/>
                  </a:lnTo>
                  <a:lnTo>
                    <a:pt x="74951" y="34163"/>
                  </a:lnTo>
                  <a:lnTo>
                    <a:pt x="80480" y="28635"/>
                  </a:lnTo>
                  <a:close/>
                  <a:moveTo>
                    <a:pt x="154914" y="29074"/>
                  </a:moveTo>
                  <a:lnTo>
                    <a:pt x="154914" y="38537"/>
                  </a:lnTo>
                  <a:lnTo>
                    <a:pt x="150183" y="33805"/>
                  </a:lnTo>
                  <a:lnTo>
                    <a:pt x="154914" y="29074"/>
                  </a:lnTo>
                  <a:close/>
                  <a:moveTo>
                    <a:pt x="54585" y="29041"/>
                  </a:moveTo>
                  <a:lnTo>
                    <a:pt x="59349" y="33805"/>
                  </a:lnTo>
                  <a:lnTo>
                    <a:pt x="54585" y="38569"/>
                  </a:lnTo>
                  <a:lnTo>
                    <a:pt x="54585" y="29041"/>
                  </a:lnTo>
                  <a:close/>
                  <a:moveTo>
                    <a:pt x="64926" y="29041"/>
                  </a:moveTo>
                  <a:lnTo>
                    <a:pt x="64926" y="38569"/>
                  </a:lnTo>
                  <a:lnTo>
                    <a:pt x="60162" y="33805"/>
                  </a:lnTo>
                  <a:lnTo>
                    <a:pt x="64926" y="29041"/>
                  </a:lnTo>
                  <a:close/>
                  <a:moveTo>
                    <a:pt x="144608" y="29041"/>
                  </a:moveTo>
                  <a:lnTo>
                    <a:pt x="149372" y="33805"/>
                  </a:lnTo>
                  <a:lnTo>
                    <a:pt x="144608" y="38569"/>
                  </a:lnTo>
                  <a:lnTo>
                    <a:pt x="144608" y="29041"/>
                  </a:lnTo>
                  <a:close/>
                  <a:moveTo>
                    <a:pt x="59755" y="34209"/>
                  </a:moveTo>
                  <a:lnTo>
                    <a:pt x="64519" y="38973"/>
                  </a:lnTo>
                  <a:lnTo>
                    <a:pt x="54991" y="38973"/>
                  </a:lnTo>
                  <a:lnTo>
                    <a:pt x="59755" y="34209"/>
                  </a:lnTo>
                  <a:close/>
                  <a:moveTo>
                    <a:pt x="149778" y="34209"/>
                  </a:moveTo>
                  <a:lnTo>
                    <a:pt x="154542" y="38973"/>
                  </a:lnTo>
                  <a:lnTo>
                    <a:pt x="145014" y="38973"/>
                  </a:lnTo>
                  <a:lnTo>
                    <a:pt x="149778" y="34209"/>
                  </a:lnTo>
                  <a:close/>
                  <a:moveTo>
                    <a:pt x="65499" y="29041"/>
                  </a:moveTo>
                  <a:lnTo>
                    <a:pt x="70613" y="34155"/>
                  </a:lnTo>
                  <a:lnTo>
                    <a:pt x="65499" y="39268"/>
                  </a:lnTo>
                  <a:lnTo>
                    <a:pt x="65499" y="29041"/>
                  </a:lnTo>
                  <a:close/>
                  <a:moveTo>
                    <a:pt x="144035" y="29041"/>
                  </a:moveTo>
                  <a:lnTo>
                    <a:pt x="144035" y="39268"/>
                  </a:lnTo>
                  <a:lnTo>
                    <a:pt x="138921" y="34155"/>
                  </a:lnTo>
                  <a:lnTo>
                    <a:pt x="144035" y="29041"/>
                  </a:lnTo>
                  <a:close/>
                  <a:moveTo>
                    <a:pt x="65219" y="39548"/>
                  </a:moveTo>
                  <a:lnTo>
                    <a:pt x="60106" y="44661"/>
                  </a:lnTo>
                  <a:lnTo>
                    <a:pt x="54992" y="39548"/>
                  </a:lnTo>
                  <a:close/>
                  <a:moveTo>
                    <a:pt x="154542" y="39548"/>
                  </a:moveTo>
                  <a:lnTo>
                    <a:pt x="149427" y="44662"/>
                  </a:lnTo>
                  <a:lnTo>
                    <a:pt x="144313" y="39548"/>
                  </a:lnTo>
                  <a:close/>
                  <a:moveTo>
                    <a:pt x="135155" y="34736"/>
                  </a:moveTo>
                  <a:lnTo>
                    <a:pt x="145198" y="44780"/>
                  </a:lnTo>
                  <a:lnTo>
                    <a:pt x="64335" y="44780"/>
                  </a:lnTo>
                  <a:lnTo>
                    <a:pt x="74378" y="34736"/>
                  </a:lnTo>
                  <a:close/>
                  <a:moveTo>
                    <a:pt x="154914" y="39986"/>
                  </a:moveTo>
                  <a:lnTo>
                    <a:pt x="154914" y="50148"/>
                  </a:lnTo>
                  <a:lnTo>
                    <a:pt x="149833" y="45066"/>
                  </a:lnTo>
                  <a:lnTo>
                    <a:pt x="154914" y="39986"/>
                  </a:lnTo>
                  <a:close/>
                  <a:moveTo>
                    <a:pt x="54586" y="39952"/>
                  </a:moveTo>
                  <a:lnTo>
                    <a:pt x="59701" y="45066"/>
                  </a:lnTo>
                  <a:lnTo>
                    <a:pt x="54586" y="50181"/>
                  </a:lnTo>
                  <a:lnTo>
                    <a:pt x="54586" y="39952"/>
                  </a:lnTo>
                  <a:close/>
                  <a:moveTo>
                    <a:pt x="157241" y="26531"/>
                  </a:moveTo>
                  <a:lnTo>
                    <a:pt x="157241" y="52474"/>
                  </a:lnTo>
                  <a:lnTo>
                    <a:pt x="155487" y="50722"/>
                  </a:lnTo>
                  <a:lnTo>
                    <a:pt x="155487" y="39548"/>
                  </a:lnTo>
                  <a:lnTo>
                    <a:pt x="155519" y="39548"/>
                  </a:lnTo>
                  <a:lnTo>
                    <a:pt x="155519" y="28062"/>
                  </a:lnTo>
                  <a:lnTo>
                    <a:pt x="129290" y="28062"/>
                  </a:lnTo>
                  <a:lnTo>
                    <a:pt x="129283" y="28054"/>
                  </a:lnTo>
                  <a:lnTo>
                    <a:pt x="129276" y="28062"/>
                  </a:lnTo>
                  <a:lnTo>
                    <a:pt x="54012" y="28062"/>
                  </a:lnTo>
                  <a:lnTo>
                    <a:pt x="54012" y="50755"/>
                  </a:lnTo>
                  <a:lnTo>
                    <a:pt x="52291" y="52474"/>
                  </a:lnTo>
                  <a:lnTo>
                    <a:pt x="52291" y="26531"/>
                  </a:lnTo>
                  <a:lnTo>
                    <a:pt x="79004" y="26531"/>
                  </a:lnTo>
                  <a:lnTo>
                    <a:pt x="79026" y="26553"/>
                  </a:lnTo>
                  <a:lnTo>
                    <a:pt x="79046" y="26531"/>
                  </a:lnTo>
                  <a:close/>
                  <a:moveTo>
                    <a:pt x="51718" y="26531"/>
                  </a:moveTo>
                  <a:lnTo>
                    <a:pt x="51718" y="53049"/>
                  </a:lnTo>
                  <a:lnTo>
                    <a:pt x="47352" y="57414"/>
                  </a:lnTo>
                  <a:lnTo>
                    <a:pt x="47352" y="26531"/>
                  </a:lnTo>
                  <a:close/>
                  <a:moveTo>
                    <a:pt x="162179" y="26531"/>
                  </a:moveTo>
                  <a:lnTo>
                    <a:pt x="162179" y="57414"/>
                  </a:lnTo>
                  <a:lnTo>
                    <a:pt x="157814" y="53049"/>
                  </a:lnTo>
                  <a:lnTo>
                    <a:pt x="157814" y="26531"/>
                  </a:lnTo>
                  <a:close/>
                  <a:moveTo>
                    <a:pt x="46779" y="62336"/>
                  </a:moveTo>
                  <a:lnTo>
                    <a:pt x="46779" y="147197"/>
                  </a:lnTo>
                  <a:lnTo>
                    <a:pt x="4348" y="104767"/>
                  </a:lnTo>
                  <a:lnTo>
                    <a:pt x="46779" y="62336"/>
                  </a:lnTo>
                  <a:close/>
                  <a:moveTo>
                    <a:pt x="162753" y="62335"/>
                  </a:moveTo>
                  <a:lnTo>
                    <a:pt x="205185" y="104766"/>
                  </a:lnTo>
                  <a:lnTo>
                    <a:pt x="162753" y="147197"/>
                  </a:lnTo>
                  <a:lnTo>
                    <a:pt x="162753" y="62335"/>
                  </a:lnTo>
                  <a:close/>
                  <a:moveTo>
                    <a:pt x="49248" y="59866"/>
                  </a:moveTo>
                  <a:lnTo>
                    <a:pt x="49248" y="149668"/>
                  </a:lnTo>
                  <a:lnTo>
                    <a:pt x="47352" y="147772"/>
                  </a:lnTo>
                  <a:lnTo>
                    <a:pt x="47352" y="61771"/>
                  </a:lnTo>
                  <a:lnTo>
                    <a:pt x="47345" y="61771"/>
                  </a:lnTo>
                  <a:lnTo>
                    <a:pt x="49248" y="59866"/>
                  </a:lnTo>
                  <a:close/>
                  <a:moveTo>
                    <a:pt x="160283" y="59866"/>
                  </a:moveTo>
                  <a:lnTo>
                    <a:pt x="162179" y="61762"/>
                  </a:lnTo>
                  <a:lnTo>
                    <a:pt x="162179" y="147772"/>
                  </a:lnTo>
                  <a:lnTo>
                    <a:pt x="160283" y="149668"/>
                  </a:lnTo>
                  <a:lnTo>
                    <a:pt x="160283" y="59866"/>
                  </a:lnTo>
                  <a:close/>
                  <a:moveTo>
                    <a:pt x="51718" y="57396"/>
                  </a:moveTo>
                  <a:lnTo>
                    <a:pt x="51718" y="152136"/>
                  </a:lnTo>
                  <a:lnTo>
                    <a:pt x="49822" y="150241"/>
                  </a:lnTo>
                  <a:lnTo>
                    <a:pt x="49822" y="59293"/>
                  </a:lnTo>
                  <a:lnTo>
                    <a:pt x="51718" y="57396"/>
                  </a:lnTo>
                  <a:close/>
                  <a:moveTo>
                    <a:pt x="157814" y="57397"/>
                  </a:moveTo>
                  <a:lnTo>
                    <a:pt x="159710" y="59293"/>
                  </a:lnTo>
                  <a:lnTo>
                    <a:pt x="159710" y="150241"/>
                  </a:lnTo>
                  <a:lnTo>
                    <a:pt x="157814" y="152136"/>
                  </a:lnTo>
                  <a:lnTo>
                    <a:pt x="157814" y="57397"/>
                  </a:lnTo>
                  <a:close/>
                  <a:moveTo>
                    <a:pt x="54012" y="55103"/>
                  </a:moveTo>
                  <a:lnTo>
                    <a:pt x="54012" y="154430"/>
                  </a:lnTo>
                  <a:lnTo>
                    <a:pt x="52291" y="152710"/>
                  </a:lnTo>
                  <a:lnTo>
                    <a:pt x="52291" y="56822"/>
                  </a:lnTo>
                  <a:lnTo>
                    <a:pt x="54012" y="55103"/>
                  </a:lnTo>
                  <a:close/>
                  <a:moveTo>
                    <a:pt x="155519" y="55103"/>
                  </a:moveTo>
                  <a:lnTo>
                    <a:pt x="157240" y="56824"/>
                  </a:lnTo>
                  <a:lnTo>
                    <a:pt x="157240" y="152710"/>
                  </a:lnTo>
                  <a:lnTo>
                    <a:pt x="155519" y="154430"/>
                  </a:lnTo>
                  <a:lnTo>
                    <a:pt x="155519" y="55103"/>
                  </a:lnTo>
                  <a:close/>
                  <a:moveTo>
                    <a:pt x="56915" y="52199"/>
                  </a:moveTo>
                  <a:lnTo>
                    <a:pt x="56915" y="157334"/>
                  </a:lnTo>
                  <a:lnTo>
                    <a:pt x="54585" y="155003"/>
                  </a:lnTo>
                  <a:lnTo>
                    <a:pt x="54585" y="54529"/>
                  </a:lnTo>
                  <a:lnTo>
                    <a:pt x="56915" y="52199"/>
                  </a:lnTo>
                  <a:close/>
                  <a:moveTo>
                    <a:pt x="152618" y="52200"/>
                  </a:moveTo>
                  <a:lnTo>
                    <a:pt x="154947" y="54529"/>
                  </a:lnTo>
                  <a:lnTo>
                    <a:pt x="154946" y="155003"/>
                  </a:lnTo>
                  <a:lnTo>
                    <a:pt x="152618" y="157334"/>
                  </a:lnTo>
                  <a:lnTo>
                    <a:pt x="152618" y="52200"/>
                  </a:lnTo>
                  <a:close/>
                  <a:moveTo>
                    <a:pt x="149713" y="49297"/>
                  </a:moveTo>
                  <a:lnTo>
                    <a:pt x="152043" y="51626"/>
                  </a:lnTo>
                  <a:lnTo>
                    <a:pt x="152043" y="157906"/>
                  </a:lnTo>
                  <a:lnTo>
                    <a:pt x="149713" y="160236"/>
                  </a:lnTo>
                  <a:lnTo>
                    <a:pt x="149713" y="49297"/>
                  </a:lnTo>
                  <a:close/>
                  <a:moveTo>
                    <a:pt x="59818" y="49296"/>
                  </a:moveTo>
                  <a:lnTo>
                    <a:pt x="59818" y="160237"/>
                  </a:lnTo>
                  <a:lnTo>
                    <a:pt x="57489" y="157908"/>
                  </a:lnTo>
                  <a:lnTo>
                    <a:pt x="57489" y="51626"/>
                  </a:lnTo>
                  <a:lnTo>
                    <a:pt x="59818" y="49296"/>
                  </a:lnTo>
                  <a:close/>
                  <a:moveTo>
                    <a:pt x="54586" y="159353"/>
                  </a:moveTo>
                  <a:lnTo>
                    <a:pt x="59701" y="164467"/>
                  </a:lnTo>
                  <a:lnTo>
                    <a:pt x="54586" y="169580"/>
                  </a:lnTo>
                  <a:lnTo>
                    <a:pt x="54586" y="159353"/>
                  </a:lnTo>
                  <a:close/>
                  <a:moveTo>
                    <a:pt x="154947" y="159353"/>
                  </a:moveTo>
                  <a:lnTo>
                    <a:pt x="154947" y="169581"/>
                  </a:lnTo>
                  <a:lnTo>
                    <a:pt x="149833" y="164467"/>
                  </a:lnTo>
                  <a:lnTo>
                    <a:pt x="154947" y="159353"/>
                  </a:lnTo>
                  <a:close/>
                  <a:moveTo>
                    <a:pt x="60106" y="164871"/>
                  </a:moveTo>
                  <a:lnTo>
                    <a:pt x="65219" y="169986"/>
                  </a:lnTo>
                  <a:lnTo>
                    <a:pt x="54992" y="169986"/>
                  </a:lnTo>
                  <a:lnTo>
                    <a:pt x="60106" y="164871"/>
                  </a:lnTo>
                  <a:close/>
                  <a:moveTo>
                    <a:pt x="149427" y="164873"/>
                  </a:moveTo>
                  <a:lnTo>
                    <a:pt x="154542" y="169987"/>
                  </a:lnTo>
                  <a:lnTo>
                    <a:pt x="144313" y="169987"/>
                  </a:lnTo>
                  <a:lnTo>
                    <a:pt x="149427" y="164873"/>
                  </a:lnTo>
                  <a:close/>
                  <a:moveTo>
                    <a:pt x="145771" y="45354"/>
                  </a:moveTo>
                  <a:lnTo>
                    <a:pt x="149140" y="48723"/>
                  </a:lnTo>
                  <a:lnTo>
                    <a:pt x="149140" y="160811"/>
                  </a:lnTo>
                  <a:lnTo>
                    <a:pt x="139812" y="170139"/>
                  </a:lnTo>
                  <a:lnTo>
                    <a:pt x="139812" y="169986"/>
                  </a:lnTo>
                  <a:lnTo>
                    <a:pt x="69567" y="169986"/>
                  </a:lnTo>
                  <a:lnTo>
                    <a:pt x="60392" y="160812"/>
                  </a:lnTo>
                  <a:lnTo>
                    <a:pt x="60392" y="48723"/>
                  </a:lnTo>
                  <a:lnTo>
                    <a:pt x="63761" y="45354"/>
                  </a:lnTo>
                  <a:close/>
                  <a:moveTo>
                    <a:pt x="139391" y="170559"/>
                  </a:moveTo>
                  <a:lnTo>
                    <a:pt x="136883" y="173068"/>
                  </a:lnTo>
                  <a:lnTo>
                    <a:pt x="72649" y="173068"/>
                  </a:lnTo>
                  <a:lnTo>
                    <a:pt x="70140" y="170559"/>
                  </a:lnTo>
                  <a:close/>
                  <a:moveTo>
                    <a:pt x="64520" y="170559"/>
                  </a:moveTo>
                  <a:lnTo>
                    <a:pt x="59756" y="175324"/>
                  </a:lnTo>
                  <a:lnTo>
                    <a:pt x="54992" y="170559"/>
                  </a:lnTo>
                  <a:close/>
                  <a:moveTo>
                    <a:pt x="154542" y="170560"/>
                  </a:moveTo>
                  <a:lnTo>
                    <a:pt x="149778" y="175324"/>
                  </a:lnTo>
                  <a:lnTo>
                    <a:pt x="145014" y="170560"/>
                  </a:lnTo>
                  <a:close/>
                  <a:moveTo>
                    <a:pt x="65499" y="170265"/>
                  </a:moveTo>
                  <a:lnTo>
                    <a:pt x="70334" y="175100"/>
                  </a:lnTo>
                  <a:lnTo>
                    <a:pt x="65499" y="179935"/>
                  </a:lnTo>
                  <a:lnTo>
                    <a:pt x="65499" y="170265"/>
                  </a:lnTo>
                  <a:close/>
                  <a:moveTo>
                    <a:pt x="54586" y="170964"/>
                  </a:moveTo>
                  <a:lnTo>
                    <a:pt x="59350" y="175728"/>
                  </a:lnTo>
                  <a:lnTo>
                    <a:pt x="54586" y="180492"/>
                  </a:lnTo>
                  <a:lnTo>
                    <a:pt x="54586" y="170964"/>
                  </a:lnTo>
                  <a:close/>
                  <a:moveTo>
                    <a:pt x="64926" y="170964"/>
                  </a:moveTo>
                  <a:lnTo>
                    <a:pt x="64926" y="180492"/>
                  </a:lnTo>
                  <a:lnTo>
                    <a:pt x="60162" y="175728"/>
                  </a:lnTo>
                  <a:lnTo>
                    <a:pt x="64926" y="170964"/>
                  </a:lnTo>
                  <a:close/>
                  <a:moveTo>
                    <a:pt x="144035" y="170265"/>
                  </a:moveTo>
                  <a:lnTo>
                    <a:pt x="144035" y="180494"/>
                  </a:lnTo>
                  <a:lnTo>
                    <a:pt x="138921" y="175379"/>
                  </a:lnTo>
                  <a:lnTo>
                    <a:pt x="144035" y="170265"/>
                  </a:lnTo>
                  <a:close/>
                  <a:moveTo>
                    <a:pt x="144608" y="170964"/>
                  </a:moveTo>
                  <a:lnTo>
                    <a:pt x="149372" y="175730"/>
                  </a:lnTo>
                  <a:lnTo>
                    <a:pt x="144608" y="180494"/>
                  </a:lnTo>
                  <a:lnTo>
                    <a:pt x="144608" y="170964"/>
                  </a:lnTo>
                  <a:close/>
                  <a:moveTo>
                    <a:pt x="154947" y="170966"/>
                  </a:moveTo>
                  <a:lnTo>
                    <a:pt x="154947" y="180494"/>
                  </a:lnTo>
                  <a:lnTo>
                    <a:pt x="150183" y="175730"/>
                  </a:lnTo>
                  <a:lnTo>
                    <a:pt x="154947" y="170966"/>
                  </a:lnTo>
                  <a:close/>
                  <a:moveTo>
                    <a:pt x="59756" y="176134"/>
                  </a:moveTo>
                  <a:lnTo>
                    <a:pt x="64520" y="180898"/>
                  </a:lnTo>
                  <a:lnTo>
                    <a:pt x="54991" y="180898"/>
                  </a:lnTo>
                  <a:lnTo>
                    <a:pt x="59756" y="176134"/>
                  </a:lnTo>
                  <a:close/>
                  <a:moveTo>
                    <a:pt x="70738" y="175506"/>
                  </a:moveTo>
                  <a:lnTo>
                    <a:pt x="76132" y="180898"/>
                  </a:lnTo>
                  <a:lnTo>
                    <a:pt x="65498" y="180898"/>
                  </a:lnTo>
                  <a:lnTo>
                    <a:pt x="65499" y="180745"/>
                  </a:lnTo>
                  <a:lnTo>
                    <a:pt x="70738" y="175506"/>
                  </a:lnTo>
                  <a:close/>
                  <a:moveTo>
                    <a:pt x="79668" y="28635"/>
                  </a:moveTo>
                  <a:lnTo>
                    <a:pt x="54096" y="54208"/>
                  </a:lnTo>
                  <a:lnTo>
                    <a:pt x="3538" y="104767"/>
                  </a:lnTo>
                  <a:lnTo>
                    <a:pt x="51802" y="153032"/>
                  </a:lnTo>
                  <a:lnTo>
                    <a:pt x="54094" y="155324"/>
                  </a:lnTo>
                  <a:lnTo>
                    <a:pt x="79668" y="180898"/>
                  </a:lnTo>
                  <a:lnTo>
                    <a:pt x="76910" y="180898"/>
                  </a:lnTo>
                  <a:lnTo>
                    <a:pt x="76926" y="180881"/>
                  </a:lnTo>
                  <a:lnTo>
                    <a:pt x="54500" y="158456"/>
                  </a:lnTo>
                  <a:lnTo>
                    <a:pt x="52291" y="156246"/>
                  </a:lnTo>
                  <a:lnTo>
                    <a:pt x="52291" y="156217"/>
                  </a:lnTo>
                  <a:lnTo>
                    <a:pt x="52262" y="156217"/>
                  </a:lnTo>
                  <a:lnTo>
                    <a:pt x="811" y="104767"/>
                  </a:lnTo>
                  <a:lnTo>
                    <a:pt x="76942" y="28635"/>
                  </a:lnTo>
                  <a:close/>
                  <a:moveTo>
                    <a:pt x="132589" y="28635"/>
                  </a:moveTo>
                  <a:lnTo>
                    <a:pt x="157241" y="53286"/>
                  </a:lnTo>
                  <a:lnTo>
                    <a:pt x="157241" y="53312"/>
                  </a:lnTo>
                  <a:lnTo>
                    <a:pt x="157266" y="53312"/>
                  </a:lnTo>
                  <a:lnTo>
                    <a:pt x="208721" y="104766"/>
                  </a:lnTo>
                  <a:lnTo>
                    <a:pt x="132589" y="180898"/>
                  </a:lnTo>
                  <a:lnTo>
                    <a:pt x="129864" y="180898"/>
                  </a:lnTo>
                  <a:lnTo>
                    <a:pt x="155437" y="155325"/>
                  </a:lnTo>
                  <a:lnTo>
                    <a:pt x="205995" y="104766"/>
                  </a:lnTo>
                  <a:lnTo>
                    <a:pt x="155521" y="54292"/>
                  </a:lnTo>
                  <a:lnTo>
                    <a:pt x="155521" y="54267"/>
                  </a:lnTo>
                  <a:lnTo>
                    <a:pt x="155495" y="54267"/>
                  </a:lnTo>
                  <a:lnTo>
                    <a:pt x="129864" y="28635"/>
                  </a:lnTo>
                  <a:close/>
                  <a:moveTo>
                    <a:pt x="136310" y="173642"/>
                  </a:moveTo>
                  <a:lnTo>
                    <a:pt x="129053" y="180899"/>
                  </a:lnTo>
                  <a:lnTo>
                    <a:pt x="80480" y="180899"/>
                  </a:lnTo>
                  <a:lnTo>
                    <a:pt x="73222" y="173642"/>
                  </a:lnTo>
                  <a:close/>
                  <a:moveTo>
                    <a:pt x="138515" y="175785"/>
                  </a:moveTo>
                  <a:lnTo>
                    <a:pt x="143629" y="180899"/>
                  </a:lnTo>
                  <a:lnTo>
                    <a:pt x="133401" y="180899"/>
                  </a:lnTo>
                  <a:lnTo>
                    <a:pt x="138515" y="175785"/>
                  </a:lnTo>
                  <a:close/>
                  <a:moveTo>
                    <a:pt x="149778" y="176135"/>
                  </a:moveTo>
                  <a:lnTo>
                    <a:pt x="154542" y="180899"/>
                  </a:lnTo>
                  <a:lnTo>
                    <a:pt x="145014" y="180899"/>
                  </a:lnTo>
                  <a:lnTo>
                    <a:pt x="149778" y="176135"/>
                  </a:lnTo>
                  <a:close/>
                  <a:moveTo>
                    <a:pt x="47352" y="152120"/>
                  </a:moveTo>
                  <a:lnTo>
                    <a:pt x="51718" y="156484"/>
                  </a:lnTo>
                  <a:lnTo>
                    <a:pt x="51718" y="183002"/>
                  </a:lnTo>
                  <a:lnTo>
                    <a:pt x="47352" y="183002"/>
                  </a:lnTo>
                  <a:lnTo>
                    <a:pt x="47352" y="152120"/>
                  </a:lnTo>
                  <a:close/>
                  <a:moveTo>
                    <a:pt x="157241" y="157059"/>
                  </a:moveTo>
                  <a:lnTo>
                    <a:pt x="157241" y="183002"/>
                  </a:lnTo>
                  <a:lnTo>
                    <a:pt x="52291" y="183002"/>
                  </a:lnTo>
                  <a:lnTo>
                    <a:pt x="52291" y="157059"/>
                  </a:lnTo>
                  <a:lnTo>
                    <a:pt x="54031" y="158799"/>
                  </a:lnTo>
                  <a:lnTo>
                    <a:pt x="54012" y="158799"/>
                  </a:lnTo>
                  <a:lnTo>
                    <a:pt x="54012" y="181472"/>
                  </a:lnTo>
                  <a:lnTo>
                    <a:pt x="155521" y="181472"/>
                  </a:lnTo>
                  <a:lnTo>
                    <a:pt x="155521" y="158786"/>
                  </a:lnTo>
                  <a:lnTo>
                    <a:pt x="155513" y="158786"/>
                  </a:lnTo>
                  <a:lnTo>
                    <a:pt x="157241" y="157059"/>
                  </a:lnTo>
                  <a:close/>
                  <a:moveTo>
                    <a:pt x="162179" y="152120"/>
                  </a:moveTo>
                  <a:lnTo>
                    <a:pt x="162179" y="183002"/>
                  </a:lnTo>
                  <a:lnTo>
                    <a:pt x="157814" y="183002"/>
                  </a:lnTo>
                  <a:lnTo>
                    <a:pt x="157814" y="156484"/>
                  </a:lnTo>
                  <a:lnTo>
                    <a:pt x="162179" y="152120"/>
                  </a:lnTo>
                  <a:close/>
                  <a:moveTo>
                    <a:pt x="51718" y="183577"/>
                  </a:moveTo>
                  <a:lnTo>
                    <a:pt x="51718" y="187535"/>
                  </a:lnTo>
                  <a:lnTo>
                    <a:pt x="47352" y="187535"/>
                  </a:lnTo>
                  <a:lnTo>
                    <a:pt x="47352" y="183577"/>
                  </a:lnTo>
                  <a:close/>
                  <a:moveTo>
                    <a:pt x="78809" y="183577"/>
                  </a:moveTo>
                  <a:lnTo>
                    <a:pt x="82767" y="187535"/>
                  </a:lnTo>
                  <a:lnTo>
                    <a:pt x="52293" y="187535"/>
                  </a:lnTo>
                  <a:lnTo>
                    <a:pt x="52291" y="183577"/>
                  </a:lnTo>
                  <a:close/>
                  <a:moveTo>
                    <a:pt x="126375" y="183576"/>
                  </a:moveTo>
                  <a:lnTo>
                    <a:pt x="122418" y="187535"/>
                  </a:lnTo>
                  <a:lnTo>
                    <a:pt x="87115" y="187535"/>
                  </a:lnTo>
                  <a:lnTo>
                    <a:pt x="87107" y="187526"/>
                  </a:lnTo>
                  <a:lnTo>
                    <a:pt x="83157" y="183576"/>
                  </a:lnTo>
                  <a:close/>
                  <a:moveTo>
                    <a:pt x="157241" y="183577"/>
                  </a:moveTo>
                  <a:lnTo>
                    <a:pt x="157241" y="187535"/>
                  </a:lnTo>
                  <a:lnTo>
                    <a:pt x="126766" y="187535"/>
                  </a:lnTo>
                  <a:lnTo>
                    <a:pt x="130723" y="183577"/>
                  </a:lnTo>
                  <a:close/>
                  <a:moveTo>
                    <a:pt x="162179" y="183577"/>
                  </a:moveTo>
                  <a:lnTo>
                    <a:pt x="162179" y="187535"/>
                  </a:lnTo>
                  <a:lnTo>
                    <a:pt x="157814" y="187535"/>
                  </a:lnTo>
                  <a:lnTo>
                    <a:pt x="157814" y="183577"/>
                  </a:lnTo>
                  <a:close/>
                  <a:moveTo>
                    <a:pt x="46778" y="183577"/>
                  </a:moveTo>
                  <a:lnTo>
                    <a:pt x="46778" y="188108"/>
                  </a:lnTo>
                  <a:lnTo>
                    <a:pt x="51717" y="188108"/>
                  </a:lnTo>
                  <a:lnTo>
                    <a:pt x="51718" y="192065"/>
                  </a:lnTo>
                  <a:lnTo>
                    <a:pt x="42413" y="192065"/>
                  </a:lnTo>
                  <a:lnTo>
                    <a:pt x="42413" y="183577"/>
                  </a:lnTo>
                  <a:close/>
                  <a:moveTo>
                    <a:pt x="167118" y="183577"/>
                  </a:moveTo>
                  <a:lnTo>
                    <a:pt x="167118" y="192067"/>
                  </a:lnTo>
                  <a:lnTo>
                    <a:pt x="157814" y="192067"/>
                  </a:lnTo>
                  <a:lnTo>
                    <a:pt x="157814" y="188109"/>
                  </a:lnTo>
                  <a:lnTo>
                    <a:pt x="162753" y="188109"/>
                  </a:lnTo>
                  <a:lnTo>
                    <a:pt x="162753" y="183577"/>
                  </a:lnTo>
                  <a:close/>
                  <a:moveTo>
                    <a:pt x="121843" y="188108"/>
                  </a:moveTo>
                  <a:lnTo>
                    <a:pt x="104766" y="205185"/>
                  </a:lnTo>
                  <a:lnTo>
                    <a:pt x="87689" y="188108"/>
                  </a:lnTo>
                  <a:close/>
                  <a:moveTo>
                    <a:pt x="129912" y="183576"/>
                  </a:moveTo>
                  <a:lnTo>
                    <a:pt x="125870" y="187618"/>
                  </a:lnTo>
                  <a:lnTo>
                    <a:pt x="104766" y="208723"/>
                  </a:lnTo>
                  <a:lnTo>
                    <a:pt x="83663" y="187618"/>
                  </a:lnTo>
                  <a:lnTo>
                    <a:pt x="79621" y="183576"/>
                  </a:lnTo>
                  <a:lnTo>
                    <a:pt x="82347" y="183576"/>
                  </a:lnTo>
                  <a:lnTo>
                    <a:pt x="86525" y="187755"/>
                  </a:lnTo>
                  <a:lnTo>
                    <a:pt x="104766" y="205995"/>
                  </a:lnTo>
                  <a:lnTo>
                    <a:pt x="122738" y="188024"/>
                  </a:lnTo>
                  <a:lnTo>
                    <a:pt x="127187" y="183576"/>
                  </a:lnTo>
                  <a:close/>
                  <a:moveTo>
                    <a:pt x="104766" y="0"/>
                  </a:moveTo>
                  <a:lnTo>
                    <a:pt x="83340" y="21426"/>
                  </a:lnTo>
                  <a:lnTo>
                    <a:pt x="52291" y="21426"/>
                  </a:lnTo>
                  <a:lnTo>
                    <a:pt x="52291" y="16895"/>
                  </a:lnTo>
                  <a:lnTo>
                    <a:pt x="41841" y="16895"/>
                  </a:lnTo>
                  <a:lnTo>
                    <a:pt x="41841" y="26531"/>
                  </a:lnTo>
                  <a:lnTo>
                    <a:pt x="46779" y="26531"/>
                  </a:lnTo>
                  <a:lnTo>
                    <a:pt x="46779" y="57988"/>
                  </a:lnTo>
                  <a:lnTo>
                    <a:pt x="0" y="104767"/>
                  </a:lnTo>
                  <a:lnTo>
                    <a:pt x="46779" y="151547"/>
                  </a:lnTo>
                  <a:lnTo>
                    <a:pt x="46779" y="183004"/>
                  </a:lnTo>
                  <a:lnTo>
                    <a:pt x="41841" y="183004"/>
                  </a:lnTo>
                  <a:lnTo>
                    <a:pt x="41841" y="192639"/>
                  </a:lnTo>
                  <a:lnTo>
                    <a:pt x="52291" y="192639"/>
                  </a:lnTo>
                  <a:lnTo>
                    <a:pt x="52291" y="188108"/>
                  </a:lnTo>
                  <a:lnTo>
                    <a:pt x="83341" y="188108"/>
                  </a:lnTo>
                  <a:lnTo>
                    <a:pt x="104766" y="209533"/>
                  </a:lnTo>
                  <a:lnTo>
                    <a:pt x="126192" y="188108"/>
                  </a:lnTo>
                  <a:lnTo>
                    <a:pt x="157241" y="188108"/>
                  </a:lnTo>
                  <a:lnTo>
                    <a:pt x="157241" y="192639"/>
                  </a:lnTo>
                  <a:lnTo>
                    <a:pt x="167692" y="192639"/>
                  </a:lnTo>
                  <a:lnTo>
                    <a:pt x="167692" y="183002"/>
                  </a:lnTo>
                  <a:lnTo>
                    <a:pt x="162753" y="183002"/>
                  </a:lnTo>
                  <a:lnTo>
                    <a:pt x="162753" y="151558"/>
                  </a:lnTo>
                  <a:lnTo>
                    <a:pt x="162741" y="151558"/>
                  </a:lnTo>
                  <a:lnTo>
                    <a:pt x="209533" y="104766"/>
                  </a:lnTo>
                  <a:lnTo>
                    <a:pt x="162737" y="57971"/>
                  </a:lnTo>
                  <a:lnTo>
                    <a:pt x="162753" y="57971"/>
                  </a:lnTo>
                  <a:lnTo>
                    <a:pt x="162753" y="26531"/>
                  </a:lnTo>
                  <a:lnTo>
                    <a:pt x="167691" y="26531"/>
                  </a:lnTo>
                  <a:lnTo>
                    <a:pt x="167691" y="16895"/>
                  </a:lnTo>
                  <a:lnTo>
                    <a:pt x="157241" y="16895"/>
                  </a:lnTo>
                  <a:lnTo>
                    <a:pt x="157241" y="21426"/>
                  </a:lnTo>
                  <a:lnTo>
                    <a:pt x="126192" y="21426"/>
                  </a:lnTo>
                  <a:lnTo>
                    <a:pt x="1047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23"/>
          <p:cNvGrpSpPr/>
          <p:nvPr/>
        </p:nvGrpSpPr>
        <p:grpSpPr>
          <a:xfrm>
            <a:off x="-8206497" y="-1960533"/>
            <a:ext cx="10779128" cy="10779076"/>
            <a:chOff x="529830" y="-1470400"/>
            <a:chExt cx="8084346" cy="8084307"/>
          </a:xfrm>
        </p:grpSpPr>
        <p:grpSp>
          <p:nvGrpSpPr>
            <p:cNvPr id="319" name="Google Shape;319;p23"/>
            <p:cNvGrpSpPr/>
            <p:nvPr/>
          </p:nvGrpSpPr>
          <p:grpSpPr>
            <a:xfrm>
              <a:off x="1198125" y="148500"/>
              <a:ext cx="6750000" cy="4836450"/>
              <a:chOff x="1198125" y="148500"/>
              <a:chExt cx="6750000" cy="4836450"/>
            </a:xfrm>
          </p:grpSpPr>
          <p:sp>
            <p:nvSpPr>
              <p:cNvPr id="320" name="Google Shape;320;p23"/>
              <p:cNvSpPr/>
              <p:nvPr/>
            </p:nvSpPr>
            <p:spPr>
              <a:xfrm>
                <a:off x="1198125" y="14850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3"/>
              <p:cNvSpPr/>
              <p:nvPr/>
            </p:nvSpPr>
            <p:spPr>
              <a:xfrm>
                <a:off x="7597125" y="14850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3"/>
              <p:cNvSpPr/>
              <p:nvPr/>
            </p:nvSpPr>
            <p:spPr>
              <a:xfrm>
                <a:off x="7597125" y="459675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3"/>
              <p:cNvSpPr/>
              <p:nvPr/>
            </p:nvSpPr>
            <p:spPr>
              <a:xfrm>
                <a:off x="1198125" y="4596750"/>
                <a:ext cx="351000" cy="3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3"/>
              <p:cNvSpPr/>
              <p:nvPr/>
            </p:nvSpPr>
            <p:spPr>
              <a:xfrm>
                <a:off x="7104375" y="409725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3"/>
              <p:cNvSpPr/>
              <p:nvPr/>
            </p:nvSpPr>
            <p:spPr>
              <a:xfrm>
                <a:off x="1630125" y="409725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3"/>
              <p:cNvSpPr/>
              <p:nvPr/>
            </p:nvSpPr>
            <p:spPr>
              <a:xfrm>
                <a:off x="1630125" y="62100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3"/>
              <p:cNvSpPr/>
              <p:nvPr/>
            </p:nvSpPr>
            <p:spPr>
              <a:xfrm>
                <a:off x="7104375" y="621000"/>
                <a:ext cx="408300" cy="41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23"/>
            <p:cNvSpPr/>
            <p:nvPr/>
          </p:nvSpPr>
          <p:spPr>
            <a:xfrm rot="5400000">
              <a:off x="529849" y="-1470420"/>
              <a:ext cx="8084307" cy="8084346"/>
            </a:xfrm>
            <a:custGeom>
              <a:avLst/>
              <a:gdLst/>
              <a:ahLst/>
              <a:cxnLst/>
              <a:rect l="l" t="t" r="r" b="b"/>
              <a:pathLst>
                <a:path w="209533" h="209534" extrusionOk="0">
                  <a:moveTo>
                    <a:pt x="104766" y="4348"/>
                  </a:moveTo>
                  <a:lnTo>
                    <a:pt x="121843" y="21426"/>
                  </a:lnTo>
                  <a:lnTo>
                    <a:pt x="87689" y="21426"/>
                  </a:lnTo>
                  <a:lnTo>
                    <a:pt x="104766" y="4348"/>
                  </a:lnTo>
                  <a:close/>
                  <a:moveTo>
                    <a:pt x="157241" y="21999"/>
                  </a:moveTo>
                  <a:lnTo>
                    <a:pt x="157241" y="25956"/>
                  </a:lnTo>
                  <a:lnTo>
                    <a:pt x="130723" y="25956"/>
                  </a:lnTo>
                  <a:lnTo>
                    <a:pt x="126766" y="21999"/>
                  </a:lnTo>
                  <a:close/>
                  <a:moveTo>
                    <a:pt x="162179" y="21999"/>
                  </a:moveTo>
                  <a:lnTo>
                    <a:pt x="162179" y="25956"/>
                  </a:lnTo>
                  <a:lnTo>
                    <a:pt x="157814" y="25956"/>
                  </a:lnTo>
                  <a:lnTo>
                    <a:pt x="157814" y="21999"/>
                  </a:lnTo>
                  <a:close/>
                  <a:moveTo>
                    <a:pt x="167118" y="17468"/>
                  </a:moveTo>
                  <a:lnTo>
                    <a:pt x="167118" y="25956"/>
                  </a:lnTo>
                  <a:lnTo>
                    <a:pt x="162753" y="25956"/>
                  </a:lnTo>
                  <a:lnTo>
                    <a:pt x="162753" y="21426"/>
                  </a:lnTo>
                  <a:lnTo>
                    <a:pt x="157814" y="21426"/>
                  </a:lnTo>
                  <a:lnTo>
                    <a:pt x="157814" y="17468"/>
                  </a:lnTo>
                  <a:close/>
                  <a:moveTo>
                    <a:pt x="51720" y="17468"/>
                  </a:moveTo>
                  <a:lnTo>
                    <a:pt x="51720" y="21426"/>
                  </a:lnTo>
                  <a:lnTo>
                    <a:pt x="46779" y="21426"/>
                  </a:lnTo>
                  <a:lnTo>
                    <a:pt x="46779" y="25956"/>
                  </a:lnTo>
                  <a:lnTo>
                    <a:pt x="42414" y="25958"/>
                  </a:lnTo>
                  <a:lnTo>
                    <a:pt x="42414" y="17468"/>
                  </a:lnTo>
                  <a:close/>
                  <a:moveTo>
                    <a:pt x="51718" y="21999"/>
                  </a:moveTo>
                  <a:lnTo>
                    <a:pt x="51720" y="25958"/>
                  </a:lnTo>
                  <a:lnTo>
                    <a:pt x="47352" y="25958"/>
                  </a:lnTo>
                  <a:lnTo>
                    <a:pt x="47352" y="21999"/>
                  </a:lnTo>
                  <a:close/>
                  <a:moveTo>
                    <a:pt x="82767" y="21999"/>
                  </a:moveTo>
                  <a:lnTo>
                    <a:pt x="78809" y="25958"/>
                  </a:lnTo>
                  <a:lnTo>
                    <a:pt x="52291" y="25958"/>
                  </a:lnTo>
                  <a:lnTo>
                    <a:pt x="52291" y="21999"/>
                  </a:lnTo>
                  <a:close/>
                  <a:moveTo>
                    <a:pt x="122418" y="21999"/>
                  </a:moveTo>
                  <a:lnTo>
                    <a:pt x="126375" y="25958"/>
                  </a:lnTo>
                  <a:lnTo>
                    <a:pt x="83157" y="25958"/>
                  </a:lnTo>
                  <a:lnTo>
                    <a:pt x="87115" y="21999"/>
                  </a:lnTo>
                  <a:close/>
                  <a:moveTo>
                    <a:pt x="104766" y="811"/>
                  </a:moveTo>
                  <a:lnTo>
                    <a:pt x="129912" y="25958"/>
                  </a:lnTo>
                  <a:lnTo>
                    <a:pt x="127185" y="25958"/>
                  </a:lnTo>
                  <a:lnTo>
                    <a:pt x="104766" y="3538"/>
                  </a:lnTo>
                  <a:lnTo>
                    <a:pt x="86794" y="21509"/>
                  </a:lnTo>
                  <a:lnTo>
                    <a:pt x="82347" y="25958"/>
                  </a:lnTo>
                  <a:lnTo>
                    <a:pt x="79621" y="25958"/>
                  </a:lnTo>
                  <a:lnTo>
                    <a:pt x="83662" y="21915"/>
                  </a:lnTo>
                  <a:lnTo>
                    <a:pt x="104766" y="811"/>
                  </a:lnTo>
                  <a:close/>
                  <a:moveTo>
                    <a:pt x="64519" y="28635"/>
                  </a:moveTo>
                  <a:lnTo>
                    <a:pt x="59756" y="33399"/>
                  </a:lnTo>
                  <a:lnTo>
                    <a:pt x="54991" y="28635"/>
                  </a:lnTo>
                  <a:close/>
                  <a:moveTo>
                    <a:pt x="154542" y="28635"/>
                  </a:moveTo>
                  <a:lnTo>
                    <a:pt x="149778" y="33399"/>
                  </a:lnTo>
                  <a:lnTo>
                    <a:pt x="145014" y="28635"/>
                  </a:lnTo>
                  <a:close/>
                  <a:moveTo>
                    <a:pt x="76132" y="28635"/>
                  </a:moveTo>
                  <a:lnTo>
                    <a:pt x="71019" y="33750"/>
                  </a:lnTo>
                  <a:lnTo>
                    <a:pt x="65903" y="28635"/>
                  </a:lnTo>
                  <a:close/>
                  <a:moveTo>
                    <a:pt x="143629" y="28635"/>
                  </a:moveTo>
                  <a:lnTo>
                    <a:pt x="138515" y="33750"/>
                  </a:lnTo>
                  <a:lnTo>
                    <a:pt x="133401" y="28635"/>
                  </a:lnTo>
                  <a:close/>
                  <a:moveTo>
                    <a:pt x="129053" y="28635"/>
                  </a:moveTo>
                  <a:lnTo>
                    <a:pt x="134581" y="34163"/>
                  </a:lnTo>
                  <a:lnTo>
                    <a:pt x="74951" y="34163"/>
                  </a:lnTo>
                  <a:lnTo>
                    <a:pt x="80480" y="28635"/>
                  </a:lnTo>
                  <a:close/>
                  <a:moveTo>
                    <a:pt x="154914" y="29074"/>
                  </a:moveTo>
                  <a:lnTo>
                    <a:pt x="154914" y="38537"/>
                  </a:lnTo>
                  <a:lnTo>
                    <a:pt x="150183" y="33805"/>
                  </a:lnTo>
                  <a:lnTo>
                    <a:pt x="154914" y="29074"/>
                  </a:lnTo>
                  <a:close/>
                  <a:moveTo>
                    <a:pt x="54585" y="29041"/>
                  </a:moveTo>
                  <a:lnTo>
                    <a:pt x="59349" y="33805"/>
                  </a:lnTo>
                  <a:lnTo>
                    <a:pt x="54585" y="38569"/>
                  </a:lnTo>
                  <a:lnTo>
                    <a:pt x="54585" y="29041"/>
                  </a:lnTo>
                  <a:close/>
                  <a:moveTo>
                    <a:pt x="64926" y="29041"/>
                  </a:moveTo>
                  <a:lnTo>
                    <a:pt x="64926" y="38569"/>
                  </a:lnTo>
                  <a:lnTo>
                    <a:pt x="60162" y="33805"/>
                  </a:lnTo>
                  <a:lnTo>
                    <a:pt x="64926" y="29041"/>
                  </a:lnTo>
                  <a:close/>
                  <a:moveTo>
                    <a:pt x="144608" y="29041"/>
                  </a:moveTo>
                  <a:lnTo>
                    <a:pt x="149372" y="33805"/>
                  </a:lnTo>
                  <a:lnTo>
                    <a:pt x="144608" y="38569"/>
                  </a:lnTo>
                  <a:lnTo>
                    <a:pt x="144608" y="29041"/>
                  </a:lnTo>
                  <a:close/>
                  <a:moveTo>
                    <a:pt x="59755" y="34209"/>
                  </a:moveTo>
                  <a:lnTo>
                    <a:pt x="64519" y="38973"/>
                  </a:lnTo>
                  <a:lnTo>
                    <a:pt x="54991" y="38973"/>
                  </a:lnTo>
                  <a:lnTo>
                    <a:pt x="59755" y="34209"/>
                  </a:lnTo>
                  <a:close/>
                  <a:moveTo>
                    <a:pt x="149778" y="34209"/>
                  </a:moveTo>
                  <a:lnTo>
                    <a:pt x="154542" y="38973"/>
                  </a:lnTo>
                  <a:lnTo>
                    <a:pt x="145014" y="38973"/>
                  </a:lnTo>
                  <a:lnTo>
                    <a:pt x="149778" y="34209"/>
                  </a:lnTo>
                  <a:close/>
                  <a:moveTo>
                    <a:pt x="65499" y="29041"/>
                  </a:moveTo>
                  <a:lnTo>
                    <a:pt x="70613" y="34155"/>
                  </a:lnTo>
                  <a:lnTo>
                    <a:pt x="65499" y="39268"/>
                  </a:lnTo>
                  <a:lnTo>
                    <a:pt x="65499" y="29041"/>
                  </a:lnTo>
                  <a:close/>
                  <a:moveTo>
                    <a:pt x="144035" y="29041"/>
                  </a:moveTo>
                  <a:lnTo>
                    <a:pt x="144035" y="39268"/>
                  </a:lnTo>
                  <a:lnTo>
                    <a:pt x="138921" y="34155"/>
                  </a:lnTo>
                  <a:lnTo>
                    <a:pt x="144035" y="29041"/>
                  </a:lnTo>
                  <a:close/>
                  <a:moveTo>
                    <a:pt x="65219" y="39548"/>
                  </a:moveTo>
                  <a:lnTo>
                    <a:pt x="60106" y="44661"/>
                  </a:lnTo>
                  <a:lnTo>
                    <a:pt x="54992" y="39548"/>
                  </a:lnTo>
                  <a:close/>
                  <a:moveTo>
                    <a:pt x="154542" y="39548"/>
                  </a:moveTo>
                  <a:lnTo>
                    <a:pt x="149427" y="44662"/>
                  </a:lnTo>
                  <a:lnTo>
                    <a:pt x="144313" y="39548"/>
                  </a:lnTo>
                  <a:close/>
                  <a:moveTo>
                    <a:pt x="135155" y="34736"/>
                  </a:moveTo>
                  <a:lnTo>
                    <a:pt x="145198" y="44780"/>
                  </a:lnTo>
                  <a:lnTo>
                    <a:pt x="64335" y="44780"/>
                  </a:lnTo>
                  <a:lnTo>
                    <a:pt x="74378" y="34736"/>
                  </a:lnTo>
                  <a:close/>
                  <a:moveTo>
                    <a:pt x="154914" y="39986"/>
                  </a:moveTo>
                  <a:lnTo>
                    <a:pt x="154914" y="50148"/>
                  </a:lnTo>
                  <a:lnTo>
                    <a:pt x="149833" y="45066"/>
                  </a:lnTo>
                  <a:lnTo>
                    <a:pt x="154914" y="39986"/>
                  </a:lnTo>
                  <a:close/>
                  <a:moveTo>
                    <a:pt x="54586" y="39952"/>
                  </a:moveTo>
                  <a:lnTo>
                    <a:pt x="59701" y="45066"/>
                  </a:lnTo>
                  <a:lnTo>
                    <a:pt x="54586" y="50181"/>
                  </a:lnTo>
                  <a:lnTo>
                    <a:pt x="54586" y="39952"/>
                  </a:lnTo>
                  <a:close/>
                  <a:moveTo>
                    <a:pt x="157241" y="26531"/>
                  </a:moveTo>
                  <a:lnTo>
                    <a:pt x="157241" y="52474"/>
                  </a:lnTo>
                  <a:lnTo>
                    <a:pt x="155487" y="50722"/>
                  </a:lnTo>
                  <a:lnTo>
                    <a:pt x="155487" y="39548"/>
                  </a:lnTo>
                  <a:lnTo>
                    <a:pt x="155519" y="39548"/>
                  </a:lnTo>
                  <a:lnTo>
                    <a:pt x="155519" y="28062"/>
                  </a:lnTo>
                  <a:lnTo>
                    <a:pt x="129290" y="28062"/>
                  </a:lnTo>
                  <a:lnTo>
                    <a:pt x="129283" y="28054"/>
                  </a:lnTo>
                  <a:lnTo>
                    <a:pt x="129276" y="28062"/>
                  </a:lnTo>
                  <a:lnTo>
                    <a:pt x="54012" y="28062"/>
                  </a:lnTo>
                  <a:lnTo>
                    <a:pt x="54012" y="50755"/>
                  </a:lnTo>
                  <a:lnTo>
                    <a:pt x="52291" y="52474"/>
                  </a:lnTo>
                  <a:lnTo>
                    <a:pt x="52291" y="26531"/>
                  </a:lnTo>
                  <a:lnTo>
                    <a:pt x="79004" y="26531"/>
                  </a:lnTo>
                  <a:lnTo>
                    <a:pt x="79026" y="26553"/>
                  </a:lnTo>
                  <a:lnTo>
                    <a:pt x="79046" y="26531"/>
                  </a:lnTo>
                  <a:close/>
                  <a:moveTo>
                    <a:pt x="51718" y="26531"/>
                  </a:moveTo>
                  <a:lnTo>
                    <a:pt x="51718" y="53049"/>
                  </a:lnTo>
                  <a:lnTo>
                    <a:pt x="47352" y="57414"/>
                  </a:lnTo>
                  <a:lnTo>
                    <a:pt x="47352" y="26531"/>
                  </a:lnTo>
                  <a:close/>
                  <a:moveTo>
                    <a:pt x="162179" y="26531"/>
                  </a:moveTo>
                  <a:lnTo>
                    <a:pt x="162179" y="57414"/>
                  </a:lnTo>
                  <a:lnTo>
                    <a:pt x="157814" y="53049"/>
                  </a:lnTo>
                  <a:lnTo>
                    <a:pt x="157814" y="26531"/>
                  </a:lnTo>
                  <a:close/>
                  <a:moveTo>
                    <a:pt x="46779" y="62336"/>
                  </a:moveTo>
                  <a:lnTo>
                    <a:pt x="46779" y="147197"/>
                  </a:lnTo>
                  <a:lnTo>
                    <a:pt x="4348" y="104767"/>
                  </a:lnTo>
                  <a:lnTo>
                    <a:pt x="46779" y="62336"/>
                  </a:lnTo>
                  <a:close/>
                  <a:moveTo>
                    <a:pt x="162753" y="62335"/>
                  </a:moveTo>
                  <a:lnTo>
                    <a:pt x="205185" y="104766"/>
                  </a:lnTo>
                  <a:lnTo>
                    <a:pt x="162753" y="147197"/>
                  </a:lnTo>
                  <a:lnTo>
                    <a:pt x="162753" y="62335"/>
                  </a:lnTo>
                  <a:close/>
                  <a:moveTo>
                    <a:pt x="49248" y="59866"/>
                  </a:moveTo>
                  <a:lnTo>
                    <a:pt x="49248" y="149668"/>
                  </a:lnTo>
                  <a:lnTo>
                    <a:pt x="47352" y="147772"/>
                  </a:lnTo>
                  <a:lnTo>
                    <a:pt x="47352" y="61771"/>
                  </a:lnTo>
                  <a:lnTo>
                    <a:pt x="47345" y="61771"/>
                  </a:lnTo>
                  <a:lnTo>
                    <a:pt x="49248" y="59866"/>
                  </a:lnTo>
                  <a:close/>
                  <a:moveTo>
                    <a:pt x="160283" y="59866"/>
                  </a:moveTo>
                  <a:lnTo>
                    <a:pt x="162179" y="61762"/>
                  </a:lnTo>
                  <a:lnTo>
                    <a:pt x="162179" y="147772"/>
                  </a:lnTo>
                  <a:lnTo>
                    <a:pt x="160283" y="149668"/>
                  </a:lnTo>
                  <a:lnTo>
                    <a:pt x="160283" y="59866"/>
                  </a:lnTo>
                  <a:close/>
                  <a:moveTo>
                    <a:pt x="51718" y="57396"/>
                  </a:moveTo>
                  <a:lnTo>
                    <a:pt x="51718" y="152136"/>
                  </a:lnTo>
                  <a:lnTo>
                    <a:pt x="49822" y="150241"/>
                  </a:lnTo>
                  <a:lnTo>
                    <a:pt x="49822" y="59293"/>
                  </a:lnTo>
                  <a:lnTo>
                    <a:pt x="51718" y="57396"/>
                  </a:lnTo>
                  <a:close/>
                  <a:moveTo>
                    <a:pt x="157814" y="57397"/>
                  </a:moveTo>
                  <a:lnTo>
                    <a:pt x="159710" y="59293"/>
                  </a:lnTo>
                  <a:lnTo>
                    <a:pt x="159710" y="150241"/>
                  </a:lnTo>
                  <a:lnTo>
                    <a:pt x="157814" y="152136"/>
                  </a:lnTo>
                  <a:lnTo>
                    <a:pt x="157814" y="57397"/>
                  </a:lnTo>
                  <a:close/>
                  <a:moveTo>
                    <a:pt x="54012" y="55103"/>
                  </a:moveTo>
                  <a:lnTo>
                    <a:pt x="54012" y="154430"/>
                  </a:lnTo>
                  <a:lnTo>
                    <a:pt x="52291" y="152710"/>
                  </a:lnTo>
                  <a:lnTo>
                    <a:pt x="52291" y="56822"/>
                  </a:lnTo>
                  <a:lnTo>
                    <a:pt x="54012" y="55103"/>
                  </a:lnTo>
                  <a:close/>
                  <a:moveTo>
                    <a:pt x="155519" y="55103"/>
                  </a:moveTo>
                  <a:lnTo>
                    <a:pt x="157240" y="56824"/>
                  </a:lnTo>
                  <a:lnTo>
                    <a:pt x="157240" y="152710"/>
                  </a:lnTo>
                  <a:lnTo>
                    <a:pt x="155519" y="154430"/>
                  </a:lnTo>
                  <a:lnTo>
                    <a:pt x="155519" y="55103"/>
                  </a:lnTo>
                  <a:close/>
                  <a:moveTo>
                    <a:pt x="56915" y="52199"/>
                  </a:moveTo>
                  <a:lnTo>
                    <a:pt x="56915" y="157334"/>
                  </a:lnTo>
                  <a:lnTo>
                    <a:pt x="54585" y="155003"/>
                  </a:lnTo>
                  <a:lnTo>
                    <a:pt x="54585" y="54529"/>
                  </a:lnTo>
                  <a:lnTo>
                    <a:pt x="56915" y="52199"/>
                  </a:lnTo>
                  <a:close/>
                  <a:moveTo>
                    <a:pt x="152618" y="52200"/>
                  </a:moveTo>
                  <a:lnTo>
                    <a:pt x="154947" y="54529"/>
                  </a:lnTo>
                  <a:lnTo>
                    <a:pt x="154946" y="155003"/>
                  </a:lnTo>
                  <a:lnTo>
                    <a:pt x="152618" y="157334"/>
                  </a:lnTo>
                  <a:lnTo>
                    <a:pt x="152618" y="52200"/>
                  </a:lnTo>
                  <a:close/>
                  <a:moveTo>
                    <a:pt x="149713" y="49297"/>
                  </a:moveTo>
                  <a:lnTo>
                    <a:pt x="152043" y="51626"/>
                  </a:lnTo>
                  <a:lnTo>
                    <a:pt x="152043" y="157906"/>
                  </a:lnTo>
                  <a:lnTo>
                    <a:pt x="149713" y="160236"/>
                  </a:lnTo>
                  <a:lnTo>
                    <a:pt x="149713" y="49297"/>
                  </a:lnTo>
                  <a:close/>
                  <a:moveTo>
                    <a:pt x="59818" y="49296"/>
                  </a:moveTo>
                  <a:lnTo>
                    <a:pt x="59818" y="160237"/>
                  </a:lnTo>
                  <a:lnTo>
                    <a:pt x="57489" y="157908"/>
                  </a:lnTo>
                  <a:lnTo>
                    <a:pt x="57489" y="51626"/>
                  </a:lnTo>
                  <a:lnTo>
                    <a:pt x="59818" y="49296"/>
                  </a:lnTo>
                  <a:close/>
                  <a:moveTo>
                    <a:pt x="54586" y="159353"/>
                  </a:moveTo>
                  <a:lnTo>
                    <a:pt x="59701" y="164467"/>
                  </a:lnTo>
                  <a:lnTo>
                    <a:pt x="54586" y="169580"/>
                  </a:lnTo>
                  <a:lnTo>
                    <a:pt x="54586" y="159353"/>
                  </a:lnTo>
                  <a:close/>
                  <a:moveTo>
                    <a:pt x="154947" y="159353"/>
                  </a:moveTo>
                  <a:lnTo>
                    <a:pt x="154947" y="169581"/>
                  </a:lnTo>
                  <a:lnTo>
                    <a:pt x="149833" y="164467"/>
                  </a:lnTo>
                  <a:lnTo>
                    <a:pt x="154947" y="159353"/>
                  </a:lnTo>
                  <a:close/>
                  <a:moveTo>
                    <a:pt x="60106" y="164871"/>
                  </a:moveTo>
                  <a:lnTo>
                    <a:pt x="65219" y="169986"/>
                  </a:lnTo>
                  <a:lnTo>
                    <a:pt x="54992" y="169986"/>
                  </a:lnTo>
                  <a:lnTo>
                    <a:pt x="60106" y="164871"/>
                  </a:lnTo>
                  <a:close/>
                  <a:moveTo>
                    <a:pt x="149427" y="164873"/>
                  </a:moveTo>
                  <a:lnTo>
                    <a:pt x="154542" y="169987"/>
                  </a:lnTo>
                  <a:lnTo>
                    <a:pt x="144313" y="169987"/>
                  </a:lnTo>
                  <a:lnTo>
                    <a:pt x="149427" y="164873"/>
                  </a:lnTo>
                  <a:close/>
                  <a:moveTo>
                    <a:pt x="145771" y="45354"/>
                  </a:moveTo>
                  <a:lnTo>
                    <a:pt x="149140" y="48723"/>
                  </a:lnTo>
                  <a:lnTo>
                    <a:pt x="149140" y="160811"/>
                  </a:lnTo>
                  <a:lnTo>
                    <a:pt x="139812" y="170139"/>
                  </a:lnTo>
                  <a:lnTo>
                    <a:pt x="139812" y="169986"/>
                  </a:lnTo>
                  <a:lnTo>
                    <a:pt x="69567" y="169986"/>
                  </a:lnTo>
                  <a:lnTo>
                    <a:pt x="60392" y="160812"/>
                  </a:lnTo>
                  <a:lnTo>
                    <a:pt x="60392" y="48723"/>
                  </a:lnTo>
                  <a:lnTo>
                    <a:pt x="63761" y="45354"/>
                  </a:lnTo>
                  <a:close/>
                  <a:moveTo>
                    <a:pt x="139391" y="170559"/>
                  </a:moveTo>
                  <a:lnTo>
                    <a:pt x="136883" y="173068"/>
                  </a:lnTo>
                  <a:lnTo>
                    <a:pt x="72649" y="173068"/>
                  </a:lnTo>
                  <a:lnTo>
                    <a:pt x="70140" y="170559"/>
                  </a:lnTo>
                  <a:close/>
                  <a:moveTo>
                    <a:pt x="64520" y="170559"/>
                  </a:moveTo>
                  <a:lnTo>
                    <a:pt x="59756" y="175324"/>
                  </a:lnTo>
                  <a:lnTo>
                    <a:pt x="54992" y="170559"/>
                  </a:lnTo>
                  <a:close/>
                  <a:moveTo>
                    <a:pt x="154542" y="170560"/>
                  </a:moveTo>
                  <a:lnTo>
                    <a:pt x="149778" y="175324"/>
                  </a:lnTo>
                  <a:lnTo>
                    <a:pt x="145014" y="170560"/>
                  </a:lnTo>
                  <a:close/>
                  <a:moveTo>
                    <a:pt x="65499" y="170265"/>
                  </a:moveTo>
                  <a:lnTo>
                    <a:pt x="70334" y="175100"/>
                  </a:lnTo>
                  <a:lnTo>
                    <a:pt x="65499" y="179935"/>
                  </a:lnTo>
                  <a:lnTo>
                    <a:pt x="65499" y="170265"/>
                  </a:lnTo>
                  <a:close/>
                  <a:moveTo>
                    <a:pt x="54586" y="170964"/>
                  </a:moveTo>
                  <a:lnTo>
                    <a:pt x="59350" y="175728"/>
                  </a:lnTo>
                  <a:lnTo>
                    <a:pt x="54586" y="180492"/>
                  </a:lnTo>
                  <a:lnTo>
                    <a:pt x="54586" y="170964"/>
                  </a:lnTo>
                  <a:close/>
                  <a:moveTo>
                    <a:pt x="64926" y="170964"/>
                  </a:moveTo>
                  <a:lnTo>
                    <a:pt x="64926" y="180492"/>
                  </a:lnTo>
                  <a:lnTo>
                    <a:pt x="60162" y="175728"/>
                  </a:lnTo>
                  <a:lnTo>
                    <a:pt x="64926" y="170964"/>
                  </a:lnTo>
                  <a:close/>
                  <a:moveTo>
                    <a:pt x="144035" y="170265"/>
                  </a:moveTo>
                  <a:lnTo>
                    <a:pt x="144035" y="180494"/>
                  </a:lnTo>
                  <a:lnTo>
                    <a:pt x="138921" y="175379"/>
                  </a:lnTo>
                  <a:lnTo>
                    <a:pt x="144035" y="170265"/>
                  </a:lnTo>
                  <a:close/>
                  <a:moveTo>
                    <a:pt x="144608" y="170964"/>
                  </a:moveTo>
                  <a:lnTo>
                    <a:pt x="149372" y="175730"/>
                  </a:lnTo>
                  <a:lnTo>
                    <a:pt x="144608" y="180494"/>
                  </a:lnTo>
                  <a:lnTo>
                    <a:pt x="144608" y="170964"/>
                  </a:lnTo>
                  <a:close/>
                  <a:moveTo>
                    <a:pt x="154947" y="170966"/>
                  </a:moveTo>
                  <a:lnTo>
                    <a:pt x="154947" y="180494"/>
                  </a:lnTo>
                  <a:lnTo>
                    <a:pt x="150183" y="175730"/>
                  </a:lnTo>
                  <a:lnTo>
                    <a:pt x="154947" y="170966"/>
                  </a:lnTo>
                  <a:close/>
                  <a:moveTo>
                    <a:pt x="59756" y="176134"/>
                  </a:moveTo>
                  <a:lnTo>
                    <a:pt x="64520" y="180898"/>
                  </a:lnTo>
                  <a:lnTo>
                    <a:pt x="54991" y="180898"/>
                  </a:lnTo>
                  <a:lnTo>
                    <a:pt x="59756" y="176134"/>
                  </a:lnTo>
                  <a:close/>
                  <a:moveTo>
                    <a:pt x="70738" y="175506"/>
                  </a:moveTo>
                  <a:lnTo>
                    <a:pt x="76132" y="180898"/>
                  </a:lnTo>
                  <a:lnTo>
                    <a:pt x="65498" y="180898"/>
                  </a:lnTo>
                  <a:lnTo>
                    <a:pt x="65499" y="180745"/>
                  </a:lnTo>
                  <a:lnTo>
                    <a:pt x="70738" y="175506"/>
                  </a:lnTo>
                  <a:close/>
                  <a:moveTo>
                    <a:pt x="79668" y="28635"/>
                  </a:moveTo>
                  <a:lnTo>
                    <a:pt x="54096" y="54208"/>
                  </a:lnTo>
                  <a:lnTo>
                    <a:pt x="3538" y="104767"/>
                  </a:lnTo>
                  <a:lnTo>
                    <a:pt x="51802" y="153032"/>
                  </a:lnTo>
                  <a:lnTo>
                    <a:pt x="54094" y="155324"/>
                  </a:lnTo>
                  <a:lnTo>
                    <a:pt x="79668" y="180898"/>
                  </a:lnTo>
                  <a:lnTo>
                    <a:pt x="76910" y="180898"/>
                  </a:lnTo>
                  <a:lnTo>
                    <a:pt x="76926" y="180881"/>
                  </a:lnTo>
                  <a:lnTo>
                    <a:pt x="54500" y="158456"/>
                  </a:lnTo>
                  <a:lnTo>
                    <a:pt x="52291" y="156246"/>
                  </a:lnTo>
                  <a:lnTo>
                    <a:pt x="52291" y="156217"/>
                  </a:lnTo>
                  <a:lnTo>
                    <a:pt x="52262" y="156217"/>
                  </a:lnTo>
                  <a:lnTo>
                    <a:pt x="811" y="104767"/>
                  </a:lnTo>
                  <a:lnTo>
                    <a:pt x="76942" y="28635"/>
                  </a:lnTo>
                  <a:close/>
                  <a:moveTo>
                    <a:pt x="132589" y="28635"/>
                  </a:moveTo>
                  <a:lnTo>
                    <a:pt x="157241" y="53286"/>
                  </a:lnTo>
                  <a:lnTo>
                    <a:pt x="157241" y="53312"/>
                  </a:lnTo>
                  <a:lnTo>
                    <a:pt x="157266" y="53312"/>
                  </a:lnTo>
                  <a:lnTo>
                    <a:pt x="208721" y="104766"/>
                  </a:lnTo>
                  <a:lnTo>
                    <a:pt x="132589" y="180898"/>
                  </a:lnTo>
                  <a:lnTo>
                    <a:pt x="129864" y="180898"/>
                  </a:lnTo>
                  <a:lnTo>
                    <a:pt x="155437" y="155325"/>
                  </a:lnTo>
                  <a:lnTo>
                    <a:pt x="205995" y="104766"/>
                  </a:lnTo>
                  <a:lnTo>
                    <a:pt x="155521" y="54292"/>
                  </a:lnTo>
                  <a:lnTo>
                    <a:pt x="155521" y="54267"/>
                  </a:lnTo>
                  <a:lnTo>
                    <a:pt x="155495" y="54267"/>
                  </a:lnTo>
                  <a:lnTo>
                    <a:pt x="129864" y="28635"/>
                  </a:lnTo>
                  <a:close/>
                  <a:moveTo>
                    <a:pt x="136310" y="173642"/>
                  </a:moveTo>
                  <a:lnTo>
                    <a:pt x="129053" y="180899"/>
                  </a:lnTo>
                  <a:lnTo>
                    <a:pt x="80480" y="180899"/>
                  </a:lnTo>
                  <a:lnTo>
                    <a:pt x="73222" y="173642"/>
                  </a:lnTo>
                  <a:close/>
                  <a:moveTo>
                    <a:pt x="138515" y="175785"/>
                  </a:moveTo>
                  <a:lnTo>
                    <a:pt x="143629" y="180899"/>
                  </a:lnTo>
                  <a:lnTo>
                    <a:pt x="133401" y="180899"/>
                  </a:lnTo>
                  <a:lnTo>
                    <a:pt x="138515" y="175785"/>
                  </a:lnTo>
                  <a:close/>
                  <a:moveTo>
                    <a:pt x="149778" y="176135"/>
                  </a:moveTo>
                  <a:lnTo>
                    <a:pt x="154542" y="180899"/>
                  </a:lnTo>
                  <a:lnTo>
                    <a:pt x="145014" y="180899"/>
                  </a:lnTo>
                  <a:lnTo>
                    <a:pt x="149778" y="176135"/>
                  </a:lnTo>
                  <a:close/>
                  <a:moveTo>
                    <a:pt x="47352" y="152120"/>
                  </a:moveTo>
                  <a:lnTo>
                    <a:pt x="51718" y="156484"/>
                  </a:lnTo>
                  <a:lnTo>
                    <a:pt x="51718" y="183002"/>
                  </a:lnTo>
                  <a:lnTo>
                    <a:pt x="47352" y="183002"/>
                  </a:lnTo>
                  <a:lnTo>
                    <a:pt x="47352" y="152120"/>
                  </a:lnTo>
                  <a:close/>
                  <a:moveTo>
                    <a:pt x="157241" y="157059"/>
                  </a:moveTo>
                  <a:lnTo>
                    <a:pt x="157241" y="183002"/>
                  </a:lnTo>
                  <a:lnTo>
                    <a:pt x="52291" y="183002"/>
                  </a:lnTo>
                  <a:lnTo>
                    <a:pt x="52291" y="157059"/>
                  </a:lnTo>
                  <a:lnTo>
                    <a:pt x="54031" y="158799"/>
                  </a:lnTo>
                  <a:lnTo>
                    <a:pt x="54012" y="158799"/>
                  </a:lnTo>
                  <a:lnTo>
                    <a:pt x="54012" y="181472"/>
                  </a:lnTo>
                  <a:lnTo>
                    <a:pt x="155521" y="181472"/>
                  </a:lnTo>
                  <a:lnTo>
                    <a:pt x="155521" y="158786"/>
                  </a:lnTo>
                  <a:lnTo>
                    <a:pt x="155513" y="158786"/>
                  </a:lnTo>
                  <a:lnTo>
                    <a:pt x="157241" y="157059"/>
                  </a:lnTo>
                  <a:close/>
                  <a:moveTo>
                    <a:pt x="162179" y="152120"/>
                  </a:moveTo>
                  <a:lnTo>
                    <a:pt x="162179" y="183002"/>
                  </a:lnTo>
                  <a:lnTo>
                    <a:pt x="157814" y="183002"/>
                  </a:lnTo>
                  <a:lnTo>
                    <a:pt x="157814" y="156484"/>
                  </a:lnTo>
                  <a:lnTo>
                    <a:pt x="162179" y="152120"/>
                  </a:lnTo>
                  <a:close/>
                  <a:moveTo>
                    <a:pt x="51718" y="183577"/>
                  </a:moveTo>
                  <a:lnTo>
                    <a:pt x="51718" y="187535"/>
                  </a:lnTo>
                  <a:lnTo>
                    <a:pt x="47352" y="187535"/>
                  </a:lnTo>
                  <a:lnTo>
                    <a:pt x="47352" y="183577"/>
                  </a:lnTo>
                  <a:close/>
                  <a:moveTo>
                    <a:pt x="78809" y="183577"/>
                  </a:moveTo>
                  <a:lnTo>
                    <a:pt x="82767" y="187535"/>
                  </a:lnTo>
                  <a:lnTo>
                    <a:pt x="52293" y="187535"/>
                  </a:lnTo>
                  <a:lnTo>
                    <a:pt x="52291" y="183577"/>
                  </a:lnTo>
                  <a:close/>
                  <a:moveTo>
                    <a:pt x="126375" y="183576"/>
                  </a:moveTo>
                  <a:lnTo>
                    <a:pt x="122418" y="187535"/>
                  </a:lnTo>
                  <a:lnTo>
                    <a:pt x="87115" y="187535"/>
                  </a:lnTo>
                  <a:lnTo>
                    <a:pt x="87107" y="187526"/>
                  </a:lnTo>
                  <a:lnTo>
                    <a:pt x="83157" y="183576"/>
                  </a:lnTo>
                  <a:close/>
                  <a:moveTo>
                    <a:pt x="157241" y="183577"/>
                  </a:moveTo>
                  <a:lnTo>
                    <a:pt x="157241" y="187535"/>
                  </a:lnTo>
                  <a:lnTo>
                    <a:pt x="126766" y="187535"/>
                  </a:lnTo>
                  <a:lnTo>
                    <a:pt x="130723" y="183577"/>
                  </a:lnTo>
                  <a:close/>
                  <a:moveTo>
                    <a:pt x="162179" y="183577"/>
                  </a:moveTo>
                  <a:lnTo>
                    <a:pt x="162179" y="187535"/>
                  </a:lnTo>
                  <a:lnTo>
                    <a:pt x="157814" y="187535"/>
                  </a:lnTo>
                  <a:lnTo>
                    <a:pt x="157814" y="183577"/>
                  </a:lnTo>
                  <a:close/>
                  <a:moveTo>
                    <a:pt x="46778" y="183577"/>
                  </a:moveTo>
                  <a:lnTo>
                    <a:pt x="46778" y="188108"/>
                  </a:lnTo>
                  <a:lnTo>
                    <a:pt x="51717" y="188108"/>
                  </a:lnTo>
                  <a:lnTo>
                    <a:pt x="51718" y="192065"/>
                  </a:lnTo>
                  <a:lnTo>
                    <a:pt x="42413" y="192065"/>
                  </a:lnTo>
                  <a:lnTo>
                    <a:pt x="42413" y="183577"/>
                  </a:lnTo>
                  <a:close/>
                  <a:moveTo>
                    <a:pt x="167118" y="183577"/>
                  </a:moveTo>
                  <a:lnTo>
                    <a:pt x="167118" y="192067"/>
                  </a:lnTo>
                  <a:lnTo>
                    <a:pt x="157814" y="192067"/>
                  </a:lnTo>
                  <a:lnTo>
                    <a:pt x="157814" y="188109"/>
                  </a:lnTo>
                  <a:lnTo>
                    <a:pt x="162753" y="188109"/>
                  </a:lnTo>
                  <a:lnTo>
                    <a:pt x="162753" y="183577"/>
                  </a:lnTo>
                  <a:close/>
                  <a:moveTo>
                    <a:pt x="121843" y="188108"/>
                  </a:moveTo>
                  <a:lnTo>
                    <a:pt x="104766" y="205185"/>
                  </a:lnTo>
                  <a:lnTo>
                    <a:pt x="87689" y="188108"/>
                  </a:lnTo>
                  <a:close/>
                  <a:moveTo>
                    <a:pt x="129912" y="183576"/>
                  </a:moveTo>
                  <a:lnTo>
                    <a:pt x="125870" y="187618"/>
                  </a:lnTo>
                  <a:lnTo>
                    <a:pt x="104766" y="208723"/>
                  </a:lnTo>
                  <a:lnTo>
                    <a:pt x="83663" y="187618"/>
                  </a:lnTo>
                  <a:lnTo>
                    <a:pt x="79621" y="183576"/>
                  </a:lnTo>
                  <a:lnTo>
                    <a:pt x="82347" y="183576"/>
                  </a:lnTo>
                  <a:lnTo>
                    <a:pt x="86525" y="187755"/>
                  </a:lnTo>
                  <a:lnTo>
                    <a:pt x="104766" y="205995"/>
                  </a:lnTo>
                  <a:lnTo>
                    <a:pt x="122738" y="188024"/>
                  </a:lnTo>
                  <a:lnTo>
                    <a:pt x="127187" y="183576"/>
                  </a:lnTo>
                  <a:close/>
                  <a:moveTo>
                    <a:pt x="104766" y="0"/>
                  </a:moveTo>
                  <a:lnTo>
                    <a:pt x="83340" y="21426"/>
                  </a:lnTo>
                  <a:lnTo>
                    <a:pt x="52291" y="21426"/>
                  </a:lnTo>
                  <a:lnTo>
                    <a:pt x="52291" y="16895"/>
                  </a:lnTo>
                  <a:lnTo>
                    <a:pt x="41841" y="16895"/>
                  </a:lnTo>
                  <a:lnTo>
                    <a:pt x="41841" y="26531"/>
                  </a:lnTo>
                  <a:lnTo>
                    <a:pt x="46779" y="26531"/>
                  </a:lnTo>
                  <a:lnTo>
                    <a:pt x="46779" y="57988"/>
                  </a:lnTo>
                  <a:lnTo>
                    <a:pt x="0" y="104767"/>
                  </a:lnTo>
                  <a:lnTo>
                    <a:pt x="46779" y="151547"/>
                  </a:lnTo>
                  <a:lnTo>
                    <a:pt x="46779" y="183004"/>
                  </a:lnTo>
                  <a:lnTo>
                    <a:pt x="41841" y="183004"/>
                  </a:lnTo>
                  <a:lnTo>
                    <a:pt x="41841" y="192639"/>
                  </a:lnTo>
                  <a:lnTo>
                    <a:pt x="52291" y="192639"/>
                  </a:lnTo>
                  <a:lnTo>
                    <a:pt x="52291" y="188108"/>
                  </a:lnTo>
                  <a:lnTo>
                    <a:pt x="83341" y="188108"/>
                  </a:lnTo>
                  <a:lnTo>
                    <a:pt x="104766" y="209533"/>
                  </a:lnTo>
                  <a:lnTo>
                    <a:pt x="126192" y="188108"/>
                  </a:lnTo>
                  <a:lnTo>
                    <a:pt x="157241" y="188108"/>
                  </a:lnTo>
                  <a:lnTo>
                    <a:pt x="157241" y="192639"/>
                  </a:lnTo>
                  <a:lnTo>
                    <a:pt x="167692" y="192639"/>
                  </a:lnTo>
                  <a:lnTo>
                    <a:pt x="167692" y="183002"/>
                  </a:lnTo>
                  <a:lnTo>
                    <a:pt x="162753" y="183002"/>
                  </a:lnTo>
                  <a:lnTo>
                    <a:pt x="162753" y="151558"/>
                  </a:lnTo>
                  <a:lnTo>
                    <a:pt x="162741" y="151558"/>
                  </a:lnTo>
                  <a:lnTo>
                    <a:pt x="209533" y="104766"/>
                  </a:lnTo>
                  <a:lnTo>
                    <a:pt x="162737" y="57971"/>
                  </a:lnTo>
                  <a:lnTo>
                    <a:pt x="162753" y="57971"/>
                  </a:lnTo>
                  <a:lnTo>
                    <a:pt x="162753" y="26531"/>
                  </a:lnTo>
                  <a:lnTo>
                    <a:pt x="167691" y="26531"/>
                  </a:lnTo>
                  <a:lnTo>
                    <a:pt x="167691" y="16895"/>
                  </a:lnTo>
                  <a:lnTo>
                    <a:pt x="157241" y="16895"/>
                  </a:lnTo>
                  <a:lnTo>
                    <a:pt x="157241" y="21426"/>
                  </a:lnTo>
                  <a:lnTo>
                    <a:pt x="126192" y="21426"/>
                  </a:lnTo>
                  <a:lnTo>
                    <a:pt x="1047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9" name="Google Shape;329;p23"/>
          <p:cNvSpPr txBox="1"/>
          <p:nvPr/>
        </p:nvSpPr>
        <p:spPr>
          <a:xfrm>
            <a:off x="4153600" y="4059567"/>
            <a:ext cx="3884800" cy="13588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accent5"/>
                </a:solidFill>
                <a:latin typeface="Barlow Condensed"/>
                <a:ea typeface="Barlow Condensed"/>
                <a:cs typeface="Barlow Condensed"/>
                <a:sym typeface="Barlow Condensed"/>
              </a:rPr>
              <a:t>CREDITS: This presentation template was created by </a:t>
            </a:r>
            <a:r>
              <a:rPr lang="en" sz="1600">
                <a:solidFill>
                  <a:schemeClr val="accent5"/>
                </a:solidFill>
                <a:uFill>
                  <a:noFill/>
                </a:uFill>
                <a:latin typeface="Barlow Condensed"/>
                <a:ea typeface="Barlow Condensed"/>
                <a:cs typeface="Barlow Condensed"/>
                <a:sym typeface="Barlow Condensed"/>
                <a:hlinkClick r:id="rId2"/>
              </a:rPr>
              <a:t>Slidesgo</a:t>
            </a:r>
            <a:r>
              <a:rPr lang="en" sz="1600">
                <a:solidFill>
                  <a:schemeClr val="accent5"/>
                </a:solidFill>
                <a:latin typeface="Barlow Condensed"/>
                <a:ea typeface="Barlow Condensed"/>
                <a:cs typeface="Barlow Condensed"/>
                <a:sym typeface="Barlow Condensed"/>
              </a:rPr>
              <a:t>, including icons by </a:t>
            </a:r>
            <a:r>
              <a:rPr lang="en" sz="1600">
                <a:solidFill>
                  <a:schemeClr val="accent5"/>
                </a:solidFill>
                <a:uFill>
                  <a:noFill/>
                </a:uFill>
                <a:latin typeface="Barlow Condensed"/>
                <a:ea typeface="Barlow Condensed"/>
                <a:cs typeface="Barlow Condensed"/>
                <a:sym typeface="Barlow Condensed"/>
                <a:hlinkClick r:id="rId3"/>
              </a:rPr>
              <a:t>Flaticon</a:t>
            </a:r>
            <a:r>
              <a:rPr lang="en" sz="1600">
                <a:solidFill>
                  <a:schemeClr val="accent5"/>
                </a:solidFill>
                <a:latin typeface="Barlow Condensed"/>
                <a:ea typeface="Barlow Condensed"/>
                <a:cs typeface="Barlow Condensed"/>
                <a:sym typeface="Barlow Condensed"/>
              </a:rPr>
              <a:t>, and infographics &amp; images by </a:t>
            </a:r>
            <a:r>
              <a:rPr lang="en" sz="1600">
                <a:solidFill>
                  <a:schemeClr val="accent5"/>
                </a:solidFill>
                <a:uFill>
                  <a:noFill/>
                </a:uFill>
                <a:latin typeface="Barlow Condensed"/>
                <a:ea typeface="Barlow Condensed"/>
                <a:cs typeface="Barlow Condensed"/>
                <a:sym typeface="Barlow Condensed"/>
                <a:hlinkClick r:id="rId4"/>
              </a:rPr>
              <a:t>Freepik</a:t>
            </a:r>
            <a:r>
              <a:rPr lang="en" sz="1600">
                <a:solidFill>
                  <a:schemeClr val="accent5"/>
                </a:solidFill>
                <a:latin typeface="Barlow Condensed"/>
                <a:ea typeface="Barlow Condensed"/>
                <a:cs typeface="Barlow Condensed"/>
                <a:sym typeface="Barlow Condensed"/>
              </a:rPr>
              <a:t>. </a:t>
            </a:r>
            <a:endParaRPr sz="1600">
              <a:solidFill>
                <a:schemeClr val="accent5"/>
              </a:solidFill>
              <a:latin typeface="Barlow Condensed"/>
              <a:ea typeface="Barlow Condensed"/>
              <a:cs typeface="Barlow Condensed"/>
              <a:sym typeface="Barlow Condensed"/>
            </a:endParaRPr>
          </a:p>
          <a:p>
            <a:pPr marL="0" lvl="0" indent="0" algn="ctr" rtl="0">
              <a:spcBef>
                <a:spcPts val="400"/>
              </a:spcBef>
              <a:spcAft>
                <a:spcPts val="0"/>
              </a:spcAft>
              <a:buNone/>
            </a:pPr>
            <a:endParaRPr sz="1600">
              <a:solidFill>
                <a:schemeClr val="accent5"/>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88699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erawaty.syahrani@gmail.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1"/>
            <a:ext cx="10713195" cy="2343150"/>
          </a:xfrm>
        </p:spPr>
        <p:txBody>
          <a:bodyPr/>
          <a:lstStyle/>
          <a:p>
            <a:r>
              <a:rPr lang="id-ID" dirty="0"/>
              <a:t>Lembaga Keuangan Bukan Bank (LKBB)</a:t>
            </a:r>
            <a:br>
              <a:rPr lang="id-ID" dirty="0"/>
            </a:br>
            <a:endParaRPr lang="id-ID" dirty="0"/>
          </a:p>
        </p:txBody>
      </p:sp>
      <p:sp>
        <p:nvSpPr>
          <p:cNvPr id="3" name="Subtitle 2"/>
          <p:cNvSpPr>
            <a:spLocks noGrp="1"/>
          </p:cNvSpPr>
          <p:nvPr>
            <p:ph type="subTitle" idx="1"/>
          </p:nvPr>
        </p:nvSpPr>
        <p:spPr>
          <a:xfrm>
            <a:off x="1154955" y="4777380"/>
            <a:ext cx="8825658" cy="387048"/>
          </a:xfrm>
        </p:spPr>
        <p:txBody>
          <a:bodyPr>
            <a:normAutofit lnSpcReduction="10000"/>
          </a:bodyPr>
          <a:lstStyle/>
          <a:p>
            <a:r>
              <a:rPr lang="en-US" i="1" dirty="0" smtClean="0"/>
              <a:t>Ferawaty </a:t>
            </a:r>
            <a:r>
              <a:rPr lang="en-US" i="1" dirty="0" err="1" smtClean="0"/>
              <a:t>Syahrani</a:t>
            </a:r>
            <a:r>
              <a:rPr lang="en-US" i="1" dirty="0" smtClean="0"/>
              <a:t>, se</a:t>
            </a:r>
            <a:endParaRPr lang="id-ID" i="1" dirty="0"/>
          </a:p>
        </p:txBody>
      </p:sp>
      <p:pic>
        <p:nvPicPr>
          <p:cNvPr id="4" name="Google Shape;439;p37"/>
          <p:cNvPicPr preferRelativeResize="0"/>
          <p:nvPr/>
        </p:nvPicPr>
        <p:blipFill>
          <a:blip r:embed="rId2">
            <a:extLst>
              <a:ext uri="{28A0092B-C50C-407E-A947-70E740481C1C}">
                <a14:useLocalDpi xmlns:a14="http://schemas.microsoft.com/office/drawing/2010/main" val="0"/>
              </a:ext>
            </a:extLst>
          </a:blip>
          <a:stretch>
            <a:fillRect/>
          </a:stretch>
        </p:blipFill>
        <p:spPr>
          <a:xfrm>
            <a:off x="7291845" y="2826088"/>
            <a:ext cx="2688768" cy="3585024"/>
          </a:xfrm>
          <a:prstGeom prst="rect">
            <a:avLst/>
          </a:prstGeom>
          <a:noFill/>
          <a:ln w="28575" cap="flat" cmpd="sng">
            <a:solidFill>
              <a:schemeClr val="accent3"/>
            </a:solidFill>
            <a:prstDash val="solid"/>
            <a:round/>
            <a:headEnd type="none" w="sm" len="sm"/>
            <a:tailEnd type="none" w="sm" len="sm"/>
          </a:ln>
        </p:spPr>
      </p:pic>
    </p:spTree>
    <p:extLst>
      <p:ext uri="{BB962C8B-B14F-4D97-AF65-F5344CB8AC3E}">
        <p14:creationId xmlns:p14="http://schemas.microsoft.com/office/powerpoint/2010/main" val="55706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4582"/>
          </a:xfrm>
        </p:spPr>
        <p:txBody>
          <a:bodyPr/>
          <a:lstStyle/>
          <a:p>
            <a:r>
              <a:rPr lang="id-ID" dirty="0"/>
              <a:t>5. Perusahaan Penjamin</a:t>
            </a:r>
            <a:br>
              <a:rPr lang="id-ID" dirty="0"/>
            </a:br>
            <a:endParaRPr lang="id-ID" dirty="0"/>
          </a:p>
        </p:txBody>
      </p:sp>
      <p:sp>
        <p:nvSpPr>
          <p:cNvPr id="3" name="Content Placeholder 2"/>
          <p:cNvSpPr>
            <a:spLocks noGrp="1"/>
          </p:cNvSpPr>
          <p:nvPr>
            <p:ph idx="1"/>
          </p:nvPr>
        </p:nvSpPr>
        <p:spPr>
          <a:xfrm>
            <a:off x="1381259" y="1257300"/>
            <a:ext cx="5706453" cy="4195481"/>
          </a:xfrm>
        </p:spPr>
        <p:txBody>
          <a:bodyPr>
            <a:normAutofit fontScale="85000" lnSpcReduction="20000"/>
          </a:bodyPr>
          <a:lstStyle/>
          <a:p>
            <a:r>
              <a:rPr lang="id-ID" sz="2800" dirty="0"/>
              <a:t>Pada dasarnya fungsi perusahaan adalah menanggung pembayaran kewajiban keuangan pihak yang dijamin oleh perusahaan penjamin. Jadi, kalau pengusaha tidak bisa membayar kredit dan berbagai transaksi lainnya, maka perusahaan penjaminlah yang menanggungnya. Di Indonesia, fungsi perusahaan penjamin saat ini masih terbatas dan belum begitu penting.</a:t>
            </a:r>
          </a:p>
        </p:txBody>
      </p:sp>
      <p:sp>
        <p:nvSpPr>
          <p:cNvPr id="4" name="Multiply 3">
            <a:hlinkClick r:id="rId2" action="ppaction://hlinksldjump"/>
          </p:cNvPr>
          <p:cNvSpPr/>
          <p:nvPr/>
        </p:nvSpPr>
        <p:spPr>
          <a:xfrm>
            <a:off x="11334750" y="6019800"/>
            <a:ext cx="400050" cy="5143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54959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9332"/>
          </a:xfrm>
        </p:spPr>
        <p:txBody>
          <a:bodyPr/>
          <a:lstStyle/>
          <a:p>
            <a:r>
              <a:rPr lang="id-ID" dirty="0"/>
              <a:t>6. Perusahaan Modal Ventura</a:t>
            </a:r>
            <a:br>
              <a:rPr lang="id-ID" dirty="0"/>
            </a:br>
            <a:endParaRPr lang="id-ID" dirty="0"/>
          </a:p>
        </p:txBody>
      </p:sp>
      <p:sp>
        <p:nvSpPr>
          <p:cNvPr id="3" name="Content Placeholder 2"/>
          <p:cNvSpPr>
            <a:spLocks noGrp="1"/>
          </p:cNvSpPr>
          <p:nvPr>
            <p:ph idx="1"/>
          </p:nvPr>
        </p:nvSpPr>
        <p:spPr>
          <a:xfrm>
            <a:off x="1320353" y="1257301"/>
            <a:ext cx="7639050" cy="4762499"/>
          </a:xfrm>
        </p:spPr>
        <p:txBody>
          <a:bodyPr>
            <a:normAutofit fontScale="92500" lnSpcReduction="20000"/>
          </a:bodyPr>
          <a:lstStyle/>
          <a:p>
            <a:r>
              <a:rPr lang="id-ID" dirty="0"/>
              <a:t>Pada suatu hari ada seorang pengusaha yang memiliki ide baru. Ia yakin usahanya akan memberikan keuntungan yang besar. Namun untuk itu, ia membutuhkan modal usaha. Untuk memperoleh modal, sebenarnya pengusaha tersebut dapat menghubungi perusahaan modal ventura. Berbeda dengan modal biasa yang menginginkan keuntungan dalam jangka waktu pendek, modal ventura ditanamkan dalam jangka waktu tertentu, misalnya sepuluh tahun. Dalam jangka 10 tahun tersebut diharapkan usaha tersebut telah berjalan baik sehingga modal dapat ditanamkan di tempat lain. Investor modal ventura juga lebih terlibat dalam manajemen untuk mengurangi risiko dan meningkatkan keuntungan. Selain untuk mencapai keuntungan, perusahaan modal ventura memiliki berbagai tujuan, antara lain:</a:t>
            </a:r>
          </a:p>
          <a:p>
            <a:r>
              <a:rPr lang="id-ID" dirty="0"/>
              <a:t>memudahkan perusahaan baru mendapatkan modal</a:t>
            </a:r>
          </a:p>
          <a:p>
            <a:r>
              <a:rPr lang="id-ID" dirty="0"/>
              <a:t>membantu perusahaan mengembangkan produk</a:t>
            </a:r>
          </a:p>
          <a:p>
            <a:r>
              <a:rPr lang="id-ID" dirty="0"/>
              <a:t>memperlancar mekanisme investasi</a:t>
            </a:r>
          </a:p>
          <a:p>
            <a:pPr marL="0" indent="0">
              <a:buNone/>
            </a:pPr>
            <a:endParaRPr lang="id-ID" dirty="0"/>
          </a:p>
        </p:txBody>
      </p:sp>
      <p:sp>
        <p:nvSpPr>
          <p:cNvPr id="4" name="Multiply 3">
            <a:hlinkClick r:id="rId2" action="ppaction://hlinksldjump"/>
          </p:cNvPr>
          <p:cNvSpPr/>
          <p:nvPr/>
        </p:nvSpPr>
        <p:spPr>
          <a:xfrm>
            <a:off x="11334750" y="6019800"/>
            <a:ext cx="400050" cy="5143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008126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1232"/>
          </a:xfrm>
        </p:spPr>
        <p:txBody>
          <a:bodyPr/>
          <a:lstStyle/>
          <a:p>
            <a:r>
              <a:rPr lang="id-ID" dirty="0"/>
              <a:t>7. Pegadaian</a:t>
            </a:r>
            <a:br>
              <a:rPr lang="id-ID" dirty="0"/>
            </a:br>
            <a:endParaRPr lang="id-ID" dirty="0"/>
          </a:p>
        </p:txBody>
      </p:sp>
      <p:sp>
        <p:nvSpPr>
          <p:cNvPr id="3" name="Content Placeholder 2"/>
          <p:cNvSpPr>
            <a:spLocks noGrp="1"/>
          </p:cNvSpPr>
          <p:nvPr>
            <p:ph idx="1"/>
          </p:nvPr>
        </p:nvSpPr>
        <p:spPr>
          <a:xfrm>
            <a:off x="1277423" y="1486248"/>
            <a:ext cx="7020903" cy="4195481"/>
          </a:xfrm>
        </p:spPr>
        <p:txBody>
          <a:bodyPr>
            <a:normAutofit fontScale="85000" lnSpcReduction="10000"/>
          </a:bodyPr>
          <a:lstStyle/>
          <a:p>
            <a:r>
              <a:rPr lang="id-ID" dirty="0"/>
              <a:t>Saat mendekati hari raya kita sering mendengar pegadaian diserbu anggota masyarakat yang ingin meminjam  uang dengan cara menggadaikan barang berharga yang dimilikinya. Itulah sebenarnya tugas pegadaian yaitu memenuhi kebutuhan dana masyarakat dengan memberi uang pinjaman berdasarkan hukum gadai.</a:t>
            </a:r>
          </a:p>
          <a:p>
            <a:r>
              <a:rPr lang="id-ID" dirty="0"/>
              <a:t>Jika kamu hendak meminjam dana dari pegadaian kamu harus membawa barang yang akan kamu gadaikan. Bawalah ke loket penaksir untuk dinilai. Nilai gadai adalah nilai yang menggambarkan tentang berapa batas jumlah uang yang kamu pinjam dengan menggunakan barang yang bersangkutan. Bila setuju uang dapat diambil di loket kredit. Ingat bahwa ada beban bunga yang harus dibayar setiap 15 hari. Jika tidak mampu menebus kembali barangmu akan dilelang. Selain jasa pegadaian, pegadaian juga menawarkan penjualan koin emas ONH dan penitipan barang.</a:t>
            </a:r>
          </a:p>
          <a:p>
            <a:endParaRPr lang="id-ID" dirty="0"/>
          </a:p>
        </p:txBody>
      </p:sp>
      <p:sp>
        <p:nvSpPr>
          <p:cNvPr id="4" name="Multiply 3">
            <a:hlinkClick r:id="rId2" action="ppaction://hlinksldjump"/>
          </p:cNvPr>
          <p:cNvSpPr/>
          <p:nvPr/>
        </p:nvSpPr>
        <p:spPr>
          <a:xfrm>
            <a:off x="11334750" y="6019800"/>
            <a:ext cx="400050" cy="5143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280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55"/>
          <p:cNvSpPr txBox="1">
            <a:spLocks noGrp="1"/>
          </p:cNvSpPr>
          <p:nvPr>
            <p:ph type="ctrTitle"/>
          </p:nvPr>
        </p:nvSpPr>
        <p:spPr>
          <a:xfrm>
            <a:off x="415600" y="936700"/>
            <a:ext cx="11360800" cy="1435200"/>
          </a:xfrm>
          <a:prstGeom prst="rect">
            <a:avLst/>
          </a:prstGeom>
        </p:spPr>
        <p:txBody>
          <a:bodyPr spcFirstLastPara="1" vert="horz" wrap="square" lIns="121900" tIns="121900" rIns="121900" bIns="121900" rtlCol="0" anchor="b" anchorCtr="0">
            <a:noAutofit/>
          </a:bodyPr>
          <a:lstStyle/>
          <a:p>
            <a:r>
              <a:rPr lang="en"/>
              <a:t>THANKS</a:t>
            </a:r>
            <a:endParaRPr/>
          </a:p>
        </p:txBody>
      </p:sp>
      <p:sp>
        <p:nvSpPr>
          <p:cNvPr id="945" name="Google Shape;945;p55"/>
          <p:cNvSpPr txBox="1">
            <a:spLocks noGrp="1"/>
          </p:cNvSpPr>
          <p:nvPr>
            <p:ph type="subTitle" idx="1"/>
          </p:nvPr>
        </p:nvSpPr>
        <p:spPr>
          <a:xfrm>
            <a:off x="3393200" y="2392600"/>
            <a:ext cx="5405600" cy="1435200"/>
          </a:xfrm>
          <a:prstGeom prst="rect">
            <a:avLst/>
          </a:prstGeom>
        </p:spPr>
        <p:txBody>
          <a:bodyPr spcFirstLastPara="1" vert="horz" wrap="square" lIns="121900" tIns="121900" rIns="121900" bIns="121900" rtlCol="0" anchor="t" anchorCtr="0">
            <a:noAutofit/>
          </a:bodyPr>
          <a:lstStyle/>
          <a:p>
            <a:pPr marL="0" indent="0"/>
            <a:r>
              <a:rPr lang="en" dirty="0"/>
              <a:t>Do you have any questions?</a:t>
            </a:r>
            <a:endParaRPr dirty="0"/>
          </a:p>
          <a:p>
            <a:pPr marL="0" indent="0"/>
            <a:r>
              <a:rPr lang="en-US" dirty="0" smtClean="0">
                <a:hlinkClick r:id="rId3"/>
              </a:rPr>
              <a:t>F</a:t>
            </a:r>
            <a:r>
              <a:rPr lang="en" dirty="0" smtClean="0">
                <a:hlinkClick r:id="rId3"/>
              </a:rPr>
              <a:t>erawaty.syahrani@gmail.com</a:t>
            </a:r>
            <a:r>
              <a:rPr lang="en" dirty="0" smtClean="0"/>
              <a:t> </a:t>
            </a:r>
            <a:endParaRPr dirty="0"/>
          </a:p>
          <a:p>
            <a:pPr marL="0" indent="0"/>
            <a:r>
              <a:rPr lang="en-US" dirty="0" smtClean="0"/>
              <a:t>081310085468</a:t>
            </a:r>
            <a:endParaRPr dirty="0"/>
          </a:p>
          <a:p>
            <a:pPr marL="0" indent="0"/>
            <a:r>
              <a:rPr lang="en-US" dirty="0" smtClean="0"/>
              <a:t>SMKN 43 Jakarta</a:t>
            </a:r>
            <a:endParaRPr dirty="0"/>
          </a:p>
          <a:p>
            <a:pPr marL="0" indent="0"/>
            <a:endParaRPr dirty="0"/>
          </a:p>
        </p:txBody>
      </p:sp>
      <p:sp>
        <p:nvSpPr>
          <p:cNvPr id="946" name="Google Shape;946;p55"/>
          <p:cNvSpPr txBox="1"/>
          <p:nvPr/>
        </p:nvSpPr>
        <p:spPr>
          <a:xfrm>
            <a:off x="4096000" y="4957533"/>
            <a:ext cx="4000000" cy="469600"/>
          </a:xfrm>
          <a:prstGeom prst="rect">
            <a:avLst/>
          </a:prstGeom>
          <a:noFill/>
          <a:ln>
            <a:noFill/>
          </a:ln>
        </p:spPr>
        <p:txBody>
          <a:bodyPr spcFirstLastPara="1" wrap="square" lIns="121900" tIns="121900" rIns="121900" bIns="121900" anchor="t" anchorCtr="0">
            <a:noAutofit/>
          </a:bodyPr>
          <a:lstStyle/>
          <a:p>
            <a:pPr algn="ctr">
              <a:spcBef>
                <a:spcPts val="400"/>
              </a:spcBef>
            </a:pPr>
            <a:endParaRPr sz="2400" dirty="0">
              <a:solidFill>
                <a:schemeClr val="accent4"/>
              </a:solidFill>
              <a:latin typeface="Barlow Condensed"/>
              <a:ea typeface="Barlow Condensed"/>
              <a:cs typeface="Barlow Condensed"/>
              <a:sym typeface="Barlow Condensed"/>
            </a:endParaRPr>
          </a:p>
        </p:txBody>
      </p:sp>
      <p:grpSp>
        <p:nvGrpSpPr>
          <p:cNvPr id="947" name="Google Shape;947;p55"/>
          <p:cNvGrpSpPr/>
          <p:nvPr/>
        </p:nvGrpSpPr>
        <p:grpSpPr>
          <a:xfrm>
            <a:off x="5353997" y="5750912"/>
            <a:ext cx="451756" cy="425557"/>
            <a:chOff x="2870687" y="3796508"/>
            <a:chExt cx="375421" cy="353610"/>
          </a:xfrm>
        </p:grpSpPr>
        <p:sp>
          <p:nvSpPr>
            <p:cNvPr id="948" name="Google Shape;948;p55"/>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49" name="Google Shape;949;p55"/>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0" name="Google Shape;950;p55"/>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rgbClr val="CAA95D"/>
            </a:solidFill>
            <a:ln>
              <a:noFill/>
            </a:ln>
          </p:spPr>
          <p:txBody>
            <a:bodyPr spcFirstLastPara="1" wrap="square" lIns="121900" tIns="121900" rIns="121900" bIns="121900" anchor="ctr" anchorCtr="0">
              <a:noAutofit/>
            </a:bodyPr>
            <a:lstStyle/>
            <a:p>
              <a:endParaRPr sz="2400"/>
            </a:p>
          </p:txBody>
        </p:sp>
      </p:grpSp>
      <p:grpSp>
        <p:nvGrpSpPr>
          <p:cNvPr id="951" name="Google Shape;951;p55"/>
          <p:cNvGrpSpPr/>
          <p:nvPr/>
        </p:nvGrpSpPr>
        <p:grpSpPr>
          <a:xfrm>
            <a:off x="6389152" y="5750914"/>
            <a:ext cx="448217" cy="425557"/>
            <a:chOff x="4186663" y="3796534"/>
            <a:chExt cx="372480" cy="353610"/>
          </a:xfrm>
        </p:grpSpPr>
        <p:sp>
          <p:nvSpPr>
            <p:cNvPr id="952" name="Google Shape;952;p55"/>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53" name="Google Shape;953;p55"/>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55"/>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55" name="Google Shape;955;p55"/>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956" name="Google Shape;956;p55"/>
          <p:cNvGrpSpPr/>
          <p:nvPr/>
        </p:nvGrpSpPr>
        <p:grpSpPr>
          <a:xfrm>
            <a:off x="5873153" y="5750943"/>
            <a:ext cx="448311" cy="425557"/>
            <a:chOff x="3302118" y="3796534"/>
            <a:chExt cx="372558" cy="353610"/>
          </a:xfrm>
        </p:grpSpPr>
        <p:sp>
          <p:nvSpPr>
            <p:cNvPr id="957" name="Google Shape;957;p55"/>
            <p:cNvSpPr/>
            <p:nvPr/>
          </p:nvSpPr>
          <p:spPr>
            <a:xfrm>
              <a:off x="3326480"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58" name="Google Shape;958;p55"/>
            <p:cNvSpPr/>
            <p:nvPr/>
          </p:nvSpPr>
          <p:spPr>
            <a:xfrm>
              <a:off x="3302118" y="3796534"/>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959" name="Google Shape;959;p55"/>
          <p:cNvSpPr/>
          <p:nvPr/>
        </p:nvSpPr>
        <p:spPr>
          <a:xfrm>
            <a:off x="5984191" y="5839393"/>
            <a:ext cx="248800" cy="2488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endParaRPr sz="2400"/>
          </a:p>
        </p:txBody>
      </p:sp>
      <p:grpSp>
        <p:nvGrpSpPr>
          <p:cNvPr id="960" name="Google Shape;960;p55"/>
          <p:cNvGrpSpPr/>
          <p:nvPr/>
        </p:nvGrpSpPr>
        <p:grpSpPr>
          <a:xfrm>
            <a:off x="5976414" y="5831601"/>
            <a:ext cx="264276" cy="264305"/>
            <a:chOff x="3387931" y="3863555"/>
            <a:chExt cx="219620" cy="219620"/>
          </a:xfrm>
        </p:grpSpPr>
        <p:sp>
          <p:nvSpPr>
            <p:cNvPr id="961" name="Google Shape;961;p55"/>
            <p:cNvSpPr/>
            <p:nvPr/>
          </p:nvSpPr>
          <p:spPr>
            <a:xfrm>
              <a:off x="3387931" y="3863555"/>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62" name="Google Shape;962;p55"/>
            <p:cNvSpPr/>
            <p:nvPr/>
          </p:nvSpPr>
          <p:spPr>
            <a:xfrm>
              <a:off x="3434546" y="3915506"/>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63" name="Google Shape;963;p55"/>
            <p:cNvSpPr/>
            <p:nvPr/>
          </p:nvSpPr>
          <p:spPr>
            <a:xfrm>
              <a:off x="3542326" y="3891378"/>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79922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isi</a:t>
            </a:r>
            <a:endParaRPr lang="id-ID" dirty="0"/>
          </a:p>
        </p:txBody>
      </p:sp>
      <p:sp>
        <p:nvSpPr>
          <p:cNvPr id="3" name="Content Placeholder 2"/>
          <p:cNvSpPr>
            <a:spLocks noGrp="1"/>
          </p:cNvSpPr>
          <p:nvPr>
            <p:ph idx="1"/>
          </p:nvPr>
        </p:nvSpPr>
        <p:spPr>
          <a:xfrm>
            <a:off x="1104293" y="1424268"/>
            <a:ext cx="8946541" cy="3868949"/>
          </a:xfrm>
        </p:spPr>
        <p:txBody>
          <a:bodyPr>
            <a:normAutofit/>
          </a:bodyPr>
          <a:lstStyle/>
          <a:p>
            <a:r>
              <a:rPr lang="id-ID" dirty="0" smtClean="0"/>
              <a:t>Menu :</a:t>
            </a:r>
          </a:p>
          <a:p>
            <a:pPr lvl="1"/>
            <a:r>
              <a:rPr lang="id-ID" dirty="0" smtClean="0"/>
              <a:t>Pengertian.................pilihan 1</a:t>
            </a:r>
          </a:p>
          <a:p>
            <a:pPr lvl="1"/>
            <a:r>
              <a:rPr lang="id-ID" dirty="0" smtClean="0"/>
              <a:t>Jenis dan contoh</a:t>
            </a:r>
          </a:p>
          <a:p>
            <a:pPr lvl="3"/>
            <a:r>
              <a:rPr lang="id-ID" dirty="0"/>
              <a:t>1. Lembaga Pembiayaan</a:t>
            </a:r>
          </a:p>
          <a:p>
            <a:pPr lvl="3"/>
            <a:r>
              <a:rPr lang="id-ID" dirty="0" smtClean="0"/>
              <a:t> </a:t>
            </a:r>
            <a:r>
              <a:rPr lang="id-ID" dirty="0"/>
              <a:t>2. Perusahaan Asuransi</a:t>
            </a:r>
          </a:p>
          <a:p>
            <a:pPr lvl="3"/>
            <a:r>
              <a:rPr lang="id-ID" dirty="0"/>
              <a:t>3. Dana </a:t>
            </a:r>
            <a:r>
              <a:rPr lang="id-ID" dirty="0" smtClean="0"/>
              <a:t>Pensiun</a:t>
            </a:r>
          </a:p>
          <a:p>
            <a:pPr lvl="3"/>
            <a:r>
              <a:rPr lang="id-ID" dirty="0"/>
              <a:t>4. Reksa Dana</a:t>
            </a:r>
          </a:p>
          <a:p>
            <a:pPr lvl="3"/>
            <a:r>
              <a:rPr lang="id-ID" dirty="0"/>
              <a:t>5. Perusahaan Penjamin</a:t>
            </a:r>
          </a:p>
          <a:p>
            <a:pPr lvl="3"/>
            <a:r>
              <a:rPr lang="id-ID" dirty="0"/>
              <a:t>6. Perusahaan Modal Ventura</a:t>
            </a:r>
          </a:p>
          <a:p>
            <a:pPr lvl="3"/>
            <a:r>
              <a:rPr lang="id-ID" dirty="0"/>
              <a:t>7. </a:t>
            </a:r>
            <a:r>
              <a:rPr lang="id-ID" dirty="0" smtClean="0"/>
              <a:t>Pegadaian</a:t>
            </a:r>
            <a:endParaRPr lang="id-ID" dirty="0"/>
          </a:p>
          <a:p>
            <a:pPr marL="0" indent="0">
              <a:buNone/>
            </a:pPr>
            <a:endParaRPr lang="id-ID" dirty="0"/>
          </a:p>
        </p:txBody>
      </p:sp>
    </p:spTree>
    <p:extLst>
      <p:ext uri="{BB962C8B-B14F-4D97-AF65-F5344CB8AC3E}">
        <p14:creationId xmlns:p14="http://schemas.microsoft.com/office/powerpoint/2010/main" val="206641986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6489" cy="728382"/>
          </a:xfrm>
        </p:spPr>
        <p:txBody>
          <a:bodyPr/>
          <a:lstStyle/>
          <a:p>
            <a:r>
              <a:rPr lang="id-ID" sz="2000" dirty="0" smtClean="0"/>
              <a:t>Menu </a:t>
            </a:r>
            <a:endParaRPr lang="id-ID" sz="2000" dirty="0"/>
          </a:p>
        </p:txBody>
      </p:sp>
      <p:sp>
        <p:nvSpPr>
          <p:cNvPr id="3" name="Content Placeholder 2"/>
          <p:cNvSpPr>
            <a:spLocks noGrp="1"/>
          </p:cNvSpPr>
          <p:nvPr>
            <p:ph idx="1"/>
          </p:nvPr>
        </p:nvSpPr>
        <p:spPr>
          <a:xfrm>
            <a:off x="5141912" y="281268"/>
            <a:ext cx="7050088" cy="728382"/>
          </a:xfrm>
        </p:spPr>
        <p:txBody>
          <a:bodyPr>
            <a:noAutofit/>
          </a:bodyPr>
          <a:lstStyle/>
          <a:p>
            <a:r>
              <a:rPr lang="id-ID" sz="4400" dirty="0" smtClean="0"/>
              <a:t>Welcome</a:t>
            </a:r>
            <a:endParaRPr lang="id-ID" sz="4400" dirty="0"/>
          </a:p>
        </p:txBody>
      </p:sp>
      <p:sp>
        <p:nvSpPr>
          <p:cNvPr id="4" name="Flowchart: Alternate Process 3">
            <a:hlinkClick r:id="rId2" action="ppaction://hlinksldjump"/>
          </p:cNvPr>
          <p:cNvSpPr/>
          <p:nvPr/>
        </p:nvSpPr>
        <p:spPr>
          <a:xfrm>
            <a:off x="646111" y="1562100"/>
            <a:ext cx="2971800" cy="704850"/>
          </a:xfrm>
          <a:prstGeom prst="flowChartAlternate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id-ID" sz="2800" dirty="0" smtClean="0"/>
              <a:t>Pengertian</a:t>
            </a:r>
            <a:endParaRPr lang="id-ID" sz="2800" dirty="0"/>
          </a:p>
        </p:txBody>
      </p:sp>
      <p:sp>
        <p:nvSpPr>
          <p:cNvPr id="5" name="Flowchart: Alternate Process 4">
            <a:hlinkClick r:id="rId3" action="ppaction://hlinksldjump"/>
          </p:cNvPr>
          <p:cNvSpPr/>
          <p:nvPr/>
        </p:nvSpPr>
        <p:spPr>
          <a:xfrm>
            <a:off x="646111" y="2457450"/>
            <a:ext cx="2971800" cy="704850"/>
          </a:xfrm>
          <a:prstGeom prst="flowChartAlternate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id-ID" sz="2800" dirty="0" smtClean="0"/>
              <a:t>Jenis-je</a:t>
            </a:r>
            <a:r>
              <a:rPr lang="en-US" sz="2800" dirty="0" err="1" smtClean="0"/>
              <a:t>nis</a:t>
            </a:r>
            <a:endParaRPr lang="id-ID" sz="2800" dirty="0"/>
          </a:p>
        </p:txBody>
      </p:sp>
      <p:sp>
        <p:nvSpPr>
          <p:cNvPr id="7" name="Flowchart: Alternate Process 6">
            <a:hlinkClick r:id="" action="ppaction://noaction"/>
          </p:cNvPr>
          <p:cNvSpPr/>
          <p:nvPr/>
        </p:nvSpPr>
        <p:spPr>
          <a:xfrm>
            <a:off x="646111" y="3352800"/>
            <a:ext cx="2971800" cy="704850"/>
          </a:xfrm>
          <a:prstGeom prst="flowChartAlternate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id-ID" sz="2800" dirty="0" smtClean="0"/>
              <a:t>sumber</a:t>
            </a:r>
            <a:endParaRPr lang="id-ID" sz="2800" dirty="0"/>
          </a:p>
        </p:txBody>
      </p:sp>
      <p:sp>
        <p:nvSpPr>
          <p:cNvPr id="8" name="Flowchart: Alternate Process 7">
            <a:hlinkClick r:id="" action="ppaction://noaction"/>
          </p:cNvPr>
          <p:cNvSpPr/>
          <p:nvPr/>
        </p:nvSpPr>
        <p:spPr>
          <a:xfrm>
            <a:off x="646111" y="4248150"/>
            <a:ext cx="2971800" cy="704850"/>
          </a:xfrm>
          <a:prstGeom prst="flowChartAlternate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id-ID" sz="2800" dirty="0" smtClean="0"/>
              <a:t>Penutup </a:t>
            </a:r>
            <a:endParaRPr lang="id-ID" sz="2800" dirty="0"/>
          </a:p>
        </p:txBody>
      </p:sp>
    </p:spTree>
    <p:extLst>
      <p:ext uri="{BB962C8B-B14F-4D97-AF65-F5344CB8AC3E}">
        <p14:creationId xmlns:p14="http://schemas.microsoft.com/office/powerpoint/2010/main" val="1114423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4582"/>
          </a:xfrm>
        </p:spPr>
        <p:txBody>
          <a:bodyPr/>
          <a:lstStyle/>
          <a:p>
            <a:r>
              <a:rPr lang="id-ID" dirty="0"/>
              <a:t>Lembaga Keuangan Bukan Bank (LKBB)</a:t>
            </a:r>
            <a:br>
              <a:rPr lang="id-ID" dirty="0"/>
            </a:br>
            <a:endParaRPr lang="id-ID" dirty="0"/>
          </a:p>
        </p:txBody>
      </p:sp>
      <p:sp>
        <p:nvSpPr>
          <p:cNvPr id="3" name="Content Placeholder 2"/>
          <p:cNvSpPr>
            <a:spLocks noGrp="1"/>
          </p:cNvSpPr>
          <p:nvPr>
            <p:ph idx="1"/>
          </p:nvPr>
        </p:nvSpPr>
        <p:spPr>
          <a:xfrm>
            <a:off x="1103312" y="2052919"/>
            <a:ext cx="8946541" cy="2633382"/>
          </a:xfrm>
        </p:spPr>
        <p:txBody>
          <a:bodyPr>
            <a:noAutofit/>
          </a:bodyPr>
          <a:lstStyle/>
          <a:p>
            <a:r>
              <a:rPr lang="id-ID" sz="1400" dirty="0"/>
              <a:t>Indonesia pernah mengenal Lembaga Keuangan Bukan Bank  (LKBB), namun dengan diberlakukannya Undang-Undang Nomor 7 Tahun 1992 tentang bank umum, maka semua LKBB diharuskan melakukan penyesuaian kegiatan usaha menjadi bank umum. Dengan adanya ketentuan tersebut, lembaga bukan bank saat ini pada dasarnya meliputi semua lembaga keuangan yang kegiatan pokoknya memberikan jasa keuangan dan menarik dana masyarakat secara tidak langsung. Jadi, LKBB merupakan lembaga keuangan non depositor</a:t>
            </a:r>
            <a:r>
              <a:rPr lang="id-ID" sz="1400" dirty="0" smtClean="0"/>
              <a:t>.</a:t>
            </a:r>
            <a:endParaRPr lang="en-US" sz="1400" dirty="0" smtClean="0"/>
          </a:p>
          <a:p>
            <a:r>
              <a:rPr lang="en-US" sz="1400" dirty="0" err="1"/>
              <a:t>Pengertian</a:t>
            </a:r>
            <a:r>
              <a:rPr lang="en-US" sz="1400" dirty="0"/>
              <a:t> </a:t>
            </a:r>
            <a:r>
              <a:rPr lang="en-US" sz="1400" dirty="0" err="1"/>
              <a:t>lembaga</a:t>
            </a:r>
            <a:r>
              <a:rPr lang="en-US" sz="1400" dirty="0"/>
              <a:t> </a:t>
            </a:r>
            <a:r>
              <a:rPr lang="en-US" sz="1400" dirty="0" err="1"/>
              <a:t>keuangan</a:t>
            </a:r>
            <a:r>
              <a:rPr lang="en-US" sz="1400" dirty="0"/>
              <a:t> </a:t>
            </a:r>
            <a:r>
              <a:rPr lang="en-US" sz="1400" dirty="0" err="1"/>
              <a:t>atau</a:t>
            </a:r>
            <a:r>
              <a:rPr lang="en-US" sz="1400" dirty="0"/>
              <a:t> financial institution </a:t>
            </a:r>
            <a:r>
              <a:rPr lang="en-US" sz="1400" dirty="0" err="1"/>
              <a:t>adalah</a:t>
            </a:r>
            <a:r>
              <a:rPr lang="en-US" sz="1400" dirty="0"/>
              <a:t> </a:t>
            </a:r>
            <a:r>
              <a:rPr lang="en-US" sz="1400" dirty="0" err="1"/>
              <a:t>suatu</a:t>
            </a:r>
            <a:r>
              <a:rPr lang="en-US" sz="1400" dirty="0"/>
              <a:t> </a:t>
            </a:r>
            <a:r>
              <a:rPr lang="en-US" sz="1400" dirty="0" err="1"/>
              <a:t>badan</a:t>
            </a:r>
            <a:r>
              <a:rPr lang="en-US" sz="1400" dirty="0"/>
              <a:t> yang </a:t>
            </a:r>
            <a:r>
              <a:rPr lang="en-US" sz="1400" dirty="0" err="1"/>
              <a:t>kekayaannya</a:t>
            </a:r>
            <a:r>
              <a:rPr lang="en-US" sz="1400" dirty="0"/>
              <a:t> </a:t>
            </a:r>
            <a:r>
              <a:rPr lang="en-US" sz="1400" dirty="0" err="1"/>
              <a:t>terutama</a:t>
            </a:r>
            <a:r>
              <a:rPr lang="en-US" sz="1400" dirty="0"/>
              <a:t> </a:t>
            </a:r>
            <a:r>
              <a:rPr lang="en-US" sz="1400" dirty="0" err="1"/>
              <a:t>dalam</a:t>
            </a:r>
            <a:r>
              <a:rPr lang="en-US" sz="1400" dirty="0"/>
              <a:t> </a:t>
            </a:r>
            <a:r>
              <a:rPr lang="en-US" sz="1400" dirty="0" err="1"/>
              <a:t>bentuk</a:t>
            </a:r>
            <a:r>
              <a:rPr lang="en-US" sz="1400" dirty="0"/>
              <a:t> asset </a:t>
            </a:r>
            <a:r>
              <a:rPr lang="en-US" sz="1400" dirty="0" err="1"/>
              <a:t>keuangan</a:t>
            </a:r>
            <a:r>
              <a:rPr lang="en-US" sz="1400" dirty="0"/>
              <a:t> (financial assets) </a:t>
            </a:r>
            <a:r>
              <a:rPr lang="en-US" sz="1400" dirty="0" err="1"/>
              <a:t>atau</a:t>
            </a:r>
            <a:r>
              <a:rPr lang="en-US" sz="1400" dirty="0"/>
              <a:t> </a:t>
            </a:r>
            <a:r>
              <a:rPr lang="en-US" sz="1400" dirty="0" err="1"/>
              <a:t>tagihan-tagihan</a:t>
            </a:r>
            <a:r>
              <a:rPr lang="en-US" sz="1400" dirty="0"/>
              <a:t> (claims) </a:t>
            </a:r>
            <a:r>
              <a:rPr lang="en-US" sz="1400" dirty="0" err="1"/>
              <a:t>misalnya</a:t>
            </a:r>
            <a:r>
              <a:rPr lang="en-US" sz="1400" dirty="0"/>
              <a:t>: </a:t>
            </a:r>
            <a:r>
              <a:rPr lang="en-US" sz="1400" dirty="0" err="1"/>
              <a:t>saham</a:t>
            </a:r>
            <a:r>
              <a:rPr lang="en-US" sz="1400" dirty="0"/>
              <a:t>, </a:t>
            </a:r>
            <a:r>
              <a:rPr lang="en-US" sz="1400" dirty="0" err="1"/>
              <a:t>obligasi</a:t>
            </a:r>
            <a:r>
              <a:rPr lang="en-US" sz="1400" dirty="0"/>
              <a:t> </a:t>
            </a:r>
            <a:r>
              <a:rPr lang="en-US" sz="1400" dirty="0" err="1"/>
              <a:t>dibandingkan</a:t>
            </a:r>
            <a:r>
              <a:rPr lang="en-US" sz="1400" dirty="0"/>
              <a:t> </a:t>
            </a:r>
            <a:r>
              <a:rPr lang="en-US" sz="1400" dirty="0" err="1"/>
              <a:t>dengan</a:t>
            </a:r>
            <a:r>
              <a:rPr lang="en-US" sz="1400" dirty="0"/>
              <a:t> </a:t>
            </a:r>
            <a:r>
              <a:rPr lang="en-US" sz="1400" dirty="0" err="1"/>
              <a:t>aset</a:t>
            </a:r>
            <a:r>
              <a:rPr lang="en-US" sz="1400" dirty="0"/>
              <a:t> rill: </a:t>
            </a:r>
            <a:r>
              <a:rPr lang="en-US" sz="1400" dirty="0" err="1"/>
              <a:t>gedung</a:t>
            </a:r>
            <a:r>
              <a:rPr lang="en-US" sz="1400" dirty="0"/>
              <a:t>, </a:t>
            </a:r>
            <a:r>
              <a:rPr lang="en-US" sz="1400" dirty="0" err="1"/>
              <a:t>peralatan</a:t>
            </a:r>
            <a:r>
              <a:rPr lang="en-US" sz="1400" dirty="0"/>
              <a:t> </a:t>
            </a:r>
            <a:r>
              <a:rPr lang="en-US" sz="1400" dirty="0" err="1"/>
              <a:t>dan</a:t>
            </a:r>
            <a:r>
              <a:rPr lang="en-US" sz="1400" dirty="0"/>
              <a:t> </a:t>
            </a:r>
            <a:r>
              <a:rPr lang="en-US" sz="1400" dirty="0" err="1"/>
              <a:t>bahan</a:t>
            </a:r>
            <a:r>
              <a:rPr lang="en-US" sz="1400" dirty="0"/>
              <a:t> </a:t>
            </a:r>
            <a:r>
              <a:rPr lang="en-US" sz="1400" dirty="0" err="1"/>
              <a:t>baku</a:t>
            </a:r>
            <a:r>
              <a:rPr lang="en-US" sz="1400" dirty="0"/>
              <a:t>.</a:t>
            </a:r>
            <a:br>
              <a:rPr lang="en-US" sz="1400" dirty="0"/>
            </a:br>
            <a:r>
              <a:rPr lang="en-US" sz="1400" dirty="0"/>
              <a:t/>
            </a:r>
            <a:br>
              <a:rPr lang="en-US" sz="1400" dirty="0"/>
            </a:br>
            <a:r>
              <a:rPr lang="en-US" sz="1400" dirty="0"/>
              <a:t/>
            </a:r>
            <a:br>
              <a:rPr lang="en-US" sz="1400" dirty="0"/>
            </a:br>
            <a:r>
              <a:rPr lang="en-US" sz="1400" dirty="0" err="1"/>
              <a:t>Peranan</a:t>
            </a:r>
            <a:r>
              <a:rPr lang="en-US" sz="1400" dirty="0"/>
              <a:t> </a:t>
            </a:r>
            <a:r>
              <a:rPr lang="en-US" sz="1400" dirty="0" err="1"/>
              <a:t>lembaga</a:t>
            </a:r>
            <a:r>
              <a:rPr lang="en-US" sz="1400" dirty="0"/>
              <a:t> </a:t>
            </a:r>
            <a:r>
              <a:rPr lang="en-US" sz="1400" dirty="0" err="1"/>
              <a:t>keuangan</a:t>
            </a:r>
            <a:r>
              <a:rPr lang="en-US" sz="1400" dirty="0"/>
              <a:t> </a:t>
            </a:r>
            <a:r>
              <a:rPr lang="en-US" sz="1400" dirty="0" err="1"/>
              <a:t>dalam</a:t>
            </a:r>
            <a:r>
              <a:rPr lang="en-US" sz="1400" dirty="0"/>
              <a:t> proses </a:t>
            </a:r>
            <a:r>
              <a:rPr lang="en-US" sz="1400" dirty="0" err="1"/>
              <a:t>intermediasi</a:t>
            </a:r>
            <a:r>
              <a:rPr lang="en-US" sz="1400" dirty="0"/>
              <a:t> </a:t>
            </a:r>
            <a:r>
              <a:rPr lang="en-US" sz="1400" dirty="0" err="1" smtClean="0"/>
              <a:t>sebagai</a:t>
            </a:r>
            <a:r>
              <a:rPr lang="en-US" sz="1400" dirty="0" smtClean="0"/>
              <a:t> </a:t>
            </a:r>
            <a:r>
              <a:rPr lang="en-US" sz="1400" dirty="0" err="1"/>
              <a:t>berikut</a:t>
            </a:r>
            <a:r>
              <a:rPr lang="en-US" sz="1400" dirty="0"/>
              <a:t> :</a:t>
            </a:r>
            <a:br>
              <a:rPr lang="en-US" sz="1400" dirty="0"/>
            </a:br>
            <a:r>
              <a:rPr lang="en-US" sz="1400" dirty="0"/>
              <a:t/>
            </a:r>
            <a:br>
              <a:rPr lang="en-US" sz="1400" dirty="0"/>
            </a:br>
            <a:r>
              <a:rPr lang="en-US" sz="1400" dirty="0"/>
              <a:t>1. </a:t>
            </a:r>
            <a:r>
              <a:rPr lang="en-US" sz="1400" dirty="0" err="1"/>
              <a:t>Pengalihan</a:t>
            </a:r>
            <a:r>
              <a:rPr lang="en-US" sz="1400" dirty="0"/>
              <a:t> </a:t>
            </a:r>
            <a:r>
              <a:rPr lang="en-US" sz="1400" dirty="0" err="1"/>
              <a:t>aset</a:t>
            </a:r>
            <a:r>
              <a:rPr lang="en-US" sz="1400" dirty="0"/>
              <a:t/>
            </a:r>
            <a:br>
              <a:rPr lang="en-US" sz="1400" dirty="0"/>
            </a:br>
            <a:r>
              <a:rPr lang="en-US" sz="1400" dirty="0"/>
              <a:t>2. </a:t>
            </a:r>
            <a:r>
              <a:rPr lang="en-US" sz="1400" dirty="0" err="1"/>
              <a:t>Likuiditas</a:t>
            </a:r>
            <a:r>
              <a:rPr lang="en-US" sz="1400" dirty="0"/>
              <a:t/>
            </a:r>
            <a:br>
              <a:rPr lang="en-US" sz="1400" dirty="0"/>
            </a:br>
            <a:r>
              <a:rPr lang="en-US" sz="1400" dirty="0"/>
              <a:t>3. </a:t>
            </a:r>
            <a:r>
              <a:rPr lang="en-US" sz="1400" dirty="0" err="1"/>
              <a:t>Alokasi</a:t>
            </a:r>
            <a:r>
              <a:rPr lang="en-US" sz="1400" dirty="0"/>
              <a:t> </a:t>
            </a:r>
            <a:r>
              <a:rPr lang="en-US" sz="1400" dirty="0" err="1"/>
              <a:t>pendapatan</a:t>
            </a:r>
            <a:r>
              <a:rPr lang="en-US" sz="1400" dirty="0"/>
              <a:t/>
            </a:r>
            <a:br>
              <a:rPr lang="en-US" sz="1400" dirty="0"/>
            </a:br>
            <a:r>
              <a:rPr lang="en-US" sz="1400" dirty="0"/>
              <a:t>4. </a:t>
            </a:r>
            <a:r>
              <a:rPr lang="en-US" sz="1400" dirty="0" err="1"/>
              <a:t>Transaksi</a:t>
            </a:r>
            <a:endParaRPr lang="id-ID" sz="1400" dirty="0"/>
          </a:p>
          <a:p>
            <a:endParaRPr lang="id-ID" sz="1400" dirty="0"/>
          </a:p>
        </p:txBody>
      </p:sp>
      <p:sp>
        <p:nvSpPr>
          <p:cNvPr id="4" name="Teardrop 3">
            <a:hlinkClick r:id="rId2" action="ppaction://hlinksldjump"/>
          </p:cNvPr>
          <p:cNvSpPr/>
          <p:nvPr/>
        </p:nvSpPr>
        <p:spPr>
          <a:xfrm>
            <a:off x="10049853" y="5295900"/>
            <a:ext cx="713397" cy="609600"/>
          </a:xfrm>
          <a:prstGeom prst="teardrop">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091344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000" dirty="0" smtClean="0"/>
              <a:t>Jenis-Jenis Lembaga Keuangan Bukan Bank</a:t>
            </a:r>
            <a:endParaRPr lang="id-ID" sz="2000" dirty="0"/>
          </a:p>
        </p:txBody>
      </p:sp>
      <p:sp>
        <p:nvSpPr>
          <p:cNvPr id="5" name="Rounded Rectangle 4">
            <a:hlinkClick r:id="rId2" action="ppaction://hlinksldjump"/>
          </p:cNvPr>
          <p:cNvSpPr/>
          <p:nvPr/>
        </p:nvSpPr>
        <p:spPr>
          <a:xfrm>
            <a:off x="838200" y="1581150"/>
            <a:ext cx="28575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a:solidFill>
                  <a:schemeClr val="bg1"/>
                </a:solidFill>
              </a:rPr>
              <a:t>1. Lembaga </a:t>
            </a:r>
            <a:r>
              <a:rPr lang="id-ID" sz="1600" dirty="0" smtClean="0">
                <a:solidFill>
                  <a:schemeClr val="bg1"/>
                </a:solidFill>
              </a:rPr>
              <a:t>Pembiayaan</a:t>
            </a:r>
            <a:endParaRPr lang="id-ID" sz="1600" dirty="0">
              <a:solidFill>
                <a:schemeClr val="bg1"/>
              </a:solidFill>
            </a:endParaRPr>
          </a:p>
        </p:txBody>
      </p:sp>
      <p:sp>
        <p:nvSpPr>
          <p:cNvPr id="6" name="Rounded Rectangle 5">
            <a:hlinkClick r:id="rId3" action="ppaction://hlinksldjump"/>
          </p:cNvPr>
          <p:cNvSpPr/>
          <p:nvPr/>
        </p:nvSpPr>
        <p:spPr>
          <a:xfrm>
            <a:off x="838200" y="2309611"/>
            <a:ext cx="28575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a:solidFill>
                  <a:schemeClr val="bg1"/>
                </a:solidFill>
              </a:rPr>
              <a:t>2. Perusahaan Asuransi</a:t>
            </a:r>
          </a:p>
        </p:txBody>
      </p:sp>
      <p:sp>
        <p:nvSpPr>
          <p:cNvPr id="7" name="Rounded Rectangle 6">
            <a:hlinkClick r:id="rId4" action="ppaction://hlinksldjump"/>
          </p:cNvPr>
          <p:cNvSpPr/>
          <p:nvPr/>
        </p:nvSpPr>
        <p:spPr>
          <a:xfrm>
            <a:off x="838200" y="3037914"/>
            <a:ext cx="28575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400" dirty="0">
                <a:solidFill>
                  <a:schemeClr val="bg1"/>
                </a:solidFill>
              </a:rPr>
              <a:t>3. Dana </a:t>
            </a:r>
            <a:r>
              <a:rPr lang="id-ID" sz="1400" dirty="0" smtClean="0">
                <a:solidFill>
                  <a:schemeClr val="bg1"/>
                </a:solidFill>
              </a:rPr>
              <a:t>Pensiun</a:t>
            </a:r>
            <a:endParaRPr lang="id-ID" sz="1400" dirty="0">
              <a:solidFill>
                <a:schemeClr val="bg1"/>
              </a:solidFill>
            </a:endParaRPr>
          </a:p>
        </p:txBody>
      </p:sp>
      <p:sp>
        <p:nvSpPr>
          <p:cNvPr id="8" name="Rounded Rectangle 7">
            <a:hlinkClick r:id="rId5" action="ppaction://hlinksldjump"/>
          </p:cNvPr>
          <p:cNvSpPr/>
          <p:nvPr/>
        </p:nvSpPr>
        <p:spPr>
          <a:xfrm>
            <a:off x="838200" y="3742764"/>
            <a:ext cx="28575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2400" dirty="0">
                <a:solidFill>
                  <a:schemeClr val="bg1"/>
                </a:solidFill>
              </a:rPr>
              <a:t>4. Reksa </a:t>
            </a:r>
            <a:r>
              <a:rPr lang="id-ID" sz="2400" dirty="0" smtClean="0">
                <a:solidFill>
                  <a:schemeClr val="bg1"/>
                </a:solidFill>
              </a:rPr>
              <a:t>Dana</a:t>
            </a:r>
            <a:endParaRPr lang="id-ID" sz="2400" dirty="0">
              <a:solidFill>
                <a:schemeClr val="bg1"/>
              </a:solidFill>
            </a:endParaRPr>
          </a:p>
        </p:txBody>
      </p:sp>
      <p:sp>
        <p:nvSpPr>
          <p:cNvPr id="9" name="Rounded Rectangle 8">
            <a:hlinkClick r:id="rId6" action="ppaction://hlinksldjump"/>
          </p:cNvPr>
          <p:cNvSpPr/>
          <p:nvPr/>
        </p:nvSpPr>
        <p:spPr>
          <a:xfrm>
            <a:off x="838200" y="4461976"/>
            <a:ext cx="28575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a:solidFill>
                  <a:schemeClr val="bg1"/>
                </a:solidFill>
              </a:rPr>
              <a:t>5. Perusahaan </a:t>
            </a:r>
            <a:r>
              <a:rPr lang="id-ID" sz="1600" dirty="0" smtClean="0">
                <a:solidFill>
                  <a:schemeClr val="bg1"/>
                </a:solidFill>
              </a:rPr>
              <a:t>Penjamin</a:t>
            </a:r>
            <a:endParaRPr lang="id-ID" sz="1600" dirty="0">
              <a:solidFill>
                <a:schemeClr val="bg1"/>
              </a:solidFill>
            </a:endParaRPr>
          </a:p>
        </p:txBody>
      </p:sp>
      <p:sp>
        <p:nvSpPr>
          <p:cNvPr id="10" name="Rounded Rectangle 9">
            <a:hlinkClick r:id="rId7" action="ppaction://hlinksldjump"/>
          </p:cNvPr>
          <p:cNvSpPr/>
          <p:nvPr/>
        </p:nvSpPr>
        <p:spPr>
          <a:xfrm>
            <a:off x="838200" y="5181188"/>
            <a:ext cx="28575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dirty="0">
                <a:solidFill>
                  <a:schemeClr val="bg1"/>
                </a:solidFill>
              </a:rPr>
              <a:t>6. Perusahaan Modal </a:t>
            </a:r>
            <a:r>
              <a:rPr lang="id-ID" dirty="0" smtClean="0">
                <a:solidFill>
                  <a:schemeClr val="bg1"/>
                </a:solidFill>
              </a:rPr>
              <a:t>Ventura</a:t>
            </a:r>
            <a:endParaRPr lang="id-ID" dirty="0">
              <a:solidFill>
                <a:schemeClr val="bg1"/>
              </a:solidFill>
            </a:endParaRPr>
          </a:p>
        </p:txBody>
      </p:sp>
      <p:sp>
        <p:nvSpPr>
          <p:cNvPr id="11" name="Rounded Rectangle 10">
            <a:hlinkClick r:id="rId8" action="ppaction://hlinksldjump"/>
          </p:cNvPr>
          <p:cNvSpPr/>
          <p:nvPr/>
        </p:nvSpPr>
        <p:spPr>
          <a:xfrm>
            <a:off x="3919722" y="1581150"/>
            <a:ext cx="28575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2800" dirty="0">
                <a:solidFill>
                  <a:schemeClr val="bg1"/>
                </a:solidFill>
              </a:rPr>
              <a:t>7. </a:t>
            </a:r>
            <a:r>
              <a:rPr lang="id-ID" sz="2800" dirty="0" smtClean="0">
                <a:solidFill>
                  <a:schemeClr val="bg1"/>
                </a:solidFill>
              </a:rPr>
              <a:t>Pegadaian</a:t>
            </a:r>
            <a:endParaRPr lang="id-ID" sz="2800" dirty="0">
              <a:solidFill>
                <a:schemeClr val="bg1"/>
              </a:solidFill>
            </a:endParaRPr>
          </a:p>
        </p:txBody>
      </p:sp>
      <p:sp>
        <p:nvSpPr>
          <p:cNvPr id="12" name="Teardrop 11">
            <a:hlinkClick r:id="rId9" action="ppaction://hlinksldjump"/>
          </p:cNvPr>
          <p:cNvSpPr/>
          <p:nvPr/>
        </p:nvSpPr>
        <p:spPr>
          <a:xfrm>
            <a:off x="10049853" y="5295900"/>
            <a:ext cx="713397" cy="609600"/>
          </a:xfrm>
          <a:prstGeom prst="teardrop">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1482190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5532"/>
          </a:xfrm>
        </p:spPr>
        <p:txBody>
          <a:bodyPr/>
          <a:lstStyle/>
          <a:p>
            <a:r>
              <a:rPr lang="id-ID" dirty="0"/>
              <a:t>1. Lembaga Pembiayaan</a:t>
            </a:r>
            <a:br>
              <a:rPr lang="id-ID" dirty="0"/>
            </a:br>
            <a:endParaRPr lang="id-ID" dirty="0"/>
          </a:p>
        </p:txBody>
      </p:sp>
      <p:sp>
        <p:nvSpPr>
          <p:cNvPr id="3" name="Content Placeholder 2"/>
          <p:cNvSpPr>
            <a:spLocks noGrp="1"/>
          </p:cNvSpPr>
          <p:nvPr>
            <p:ph idx="1"/>
          </p:nvPr>
        </p:nvSpPr>
        <p:spPr>
          <a:xfrm>
            <a:off x="1103313" y="2052919"/>
            <a:ext cx="8631238" cy="2957232"/>
          </a:xfrm>
        </p:spPr>
        <p:txBody>
          <a:bodyPr>
            <a:normAutofit fontScale="92500" lnSpcReduction="20000"/>
          </a:bodyPr>
          <a:lstStyle/>
          <a:p>
            <a:r>
              <a:rPr lang="id-ID" sz="2800" dirty="0"/>
              <a:t>Lembaga pembiayaan merupakan badan usaha yang melakukan kegiatan pembiayaan dalam bentuk penyediaan dana atau modal dengan tidak menarik dana secara langsung dari masyarakat. Lembaga pembiayaan ada karena dunia usaha membutuhkan alternatif pinjaman dana selain bank. Bagi bank sendiri kehadiran lembaga pembiayaan sangat membantu sebagai alternatif penyaluran dana.</a:t>
            </a:r>
          </a:p>
        </p:txBody>
      </p:sp>
      <p:sp>
        <p:nvSpPr>
          <p:cNvPr id="5" name="Multiply 4">
            <a:hlinkClick r:id="rId2" action="ppaction://hlinksldjump"/>
          </p:cNvPr>
          <p:cNvSpPr/>
          <p:nvPr/>
        </p:nvSpPr>
        <p:spPr>
          <a:xfrm>
            <a:off x="11334750" y="6019800"/>
            <a:ext cx="400050" cy="5143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69100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8382"/>
          </a:xfrm>
        </p:spPr>
        <p:txBody>
          <a:bodyPr/>
          <a:lstStyle/>
          <a:p>
            <a:r>
              <a:rPr lang="id-ID" dirty="0"/>
              <a:t>2. Perusahaan Asuransi</a:t>
            </a:r>
            <a:br>
              <a:rPr lang="id-ID" dirty="0"/>
            </a:br>
            <a:endParaRPr lang="id-ID" dirty="0"/>
          </a:p>
        </p:txBody>
      </p:sp>
      <p:sp>
        <p:nvSpPr>
          <p:cNvPr id="3" name="Content Placeholder 2"/>
          <p:cNvSpPr>
            <a:spLocks noGrp="1"/>
          </p:cNvSpPr>
          <p:nvPr>
            <p:ph idx="1"/>
          </p:nvPr>
        </p:nvSpPr>
        <p:spPr>
          <a:xfrm>
            <a:off x="1103312" y="2052919"/>
            <a:ext cx="8946541" cy="2900082"/>
          </a:xfrm>
        </p:spPr>
        <p:txBody>
          <a:bodyPr>
            <a:noAutofit/>
          </a:bodyPr>
          <a:lstStyle/>
          <a:p>
            <a:r>
              <a:rPr lang="id-ID" sz="1400" dirty="0"/>
              <a:t>Asuransi merupakan suatu metode untuk melindungi seseorang atau perusahaan dari kerugian keuangan yang disebabkan oleh kerusakan atau pencurian aset dan kematian atau kecelakaan. Dengan adanya asuransi, maka pihak yang membayar asuransi memperoleh berbagai keuntungan, seperti:</a:t>
            </a:r>
          </a:p>
          <a:p>
            <a:r>
              <a:rPr lang="id-ID" sz="1400" dirty="0"/>
              <a:t>merasa aman terlindungi dari kerugian yang mungkin timbul</a:t>
            </a:r>
          </a:p>
          <a:p>
            <a:r>
              <a:rPr lang="id-ID" sz="1400" dirty="0"/>
              <a:t>asuransi dapat berfungsi sebagai tabungan</a:t>
            </a:r>
          </a:p>
          <a:p>
            <a:r>
              <a:rPr lang="id-ID" sz="1400" dirty="0"/>
              <a:t>polis asuransi dapat dijadikan jaminan memperoleh kredit</a:t>
            </a:r>
          </a:p>
          <a:p>
            <a:r>
              <a:rPr lang="id-ID" sz="1400" dirty="0"/>
              <a:t>bila suatu usaha telah diasuransikan, usaha akan cenderung lebih mudah memperoleh investor.</a:t>
            </a:r>
          </a:p>
          <a:p>
            <a:endParaRPr lang="id-ID" sz="2400" dirty="0"/>
          </a:p>
        </p:txBody>
      </p:sp>
      <p:sp>
        <p:nvSpPr>
          <p:cNvPr id="4" name="Multiply 3">
            <a:hlinkClick r:id="rId2" action="ppaction://hlinksldjump"/>
          </p:cNvPr>
          <p:cNvSpPr/>
          <p:nvPr/>
        </p:nvSpPr>
        <p:spPr>
          <a:xfrm>
            <a:off x="11334750" y="6019800"/>
            <a:ext cx="400050" cy="5143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35635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3. Dana Pensiun</a:t>
            </a:r>
            <a:br>
              <a:rPr lang="id-ID" dirty="0"/>
            </a:br>
            <a:endParaRPr lang="id-ID" dirty="0"/>
          </a:p>
        </p:txBody>
      </p:sp>
      <p:sp>
        <p:nvSpPr>
          <p:cNvPr id="3" name="Content Placeholder 2"/>
          <p:cNvSpPr>
            <a:spLocks noGrp="1"/>
          </p:cNvSpPr>
          <p:nvPr>
            <p:ph idx="1"/>
          </p:nvPr>
        </p:nvSpPr>
        <p:spPr>
          <a:xfrm>
            <a:off x="1235298" y="1408974"/>
            <a:ext cx="7230453" cy="4195481"/>
          </a:xfrm>
        </p:spPr>
        <p:txBody>
          <a:bodyPr>
            <a:normAutofit fontScale="92500" lnSpcReduction="10000"/>
          </a:bodyPr>
          <a:lstStyle/>
          <a:p>
            <a:r>
              <a:rPr lang="id-ID" sz="2800" dirty="0" smtClean="0"/>
              <a:t>Dana </a:t>
            </a:r>
            <a:r>
              <a:rPr lang="id-ID" sz="2800" dirty="0"/>
              <a:t>pensiun sebenarnya merupakan salah satu cara memberikan jaminan kesejahteraan pada karyawan. Dengan adanya dana pensiun, karyawan yang telah pensiun dapat tetap terjaga kondisi keuangannya karena karyawan tetap memperoleh penghasilan meskipun telah pensiun. Bagi perusahaan, adanya dana pensiun juga membantu agar karyawan tetap setia dan memberikan yang terbaik pada perusahaan.</a:t>
            </a:r>
          </a:p>
          <a:p>
            <a:endParaRPr lang="id-ID" dirty="0"/>
          </a:p>
        </p:txBody>
      </p:sp>
      <p:sp>
        <p:nvSpPr>
          <p:cNvPr id="4" name="Multiply 3">
            <a:hlinkClick r:id="rId2" action="ppaction://hlinksldjump"/>
          </p:cNvPr>
          <p:cNvSpPr/>
          <p:nvPr/>
        </p:nvSpPr>
        <p:spPr>
          <a:xfrm>
            <a:off x="11334750" y="6019800"/>
            <a:ext cx="400050" cy="5143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39630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5532"/>
          </a:xfrm>
        </p:spPr>
        <p:txBody>
          <a:bodyPr/>
          <a:lstStyle/>
          <a:p>
            <a:r>
              <a:rPr lang="id-ID" dirty="0"/>
              <a:t>4. Reksa Dana</a:t>
            </a:r>
            <a:br>
              <a:rPr lang="id-ID" dirty="0"/>
            </a:br>
            <a:endParaRPr lang="id-ID" dirty="0"/>
          </a:p>
        </p:txBody>
      </p:sp>
      <p:sp>
        <p:nvSpPr>
          <p:cNvPr id="3" name="Content Placeholder 2"/>
          <p:cNvSpPr>
            <a:spLocks noGrp="1"/>
          </p:cNvSpPr>
          <p:nvPr>
            <p:ph idx="1"/>
          </p:nvPr>
        </p:nvSpPr>
        <p:spPr/>
        <p:txBody>
          <a:bodyPr>
            <a:normAutofit fontScale="85000" lnSpcReduction="10000"/>
          </a:bodyPr>
          <a:lstStyle/>
          <a:p>
            <a:r>
              <a:rPr lang="id-ID" sz="2800" dirty="0"/>
              <a:t>Reksa Dana merupakan wadah menghimpun dana dari masyarakat dan kemudian diinvestasikan dalam portofolio efek oleh manajer investasi (pihak pengelola dana). manajer investasilah yang mengelola dana tersebut, apakah hendak dibelikan saham, diputar di pasar uang, dan lain sebagainya. Dalam pengelolaan dana tersebut, manajer investasi berhubungan dengan penanam modal (investor). Contoh perusahaan reksa dana antara lain Bahana TCW, Trimegah Securities, Nikko Securities, PNM Investment Management, Citicorp Securities, Corfina, Rifan Financindo, dan Niaga Securities.</a:t>
            </a:r>
          </a:p>
          <a:p>
            <a:endParaRPr lang="id-ID" dirty="0"/>
          </a:p>
        </p:txBody>
      </p:sp>
      <p:sp>
        <p:nvSpPr>
          <p:cNvPr id="4" name="Multiply 3">
            <a:hlinkClick r:id="rId2" action="ppaction://hlinksldjump"/>
          </p:cNvPr>
          <p:cNvSpPr/>
          <p:nvPr/>
        </p:nvSpPr>
        <p:spPr>
          <a:xfrm>
            <a:off x="11334750" y="6019800"/>
            <a:ext cx="400050" cy="5143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848882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192</TotalTime>
  <Words>825</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Barlow Condensed</vt:lpstr>
      <vt:lpstr>Calibri</vt:lpstr>
      <vt:lpstr>Century Gothic</vt:lpstr>
      <vt:lpstr>Wingdings 3</vt:lpstr>
      <vt:lpstr>Ion</vt:lpstr>
      <vt:lpstr>Lembaga Keuangan Bukan Bank (LKBB) </vt:lpstr>
      <vt:lpstr>Daftar isi</vt:lpstr>
      <vt:lpstr>Menu </vt:lpstr>
      <vt:lpstr>Lembaga Keuangan Bukan Bank (LKBB) </vt:lpstr>
      <vt:lpstr>Jenis-Jenis Lembaga Keuangan Bukan Bank</vt:lpstr>
      <vt:lpstr>1. Lembaga Pembiayaan </vt:lpstr>
      <vt:lpstr>2. Perusahaan Asuransi </vt:lpstr>
      <vt:lpstr>3. Dana Pensiun </vt:lpstr>
      <vt:lpstr>4. Reksa Dana </vt:lpstr>
      <vt:lpstr>5. Perusahaan Penjamin </vt:lpstr>
      <vt:lpstr>6. Perusahaan Modal Ventura </vt:lpstr>
      <vt:lpstr>7. Pegadaian </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Lembaga Keuangan Bukan Bank (LKBB)</dc:title>
  <dc:creator>Axioo</dc:creator>
  <cp:lastModifiedBy>Ferawaty</cp:lastModifiedBy>
  <cp:revision>19</cp:revision>
  <dcterms:created xsi:type="dcterms:W3CDTF">2014-01-14T05:53:18Z</dcterms:created>
  <dcterms:modified xsi:type="dcterms:W3CDTF">2020-08-24T02:12:22Z</dcterms:modified>
</cp:coreProperties>
</file>