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58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1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96D8F-FD98-41E1-B705-E04AFFBEA0D0}" type="datetimeFigureOut">
              <a:rPr lang="id-ID" smtClean="0"/>
              <a:pPr/>
              <a:t>10/08/2020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7914C6-F2CA-4B4F-9468-24FBCA225A9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6D8F-FD98-41E1-B705-E04AFFBEA0D0}" type="datetimeFigureOut">
              <a:rPr lang="id-ID" smtClean="0"/>
              <a:pPr/>
              <a:t>10/08/2020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14C6-F2CA-4B4F-9468-24FBCA225A9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6D8F-FD98-41E1-B705-E04AFFBEA0D0}" type="datetimeFigureOut">
              <a:rPr lang="id-ID" smtClean="0"/>
              <a:pPr/>
              <a:t>10/08/2020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14C6-F2CA-4B4F-9468-24FBCA225A9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6D8F-FD98-41E1-B705-E04AFFBEA0D0}" type="datetimeFigureOut">
              <a:rPr lang="id-ID" smtClean="0"/>
              <a:pPr/>
              <a:t>10/08/2020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14C6-F2CA-4B4F-9468-24FBCA225A9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6D8F-FD98-41E1-B705-E04AFFBEA0D0}" type="datetimeFigureOut">
              <a:rPr lang="id-ID" smtClean="0"/>
              <a:pPr/>
              <a:t>10/08/2020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14C6-F2CA-4B4F-9468-24FBCA225A9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6D8F-FD98-41E1-B705-E04AFFBEA0D0}" type="datetimeFigureOut">
              <a:rPr lang="id-ID" smtClean="0"/>
              <a:pPr/>
              <a:t>10/08/2020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14C6-F2CA-4B4F-9468-24FBCA225A9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6D8F-FD98-41E1-B705-E04AFFBEA0D0}" type="datetimeFigureOut">
              <a:rPr lang="id-ID" smtClean="0"/>
              <a:pPr/>
              <a:t>10/08/2020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14C6-F2CA-4B4F-9468-24FBCA225A9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6D8F-FD98-41E1-B705-E04AFFBEA0D0}" type="datetimeFigureOut">
              <a:rPr lang="id-ID" smtClean="0"/>
              <a:pPr/>
              <a:t>10/08/2020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14C6-F2CA-4B4F-9468-24FBCA225A9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6D8F-FD98-41E1-B705-E04AFFBEA0D0}" type="datetimeFigureOut">
              <a:rPr lang="id-ID" smtClean="0"/>
              <a:pPr/>
              <a:t>10/08/2020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14C6-F2CA-4B4F-9468-24FBCA225A9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5E96D8F-FD98-41E1-B705-E04AFFBEA0D0}" type="datetimeFigureOut">
              <a:rPr lang="id-ID" smtClean="0"/>
              <a:pPr/>
              <a:t>10/08/2020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14C6-F2CA-4B4F-9468-24FBCA225A9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96D8F-FD98-41E1-B705-E04AFFBEA0D0}" type="datetimeFigureOut">
              <a:rPr lang="id-ID" smtClean="0"/>
              <a:pPr/>
              <a:t>10/08/2020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7914C6-F2CA-4B4F-9468-24FBCA225A9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96D8F-FD98-41E1-B705-E04AFFBEA0D0}" type="datetimeFigureOut">
              <a:rPr lang="id-ID" smtClean="0"/>
              <a:pPr/>
              <a:t>10/08/2020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57914C6-F2CA-4B4F-9468-24FBCA225A9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sevima.com/pengertian-struktur-dan-ciri-ciri-karya-tulis-ilmiah/" TargetMode="External"/><Relationship Id="rId2" Type="http://schemas.openxmlformats.org/officeDocument/2006/relationships/hyperlink" Target="https://id.wikipedia.org/wiki/Karya_ilmia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8072494" cy="1470025"/>
          </a:xfrm>
        </p:spPr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 KARYA ILMIAH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382" y="1268760"/>
            <a:ext cx="3357586" cy="392909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id-ID" altLang="zh-CN" dirty="0" smtClean="0">
                <a:latin typeface="Arial" pitchFamily="34" charset="0"/>
                <a:cs typeface="Arial" pitchFamily="34" charset="0"/>
              </a:rPr>
              <a:t>memecahkan masalah tertentu.</a:t>
            </a:r>
          </a:p>
          <a:p>
            <a:pPr marL="457200" indent="-457200"/>
            <a:r>
              <a:rPr lang="id-ID" altLang="zh-CN" dirty="0" smtClean="0">
                <a:latin typeface="Arial" pitchFamily="34" charset="0"/>
                <a:cs typeface="Arial" pitchFamily="34" charset="0"/>
              </a:rPr>
              <a:t>menambah pengetahuan, ilmu, dan konsep pengetahuan tentang satu pokok masalah tertentu.</a:t>
            </a:r>
          </a:p>
          <a:p>
            <a:pPr marL="457200" indent="-457200"/>
            <a:r>
              <a:rPr lang="id-ID" altLang="zh-CN" dirty="0" smtClean="0">
                <a:latin typeface="Arial" pitchFamily="34" charset="0"/>
                <a:cs typeface="Arial" pitchFamily="34" charset="0"/>
              </a:rPr>
              <a:t>membina kemampuan menulis ilmiah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berpikir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ilmiah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bagi penulisnya.</a:t>
            </a: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>
                <a:latin typeface="Arial" pitchFamily="34" charset="0"/>
                <a:cs typeface="Arial" pitchFamily="34" charset="0"/>
              </a:rPr>
              <a:t>Tujuan Penulisan Karya Ilmiah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id-ID" altLang="zh-CN" dirty="0" smtClean="0">
                <a:latin typeface="Arial" pitchFamily="34" charset="0"/>
                <a:cs typeface="Arial" pitchFamily="34" charset="0"/>
              </a:rPr>
              <a:t>fungsi pendidikan</a:t>
            </a: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id-ID" altLang="zh-CN" dirty="0" smtClean="0">
                <a:latin typeface="Arial" pitchFamily="34" charset="0"/>
                <a:cs typeface="Arial" pitchFamily="34" charset="0"/>
              </a:rPr>
              <a:t>fungsi penelitian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sebagai sarana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menerapkan prosedur ilmiah dalam usaha mengembangkan ilmu pengetahuan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/>
            <a:r>
              <a:rPr lang="id-ID" altLang="zh-CN" dirty="0" smtClean="0">
                <a:latin typeface="Arial" pitchFamily="34" charset="0"/>
                <a:cs typeface="Arial" pitchFamily="34" charset="0"/>
              </a:rPr>
              <a:t>fungsi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pengembangan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alat pengembangan ilmu, tambahan bahan pustak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a) </a:t>
            </a:r>
            <a:endParaRPr lang="id-ID" altLang="zh-CN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>
                <a:latin typeface="Arial" pitchFamily="34" charset="0"/>
                <a:cs typeface="Arial" pitchFamily="34" charset="0"/>
              </a:rPr>
              <a:t>Fungsi Karya Ilmiah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Tx/>
              <a:buAutoNum type="arabicPeriod"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Makalah: merupakan karya ilmiah yang berisi ide berdasarkan pada studi pustaka atau kajian lapangan, sebagai syarat penyelesaian tugas pada salah satu mata kuliah.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Karena itu,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cukup dengan membaca  beberapa buku yang berkenaan dengan mata kuliah tersebut, kemudian menyusun laporan tertulisnya.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endParaRPr lang="fi-FI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id-ID" altLang="zh-CN" sz="15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.   Laporan Penelitian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merupakan karya ilmiah yang biasanya disusun dengan tujuan untuk menyajikan/melaporkan kegiatan penelitian yang telah dilaksanakan.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>
                <a:latin typeface="Arial" pitchFamily="34" charset="0"/>
                <a:cs typeface="Arial" pitchFamily="34" charset="0"/>
              </a:rPr>
              <a:t>Jenis Karya Tulis Ilmiah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Tx/>
              <a:buAutoNum type="arabicPeriod" startAt="3"/>
            </a:pP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Skripsi merupakan karya tulis ilmiah resmi yang membahas permasalahan  dalam bidang tertentu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syarat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S-1)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 algn="just">
              <a:buNone/>
            </a:pP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None/>
            </a:pPr>
            <a:r>
              <a:rPr lang="id-ID" altLang="zh-CN" sz="1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. Tesis adalah karya tulis ilmiah resmi berfokus pada pengujian teori yang telah ada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disiplin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syarat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S-2). </a:t>
            </a:r>
          </a:p>
          <a:p>
            <a:pPr marL="457200" indent="-457200" algn="just">
              <a:buNone/>
            </a:pP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Tx/>
              <a:buAutoNum type="arabicPeriod" startAt="5"/>
            </a:pP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Disertasi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karya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ilmiah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memiliki karakteristik: (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) berfokus pada penemuan sesuatu yang baru dalam disiplin ilmu tertentu, (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) berfokus pada pengembangan prinsip-prinsip teori yang telah ada, dan (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)  berisi pengembangan model-model baru yang diuji di lapangan.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syarat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S-3)</a:t>
            </a:r>
            <a:endParaRPr lang="id-ID" altLang="zh-CN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054617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Tx/>
              <a:buAutoNum type="arabicPeriod" startAt="6"/>
            </a:pP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Karya ilmiah populer biasanya ditulis dengan teknik penulisan yang menarik agar mudah dimengerti pembacanya namun tetap mempertahankan kebenaran ilmiah/objektif</a:t>
            </a:r>
          </a:p>
          <a:p>
            <a:pPr marL="457200" indent="-457200"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Tx/>
              <a:buAutoNum type="arabicPeriod" startAt="7"/>
            </a:pP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Kertas kerja merupakan salah satu jenis karya ilmiah yang disusun dengan tujuan untuk melaporkan satu kegiatan tertentu yang telah dilaksanakan oleh penulisnya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laporan kegiatan atau laporan kerja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KKN, PKL,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laboratorium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 Sistematika dan teknik penulis kertas kerja biasanya akan  sangat bergantung pada lembaga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terkait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Tahap Persiapan</a:t>
            </a:r>
          </a:p>
          <a:p>
            <a:pPr marL="514350" indent="-514350">
              <a:buNone/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0" indent="0" defTabSz="288925"/>
            <a:r>
              <a:rPr lang="en-US" dirty="0" err="1" smtClean="0">
                <a:latin typeface="Arial" pitchFamily="34" charset="0"/>
                <a:cs typeface="Arial" pitchFamily="34" charset="0"/>
              </a:rPr>
              <a:t>Penentuan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Maksud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Tujuan</a:t>
            </a:r>
            <a:endParaRPr lang="id-ID" dirty="0">
              <a:latin typeface="Arial" pitchFamily="34" charset="0"/>
              <a:cs typeface="Arial" pitchFamily="34" charset="0"/>
            </a:endParaRPr>
          </a:p>
          <a:p>
            <a:pPr marL="0" indent="0" defTabSz="288925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defTabSz="288925"/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perumusan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ujuan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defTabSz="288925">
              <a:buFontTx/>
              <a:buAutoNum type="alphaL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menjelaskan (sesuatu) kepada pembaca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defTabSz="288925">
              <a:buFontTx/>
              <a:buAutoNum type="alphaL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meyakinkan pembaca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defTabSz="288925">
              <a:buFontTx/>
              <a:buAutoNum type="alphaL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mempengaruhi pembaca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defTabSz="288925">
              <a:buFontTx/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defTabSz="288925"/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maksud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defTabSz="288925">
              <a:buFontTx/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menyampaikan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harapan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penulis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terkait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defTabSz="288925">
              <a:buFontTx/>
              <a:buNone/>
            </a:pPr>
            <a:endParaRPr lang="en-US" dirty="0" smtClean="0"/>
          </a:p>
          <a:p>
            <a:pPr marL="514350" indent="-514350"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>
                <a:latin typeface="Arial" pitchFamily="34" charset="0"/>
                <a:cs typeface="Arial" pitchFamily="34" charset="0"/>
              </a:rPr>
              <a:t>Tahap Penulisan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054617"/>
          </a:xfrm>
        </p:spPr>
        <p:txBody>
          <a:bodyPr>
            <a:normAutofit/>
          </a:bodyPr>
          <a:lstStyle/>
          <a:p>
            <a:pPr marL="457200" indent="-457200"/>
            <a:r>
              <a:rPr lang="en-US" altLang="zh-CN" sz="2500" dirty="0" err="1" smtClean="0">
                <a:latin typeface="Arial" pitchFamily="34" charset="0"/>
                <a:cs typeface="Arial" pitchFamily="34" charset="0"/>
              </a:rPr>
              <a:t>Langkah</a:t>
            </a:r>
            <a:r>
              <a:rPr lang="en-US" altLang="zh-CN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2500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altLang="zh-CN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2500" dirty="0" err="1" smtClean="0">
                <a:latin typeface="Arial" pitchFamily="34" charset="0"/>
                <a:cs typeface="Arial" pitchFamily="34" charset="0"/>
              </a:rPr>
              <a:t>kerangka</a:t>
            </a:r>
            <a:r>
              <a:rPr lang="en-US" altLang="zh-CN" sz="25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457200" indent="-457200">
              <a:buFontTx/>
              <a:buNone/>
            </a:pPr>
            <a:endParaRPr lang="en-US" altLang="zh-CN" sz="25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Tx/>
              <a:buAutoNum type="alphaLcPeriod"/>
            </a:pPr>
            <a:r>
              <a:rPr lang="en-US" altLang="zh-CN" sz="2500" dirty="0" err="1" smtClean="0">
                <a:latin typeface="Arial" pitchFamily="34" charset="0"/>
                <a:cs typeface="Arial" pitchFamily="34" charset="0"/>
              </a:rPr>
              <a:t>Mer</a:t>
            </a:r>
            <a:r>
              <a:rPr lang="id-ID" altLang="zh-CN" sz="2500" dirty="0" smtClean="0">
                <a:latin typeface="Arial" pitchFamily="34" charset="0"/>
                <a:cs typeface="Arial" pitchFamily="34" charset="0"/>
              </a:rPr>
              <a:t>umuskan </a:t>
            </a:r>
            <a:r>
              <a:rPr lang="en-US" altLang="zh-CN" sz="2500" dirty="0" err="1" smtClean="0">
                <a:latin typeface="Arial" pitchFamily="34" charset="0"/>
                <a:cs typeface="Arial" pitchFamily="34" charset="0"/>
              </a:rPr>
              <a:t>topik</a:t>
            </a:r>
            <a:r>
              <a:rPr lang="id-ID" altLang="zh-CN" sz="2500" dirty="0" smtClean="0">
                <a:latin typeface="Arial" pitchFamily="34" charset="0"/>
                <a:cs typeface="Arial" pitchFamily="34" charset="0"/>
              </a:rPr>
              <a:t> yang jelas</a:t>
            </a:r>
            <a:r>
              <a:rPr lang="en-US" altLang="zh-CN" sz="25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buFontTx/>
              <a:buAutoNum type="alphaLcPeriod"/>
            </a:pPr>
            <a:r>
              <a:rPr lang="id-ID" altLang="zh-CN" sz="2500" dirty="0" smtClean="0">
                <a:latin typeface="Arial" pitchFamily="34" charset="0"/>
                <a:cs typeface="Arial" pitchFamily="34" charset="0"/>
              </a:rPr>
              <a:t>inventarisasi </a:t>
            </a:r>
            <a:r>
              <a:rPr lang="en-US" altLang="zh-CN" sz="2500" dirty="0" err="1" smtClean="0">
                <a:latin typeface="Arial" pitchFamily="34" charset="0"/>
                <a:cs typeface="Arial" pitchFamily="34" charset="0"/>
              </a:rPr>
              <a:t>topik-topik</a:t>
            </a:r>
            <a:r>
              <a:rPr lang="id-ID" altLang="zh-CN" sz="2500" dirty="0" smtClean="0">
                <a:latin typeface="Arial" pitchFamily="34" charset="0"/>
                <a:cs typeface="Arial" pitchFamily="34" charset="0"/>
              </a:rPr>
              <a:t> bawahan</a:t>
            </a:r>
            <a:r>
              <a:rPr lang="en-US" altLang="zh-CN" sz="25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altLang="zh-CN" sz="2500" dirty="0" err="1" smtClean="0">
                <a:latin typeface="Arial" pitchFamily="34" charset="0"/>
                <a:cs typeface="Arial" pitchFamily="34" charset="0"/>
              </a:rPr>
              <a:t>tulis</a:t>
            </a:r>
            <a:r>
              <a:rPr lang="en-US" altLang="zh-CN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25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altLang="zh-CN" sz="25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altLang="zh-CN" sz="25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altLang="zh-CN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25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altLang="zh-CN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2500" dirty="0" err="1" smtClean="0">
                <a:latin typeface="Arial" pitchFamily="34" charset="0"/>
                <a:cs typeface="Arial" pitchFamily="34" charset="0"/>
              </a:rPr>
              <a:t>pikiran</a:t>
            </a:r>
            <a:r>
              <a:rPr lang="en-US" altLang="zh-CN" sz="25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buFontTx/>
              <a:buAutoNum type="alphaLcPeriod"/>
            </a:pPr>
            <a:r>
              <a:rPr lang="id-ID" altLang="zh-CN" sz="2500" dirty="0" smtClean="0">
                <a:latin typeface="Arial" pitchFamily="34" charset="0"/>
                <a:cs typeface="Arial" pitchFamily="34" charset="0"/>
              </a:rPr>
              <a:t>evaluasi semua </a:t>
            </a:r>
            <a:r>
              <a:rPr lang="en-US" altLang="zh-CN" sz="2500" dirty="0" err="1" smtClean="0">
                <a:latin typeface="Arial" pitchFamily="34" charset="0"/>
                <a:cs typeface="Arial" pitchFamily="34" charset="0"/>
              </a:rPr>
              <a:t>topik</a:t>
            </a:r>
            <a:r>
              <a:rPr lang="id-ID" altLang="zh-CN" sz="2500" dirty="0" smtClean="0">
                <a:latin typeface="Arial" pitchFamily="34" charset="0"/>
                <a:cs typeface="Arial" pitchFamily="34" charset="0"/>
              </a:rPr>
              <a:t> yang telah tercatat pada langkah kedua </a:t>
            </a:r>
            <a:endParaRPr lang="en-US" altLang="zh-CN" sz="25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Tx/>
              <a:buAutoNum type="alphaLcPeriod"/>
            </a:pPr>
            <a:r>
              <a:rPr lang="id-ID" altLang="zh-CN" sz="2500" dirty="0" smtClean="0">
                <a:latin typeface="Arial" pitchFamily="34" charset="0"/>
                <a:cs typeface="Arial" pitchFamily="34" charset="0"/>
              </a:rPr>
              <a:t>langkah kedua dan ketiga dikerjakan berulang-ulang untuk menyusun </a:t>
            </a:r>
            <a:r>
              <a:rPr lang="en-US" altLang="zh-CN" sz="2500" dirty="0" err="1" smtClean="0">
                <a:latin typeface="Arial" pitchFamily="34" charset="0"/>
                <a:cs typeface="Arial" pitchFamily="34" charset="0"/>
              </a:rPr>
              <a:t>topik-topik</a:t>
            </a:r>
            <a:r>
              <a:rPr lang="id-ID" altLang="zh-CN" sz="2500" dirty="0" smtClean="0">
                <a:latin typeface="Arial" pitchFamily="34" charset="0"/>
                <a:cs typeface="Arial" pitchFamily="34" charset="0"/>
              </a:rPr>
              <a:t> yang lebih rendah tingkatannya</a:t>
            </a:r>
            <a:r>
              <a:rPr lang="en-US" altLang="zh-CN" sz="25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buFontTx/>
              <a:buAutoNum type="alphaLcPeriod"/>
            </a:pPr>
            <a:r>
              <a:rPr lang="id-ID" altLang="zh-CN" sz="2500" dirty="0" smtClean="0">
                <a:latin typeface="Arial" pitchFamily="34" charset="0"/>
                <a:cs typeface="Arial" pitchFamily="34" charset="0"/>
              </a:rPr>
              <a:t>menentukan sebuah pola susunan yang paling cocok untuk mengurutkan semua perincian</a:t>
            </a:r>
            <a:r>
              <a:rPr lang="en-US" altLang="zh-CN" sz="25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740277"/>
          </a:xfrm>
        </p:spPr>
        <p:txBody>
          <a:bodyPr>
            <a:normAutofit/>
          </a:bodyPr>
          <a:lstStyle/>
          <a:p>
            <a:pPr marL="457200" indent="-457200">
              <a:buFontTx/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2. T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engumpulan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Tx/>
              <a:buNone/>
            </a:pP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Tx/>
              <a:buNone/>
            </a:pP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ditempuh di antaranya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: </a:t>
            </a: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Tx/>
              <a:buAutoNum type="alphaLcPeriod"/>
            </a:pP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studi pustaka atau membaca berbagai buku (sumber) </a:t>
            </a: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Tx/>
              <a:buAutoNum type="alphaLcPeriod"/>
            </a:pP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melakukan penelitian yang dipersiapkan secara sistematis</a:t>
            </a: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Tx/>
              <a:buAutoNum type="alphaLcPeriod"/>
            </a:pP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melakukan wawancara dengan nara sumber yang layak</a:t>
            </a: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Tx/>
              <a:buAutoNum type="alphaLcPeriod"/>
            </a:pP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observasi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menyebarkan a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ngket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643470"/>
          </a:xfrm>
        </p:spPr>
        <p:txBody>
          <a:bodyPr>
            <a:normAutofit/>
          </a:bodyPr>
          <a:lstStyle/>
          <a:p>
            <a:pPr marL="517525" indent="-457200">
              <a:buFontTx/>
              <a:buNone/>
            </a:pP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Tahap Analisis Data</a:t>
            </a: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marL="517525" indent="-457200">
              <a:buFontTx/>
              <a:buNone/>
            </a:pPr>
            <a:endParaRPr lang="id-ID" altLang="zh-CN" dirty="0" smtClean="0">
              <a:latin typeface="Arial" pitchFamily="34" charset="0"/>
              <a:cs typeface="Arial" pitchFamily="34" charset="0"/>
            </a:endParaRPr>
          </a:p>
          <a:p>
            <a:pPr marL="517525" indent="-457200">
              <a:buFontTx/>
              <a:buAutoNum type="alphaLcPeriod"/>
            </a:pP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Teknik kualitatif dapat dilakukan dengan cara </a:t>
            </a: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marL="517525" indent="-457200">
              <a:buFontTx/>
              <a:buNone/>
            </a:pP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	1) 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identifikasi data</a:t>
            </a: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marL="517525" indent="-457200">
              <a:buFontTx/>
              <a:buNone/>
            </a:pP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	2) 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klasifikasi data</a:t>
            </a: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marL="517525" indent="-457200">
              <a:buFontTx/>
              <a:buNone/>
            </a:pP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	3) 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analisis data</a:t>
            </a: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marL="517525" indent="-457200">
              <a:buFontTx/>
              <a:buNone/>
            </a:pP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	4) 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interpretasi data dan pembuatan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simpulan. </a:t>
            </a: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marL="517525" indent="-457200">
              <a:buFontTx/>
              <a:buAutoNum type="alphaLcPeriod"/>
            </a:pP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marL="517525" indent="-457200">
              <a:buFontTx/>
              <a:buAutoNum type="alphaLcPeriod" startAt="2"/>
            </a:pP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Untuk teknik kuantitatif dapat dilakukan dengan menggunakan teknik uji statistik.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5411807"/>
          </a:xfrm>
        </p:spPr>
        <p:txBody>
          <a:bodyPr>
            <a:normAutofit fontScale="92500" lnSpcReduction="10000"/>
          </a:bodyPr>
          <a:lstStyle/>
          <a:p>
            <a:pPr marL="0" indent="0" defTabSz="350838">
              <a:lnSpc>
                <a:spcPct val="80000"/>
              </a:lnSpc>
              <a:buFontTx/>
              <a:buNone/>
            </a:pP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4. Tahap Penyusunan Draf Laporan</a:t>
            </a:r>
          </a:p>
          <a:p>
            <a:pPr marL="0" indent="0" defTabSz="350838">
              <a:lnSpc>
                <a:spcPct val="80000"/>
              </a:lnSpc>
              <a:buFontTx/>
              <a:buNone/>
            </a:pPr>
            <a:endParaRPr lang="id-ID" altLang="zh-CN" dirty="0" smtClean="0">
              <a:latin typeface="Arial" pitchFamily="34" charset="0"/>
              <a:cs typeface="Arial" pitchFamily="34" charset="0"/>
            </a:endParaRPr>
          </a:p>
          <a:p>
            <a:pPr marL="0" indent="0" defTabSz="350838">
              <a:lnSpc>
                <a:spcPct val="80000"/>
              </a:lnSpc>
              <a:buFontTx/>
              <a:buNone/>
            </a:pP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Kerangka tulisan yang dibuat sebelumnya pada tahap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mulai dikembangkan. Pengembangan ini dilakukan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dengan menyajikan hasil studi pustaka, hasilpengumpulan data,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hasil analisis data, dan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simpulan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yang diperoleh.</a:t>
            </a: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marL="0" indent="0" defTabSz="350838">
              <a:lnSpc>
                <a:spcPct val="80000"/>
              </a:lnSpc>
              <a:buFontTx/>
              <a:buNone/>
            </a:pP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marL="0" indent="0" defTabSz="350838">
              <a:lnSpc>
                <a:spcPct val="80000"/>
              </a:lnSpc>
              <a:buFontTx/>
              <a:buNone/>
            </a:pP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Perbaikan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Pengeditan</a:t>
            </a:r>
            <a:endParaRPr lang="id-ID" altLang="zh-CN" dirty="0" smtClean="0">
              <a:latin typeface="Arial" pitchFamily="34" charset="0"/>
              <a:cs typeface="Arial" pitchFamily="34" charset="0"/>
            </a:endParaRPr>
          </a:p>
          <a:p>
            <a:pPr marL="0" indent="0" defTabSz="350838">
              <a:lnSpc>
                <a:spcPct val="80000"/>
              </a:lnSpc>
              <a:buFontTx/>
              <a:buNone/>
            </a:pP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marL="0" indent="0" defTabSz="350838">
              <a:lnSpc>
                <a:spcPct val="80000"/>
              </a:lnSpc>
              <a:buFontTx/>
              <a:buNone/>
            </a:pP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Draf karya tulis ilmiah yang telah dibuat sebaiknya diedit dan direvisi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mem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perbaiki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isi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tulisan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. </a:t>
            </a: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marL="0" indent="0" defTabSz="350838">
              <a:lnSpc>
                <a:spcPct val="80000"/>
              </a:lnSpc>
              <a:buFontTx/>
              <a:buNone/>
            </a:pP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marL="0" indent="0" defTabSz="350838">
              <a:lnSpc>
                <a:spcPct val="80000"/>
              </a:lnSpc>
              <a:buFontTx/>
              <a:buNone/>
            </a:pP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Pelaporan</a:t>
            </a:r>
            <a:endParaRPr lang="id-ID" altLang="zh-CN" dirty="0" smtClean="0">
              <a:latin typeface="Arial" pitchFamily="34" charset="0"/>
              <a:cs typeface="Arial" pitchFamily="34" charset="0"/>
            </a:endParaRPr>
          </a:p>
          <a:p>
            <a:pPr marL="0" indent="0" defTabSz="350838">
              <a:lnSpc>
                <a:spcPct val="80000"/>
              </a:lnSpc>
              <a:buFontTx/>
              <a:buNone/>
            </a:pP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marL="0" indent="0" defTabSz="350838">
              <a:lnSpc>
                <a:spcPct val="80000"/>
              </a:lnSpc>
              <a:buFontTx/>
              <a:buNone/>
            </a:pP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Pada tahap ini karya tulis yang telah disusun harus mampu </a:t>
            </a:r>
            <a:r>
              <a:rPr lang="id-ID" altLang="zh-CN" dirty="0">
                <a:latin typeface="Arial" pitchFamily="34" charset="0"/>
                <a:cs typeface="Arial" pitchFamily="34" charset="0"/>
              </a:rPr>
              <a:t>d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ilaporkan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sekaligus dipertanggung jawabkan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  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b="1" dirty="0">
                <a:latin typeface="Arial" pitchFamily="34" charset="0"/>
                <a:cs typeface="Arial" pitchFamily="34" charset="0"/>
              </a:rPr>
              <a:t>Karya ilmiah</a:t>
            </a:r>
            <a:r>
              <a:rPr lang="id-ID" dirty="0">
                <a:latin typeface="Arial" pitchFamily="34" charset="0"/>
                <a:cs typeface="Arial" pitchFamily="34" charset="0"/>
              </a:rPr>
              <a:t> (bahasa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Inggris :</a:t>
            </a:r>
            <a:r>
              <a:rPr lang="id-ID" dirty="0">
                <a:latin typeface="Arial" pitchFamily="34" charset="0"/>
                <a:cs typeface="Arial" pitchFamily="34" charset="0"/>
              </a:rPr>
              <a:t> </a:t>
            </a:r>
            <a:r>
              <a:rPr lang="id-ID" i="1" dirty="0">
                <a:latin typeface="Arial" pitchFamily="34" charset="0"/>
                <a:cs typeface="Arial" pitchFamily="34" charset="0"/>
              </a:rPr>
              <a:t>scientific 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paper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adalah </a:t>
            </a:r>
            <a:r>
              <a:rPr lang="id-ID" dirty="0">
                <a:latin typeface="Arial" pitchFamily="34" charset="0"/>
                <a:cs typeface="Arial" pitchFamily="34" charset="0"/>
              </a:rPr>
              <a:t>laporan tertulis dan diterbitkan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yang</a:t>
            </a:r>
          </a:p>
          <a:p>
            <a:pPr algn="just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memaparkan </a:t>
            </a:r>
            <a:r>
              <a:rPr lang="id-ID" dirty="0">
                <a:latin typeface="Arial" pitchFamily="34" charset="0"/>
                <a:cs typeface="Arial" pitchFamily="34" charset="0"/>
              </a:rPr>
              <a:t>hasil dari penelitian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atau</a:t>
            </a:r>
          </a:p>
          <a:p>
            <a:pPr algn="just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pengkajian </a:t>
            </a:r>
            <a:r>
              <a:rPr lang="id-ID" dirty="0">
                <a:latin typeface="Arial" pitchFamily="34" charset="0"/>
                <a:cs typeface="Arial" pitchFamily="34" charset="0"/>
              </a:rPr>
              <a:t>yang telah dilakukan oleh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seseorang</a:t>
            </a:r>
          </a:p>
          <a:p>
            <a:pPr algn="just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atau </a:t>
            </a:r>
            <a:r>
              <a:rPr lang="id-ID" dirty="0">
                <a:latin typeface="Arial" pitchFamily="34" charset="0"/>
                <a:cs typeface="Arial" pitchFamily="34" charset="0"/>
              </a:rPr>
              <a:t>sebuah tim dengan memenuhi kaidah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dan</a:t>
            </a:r>
          </a:p>
          <a:p>
            <a:pPr algn="just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etika </a:t>
            </a:r>
            <a:r>
              <a:rPr lang="id-ID" dirty="0">
                <a:latin typeface="Arial" pitchFamily="34" charset="0"/>
                <a:cs typeface="Arial" pitchFamily="34" charset="0"/>
              </a:rPr>
              <a:t>keilmuan yang dikukuhkan dan ditaati oleh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masyarakat </a:t>
            </a:r>
            <a:r>
              <a:rPr lang="id-ID" dirty="0">
                <a:latin typeface="Arial" pitchFamily="34" charset="0"/>
                <a:cs typeface="Arial" pitchFamily="34" charset="0"/>
              </a:rPr>
              <a:t>keilmuan.</a:t>
            </a:r>
          </a:p>
          <a:p>
            <a:pPr>
              <a:buNone/>
            </a:pP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>
                <a:latin typeface="Arial" pitchFamily="34" charset="0"/>
                <a:cs typeface="Arial" pitchFamily="34" charset="0"/>
              </a:rPr>
              <a:t>Pengertian Karya Ilmiah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 defTabSz="396875"/>
            <a:r>
              <a:rPr lang="en-US" dirty="0" err="1" smtClean="0">
                <a:latin typeface="Arial" pitchFamily="34" charset="0"/>
                <a:cs typeface="Arial" pitchFamily="34" charset="0"/>
              </a:rPr>
              <a:t>Bagian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pembukaan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lembar judul, kata pengantar dan daftar isi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 defTabSz="396875"/>
            <a:r>
              <a:rPr lang="en-US" dirty="0" err="1" smtClean="0">
                <a:latin typeface="Arial" pitchFamily="34" charset="0"/>
                <a:cs typeface="Arial" pitchFamily="34" charset="0"/>
              </a:rPr>
              <a:t>Bagian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pendahuluan, pembahasan,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simpulan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saran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 defTabSz="396875"/>
            <a:r>
              <a:rPr lang="en-US" dirty="0" err="1" smtClean="0">
                <a:latin typeface="Arial" pitchFamily="34" charset="0"/>
                <a:cs typeface="Arial" pitchFamily="34" charset="0"/>
              </a:rPr>
              <a:t>Bagian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penutup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daftar pustaka, riwayat hidup penulis, dan lampiran-lampiran yang diperlukan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id-ID" altLang="zh-CN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>
                <a:latin typeface="Arial" pitchFamily="34" charset="0"/>
                <a:cs typeface="Arial" pitchFamily="34" charset="0"/>
              </a:rPr>
              <a:t>Sistematika Karya Ilmiah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Referensi :</a:t>
            </a:r>
          </a:p>
          <a:p>
            <a:r>
              <a:rPr lang="id-ID" dirty="0" smtClean="0">
                <a:latin typeface="Arial" pitchFamily="34" charset="0"/>
                <a:cs typeface="Arial" pitchFamily="34" charset="0"/>
                <a:hlinkClick r:id="rId2"/>
              </a:rPr>
              <a:t>https://id.wikipedia.org/wiki/Karya_ilmiah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r>
              <a:rPr lang="id-ID" dirty="0" smtClean="0">
                <a:latin typeface="Arial" pitchFamily="34" charset="0"/>
                <a:cs typeface="Arial" pitchFamily="34" charset="0"/>
                <a:hlinkClick r:id="rId3"/>
              </a:rPr>
              <a:t>https://sevima.com/pengertian-struktur-dan-ciri-ciri-karya-tulis-ilmiah/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Suatu </a:t>
            </a:r>
            <a:r>
              <a:rPr lang="id-ID" dirty="0">
                <a:latin typeface="Arial" pitchFamily="34" charset="0"/>
                <a:cs typeface="Arial" pitchFamily="34" charset="0"/>
              </a:rPr>
              <a:t>karya ilmiah biasanya memiliki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tiga bagian</a:t>
            </a:r>
          </a:p>
          <a:p>
            <a:pPr algn="just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di dalamnya:</a:t>
            </a:r>
          </a:p>
          <a:p>
            <a:pPr algn="just">
              <a:buNone/>
            </a:pPr>
            <a:endParaRPr lang="id-ID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d-ID" b="1" dirty="0">
                <a:latin typeface="Arial" pitchFamily="34" charset="0"/>
                <a:cs typeface="Arial" pitchFamily="34" charset="0"/>
              </a:rPr>
              <a:t>1. Pendahuluan</a:t>
            </a:r>
            <a:endParaRPr lang="id-ID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Bagian </a:t>
            </a:r>
            <a:r>
              <a:rPr lang="id-ID" dirty="0">
                <a:latin typeface="Arial" pitchFamily="34" charset="0"/>
                <a:cs typeface="Arial" pitchFamily="34" charset="0"/>
              </a:rPr>
              <a:t>pendahuluan berisikan dasar-dasar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penelitian </a:t>
            </a:r>
            <a:r>
              <a:rPr lang="id-ID" dirty="0">
                <a:latin typeface="Arial" pitchFamily="34" charset="0"/>
                <a:cs typeface="Arial" pitchFamily="34" charset="0"/>
              </a:rPr>
              <a:t>ilmiah dilakukan, masalah yang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diangkat</a:t>
            </a:r>
            <a:r>
              <a:rPr lang="id-ID" dirty="0">
                <a:latin typeface="Arial" pitchFamily="34" charset="0"/>
                <a:cs typeface="Arial" pitchFamily="34" charset="0"/>
              </a:rPr>
              <a:t>, dan mekanisme penyelesaian masalah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itu.</a:t>
            </a:r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>
                <a:latin typeface="Arial" pitchFamily="34" charset="0"/>
                <a:cs typeface="Arial" pitchFamily="34" charset="0"/>
              </a:rPr>
              <a:t>Struktur Karya Ilmiah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/>
          </a:bodyPr>
          <a:lstStyle/>
          <a:p>
            <a:r>
              <a:rPr lang="id-ID" b="1" dirty="0">
                <a:latin typeface="Arial" pitchFamily="34" charset="0"/>
                <a:cs typeface="Arial" pitchFamily="34" charset="0"/>
              </a:rPr>
              <a:t>2. Isi dan Pembahasan</a:t>
            </a:r>
            <a:endParaRPr lang="id-ID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>
                <a:latin typeface="Arial" pitchFamily="34" charset="0"/>
                <a:cs typeface="Arial" pitchFamily="34" charset="0"/>
              </a:rPr>
              <a:t>Bagian isi dan pembahasan ini bisa terdiri dari satu atau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lebih </a:t>
            </a:r>
            <a:r>
              <a:rPr lang="id-ID" dirty="0">
                <a:latin typeface="Arial" pitchFamily="34" charset="0"/>
                <a:cs typeface="Arial" pitchFamily="34" charset="0"/>
              </a:rPr>
              <a:t>bab. Jumlah bab pada bagian ini bergantung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seberapa </a:t>
            </a:r>
            <a:r>
              <a:rPr lang="id-ID" dirty="0">
                <a:latin typeface="Arial" pitchFamily="34" charset="0"/>
                <a:cs typeface="Arial" pitchFamily="34" charset="0"/>
              </a:rPr>
              <a:t>pelik pembedahan dan pembahasan dari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bahan penelitian.</a:t>
            </a:r>
          </a:p>
          <a:p>
            <a:pPr>
              <a:buNone/>
            </a:pPr>
            <a:endParaRPr lang="id-ID" dirty="0">
              <a:latin typeface="Arial" pitchFamily="34" charset="0"/>
              <a:cs typeface="Arial" pitchFamily="34" charset="0"/>
            </a:endParaRPr>
          </a:p>
          <a:p>
            <a:r>
              <a:rPr lang="id-ID" b="1" dirty="0">
                <a:latin typeface="Arial" pitchFamily="34" charset="0"/>
                <a:cs typeface="Arial" pitchFamily="34" charset="0"/>
              </a:rPr>
              <a:t>3. Kesimpulan</a:t>
            </a:r>
            <a:endParaRPr lang="id-ID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>
                <a:latin typeface="Arial" pitchFamily="34" charset="0"/>
                <a:cs typeface="Arial" pitchFamily="34" charset="0"/>
              </a:rPr>
              <a:t>Bagian kesimpulan berisikan kesimpulan dari hasil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Analisis pada </a:t>
            </a:r>
            <a:r>
              <a:rPr lang="id-ID" dirty="0">
                <a:latin typeface="Arial" pitchFamily="34" charset="0"/>
                <a:cs typeface="Arial" pitchFamily="34" charset="0"/>
              </a:rPr>
              <a:t>bagian isi dan pembahasan. Kesimpulan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Yang disampaikan </a:t>
            </a:r>
            <a:r>
              <a:rPr lang="id-ID" dirty="0">
                <a:latin typeface="Arial" pitchFamily="34" charset="0"/>
                <a:cs typeface="Arial" pitchFamily="34" charset="0"/>
              </a:rPr>
              <a:t>pada bagian ini berupa penjelasan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singkat dan </a:t>
            </a:r>
            <a:r>
              <a:rPr lang="id-ID" dirty="0">
                <a:latin typeface="Arial" pitchFamily="34" charset="0"/>
                <a:cs typeface="Arial" pitchFamily="34" charset="0"/>
              </a:rPr>
              <a:t>padat mengenai hasil analisis. Biasanya,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bagian </a:t>
            </a:r>
            <a:r>
              <a:rPr lang="id-ID" dirty="0">
                <a:latin typeface="Arial" pitchFamily="34" charset="0"/>
                <a:cs typeface="Arial" pitchFamily="34" charset="0"/>
              </a:rPr>
              <a:t>ini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hanya </a:t>
            </a:r>
            <a:r>
              <a:rPr lang="id-ID" dirty="0">
                <a:latin typeface="Arial" pitchFamily="34" charset="0"/>
                <a:cs typeface="Arial" pitchFamily="34" charset="0"/>
              </a:rPr>
              <a:t>terdiri dari satu bab.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714908"/>
          </a:xfrm>
        </p:spPr>
        <p:txBody>
          <a:bodyPr>
            <a:normAutofit fontScale="92500" lnSpcReduction="20000"/>
          </a:bodyPr>
          <a:lstStyle/>
          <a:p>
            <a:r>
              <a:rPr lang="id-ID" b="1" dirty="0">
                <a:latin typeface="Arial" pitchFamily="34" charset="0"/>
                <a:cs typeface="Arial" pitchFamily="34" charset="0"/>
              </a:rPr>
              <a:t>1. Reproduktif</a:t>
            </a:r>
            <a:endParaRPr lang="id-ID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>
                <a:latin typeface="Arial" pitchFamily="34" charset="0"/>
                <a:cs typeface="Arial" pitchFamily="34" charset="0"/>
              </a:rPr>
              <a:t>Artinya karya ilmiah ditulis oleh peneliti atau penulis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harus </a:t>
            </a:r>
            <a:r>
              <a:rPr lang="id-ID" dirty="0">
                <a:latin typeface="Arial" pitchFamily="34" charset="0"/>
                <a:cs typeface="Arial" pitchFamily="34" charset="0"/>
              </a:rPr>
              <a:t>diterima dan dimaknai oleh pembacanya sesuai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dengan </a:t>
            </a:r>
            <a:r>
              <a:rPr lang="id-ID" dirty="0">
                <a:latin typeface="Arial" pitchFamily="34" charset="0"/>
                <a:cs typeface="Arial" pitchFamily="34" charset="0"/>
              </a:rPr>
              <a:t>makna yang ingin disampaikan. Pembaca harus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bisa </a:t>
            </a:r>
            <a:r>
              <a:rPr lang="id-ID" dirty="0">
                <a:latin typeface="Arial" pitchFamily="34" charset="0"/>
                <a:cs typeface="Arial" pitchFamily="34" charset="0"/>
              </a:rPr>
              <a:t>langsung memahami konten dari karya ilmiah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id-ID" dirty="0">
              <a:latin typeface="Arial" pitchFamily="34" charset="0"/>
              <a:cs typeface="Arial" pitchFamily="34" charset="0"/>
            </a:endParaRPr>
          </a:p>
          <a:p>
            <a:r>
              <a:rPr lang="id-ID" b="1" dirty="0">
                <a:latin typeface="Arial" pitchFamily="34" charset="0"/>
                <a:cs typeface="Arial" pitchFamily="34" charset="0"/>
              </a:rPr>
              <a:t>2.Tidak Ambigu</a:t>
            </a:r>
            <a:endParaRPr lang="id-ID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>
                <a:latin typeface="Arial" pitchFamily="34" charset="0"/>
                <a:cs typeface="Arial" pitchFamily="34" charset="0"/>
              </a:rPr>
              <a:t>Ciri ini ada kaitannya dengan reproduktif. Sebuah karya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ilmiah </a:t>
            </a:r>
            <a:r>
              <a:rPr lang="id-ID" dirty="0">
                <a:latin typeface="Arial" pitchFamily="34" charset="0"/>
                <a:cs typeface="Arial" pitchFamily="34" charset="0"/>
              </a:rPr>
              <a:t>harus memberikan pemahaman secara detil dan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tidak </a:t>
            </a:r>
            <a:r>
              <a:rPr lang="id-ID" dirty="0">
                <a:latin typeface="Arial" pitchFamily="34" charset="0"/>
                <a:cs typeface="Arial" pitchFamily="34" charset="0"/>
              </a:rPr>
              <a:t>dikemas dengan bahasa yang tidak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membingungkan</a:t>
            </a:r>
            <a:r>
              <a:rPr lang="id-ID" dirty="0">
                <a:latin typeface="Arial" pitchFamily="34" charset="0"/>
                <a:cs typeface="Arial" pitchFamily="34" charset="0"/>
              </a:rPr>
              <a:t>. Dengan begitu, maksud dari karya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ilmiah </a:t>
            </a:r>
            <a:r>
              <a:rPr lang="id-ID" dirty="0">
                <a:latin typeface="Arial" pitchFamily="34" charset="0"/>
                <a:cs typeface="Arial" pitchFamily="34" charset="0"/>
              </a:rPr>
              <a:t>itu bisa langsung diterima oleh pembacanya.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>
                <a:latin typeface="Arial" pitchFamily="34" charset="0"/>
                <a:cs typeface="Arial" pitchFamily="34" charset="0"/>
              </a:rPr>
              <a:t>Ciri – Ciri Karya Tulis Ilmiah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857784"/>
          </a:xfrm>
        </p:spPr>
        <p:txBody>
          <a:bodyPr>
            <a:normAutofit fontScale="62500" lnSpcReduction="20000"/>
          </a:bodyPr>
          <a:lstStyle/>
          <a:p>
            <a:r>
              <a:rPr lang="id-ID" sz="3400" b="1" dirty="0">
                <a:latin typeface="Arial" pitchFamily="34" charset="0"/>
                <a:cs typeface="Arial" pitchFamily="34" charset="0"/>
              </a:rPr>
              <a:t>3. Tidak Emotif</a:t>
            </a:r>
            <a:endParaRPr lang="id-ID" sz="3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3400" dirty="0">
                <a:latin typeface="Arial" pitchFamily="34" charset="0"/>
                <a:cs typeface="Arial" pitchFamily="34" charset="0"/>
              </a:rPr>
              <a:t>Artinya, karya ilmiah ditulis tidak melibatkan aspek perasaan dari </a:t>
            </a:r>
            <a:endParaRPr lang="id-ID" sz="3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3400" dirty="0" smtClean="0">
                <a:latin typeface="Arial" pitchFamily="34" charset="0"/>
                <a:cs typeface="Arial" pitchFamily="34" charset="0"/>
              </a:rPr>
              <a:t>penulisnya</a:t>
            </a:r>
            <a:r>
              <a:rPr lang="id-ID" sz="3400" dirty="0">
                <a:latin typeface="Arial" pitchFamily="34" charset="0"/>
                <a:cs typeface="Arial" pitchFamily="34" charset="0"/>
              </a:rPr>
              <a:t>. Sebab, karya ilmiah harus memaparkan fakta yang </a:t>
            </a:r>
            <a:endParaRPr lang="id-ID" sz="3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3400" dirty="0" smtClean="0">
                <a:latin typeface="Arial" pitchFamily="34" charset="0"/>
                <a:cs typeface="Arial" pitchFamily="34" charset="0"/>
              </a:rPr>
              <a:t>didapatkan </a:t>
            </a:r>
            <a:r>
              <a:rPr lang="id-ID" sz="3400" dirty="0">
                <a:latin typeface="Arial" pitchFamily="34" charset="0"/>
                <a:cs typeface="Arial" pitchFamily="34" charset="0"/>
              </a:rPr>
              <a:t>dari hasil analisis penelitian, bukan dari perasaan </a:t>
            </a:r>
            <a:endParaRPr lang="id-ID" sz="3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3400" dirty="0" smtClean="0">
                <a:latin typeface="Arial" pitchFamily="34" charset="0"/>
                <a:cs typeface="Arial" pitchFamily="34" charset="0"/>
              </a:rPr>
              <a:t>subjektif dari </a:t>
            </a:r>
            <a:r>
              <a:rPr lang="id-ID" sz="3400" dirty="0">
                <a:latin typeface="Arial" pitchFamily="34" charset="0"/>
                <a:cs typeface="Arial" pitchFamily="34" charset="0"/>
              </a:rPr>
              <a:t>penulisnya</a:t>
            </a:r>
            <a:r>
              <a:rPr lang="id-ID" sz="3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id-ID" sz="3400" dirty="0">
              <a:latin typeface="Arial" pitchFamily="34" charset="0"/>
              <a:cs typeface="Arial" pitchFamily="34" charset="0"/>
            </a:endParaRPr>
          </a:p>
          <a:p>
            <a:r>
              <a:rPr lang="id-ID" sz="3400" b="1" dirty="0">
                <a:latin typeface="Arial" pitchFamily="34" charset="0"/>
                <a:cs typeface="Arial" pitchFamily="34" charset="0"/>
              </a:rPr>
              <a:t>4. Menggunakan Bahasa Baku</a:t>
            </a:r>
            <a:endParaRPr lang="id-ID" sz="3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3400" dirty="0">
                <a:latin typeface="Arial" pitchFamily="34" charset="0"/>
                <a:cs typeface="Arial" pitchFamily="34" charset="0"/>
              </a:rPr>
              <a:t>Menggunakan bahasa baku agar mudah dipahami. Penggunaan </a:t>
            </a:r>
            <a:endParaRPr lang="id-ID" sz="3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3400" dirty="0" smtClean="0">
                <a:latin typeface="Arial" pitchFamily="34" charset="0"/>
                <a:cs typeface="Arial" pitchFamily="34" charset="0"/>
              </a:rPr>
              <a:t>bahasa baku </a:t>
            </a:r>
            <a:r>
              <a:rPr lang="id-ID" sz="3400" dirty="0">
                <a:latin typeface="Arial" pitchFamily="34" charset="0"/>
                <a:cs typeface="Arial" pitchFamily="34" charset="0"/>
              </a:rPr>
              <a:t>itu meliputi setiap aspek penulisannya. Mulai dari </a:t>
            </a:r>
            <a:endParaRPr lang="id-ID" sz="3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3400" dirty="0" smtClean="0">
                <a:latin typeface="Arial" pitchFamily="34" charset="0"/>
                <a:cs typeface="Arial" pitchFamily="34" charset="0"/>
              </a:rPr>
              <a:t>penulisan sumber</a:t>
            </a:r>
            <a:r>
              <a:rPr lang="id-ID" sz="3400" dirty="0">
                <a:latin typeface="Arial" pitchFamily="34" charset="0"/>
                <a:cs typeface="Arial" pitchFamily="34" charset="0"/>
              </a:rPr>
              <a:t>, teori, hingga penulisan kesimpulan. </a:t>
            </a:r>
            <a:endParaRPr lang="id-ID" sz="3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3400" dirty="0" smtClean="0">
                <a:latin typeface="Arial" pitchFamily="34" charset="0"/>
                <a:cs typeface="Arial" pitchFamily="34" charset="0"/>
              </a:rPr>
              <a:t>Ketidakbakuan pada tulisan </a:t>
            </a:r>
            <a:r>
              <a:rPr lang="id-ID" sz="3400" dirty="0">
                <a:latin typeface="Arial" pitchFamily="34" charset="0"/>
                <a:cs typeface="Arial" pitchFamily="34" charset="0"/>
              </a:rPr>
              <a:t>karya ilmiah hanya akan membuat </a:t>
            </a:r>
            <a:endParaRPr lang="id-ID" sz="3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3400" dirty="0" smtClean="0">
                <a:latin typeface="Arial" pitchFamily="34" charset="0"/>
                <a:cs typeface="Arial" pitchFamily="34" charset="0"/>
              </a:rPr>
              <a:t>pembacanya </a:t>
            </a:r>
            <a:r>
              <a:rPr lang="id-ID" sz="3400" dirty="0">
                <a:latin typeface="Arial" pitchFamily="34" charset="0"/>
                <a:cs typeface="Arial" pitchFamily="34" charset="0"/>
              </a:rPr>
              <a:t>bingung </a:t>
            </a:r>
            <a:r>
              <a:rPr lang="id-ID" sz="3400" dirty="0" smtClean="0">
                <a:latin typeface="Arial" pitchFamily="34" charset="0"/>
                <a:cs typeface="Arial" pitchFamily="34" charset="0"/>
              </a:rPr>
              <a:t>dan apa </a:t>
            </a:r>
            <a:r>
              <a:rPr lang="id-ID" sz="3400" dirty="0">
                <a:latin typeface="Arial" pitchFamily="34" charset="0"/>
                <a:cs typeface="Arial" pitchFamily="34" charset="0"/>
              </a:rPr>
              <a:t>yang ingin disampaikan dalam </a:t>
            </a:r>
            <a:endParaRPr lang="id-ID" sz="3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3400" dirty="0" smtClean="0">
                <a:latin typeface="Arial" pitchFamily="34" charset="0"/>
                <a:cs typeface="Arial" pitchFamily="34" charset="0"/>
              </a:rPr>
              <a:t>tulisan </a:t>
            </a:r>
            <a:r>
              <a:rPr lang="id-ID" sz="3400" dirty="0">
                <a:latin typeface="Arial" pitchFamily="34" charset="0"/>
                <a:cs typeface="Arial" pitchFamily="34" charset="0"/>
              </a:rPr>
              <a:t>tidak dipahami </a:t>
            </a:r>
            <a:r>
              <a:rPr lang="id-ID" sz="3400" dirty="0" smtClean="0">
                <a:latin typeface="Arial" pitchFamily="34" charset="0"/>
                <a:cs typeface="Arial" pitchFamily="34" charset="0"/>
              </a:rPr>
              <a:t>pembaca.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642919"/>
            <a:ext cx="8229600" cy="5357850"/>
          </a:xfrm>
        </p:spPr>
        <p:txBody>
          <a:bodyPr>
            <a:normAutofit fontScale="47500" lnSpcReduction="20000"/>
          </a:bodyPr>
          <a:lstStyle/>
          <a:p>
            <a:r>
              <a:rPr lang="id-ID" sz="4200" b="1" dirty="0">
                <a:latin typeface="Arial" pitchFamily="34" charset="0"/>
                <a:cs typeface="Arial" pitchFamily="34" charset="0"/>
              </a:rPr>
              <a:t>5. Menggunakan Kaidah Keilmuan</a:t>
            </a:r>
            <a:endParaRPr lang="id-ID" sz="4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4200" dirty="0">
                <a:latin typeface="Arial" pitchFamily="34" charset="0"/>
                <a:cs typeface="Arial" pitchFamily="34" charset="0"/>
              </a:rPr>
              <a:t>Penulisan karya ilmiah harus menggunakan kaidah keilmuan atau </a:t>
            </a:r>
            <a:endParaRPr lang="id-ID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4200" dirty="0" smtClean="0">
                <a:latin typeface="Arial" pitchFamily="34" charset="0"/>
                <a:cs typeface="Arial" pitchFamily="34" charset="0"/>
              </a:rPr>
              <a:t>istilah-istilah </a:t>
            </a:r>
            <a:r>
              <a:rPr lang="id-ID" sz="4200" dirty="0">
                <a:latin typeface="Arial" pitchFamily="34" charset="0"/>
                <a:cs typeface="Arial" pitchFamily="34" charset="0"/>
              </a:rPr>
              <a:t>akademik dari bidang penelitian si penulis. Hal itu </a:t>
            </a:r>
            <a:endParaRPr lang="id-ID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4200" dirty="0" smtClean="0">
                <a:latin typeface="Arial" pitchFamily="34" charset="0"/>
                <a:cs typeface="Arial" pitchFamily="34" charset="0"/>
              </a:rPr>
              <a:t>bertujuan </a:t>
            </a:r>
            <a:r>
              <a:rPr lang="id-ID" sz="4200" dirty="0">
                <a:latin typeface="Arial" pitchFamily="34" charset="0"/>
                <a:cs typeface="Arial" pitchFamily="34" charset="0"/>
              </a:rPr>
              <a:t>untuk menunjukkan bahwa peneliti atau penulisnya </a:t>
            </a:r>
            <a:endParaRPr lang="id-ID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4200" dirty="0" smtClean="0">
                <a:latin typeface="Arial" pitchFamily="34" charset="0"/>
                <a:cs typeface="Arial" pitchFamily="34" charset="0"/>
              </a:rPr>
              <a:t>memiliki </a:t>
            </a:r>
            <a:r>
              <a:rPr lang="id-ID" sz="4200" dirty="0">
                <a:latin typeface="Arial" pitchFamily="34" charset="0"/>
                <a:cs typeface="Arial" pitchFamily="34" charset="0"/>
              </a:rPr>
              <a:t>kapabilitas pada bidang kajian yang dibahas dalam karya </a:t>
            </a:r>
            <a:endParaRPr lang="id-ID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4200" dirty="0" smtClean="0">
                <a:latin typeface="Arial" pitchFamily="34" charset="0"/>
                <a:cs typeface="Arial" pitchFamily="34" charset="0"/>
              </a:rPr>
              <a:t>ilmiah</a:t>
            </a:r>
            <a:r>
              <a:rPr lang="id-ID" sz="4200" dirty="0">
                <a:latin typeface="Arial" pitchFamily="34" charset="0"/>
                <a:cs typeface="Arial" pitchFamily="34" charset="0"/>
              </a:rPr>
              <a:t>. Penggunaan kaidah atau istilah ilmiah itu juga menjadi takaran </a:t>
            </a:r>
            <a:endParaRPr lang="id-ID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4200" dirty="0" smtClean="0">
                <a:latin typeface="Arial" pitchFamily="34" charset="0"/>
                <a:cs typeface="Arial" pitchFamily="34" charset="0"/>
              </a:rPr>
              <a:t>seberapa </a:t>
            </a:r>
            <a:r>
              <a:rPr lang="id-ID" sz="4200" dirty="0">
                <a:latin typeface="Arial" pitchFamily="34" charset="0"/>
                <a:cs typeface="Arial" pitchFamily="34" charset="0"/>
              </a:rPr>
              <a:t>ahli peneliti pada bidang keilmuannya</a:t>
            </a:r>
            <a:r>
              <a:rPr lang="id-ID" sz="4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id-ID" sz="4200" dirty="0">
              <a:latin typeface="Arial" pitchFamily="34" charset="0"/>
              <a:cs typeface="Arial" pitchFamily="34" charset="0"/>
            </a:endParaRPr>
          </a:p>
          <a:p>
            <a:r>
              <a:rPr lang="id-ID" sz="4200" b="1" dirty="0">
                <a:latin typeface="Arial" pitchFamily="34" charset="0"/>
                <a:cs typeface="Arial" pitchFamily="34" charset="0"/>
              </a:rPr>
              <a:t>6. Bersifat Dekoratif</a:t>
            </a:r>
            <a:endParaRPr lang="id-ID" sz="4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4200" dirty="0">
                <a:latin typeface="Arial" pitchFamily="34" charset="0"/>
                <a:cs typeface="Arial" pitchFamily="34" charset="0"/>
              </a:rPr>
              <a:t>Artinya penulis karya ilmiah harus menggunakan istilah atau kata yang </a:t>
            </a:r>
            <a:endParaRPr lang="id-ID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4200" dirty="0" smtClean="0">
                <a:latin typeface="Arial" pitchFamily="34" charset="0"/>
                <a:cs typeface="Arial" pitchFamily="34" charset="0"/>
              </a:rPr>
              <a:t>memiliki </a:t>
            </a:r>
            <a:r>
              <a:rPr lang="id-ID" sz="4200" dirty="0">
                <a:latin typeface="Arial" pitchFamily="34" charset="0"/>
                <a:cs typeface="Arial" pitchFamily="34" charset="0"/>
              </a:rPr>
              <a:t>satu makna. Rasional artinya penulis harus menonjolkan </a:t>
            </a:r>
            <a:endParaRPr lang="id-ID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4200" dirty="0" smtClean="0">
                <a:latin typeface="Arial" pitchFamily="34" charset="0"/>
                <a:cs typeface="Arial" pitchFamily="34" charset="0"/>
              </a:rPr>
              <a:t>keruntutan </a:t>
            </a:r>
            <a:r>
              <a:rPr lang="id-ID" sz="4200" dirty="0">
                <a:latin typeface="Arial" pitchFamily="34" charset="0"/>
                <a:cs typeface="Arial" pitchFamily="34" charset="0"/>
              </a:rPr>
              <a:t>pikiran yang logis dan kecermatan penelitian. Kedua hal itu </a:t>
            </a:r>
            <a:endParaRPr lang="id-ID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4200" dirty="0" smtClean="0">
                <a:latin typeface="Arial" pitchFamily="34" charset="0"/>
                <a:cs typeface="Arial" pitchFamily="34" charset="0"/>
              </a:rPr>
              <a:t>penting </a:t>
            </a:r>
            <a:r>
              <a:rPr lang="id-ID" sz="4200" dirty="0">
                <a:latin typeface="Arial" pitchFamily="34" charset="0"/>
                <a:cs typeface="Arial" pitchFamily="34" charset="0"/>
              </a:rPr>
              <a:t>karena karya ilmiah harus bisa menyampaikan maksud dari </a:t>
            </a:r>
            <a:endParaRPr lang="id-ID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4200" dirty="0" smtClean="0">
                <a:latin typeface="Arial" pitchFamily="34" charset="0"/>
                <a:cs typeface="Arial" pitchFamily="34" charset="0"/>
              </a:rPr>
              <a:t>penelitian </a:t>
            </a:r>
            <a:r>
              <a:rPr lang="id-ID" sz="4200" dirty="0">
                <a:latin typeface="Arial" pitchFamily="34" charset="0"/>
                <a:cs typeface="Arial" pitchFamily="34" charset="0"/>
              </a:rPr>
              <a:t>yang dilakukan oleh penulis tanpa membingungkan.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77500" lnSpcReduction="20000"/>
          </a:bodyPr>
          <a:lstStyle/>
          <a:p>
            <a:r>
              <a:rPr lang="id-ID" b="1" dirty="0">
                <a:latin typeface="Arial" pitchFamily="34" charset="0"/>
                <a:cs typeface="Arial" pitchFamily="34" charset="0"/>
              </a:rPr>
              <a:t>7. Terdapat Kohesi</a:t>
            </a:r>
            <a:endParaRPr lang="id-ID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>
                <a:latin typeface="Arial" pitchFamily="34" charset="0"/>
                <a:cs typeface="Arial" pitchFamily="34" charset="0"/>
              </a:rPr>
              <a:t>Artinya karya ilmiah harus memiliki kesinambungan antar bagian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dan babnya </a:t>
            </a:r>
            <a:r>
              <a:rPr lang="id-ID" dirty="0">
                <a:latin typeface="Arial" pitchFamily="34" charset="0"/>
                <a:cs typeface="Arial" pitchFamily="34" charset="0"/>
              </a:rPr>
              <a:t>dan bersifat straight forward maksudnya ialah tidak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bertele-tele </a:t>
            </a:r>
            <a:r>
              <a:rPr lang="id-ID" dirty="0">
                <a:latin typeface="Arial" pitchFamily="34" charset="0"/>
                <a:cs typeface="Arial" pitchFamily="34" charset="0"/>
              </a:rPr>
              <a:t>atau tepat sasaran. Sebuah karya ilmiah setiap bagian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atau </a:t>
            </a:r>
            <a:r>
              <a:rPr lang="id-ID" dirty="0">
                <a:latin typeface="Arial" pitchFamily="34" charset="0"/>
                <a:cs typeface="Arial" pitchFamily="34" charset="0"/>
              </a:rPr>
              <a:t>babnya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harus </a:t>
            </a:r>
            <a:r>
              <a:rPr lang="id-ID" dirty="0">
                <a:latin typeface="Arial" pitchFamily="34" charset="0"/>
                <a:cs typeface="Arial" pitchFamily="34" charset="0"/>
              </a:rPr>
              <a:t>memiliki alur logika yang saling bersambung.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Selain </a:t>
            </a:r>
            <a:r>
              <a:rPr lang="id-ID" dirty="0">
                <a:latin typeface="Arial" pitchFamily="34" charset="0"/>
                <a:cs typeface="Arial" pitchFamily="34" charset="0"/>
              </a:rPr>
              <a:t>itu,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penyampaiannya </a:t>
            </a:r>
            <a:r>
              <a:rPr lang="id-ID" dirty="0">
                <a:latin typeface="Arial" pitchFamily="34" charset="0"/>
                <a:cs typeface="Arial" pitchFamily="34" charset="0"/>
              </a:rPr>
              <a:t>harus tepat sasaran dengan apa yang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ingin disampaikan.</a:t>
            </a:r>
          </a:p>
          <a:p>
            <a:pPr>
              <a:buNone/>
            </a:pPr>
            <a:endParaRPr lang="id-ID" dirty="0">
              <a:latin typeface="Arial" pitchFamily="34" charset="0"/>
              <a:cs typeface="Arial" pitchFamily="34" charset="0"/>
            </a:endParaRPr>
          </a:p>
          <a:p>
            <a:r>
              <a:rPr lang="id-ID" b="1" dirty="0">
                <a:latin typeface="Arial" pitchFamily="34" charset="0"/>
                <a:cs typeface="Arial" pitchFamily="34" charset="0"/>
              </a:rPr>
              <a:t>8. Bersifat Objektif</a:t>
            </a:r>
            <a:endParaRPr lang="id-ID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>
                <a:latin typeface="Arial" pitchFamily="34" charset="0"/>
                <a:cs typeface="Arial" pitchFamily="34" charset="0"/>
              </a:rPr>
              <a:t>Karya ilmiah harus bersifat objektif. Hal ini sangat penting karena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karya ilmiah </a:t>
            </a:r>
            <a:r>
              <a:rPr lang="id-ID" dirty="0">
                <a:latin typeface="Arial" pitchFamily="34" charset="0"/>
                <a:cs typeface="Arial" pitchFamily="34" charset="0"/>
              </a:rPr>
              <a:t>tidak dibuat berdasarkan perasaan penulisnya. Karya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ilmiah harus </a:t>
            </a:r>
            <a:r>
              <a:rPr lang="id-ID" dirty="0">
                <a:latin typeface="Arial" pitchFamily="34" charset="0"/>
                <a:cs typeface="Arial" pitchFamily="34" charset="0"/>
              </a:rPr>
              <a:t>menunjukkan fakta-fakta dan data-data dari hasil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analisisnya</a:t>
            </a:r>
            <a:r>
              <a:rPr lang="id-ID" dirty="0">
                <a:latin typeface="Arial" pitchFamily="34" charset="0"/>
                <a:cs typeface="Arial" pitchFamily="34" charset="0"/>
              </a:rPr>
              <a:t>.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Jadi</a:t>
            </a:r>
            <a:r>
              <a:rPr lang="id-ID" dirty="0">
                <a:latin typeface="Arial" pitchFamily="34" charset="0"/>
                <a:cs typeface="Arial" pitchFamily="34" charset="0"/>
              </a:rPr>
              <a:t>, tidak memiliki kecondongan subjektifitas.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>
            <a:normAutofit/>
          </a:bodyPr>
          <a:lstStyle/>
          <a:p>
            <a:r>
              <a:rPr lang="id-ID" b="1" dirty="0">
                <a:latin typeface="Arial" pitchFamily="34" charset="0"/>
                <a:cs typeface="Arial" pitchFamily="34" charset="0"/>
              </a:rPr>
              <a:t>9. Menggunakan Kalimat Efektif</a:t>
            </a:r>
            <a:endParaRPr lang="id-ID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>
                <a:latin typeface="Arial" pitchFamily="34" charset="0"/>
                <a:cs typeface="Arial" pitchFamily="34" charset="0"/>
              </a:rPr>
              <a:t>Dan, penulisan karya ilmiah harus menggunakan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kalimat </a:t>
            </a:r>
            <a:r>
              <a:rPr lang="id-ID" dirty="0">
                <a:latin typeface="Arial" pitchFamily="34" charset="0"/>
                <a:cs typeface="Arial" pitchFamily="34" charset="0"/>
              </a:rPr>
              <a:t>efektif. Ciri ini berkaitan dengan semua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ciri </a:t>
            </a:r>
            <a:r>
              <a:rPr lang="id-ID" dirty="0">
                <a:latin typeface="Arial" pitchFamily="34" charset="0"/>
                <a:cs typeface="Arial" pitchFamily="34" charset="0"/>
              </a:rPr>
              <a:t>sebelumnya. Tujuan penggunaan kalimat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dalam </a:t>
            </a:r>
            <a:r>
              <a:rPr lang="id-ID" dirty="0">
                <a:latin typeface="Arial" pitchFamily="34" charset="0"/>
                <a:cs typeface="Arial" pitchFamily="34" charset="0"/>
              </a:rPr>
              <a:t>karya ilmiah agar pembaca tidak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dipusingkan </a:t>
            </a:r>
            <a:r>
              <a:rPr lang="id-ID" dirty="0">
                <a:latin typeface="Arial" pitchFamily="34" charset="0"/>
                <a:cs typeface="Arial" pitchFamily="34" charset="0"/>
              </a:rPr>
              <a:t>dengan penggunaan kalimat yang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berputar-putar</a:t>
            </a:r>
            <a:r>
              <a:rPr lang="id-ID" dirty="0">
                <a:latin typeface="Arial" pitchFamily="34" charset="0"/>
                <a:cs typeface="Arial" pitchFamily="34" charset="0"/>
              </a:rPr>
              <a:t>. Penggunaan kalimat seperti itu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hanya </a:t>
            </a:r>
            <a:r>
              <a:rPr lang="id-ID" dirty="0">
                <a:latin typeface="Arial" pitchFamily="34" charset="0"/>
                <a:cs typeface="Arial" pitchFamily="34" charset="0"/>
              </a:rPr>
              <a:t>akan membuat pembaca bingung.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/>
          <a:lstStyle/>
          <a:p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113</TotalTime>
  <Words>1050</Words>
  <Application>Microsoft Office PowerPoint</Application>
  <PresentationFormat>On-screen Show (4:3)</PresentationFormat>
  <Paragraphs>177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 KARYA ILMIAH</vt:lpstr>
      <vt:lpstr>Pengertian Karya Ilmiah</vt:lpstr>
      <vt:lpstr>Struktur Karya Ilmiah</vt:lpstr>
      <vt:lpstr> </vt:lpstr>
      <vt:lpstr>Ciri – Ciri Karya Tulis Ilmiah</vt:lpstr>
      <vt:lpstr> </vt:lpstr>
      <vt:lpstr> </vt:lpstr>
      <vt:lpstr> </vt:lpstr>
      <vt:lpstr> </vt:lpstr>
      <vt:lpstr>Tujuan Penulisan Karya Ilmiah</vt:lpstr>
      <vt:lpstr>Fungsi Karya Ilmiah</vt:lpstr>
      <vt:lpstr>Jenis Karya Tulis Ilmiah</vt:lpstr>
      <vt:lpstr> </vt:lpstr>
      <vt:lpstr> </vt:lpstr>
      <vt:lpstr>Tahap Penulisan</vt:lpstr>
      <vt:lpstr> </vt:lpstr>
      <vt:lpstr> </vt:lpstr>
      <vt:lpstr> </vt:lpstr>
      <vt:lpstr>  </vt:lpstr>
      <vt:lpstr>Sistematika Karya Ilmiah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Karya Ilmiah</dc:title>
  <dc:creator>home</dc:creator>
  <cp:lastModifiedBy>khabs</cp:lastModifiedBy>
  <cp:revision>13</cp:revision>
  <dcterms:created xsi:type="dcterms:W3CDTF">2019-06-19T06:21:21Z</dcterms:created>
  <dcterms:modified xsi:type="dcterms:W3CDTF">2020-08-09T17:50:55Z</dcterms:modified>
</cp:coreProperties>
</file>