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>
      <p:cViewPr varScale="1">
        <p:scale>
          <a:sx n="74" d="100"/>
          <a:sy n="74" d="100"/>
        </p:scale>
        <p:origin x="3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BC5A6B-E424-4C2E-BA63-DD063AC31BD3}" type="datetimeFigureOut">
              <a:rPr lang="id-ID" smtClean="0"/>
              <a:t>11/09/2019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7B2940-AFC5-4979-BB4D-9591798EDA1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5"/>
            <a:ext cx="8329642" cy="478634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Profil adalah: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Gambaran singkat tentang seseorang, organisasi,</a:t>
            </a:r>
          </a:p>
          <a:p>
            <a:pPr>
              <a:spcBef>
                <a:spcPts val="0"/>
              </a:spcBef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	lembaga ataupun wilayah</a:t>
            </a:r>
          </a:p>
          <a:p>
            <a:pPr>
              <a:spcBef>
                <a:spcPts val="0"/>
              </a:spcBef>
              <a:buNone/>
            </a:pPr>
            <a:endParaRPr lang="id-ID" dirty="0" smtClean="0">
              <a:latin typeface="Aharoni" pitchFamily="2" charset="-79"/>
              <a:cs typeface="Aharoni" pitchFamily="2" charset="-79"/>
            </a:endParaRPr>
          </a:p>
          <a:p>
            <a:pPr>
              <a:spcBef>
                <a:spcPts val="0"/>
              </a:spcBef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Visi adalah: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Impian atau cita cita suatu organisasi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Pandangan jauh tentang organisasi, tujuan-tujuan dan</a:t>
            </a:r>
          </a:p>
          <a:p>
            <a:pPr>
              <a:spcBef>
                <a:spcPts val="0"/>
              </a:spcBef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	apa yang harus dilakukan untuk mencapai tujuan</a:t>
            </a:r>
          </a:p>
          <a:p>
            <a:pPr>
              <a:spcBef>
                <a:spcPts val="0"/>
              </a:spcBef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	tersebut</a:t>
            </a:r>
          </a:p>
          <a:p>
            <a:pPr>
              <a:spcBef>
                <a:spcPts val="0"/>
              </a:spcBef>
              <a:buNone/>
            </a:pPr>
            <a:endParaRPr lang="id-ID" dirty="0" smtClean="0">
              <a:latin typeface="Aharoni" pitchFamily="2" charset="-79"/>
              <a:cs typeface="Aharoni" pitchFamily="2" charset="-79"/>
            </a:endParaRPr>
          </a:p>
          <a:p>
            <a:pPr>
              <a:spcBef>
                <a:spcPts val="0"/>
              </a:spcBef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Misi adalah: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 Tindakan untuk mewujudkan visi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 Pernyataan tentang apa yang harus dikerjakan oleh 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 lembaga untuk mewujudkan visi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id-ID" dirty="0" smtClean="0">
              <a:latin typeface="Papyrus" pitchFamily="66" charset="0"/>
            </a:endParaRPr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>
              <a:spcBef>
                <a:spcPts val="0"/>
              </a:spcBef>
              <a:buNone/>
            </a:pPr>
            <a:endParaRPr lang="id-ID" dirty="0"/>
          </a:p>
          <a:p>
            <a:pPr>
              <a:spcBef>
                <a:spcPts val="0"/>
              </a:spcBef>
              <a:buNone/>
            </a:pPr>
            <a:endParaRPr lang="id-ID" dirty="0" smtClean="0"/>
          </a:p>
          <a:p>
            <a:pPr>
              <a:spcBef>
                <a:spcPts val="0"/>
              </a:spcBef>
              <a:buNone/>
            </a:pPr>
            <a:endParaRPr lang="id-ID" dirty="0"/>
          </a:p>
          <a:p>
            <a:pPr>
              <a:spcBef>
                <a:spcPts val="0"/>
              </a:spcBef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Pengertian Profil,Visi dan Misi 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864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Profil Humas dapat diberupa</a:t>
            </a:r>
            <a:r>
              <a:rPr lang="id-ID" dirty="0" smtClean="0"/>
              <a:t>: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3000" dirty="0" smtClean="0"/>
              <a:t> Humas yang melembaga(State of Being)/</a:t>
            </a:r>
          </a:p>
          <a:p>
            <a:r>
              <a:rPr lang="id-ID" sz="3000" dirty="0" smtClean="0"/>
              <a:t>    In House PR</a:t>
            </a:r>
          </a:p>
          <a:p>
            <a:r>
              <a:rPr lang="id-ID" sz="3000" dirty="0" smtClean="0"/>
              <a:t>2. Humas Agency/Ekstern PR, terdiri dari</a:t>
            </a:r>
          </a:p>
          <a:p>
            <a:r>
              <a:rPr lang="id-ID" sz="3000" dirty="0" smtClean="0"/>
              <a:t>     a. PR Full Service </a:t>
            </a:r>
          </a:p>
          <a:p>
            <a:r>
              <a:rPr lang="id-ID" sz="3000" dirty="0"/>
              <a:t> </a:t>
            </a:r>
            <a:r>
              <a:rPr lang="id-ID" sz="3000" dirty="0" smtClean="0"/>
              <a:t>    b. PR Consultant</a:t>
            </a:r>
          </a:p>
          <a:p>
            <a:r>
              <a:rPr lang="id-ID" sz="3000" dirty="0" smtClean="0"/>
              <a:t>     c. Event Organizer</a:t>
            </a:r>
          </a:p>
          <a:p>
            <a:endParaRPr lang="id-ID" dirty="0" smtClean="0"/>
          </a:p>
          <a:p>
            <a:pPr marL="342900" indent="-34290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094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64399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latin typeface="Papyrus" pitchFamily="66" charset="0"/>
              </a:rPr>
              <a:t>Visi SMK 43</a:t>
            </a:r>
          </a:p>
          <a:p>
            <a:pPr algn="just"/>
            <a:r>
              <a:rPr lang="id-ID" sz="1600" dirty="0" smtClean="0">
                <a:latin typeface="Papyrus" pitchFamily="66" charset="0"/>
              </a:rPr>
              <a:t>UNGGUL DALAM PRESTASI DAN KERJASAMA BERDASARKAN</a:t>
            </a:r>
          </a:p>
          <a:p>
            <a:pPr algn="just"/>
            <a:r>
              <a:rPr lang="id-ID" sz="1600" dirty="0" smtClean="0">
                <a:latin typeface="Papyrus" pitchFamily="66" charset="0"/>
              </a:rPr>
              <a:t> IMTAQ, IPTEK DAN SENI</a:t>
            </a:r>
          </a:p>
          <a:p>
            <a:endParaRPr lang="id-ID" sz="1600" dirty="0">
              <a:latin typeface="Papyrus" pitchFamily="66" charset="0"/>
            </a:endParaRPr>
          </a:p>
          <a:p>
            <a:pPr algn="ctr"/>
            <a:r>
              <a:rPr lang="id-ID" sz="2400" dirty="0" smtClean="0">
                <a:latin typeface="Papyrus" pitchFamily="66" charset="0"/>
              </a:rPr>
              <a:t>MISI </a:t>
            </a:r>
          </a:p>
          <a:p>
            <a:pPr marL="342900" indent="-342900" algn="just">
              <a:buAutoNum type="arabicPeriod"/>
            </a:pPr>
            <a:r>
              <a:rPr lang="id-ID" sz="2200" dirty="0" smtClean="0">
                <a:latin typeface="Papyrus" pitchFamily="66" charset="0"/>
              </a:rPr>
              <a:t>Menerapkan Kurikulum 2013 dengan membangun karakter guru dan siswa</a:t>
            </a:r>
          </a:p>
          <a:p>
            <a:pPr marL="342900" indent="-342900" algn="just">
              <a:buAutoNum type="arabicPeriod"/>
            </a:pPr>
            <a:r>
              <a:rPr lang="id-ID" sz="2200" dirty="0" smtClean="0">
                <a:latin typeface="Papyrus" pitchFamily="66" charset="0"/>
              </a:rPr>
              <a:t>Meningkatkan dan mengembangkan kompetensi pendidik dan tenaga kependidikan sesuai dengan perkembangan IPTEK</a:t>
            </a:r>
          </a:p>
          <a:p>
            <a:pPr marL="342900" indent="-342900" algn="just">
              <a:buAutoNum type="arabicPeriod"/>
            </a:pPr>
            <a:r>
              <a:rPr lang="id-ID" sz="2200" dirty="0" smtClean="0">
                <a:latin typeface="Papyrus" pitchFamily="66" charset="0"/>
              </a:rPr>
              <a:t>Melengkapi sarana dan prasarana sekolah yang memadai sesuai perkembangan IPTEK untuk menunjang berlangsungnya proses belajarmengajar yang berkualitas</a:t>
            </a:r>
          </a:p>
          <a:p>
            <a:pPr marL="342900" indent="-342900" algn="just">
              <a:buAutoNum type="arabicPeriod"/>
            </a:pPr>
            <a:r>
              <a:rPr lang="id-ID" sz="2200" dirty="0" smtClean="0">
                <a:latin typeface="Papyrus" pitchFamily="66" charset="0"/>
              </a:rPr>
              <a:t>Melaksanakan manajemen sekolah yang menjunjungtinggi pada kedisiplinan, tamnggung jawab etika dengan situasi yang kondusif</a:t>
            </a:r>
          </a:p>
          <a:p>
            <a:pPr marL="342900" indent="-342900" algn="just">
              <a:buAutoNum type="arabicPeriod"/>
            </a:pPr>
            <a:r>
              <a:rPr lang="id-ID" sz="2200" dirty="0" smtClean="0">
                <a:latin typeface="Papyrus" pitchFamily="66" charset="0"/>
              </a:rPr>
              <a:t>Membangun kerjasama dengan dunia kerjadan dunia industri serta memberikanpelayanan secara optimal kepada pelanggan</a:t>
            </a:r>
          </a:p>
          <a:p>
            <a:pPr marL="342900" indent="-342900">
              <a:buAutoNum type="arabicPeriod"/>
            </a:pPr>
            <a:endParaRPr lang="id-ID" sz="2400" dirty="0" smtClean="0">
              <a:latin typeface="Papyrus" pitchFamily="66" charset="0"/>
            </a:endParaRPr>
          </a:p>
          <a:p>
            <a:endParaRPr lang="id-ID" sz="1600" dirty="0">
              <a:latin typeface="Papyrus" pitchFamily="66" charset="0"/>
            </a:endParaRPr>
          </a:p>
          <a:p>
            <a:endParaRPr lang="id-ID" sz="1600" dirty="0" smtClean="0">
              <a:latin typeface="Papyrus" pitchFamily="66" charset="0"/>
            </a:endParaRPr>
          </a:p>
          <a:p>
            <a:endParaRPr lang="id-ID" dirty="0"/>
          </a:p>
        </p:txBody>
      </p:sp>
    </p:spTree>
  </p:cSld>
  <p:clrMapOvr>
    <a:masterClrMapping/>
  </p:clrMapOvr>
  <p:transition spd="med">
    <p:wipe dir="u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872" y="260648"/>
            <a:ext cx="79685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Pengertian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Profesi</a:t>
            </a:r>
            <a:endParaRPr lang="en-US" sz="2200" dirty="0" smtClean="0">
              <a:latin typeface="Aharoni" pitchFamily="2" charset="-79"/>
              <a:cs typeface="Aharoni" pitchFamily="2" charset="-79"/>
            </a:endParaRPr>
          </a:p>
          <a:p>
            <a:pPr fontAlgn="base"/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adalah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pekerjaan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membutuhkan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pelatihan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penguasaan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terhadap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pengetahuan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khusus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.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biasanya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asosiasi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kode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etik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,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serta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proses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sertifikasi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lisensi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khusus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bidang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tersebut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. </a:t>
            </a:r>
          </a:p>
          <a:p>
            <a:pPr fontAlgn="base"/>
            <a:endParaRPr lang="en-US" sz="2200" dirty="0">
              <a:latin typeface="Aharoni" pitchFamily="2" charset="-79"/>
              <a:cs typeface="Aharoni" pitchFamily="2" charset="-79"/>
            </a:endParaRPr>
          </a:p>
          <a:p>
            <a:pPr fontAlgn="base"/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Karakteristik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/>
            </a:r>
            <a:br>
              <a:rPr lang="en-US" sz="2200" dirty="0">
                <a:latin typeface="Aharoni" pitchFamily="2" charset="-79"/>
                <a:cs typeface="Aharoni" pitchFamily="2" charset="-79"/>
              </a:rPr>
            </a:br>
            <a:r>
              <a:rPr lang="en-US" sz="2200" dirty="0">
                <a:latin typeface="Aharoni" pitchFamily="2" charset="-79"/>
                <a:cs typeface="Aharoni" pitchFamily="2" charset="-79"/>
              </a:rPr>
              <a:t>•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Keterampilan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endParaRPr lang="en-US" sz="2200" dirty="0" smtClean="0">
              <a:latin typeface="Aharoni" pitchFamily="2" charset="-79"/>
              <a:cs typeface="Aharoni" pitchFamily="2" charset="-79"/>
            </a:endParaRPr>
          </a:p>
          <a:p>
            <a:pPr fontAlgn="base"/>
            <a:r>
              <a:rPr lang="en-US" sz="2200" dirty="0" smtClean="0">
                <a:latin typeface="Aharoni" pitchFamily="2" charset="-79"/>
                <a:cs typeface="Aharoni" pitchFamily="2" charset="-79"/>
              </a:rPr>
              <a:t>•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Assosiasi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professional</a:t>
            </a:r>
          </a:p>
          <a:p>
            <a:pPr fontAlgn="base"/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: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Profesi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biasanya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memiliki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badan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diorganisasi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oleh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  </a:t>
            </a:r>
          </a:p>
          <a:p>
            <a:pPr fontAlgn="base"/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para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  </a:t>
            </a:r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anggotanya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, yang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dimaksudkan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pPr fontAlgn="base"/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meningkatkan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status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para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2200" dirty="0" err="1" smtClean="0">
                <a:latin typeface="Aharoni" pitchFamily="2" charset="-79"/>
                <a:cs typeface="Aharoni" pitchFamily="2" charset="-79"/>
              </a:rPr>
              <a:t>anggotanya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.</a:t>
            </a:r>
            <a:br>
              <a:rPr lang="en-US" sz="2200" dirty="0">
                <a:latin typeface="Aharoni" pitchFamily="2" charset="-79"/>
                <a:cs typeface="Aharoni" pitchFamily="2" charset="-79"/>
              </a:rPr>
            </a:br>
            <a:r>
              <a:rPr lang="en-US" sz="2200" dirty="0">
                <a:latin typeface="Aharoni" pitchFamily="2" charset="-79"/>
                <a:cs typeface="Aharoni" pitchFamily="2" charset="-79"/>
              </a:rPr>
              <a:t>•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Pendidikan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yang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ekstensif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: </a:t>
            </a:r>
            <a:endParaRPr lang="en-US" sz="2200" dirty="0" smtClean="0">
              <a:latin typeface="Aharoni" pitchFamily="2" charset="-79"/>
              <a:cs typeface="Aharoni" pitchFamily="2" charset="-79"/>
            </a:endParaRPr>
          </a:p>
          <a:p>
            <a:pPr fontAlgn="base"/>
            <a:r>
              <a:rPr lang="en-US" sz="2200" dirty="0" smtClean="0">
                <a:latin typeface="Aharoni" pitchFamily="2" charset="-79"/>
                <a:cs typeface="Aharoni" pitchFamily="2" charset="-79"/>
              </a:rPr>
              <a:t>•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Ujian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kompetensi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endParaRPr lang="en-US" sz="2200" dirty="0" smtClean="0">
              <a:latin typeface="Aharoni" pitchFamily="2" charset="-79"/>
              <a:cs typeface="Aharoni" pitchFamily="2" charset="-79"/>
            </a:endParaRPr>
          </a:p>
          <a:p>
            <a:pPr fontAlgn="base"/>
            <a:r>
              <a:rPr lang="en-US" sz="2200" dirty="0" smtClean="0">
                <a:latin typeface="Aharoni" pitchFamily="2" charset="-79"/>
                <a:cs typeface="Aharoni" pitchFamily="2" charset="-79"/>
              </a:rPr>
              <a:t>•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Pelatihan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institusional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: </a:t>
            </a:r>
            <a:endParaRPr lang="en-US" sz="2200" dirty="0" smtClean="0">
              <a:latin typeface="Aharoni" pitchFamily="2" charset="-79"/>
              <a:cs typeface="Aharoni" pitchFamily="2" charset="-79"/>
            </a:endParaRPr>
          </a:p>
          <a:p>
            <a:pPr fontAlgn="base"/>
            <a:r>
              <a:rPr lang="en-US" sz="2200" dirty="0" smtClean="0">
                <a:latin typeface="Aharoni" pitchFamily="2" charset="-79"/>
                <a:cs typeface="Aharoni" pitchFamily="2" charset="-79"/>
              </a:rPr>
              <a:t>• </a:t>
            </a:r>
            <a:r>
              <a:rPr lang="en-US" sz="2200" dirty="0" err="1">
                <a:latin typeface="Aharoni" pitchFamily="2" charset="-79"/>
                <a:cs typeface="Aharoni" pitchFamily="2" charset="-79"/>
              </a:rPr>
              <a:t>Lisensi</a:t>
            </a:r>
            <a:r>
              <a:rPr lang="en-US" sz="2200" dirty="0">
                <a:latin typeface="Aharoni" pitchFamily="2" charset="-79"/>
                <a:cs typeface="Aharoni" pitchFamily="2" charset="-79"/>
              </a:rPr>
              <a:t> : </a:t>
            </a:r>
            <a:endParaRPr lang="en-US" sz="2200" dirty="0" smtClean="0">
              <a:latin typeface="Aharoni" pitchFamily="2" charset="-79"/>
              <a:cs typeface="Aharoni" pitchFamily="2" charset="-79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279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Pengertian Kode etik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Bentuk persetujuan bersama yang timbul dari masing masing anggota dalam suatu perkumpulan organisasi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Sistem norma, nilai &amp;  aturan profesional secara tertulis dan tegas 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	yang menyatakan apa yang benar dan baik dan apa yang tidak benar dan tidak baik dalam suatu profesi</a:t>
            </a:r>
            <a:endParaRPr lang="id-ID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Kode etik Humas/perhumasan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 berlandaskan Pancasila , diilhami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Piagam PBB dan dilandasi oleh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deklarasi Asean (8Agustus 1967)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Pasal 1Komitmen Pribadi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Pasal 2 Perilaku terhadap klien   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		atau atasan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Pasal 3 Perilaku terhadap  	 	 masyarakat dan media</a:t>
            </a:r>
          </a:p>
          <a:p>
            <a:pPr>
              <a:buNone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Pasal 4 Perilaku terhadap sejawat</a:t>
            </a:r>
            <a:endParaRPr lang="id-ID" sz="2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med">
    <p:wipe dir="u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1.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Melindungi suatu profesi dari campur  </a:t>
            </a:r>
          </a:p>
          <a:p>
            <a:pPr marL="109728" indent="0">
              <a:buNone/>
            </a:pP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      tangan orang lain</a:t>
            </a:r>
          </a:p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2. Mencegah terjadinya pertentangan   </a:t>
            </a:r>
          </a:p>
          <a:p>
            <a:pPr marL="109728" indent="0">
              <a:buNone/>
            </a:pP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     internal dalam suatu profesi</a:t>
            </a:r>
          </a:p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3. Melindungi praktisi dari kesalahan  </a:t>
            </a:r>
          </a:p>
          <a:p>
            <a:pPr marL="109728" indent="0">
              <a:buNone/>
            </a:pP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     suatu  profesi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FUNGSI KODE ETIK </a:t>
            </a:r>
            <a:r>
              <a:rPr lang="id-ID" dirty="0" smtClean="0">
                <a:latin typeface="+mn-lt"/>
                <a:cs typeface="Aharoni" pitchFamily="2" charset="-79"/>
              </a:rPr>
              <a:t>(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Bigg &amp; Blocher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753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IDI	= Ikatan Dokter Indonesia</a:t>
            </a:r>
          </a:p>
          <a:p>
            <a:pPr marL="109728" indent="0">
              <a:buNone/>
            </a:pP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IAI	= Ikatan Akuntan Indonesia</a:t>
            </a:r>
          </a:p>
          <a:p>
            <a:pPr marL="109728" indent="0">
              <a:buNone/>
            </a:pPr>
            <a:r>
              <a:rPr lang="id-ID" sz="2800" dirty="0">
                <a:latin typeface="Aharoni" pitchFamily="2" charset="-79"/>
                <a:cs typeface="Aharoni" pitchFamily="2" charset="-79"/>
              </a:rPr>
              <a:t>ISI	= Ikatan Sekretaris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Indonesia</a:t>
            </a:r>
          </a:p>
          <a:p>
            <a:pPr marL="109728" indent="0">
              <a:buNone/>
            </a:pPr>
            <a:r>
              <a:rPr lang="id-ID" sz="2800" dirty="0">
                <a:latin typeface="Aharoni" pitchFamily="2" charset="-79"/>
                <a:cs typeface="Aharoni" pitchFamily="2" charset="-79"/>
              </a:rPr>
              <a:t>PWI	= Persatuan Wartawan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Indonesia</a:t>
            </a:r>
          </a:p>
          <a:p>
            <a:pPr marL="109728" indent="0">
              <a:buNone/>
            </a:pP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PGRI= Persatuan Guru Republik Indonesia</a:t>
            </a:r>
          </a:p>
          <a:p>
            <a:pPr marL="109728" indent="0">
              <a:buNone/>
            </a:pP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PBSI= Persatuan Bulu Tangkis Seluruh Indonesia</a:t>
            </a:r>
          </a:p>
          <a:p>
            <a:pPr marL="109728" indent="0">
              <a:buNone/>
            </a:pP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IPSI	= Ikatan Pencak Silat Seluruh Indonesia</a:t>
            </a:r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Macam Macam Organisasi profesi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092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272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Aharoni</vt:lpstr>
      <vt:lpstr>Arial</vt:lpstr>
      <vt:lpstr>Lucida Sans Unicode</vt:lpstr>
      <vt:lpstr>Papyrus</vt:lpstr>
      <vt:lpstr>Verdana</vt:lpstr>
      <vt:lpstr>Wingdings 2</vt:lpstr>
      <vt:lpstr>Wingdings 3</vt:lpstr>
      <vt:lpstr>Concourse</vt:lpstr>
      <vt:lpstr>Pengertian Profil,Visi dan Misi </vt:lpstr>
      <vt:lpstr>PowerPoint Presentation</vt:lpstr>
      <vt:lpstr>PowerPoint Presentation</vt:lpstr>
      <vt:lpstr>PowerPoint Presentation</vt:lpstr>
      <vt:lpstr>Pengertian Kode etik</vt:lpstr>
      <vt:lpstr>FUNGSI KODE ETIK (Bigg &amp; Blocher)</vt:lpstr>
      <vt:lpstr>Macam Macam Organisasi profesi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SMKN 43 JKT BU WIWI</cp:lastModifiedBy>
  <cp:revision>20</cp:revision>
  <dcterms:created xsi:type="dcterms:W3CDTF">2015-09-30T01:02:36Z</dcterms:created>
  <dcterms:modified xsi:type="dcterms:W3CDTF">2019-09-11T02:21:56Z</dcterms:modified>
</cp:coreProperties>
</file>