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74" r:id="rId2"/>
    <p:sldId id="275" r:id="rId3"/>
    <p:sldId id="276" r:id="rId4"/>
    <p:sldId id="258" r:id="rId5"/>
    <p:sldId id="257" r:id="rId6"/>
    <p:sldId id="281" r:id="rId7"/>
    <p:sldId id="267" r:id="rId8"/>
    <p:sldId id="277" r:id="rId9"/>
    <p:sldId id="279" r:id="rId10"/>
    <p:sldId id="280" r:id="rId11"/>
    <p:sldId id="278" r:id="rId12"/>
    <p:sldId id="272" r:id="rId13"/>
    <p:sldId id="273"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E84DAF-36EF-4C02-A319-213DF369EBC0}" type="datetimeFigureOut">
              <a:rPr lang="id-ID" smtClean="0"/>
              <a:t>27/08/2020</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A0663-415A-4591-8CF7-81507D028D2B}" type="slidenum">
              <a:rPr lang="id-ID" smtClean="0"/>
              <a:t>‹#›</a:t>
            </a:fld>
            <a:endParaRPr lang="id-ID"/>
          </a:p>
        </p:txBody>
      </p:sp>
    </p:spTree>
    <p:extLst>
      <p:ext uri="{BB962C8B-B14F-4D97-AF65-F5344CB8AC3E}">
        <p14:creationId xmlns:p14="http://schemas.microsoft.com/office/powerpoint/2010/main" val="1564969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07A0663-415A-4591-8CF7-81507D028D2B}" type="slidenum">
              <a:rPr lang="id-ID" smtClean="0"/>
              <a:t>13</a:t>
            </a:fld>
            <a:endParaRPr lang="id-ID"/>
          </a:p>
        </p:txBody>
      </p:sp>
    </p:spTree>
    <p:extLst>
      <p:ext uri="{BB962C8B-B14F-4D97-AF65-F5344CB8AC3E}">
        <p14:creationId xmlns:p14="http://schemas.microsoft.com/office/powerpoint/2010/main" val="923346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FF78C7C-8CC6-4B39-BFE5-438A00B51381}" type="datetimeFigureOut">
              <a:rPr lang="id-ID" smtClean="0"/>
              <a:pPr/>
              <a:t>27/08/2020</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2F3EA3C-08C3-42CB-857F-9D0C68DD4B12}" type="slidenum">
              <a:rPr lang="id-ID" smtClean="0"/>
              <a:pPr/>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78C7C-8CC6-4B39-BFE5-438A00B51381}" type="datetimeFigureOut">
              <a:rPr lang="id-ID" smtClean="0"/>
              <a:pPr/>
              <a:t>27/08/2020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F3EA3C-08C3-42CB-857F-9D0C68DD4B1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78C7C-8CC6-4B39-BFE5-438A00B51381}" type="datetimeFigureOut">
              <a:rPr lang="id-ID" smtClean="0"/>
              <a:pPr/>
              <a:t>27/08/2020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F3EA3C-08C3-42CB-857F-9D0C68DD4B1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F78C7C-8CC6-4B39-BFE5-438A00B51381}" type="datetimeFigureOut">
              <a:rPr lang="id-ID" smtClean="0"/>
              <a:pPr/>
              <a:t>27/08/2020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F3EA3C-08C3-42CB-857F-9D0C68DD4B1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F78C7C-8CC6-4B39-BFE5-438A00B51381}" type="datetimeFigureOut">
              <a:rPr lang="id-ID" smtClean="0"/>
              <a:pPr/>
              <a:t>27/08/2020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F3EA3C-08C3-42CB-857F-9D0C68DD4B12}"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FF78C7C-8CC6-4B39-BFE5-438A00B51381}" type="datetimeFigureOut">
              <a:rPr lang="id-ID" smtClean="0"/>
              <a:pPr/>
              <a:t>27/08/2020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2F3EA3C-08C3-42CB-857F-9D0C68DD4B12}" type="slidenum">
              <a:rPr lang="id-ID" smtClean="0"/>
              <a:pPr/>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F78C7C-8CC6-4B39-BFE5-438A00B51381}" type="datetimeFigureOut">
              <a:rPr lang="id-ID" smtClean="0"/>
              <a:pPr/>
              <a:t>27/08/2020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2F3EA3C-08C3-42CB-857F-9D0C68DD4B1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F78C7C-8CC6-4B39-BFE5-438A00B51381}" type="datetimeFigureOut">
              <a:rPr lang="id-ID" smtClean="0"/>
              <a:pPr/>
              <a:t>27/08/2020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2F3EA3C-08C3-42CB-857F-9D0C68DD4B1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78C7C-8CC6-4B39-BFE5-438A00B51381}" type="datetimeFigureOut">
              <a:rPr lang="id-ID" smtClean="0"/>
              <a:pPr/>
              <a:t>27/08/2020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2F3EA3C-08C3-42CB-857F-9D0C68DD4B1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FF78C7C-8CC6-4B39-BFE5-438A00B51381}" type="datetimeFigureOut">
              <a:rPr lang="id-ID" smtClean="0"/>
              <a:pPr/>
              <a:t>27/08/2020</a:t>
            </a:fld>
            <a:endParaRPr lang="id-ID"/>
          </a:p>
        </p:txBody>
      </p:sp>
      <p:sp>
        <p:nvSpPr>
          <p:cNvPr id="7" name="Slide Number Placeholder 6"/>
          <p:cNvSpPr>
            <a:spLocks noGrp="1"/>
          </p:cNvSpPr>
          <p:nvPr>
            <p:ph type="sldNum" sz="quarter" idx="12"/>
          </p:nvPr>
        </p:nvSpPr>
        <p:spPr/>
        <p:txBody>
          <a:bodyPr/>
          <a:lstStyle/>
          <a:p>
            <a:fld id="{F2F3EA3C-08C3-42CB-857F-9D0C68DD4B12}" type="slidenum">
              <a:rPr lang="id-ID" smtClean="0"/>
              <a:pPr/>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78C7C-8CC6-4B39-BFE5-438A00B51381}" type="datetimeFigureOut">
              <a:rPr lang="id-ID" smtClean="0"/>
              <a:pPr/>
              <a:t>27/08/2020</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F2F3EA3C-08C3-42CB-857F-9D0C68DD4B1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FF78C7C-8CC6-4B39-BFE5-438A00B51381}" type="datetimeFigureOut">
              <a:rPr lang="id-ID" smtClean="0"/>
              <a:pPr/>
              <a:t>27/08/2020</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2F3EA3C-08C3-42CB-857F-9D0C68DD4B1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6.xm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620688"/>
            <a:ext cx="8255000" cy="4445000"/>
          </a:xfrm>
          <a:prstGeom prst="rect">
            <a:avLst/>
          </a:prstGeom>
        </p:spPr>
      </p:pic>
      <p:sp>
        <p:nvSpPr>
          <p:cNvPr id="3" name="TextBox 2"/>
          <p:cNvSpPr txBox="1"/>
          <p:nvPr/>
        </p:nvSpPr>
        <p:spPr>
          <a:xfrm>
            <a:off x="683568" y="5301208"/>
            <a:ext cx="2736304" cy="369332"/>
          </a:xfrm>
          <a:prstGeom prst="rect">
            <a:avLst/>
          </a:prstGeom>
          <a:noFill/>
        </p:spPr>
        <p:txBody>
          <a:bodyPr wrap="square" rtlCol="0">
            <a:spAutoFit/>
          </a:bodyPr>
          <a:lstStyle/>
          <a:p>
            <a:r>
              <a:rPr lang="id-ID" dirty="0" smtClean="0"/>
              <a:t>Contoh Buruh</a:t>
            </a:r>
            <a:endParaRPr lang="id-ID" dirty="0"/>
          </a:p>
        </p:txBody>
      </p:sp>
    </p:spTree>
    <p:extLst>
      <p:ext uri="{BB962C8B-B14F-4D97-AF65-F5344CB8AC3E}">
        <p14:creationId xmlns:p14="http://schemas.microsoft.com/office/powerpoint/2010/main" val="1382819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930" y="188640"/>
            <a:ext cx="7024744" cy="1143000"/>
          </a:xfrm>
        </p:spPr>
        <p:txBody>
          <a:bodyPr/>
          <a:lstStyle/>
          <a:p>
            <a:r>
              <a:rPr lang="id-ID" dirty="0" smtClean="0"/>
              <a:t>Fungsi Analisa jabatan</a:t>
            </a:r>
            <a:endParaRPr lang="id-ID" dirty="0"/>
          </a:p>
        </p:txBody>
      </p:sp>
      <p:sp>
        <p:nvSpPr>
          <p:cNvPr id="3" name="TextBox 2"/>
          <p:cNvSpPr txBox="1"/>
          <p:nvPr/>
        </p:nvSpPr>
        <p:spPr>
          <a:xfrm>
            <a:off x="532302" y="1344413"/>
            <a:ext cx="8136904" cy="3108543"/>
          </a:xfrm>
          <a:prstGeom prst="rect">
            <a:avLst/>
          </a:prstGeom>
          <a:noFill/>
        </p:spPr>
        <p:txBody>
          <a:bodyPr wrap="square" rtlCol="0">
            <a:spAutoFit/>
          </a:bodyPr>
          <a:lstStyle/>
          <a:p>
            <a:pPr marL="342900" indent="-342900" algn="just">
              <a:buAutoNum type="arabicPeriod"/>
            </a:pPr>
            <a:r>
              <a:rPr lang="id-ID" sz="2800" dirty="0" smtClean="0"/>
              <a:t>Pengadaan tenaga kerja</a:t>
            </a:r>
          </a:p>
          <a:p>
            <a:pPr marL="342900" indent="-342900" algn="just">
              <a:buAutoNum type="arabicPeriod"/>
            </a:pPr>
            <a:r>
              <a:rPr lang="id-ID" sz="2800" dirty="0" smtClean="0"/>
              <a:t>Pelatihan</a:t>
            </a:r>
          </a:p>
          <a:p>
            <a:pPr marL="342900" indent="-342900" algn="just">
              <a:buAutoNum type="arabicPeriod"/>
            </a:pPr>
            <a:r>
              <a:rPr lang="id-ID" sz="2800" dirty="0" smtClean="0"/>
              <a:t>Evaluasi Kerja</a:t>
            </a:r>
          </a:p>
          <a:p>
            <a:pPr marL="342900" indent="-342900" algn="just">
              <a:buAutoNum type="arabicPeriod"/>
            </a:pPr>
            <a:r>
              <a:rPr lang="id-ID" sz="2800" dirty="0" smtClean="0"/>
              <a:t>Penilaian Prestasi</a:t>
            </a:r>
          </a:p>
          <a:p>
            <a:pPr marL="342900" indent="-342900" algn="just">
              <a:buAutoNum type="arabicPeriod"/>
            </a:pPr>
            <a:r>
              <a:rPr lang="id-ID" sz="2800" dirty="0" smtClean="0"/>
              <a:t>Promosi dan transfer pegawai</a:t>
            </a:r>
          </a:p>
          <a:p>
            <a:pPr marL="342900" indent="-342900" algn="just">
              <a:buAutoNum type="arabicPeriod"/>
            </a:pPr>
            <a:endParaRPr lang="id-ID" sz="2800" dirty="0"/>
          </a:p>
          <a:p>
            <a:pPr algn="just"/>
            <a:r>
              <a:rPr lang="id-ID" sz="2800" dirty="0" smtClean="0"/>
              <a:t>( Tugas: Uraikan masing masing tsb diatas</a:t>
            </a:r>
            <a:r>
              <a:rPr lang="id-ID" sz="2400" dirty="0" smtClean="0"/>
              <a:t>)</a:t>
            </a:r>
            <a:endParaRPr lang="id-ID" sz="2400" dirty="0"/>
          </a:p>
        </p:txBody>
      </p:sp>
    </p:spTree>
    <p:extLst>
      <p:ext uri="{BB962C8B-B14F-4D97-AF65-F5344CB8AC3E}">
        <p14:creationId xmlns:p14="http://schemas.microsoft.com/office/powerpoint/2010/main" val="3938144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1161974"/>
            <a:ext cx="2808312" cy="212301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7883" y="1700808"/>
            <a:ext cx="2144277" cy="288032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5978" y="3097586"/>
            <a:ext cx="2352171" cy="2808312"/>
          </a:xfrm>
          <a:prstGeom prst="rect">
            <a:avLst/>
          </a:prstGeom>
        </p:spPr>
      </p:pic>
      <p:sp>
        <p:nvSpPr>
          <p:cNvPr id="6" name="TextBox 5"/>
          <p:cNvSpPr txBox="1"/>
          <p:nvPr/>
        </p:nvSpPr>
        <p:spPr>
          <a:xfrm>
            <a:off x="611560" y="3284984"/>
            <a:ext cx="5512391" cy="1557896"/>
          </a:xfrm>
          <a:prstGeom prst="rect">
            <a:avLst/>
          </a:prstGeom>
          <a:noFill/>
        </p:spPr>
        <p:txBody>
          <a:bodyPr wrap="square" rtlCol="0">
            <a:spAutoFit/>
          </a:bodyPr>
          <a:lstStyle/>
          <a:p>
            <a:r>
              <a:rPr lang="id-ID" sz="3200" dirty="0" smtClean="0"/>
              <a:t>Hasil analisis jabatan adalah job description dan Job spesipication</a:t>
            </a:r>
            <a:endParaRPr lang="id-ID" sz="3200" dirty="0"/>
          </a:p>
        </p:txBody>
      </p:sp>
    </p:spTree>
    <p:extLst>
      <p:ext uri="{BB962C8B-B14F-4D97-AF65-F5344CB8AC3E}">
        <p14:creationId xmlns:p14="http://schemas.microsoft.com/office/powerpoint/2010/main" val="2630578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714356"/>
            <a:ext cx="7786742" cy="6555641"/>
          </a:xfrm>
          <a:prstGeom prst="rect">
            <a:avLst/>
          </a:prstGeom>
          <a:noFill/>
        </p:spPr>
        <p:txBody>
          <a:bodyPr wrap="square" rtlCol="0">
            <a:spAutoFit/>
          </a:bodyPr>
          <a:lstStyle/>
          <a:p>
            <a:r>
              <a:rPr lang="en-US" sz="2400" dirty="0" err="1" smtClean="0">
                <a:latin typeface="Papyrus" pitchFamily="66" charset="0"/>
              </a:rPr>
              <a:t>Kegiatan</a:t>
            </a:r>
            <a:r>
              <a:rPr lang="en-US" sz="2400" dirty="0" smtClean="0">
                <a:latin typeface="Papyrus" pitchFamily="66" charset="0"/>
              </a:rPr>
              <a:t>  job analysis </a:t>
            </a:r>
            <a:r>
              <a:rPr lang="en-US" sz="2400" dirty="0" err="1" smtClean="0">
                <a:latin typeface="Papyrus" pitchFamily="66" charset="0"/>
              </a:rPr>
              <a:t>ini</a:t>
            </a:r>
            <a:r>
              <a:rPr lang="en-US" sz="2400" dirty="0" smtClean="0">
                <a:latin typeface="Papyrus" pitchFamily="66" charset="0"/>
              </a:rPr>
              <a:t> </a:t>
            </a:r>
            <a:r>
              <a:rPr lang="en-US" sz="2400" dirty="0" err="1" smtClean="0">
                <a:latin typeface="Papyrus" pitchFamily="66" charset="0"/>
              </a:rPr>
              <a:t>menghasilkan</a:t>
            </a:r>
            <a:r>
              <a:rPr lang="en-US" sz="2400" dirty="0" smtClean="0">
                <a:latin typeface="Papyrus" pitchFamily="66" charset="0"/>
              </a:rPr>
              <a:t>:</a:t>
            </a:r>
            <a:endParaRPr lang="id-ID" sz="2400" dirty="0" smtClean="0">
              <a:latin typeface="Papyrus" pitchFamily="66" charset="0"/>
            </a:endParaRPr>
          </a:p>
          <a:p>
            <a:r>
              <a:rPr lang="en-US" sz="2400" dirty="0" smtClean="0">
                <a:latin typeface="Papyrus" pitchFamily="66" charset="0"/>
              </a:rPr>
              <a:t>  </a:t>
            </a:r>
          </a:p>
          <a:p>
            <a:r>
              <a:rPr lang="id-ID" sz="2400" dirty="0" smtClean="0">
                <a:latin typeface="Papyrus" pitchFamily="66" charset="0"/>
              </a:rPr>
              <a:t>Job Description (uraian jabatan</a:t>
            </a:r>
            <a:r>
              <a:rPr lang="en-US" sz="2400" dirty="0" smtClean="0">
                <a:latin typeface="Papyrus" pitchFamily="66" charset="0"/>
              </a:rPr>
              <a:t>)  </a:t>
            </a:r>
            <a:r>
              <a:rPr lang="en-US" sz="2400" dirty="0" err="1" smtClean="0">
                <a:latin typeface="Papyrus" pitchFamily="66" charset="0"/>
              </a:rPr>
              <a:t>dan</a:t>
            </a:r>
            <a:r>
              <a:rPr lang="en-US" sz="2400" dirty="0" smtClean="0">
                <a:latin typeface="Papyrus" pitchFamily="66" charset="0"/>
              </a:rPr>
              <a:t>  </a:t>
            </a:r>
          </a:p>
          <a:p>
            <a:r>
              <a:rPr lang="id-ID" sz="2400" dirty="0" smtClean="0">
                <a:latin typeface="Papyrus" pitchFamily="66" charset="0"/>
              </a:rPr>
              <a:t>Job Specification </a:t>
            </a:r>
            <a:r>
              <a:rPr lang="en-US" sz="2400" dirty="0" smtClean="0">
                <a:latin typeface="Papyrus" pitchFamily="66" charset="0"/>
              </a:rPr>
              <a:t>(</a:t>
            </a:r>
            <a:r>
              <a:rPr lang="id-ID" sz="2400" dirty="0" smtClean="0">
                <a:latin typeface="Papyrus" pitchFamily="66" charset="0"/>
              </a:rPr>
              <a:t>spesifikasi jabatan)</a:t>
            </a:r>
          </a:p>
          <a:p>
            <a:endParaRPr lang="id-ID" sz="2400" dirty="0">
              <a:latin typeface="Papyrus" pitchFamily="66" charset="0"/>
            </a:endParaRPr>
          </a:p>
          <a:p>
            <a:r>
              <a:rPr lang="id-ID" sz="2400" dirty="0" smtClean="0">
                <a:latin typeface="Papyrus" pitchFamily="66" charset="0"/>
              </a:rPr>
              <a:t>Job description adalah</a:t>
            </a:r>
          </a:p>
          <a:p>
            <a:r>
              <a:rPr lang="id-ID" sz="2400" dirty="0" smtClean="0">
                <a:latin typeface="Papyrus" pitchFamily="66" charset="0"/>
              </a:rPr>
              <a:t> uraian yang menggambarkan  bagaimana suatu jabatan/pekerjaan itu dilaksanakan, bagaimana wewenang, tanggung jawab, hubungannya dengan jabatan/pekerjaan lain dan resiko jabatan/pekerjaan itu sendiri</a:t>
            </a:r>
          </a:p>
          <a:p>
            <a:endParaRPr lang="id-ID" sz="2400" dirty="0">
              <a:latin typeface="Papyrus" pitchFamily="66" charset="0"/>
            </a:endParaRPr>
          </a:p>
          <a:p>
            <a:r>
              <a:rPr lang="id-ID" sz="2400" dirty="0" smtClean="0">
                <a:latin typeface="Papyrus" pitchFamily="66" charset="0"/>
              </a:rPr>
              <a:t>Job spesification adalah</a:t>
            </a:r>
          </a:p>
          <a:p>
            <a:r>
              <a:rPr lang="id-ID" sz="2400" dirty="0" smtClean="0">
                <a:latin typeface="Papyrus" pitchFamily="66" charset="0"/>
              </a:rPr>
              <a:t>Uraian tentang persyaratan yang diperlukan bagi seorang yang akan memangku/melaksanakan sesuatu jabatan/pekerjaan</a:t>
            </a:r>
          </a:p>
          <a:p>
            <a:endParaRPr lang="id-ID" sz="2000" dirty="0" smtClean="0">
              <a:latin typeface="Papyrus" pitchFamily="66" charset="0"/>
            </a:endParaRPr>
          </a:p>
          <a:p>
            <a:endParaRPr lang="id-ID" sz="2000" dirty="0">
              <a:latin typeface="Papyrus" pitchFamily="66" charset="0"/>
            </a:endParaRPr>
          </a:p>
          <a:p>
            <a:endParaRPr lang="en-US" sz="2000" dirty="0">
              <a:latin typeface="Papyru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7704856" cy="6001643"/>
          </a:xfrm>
          <a:prstGeom prst="rect">
            <a:avLst/>
          </a:prstGeom>
          <a:noFill/>
        </p:spPr>
        <p:txBody>
          <a:bodyPr wrap="square" rtlCol="0">
            <a:spAutoFit/>
          </a:bodyPr>
          <a:lstStyle/>
          <a:p>
            <a:r>
              <a:rPr lang="id-ID" sz="3200" dirty="0" smtClean="0">
                <a:latin typeface="+mj-lt"/>
              </a:rPr>
              <a:t>Isi pokok job description antara lain</a:t>
            </a:r>
          </a:p>
          <a:p>
            <a:pPr marL="342900" indent="-342900">
              <a:buAutoNum type="arabicPeriod"/>
            </a:pPr>
            <a:r>
              <a:rPr lang="id-ID" sz="3200" dirty="0" smtClean="0">
                <a:latin typeface="+mj-lt"/>
              </a:rPr>
              <a:t>Identifikasi jabatan</a:t>
            </a:r>
          </a:p>
          <a:p>
            <a:pPr marL="342900" indent="-342900">
              <a:buAutoNum type="arabicPeriod"/>
            </a:pPr>
            <a:r>
              <a:rPr lang="id-ID" sz="3200" dirty="0" smtClean="0">
                <a:latin typeface="+mj-lt"/>
              </a:rPr>
              <a:t>Ringkasan jabatan</a:t>
            </a:r>
          </a:p>
          <a:p>
            <a:pPr marL="342900" indent="-342900">
              <a:buAutoNum type="arabicPeriod"/>
            </a:pPr>
            <a:r>
              <a:rPr lang="id-ID" sz="3200" dirty="0" smtClean="0">
                <a:latin typeface="+mj-lt"/>
              </a:rPr>
              <a:t>Rincian tugas yang dilaksanakan, wewenang dan tanggung jawab</a:t>
            </a:r>
          </a:p>
          <a:p>
            <a:pPr marL="342900" indent="-342900">
              <a:buAutoNum type="arabicPeriod"/>
            </a:pPr>
            <a:r>
              <a:rPr lang="id-ID" sz="3200" dirty="0" smtClean="0">
                <a:latin typeface="+mj-lt"/>
              </a:rPr>
              <a:t>Pengawasan yang diberi dan diterima</a:t>
            </a:r>
          </a:p>
          <a:p>
            <a:pPr marL="342900" indent="-342900">
              <a:buAutoNum type="arabicPeriod"/>
            </a:pPr>
            <a:r>
              <a:rPr lang="id-ID" sz="3200" dirty="0" smtClean="0">
                <a:latin typeface="+mj-lt"/>
              </a:rPr>
              <a:t>Hubungan dengan jabataqn atau jenis pekrjaan lainnya</a:t>
            </a:r>
          </a:p>
          <a:p>
            <a:pPr marL="342900" indent="-342900">
              <a:buAutoNum type="arabicPeriod"/>
            </a:pPr>
            <a:r>
              <a:rPr lang="id-ID" sz="3200" dirty="0" smtClean="0">
                <a:latin typeface="+mj-lt"/>
              </a:rPr>
              <a:t>Bahan, alat dan mesin yang dipergunakan</a:t>
            </a:r>
          </a:p>
          <a:p>
            <a:pPr marL="342900" indent="-342900">
              <a:buAutoNum type="arabicPeriod"/>
            </a:pPr>
            <a:r>
              <a:rPr lang="id-ID" sz="3200" dirty="0" smtClean="0">
                <a:latin typeface="+mj-lt"/>
              </a:rPr>
              <a:t>Kondisi lingkungan</a:t>
            </a:r>
            <a:endParaRPr lang="id-ID" sz="3200" dirty="0">
              <a:latin typeface="+mj-lt"/>
            </a:endParaRPr>
          </a:p>
        </p:txBody>
      </p:sp>
    </p:spTree>
    <p:extLst>
      <p:ext uri="{BB962C8B-B14F-4D97-AF65-F5344CB8AC3E}">
        <p14:creationId xmlns:p14="http://schemas.microsoft.com/office/powerpoint/2010/main" val="1546475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250" y="1557337"/>
            <a:ext cx="6667500" cy="3743325"/>
          </a:xfrm>
          <a:prstGeom prst="rect">
            <a:avLst/>
          </a:prstGeom>
        </p:spPr>
      </p:pic>
      <p:sp>
        <p:nvSpPr>
          <p:cNvPr id="3" name="TextBox 2"/>
          <p:cNvSpPr txBox="1"/>
          <p:nvPr/>
        </p:nvSpPr>
        <p:spPr>
          <a:xfrm>
            <a:off x="1331640" y="5589240"/>
            <a:ext cx="1728192" cy="369332"/>
          </a:xfrm>
          <a:prstGeom prst="rect">
            <a:avLst/>
          </a:prstGeom>
          <a:noFill/>
        </p:spPr>
        <p:txBody>
          <a:bodyPr wrap="square" rtlCol="0">
            <a:spAutoFit/>
          </a:bodyPr>
          <a:lstStyle/>
          <a:p>
            <a:r>
              <a:rPr lang="id-ID" dirty="0" smtClean="0"/>
              <a:t>Buruh/Kuli </a:t>
            </a:r>
            <a:endParaRPr lang="id-ID" dirty="0"/>
          </a:p>
        </p:txBody>
      </p:sp>
    </p:spTree>
    <p:extLst>
      <p:ext uri="{BB962C8B-B14F-4D97-AF65-F5344CB8AC3E}">
        <p14:creationId xmlns:p14="http://schemas.microsoft.com/office/powerpoint/2010/main" val="2684341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980728"/>
            <a:ext cx="3892439" cy="260201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2708920"/>
            <a:ext cx="3599306" cy="2141587"/>
          </a:xfrm>
          <a:prstGeom prst="rect">
            <a:avLst/>
          </a:prstGeom>
        </p:spPr>
      </p:pic>
      <p:sp>
        <p:nvSpPr>
          <p:cNvPr id="4" name="TextBox 3"/>
          <p:cNvSpPr txBox="1"/>
          <p:nvPr/>
        </p:nvSpPr>
        <p:spPr>
          <a:xfrm>
            <a:off x="4788024" y="3893457"/>
            <a:ext cx="3168352" cy="646331"/>
          </a:xfrm>
          <a:prstGeom prst="rect">
            <a:avLst/>
          </a:prstGeom>
          <a:noFill/>
        </p:spPr>
        <p:txBody>
          <a:bodyPr wrap="square" rtlCol="0">
            <a:spAutoFit/>
          </a:bodyPr>
          <a:lstStyle/>
          <a:p>
            <a:r>
              <a:rPr lang="id-ID" dirty="0" smtClean="0"/>
              <a:t>Contoh Pegawai/karyawan</a:t>
            </a:r>
            <a:endParaRPr lang="id-ID" dirty="0"/>
          </a:p>
        </p:txBody>
      </p:sp>
    </p:spTree>
    <p:extLst>
      <p:ext uri="{BB962C8B-B14F-4D97-AF65-F5344CB8AC3E}">
        <p14:creationId xmlns:p14="http://schemas.microsoft.com/office/powerpoint/2010/main" val="4105390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171400"/>
            <a:ext cx="7385248" cy="778098"/>
          </a:xfrm>
        </p:spPr>
        <p:txBody>
          <a:bodyPr>
            <a:normAutofit/>
          </a:bodyPr>
          <a:lstStyle/>
          <a:p>
            <a:r>
              <a:rPr lang="id-ID" sz="3200" dirty="0" smtClean="0">
                <a:solidFill>
                  <a:schemeClr val="bg1"/>
                </a:solidFill>
              </a:rPr>
              <a:t>Definisi Pegawai</a:t>
            </a:r>
            <a:endParaRPr lang="id-ID" sz="3200" dirty="0">
              <a:solidFill>
                <a:schemeClr val="bg1"/>
              </a:solidFill>
            </a:endParaRPr>
          </a:p>
        </p:txBody>
      </p:sp>
      <p:sp>
        <p:nvSpPr>
          <p:cNvPr id="3" name="Content Placeholder 2"/>
          <p:cNvSpPr>
            <a:spLocks noGrp="1"/>
          </p:cNvSpPr>
          <p:nvPr>
            <p:ph idx="1"/>
          </p:nvPr>
        </p:nvSpPr>
        <p:spPr>
          <a:xfrm>
            <a:off x="395536" y="764704"/>
            <a:ext cx="7715200" cy="5277200"/>
          </a:xfrm>
        </p:spPr>
        <p:txBody>
          <a:bodyPr>
            <a:normAutofit fontScale="85000" lnSpcReduction="20000"/>
          </a:bodyPr>
          <a:lstStyle/>
          <a:p>
            <a:pPr marL="68580" indent="0" algn="just">
              <a:buNone/>
            </a:pPr>
            <a:r>
              <a:rPr lang="id-ID" dirty="0" smtClean="0"/>
              <a:t>Orang yang bekerja pada suatu instansi baik pemerintah atau swasta dan dari kegiatan/pekerjaan yang dilakukannya mendapatkan upah atau </a:t>
            </a:r>
            <a:r>
              <a:rPr lang="id-ID" dirty="0" smtClean="0"/>
              <a:t>gaji</a:t>
            </a:r>
          </a:p>
          <a:p>
            <a:pPr marL="68580" indent="0" algn="just">
              <a:buNone/>
            </a:pPr>
            <a:endParaRPr lang="id-ID" dirty="0"/>
          </a:p>
          <a:p>
            <a:pPr marL="68580" indent="0" algn="just">
              <a:buNone/>
            </a:pPr>
            <a:r>
              <a:rPr lang="id-ID" dirty="0" smtClean="0"/>
              <a:t>Menurut </a:t>
            </a:r>
            <a:r>
              <a:rPr lang="id-ID" i="1" dirty="0" smtClean="0"/>
              <a:t>Soedaryono</a:t>
            </a:r>
            <a:r>
              <a:rPr lang="id-ID" dirty="0" smtClean="0"/>
              <a:t> dalam buku “</a:t>
            </a:r>
            <a:r>
              <a:rPr lang="id-ID" i="1" dirty="0" smtClean="0"/>
              <a:t>Tata Laksana Kantor”</a:t>
            </a:r>
            <a:r>
              <a:rPr lang="id-ID" dirty="0" smtClean="0"/>
              <a:t> Pegawai adalah seseorang yang melakukan penghidupannya dengan bekerja dalam kesatuan organisasi. Baik kesatuan kerja pemerintah maupun kesatuan kerja swasta</a:t>
            </a:r>
            <a:r>
              <a:rPr lang="id-ID" dirty="0" smtClean="0"/>
              <a:t>.</a:t>
            </a:r>
          </a:p>
          <a:p>
            <a:pPr marL="68580" indent="0" algn="just">
              <a:buNone/>
            </a:pPr>
            <a:endParaRPr lang="id-ID" dirty="0" smtClean="0"/>
          </a:p>
          <a:p>
            <a:pPr marL="68580" indent="0" algn="just">
              <a:buNone/>
            </a:pPr>
            <a:r>
              <a:rPr lang="id-ID" dirty="0" smtClean="0"/>
              <a:t>Menurut </a:t>
            </a:r>
            <a:r>
              <a:rPr lang="id-ID" i="1" dirty="0" smtClean="0"/>
              <a:t>Robbins</a:t>
            </a:r>
            <a:r>
              <a:rPr lang="id-ID" dirty="0" smtClean="0"/>
              <a:t> dalam buku “</a:t>
            </a:r>
            <a:r>
              <a:rPr lang="id-ID" i="1" dirty="0" smtClean="0"/>
              <a:t>Perilaku Organisasi</a:t>
            </a:r>
            <a:r>
              <a:rPr lang="id-ID" dirty="0" smtClean="0"/>
              <a:t>”</a:t>
            </a:r>
          </a:p>
          <a:p>
            <a:pPr marL="0" indent="0" algn="just">
              <a:buNone/>
            </a:pPr>
            <a:r>
              <a:rPr lang="id-ID" dirty="0"/>
              <a:t> </a:t>
            </a:r>
            <a:r>
              <a:rPr lang="id-ID" dirty="0" smtClean="0"/>
              <a:t>Pegawai </a:t>
            </a:r>
            <a:r>
              <a:rPr lang="id-ID" dirty="0" smtClean="0"/>
              <a:t>adalah orang pribadi yang bekerja pada    </a:t>
            </a:r>
          </a:p>
          <a:p>
            <a:pPr marL="0" indent="0" algn="just">
              <a:buNone/>
            </a:pPr>
            <a:r>
              <a:rPr lang="id-ID" dirty="0"/>
              <a:t> </a:t>
            </a:r>
            <a:r>
              <a:rPr lang="id-ID" dirty="0" smtClean="0"/>
              <a:t>pemberi </a:t>
            </a:r>
            <a:r>
              <a:rPr lang="id-ID" dirty="0" smtClean="0"/>
              <a:t>kerja, baik sebagai pegawai tetap atau tidak,  </a:t>
            </a:r>
          </a:p>
          <a:p>
            <a:pPr marL="0" indent="0" algn="just">
              <a:buNone/>
            </a:pPr>
            <a:r>
              <a:rPr lang="id-ID" dirty="0"/>
              <a:t> </a:t>
            </a:r>
            <a:r>
              <a:rPr lang="id-ID" dirty="0" smtClean="0"/>
              <a:t>berdasarkan </a:t>
            </a:r>
            <a:r>
              <a:rPr lang="id-ID" dirty="0" smtClean="0"/>
              <a:t>kesepakatan kerja, baik tertulis maupun tidak </a:t>
            </a:r>
          </a:p>
          <a:p>
            <a:pPr marL="0" indent="0" algn="just">
              <a:buNone/>
            </a:pPr>
            <a:r>
              <a:rPr lang="id-ID" dirty="0"/>
              <a:t> </a:t>
            </a:r>
            <a:r>
              <a:rPr lang="id-ID" dirty="0" smtClean="0"/>
              <a:t>tertulis </a:t>
            </a:r>
            <a:r>
              <a:rPr lang="id-ID" dirty="0" smtClean="0"/>
              <a:t>untuk melaksanakan suatu pekerjaan dalam   </a:t>
            </a:r>
          </a:p>
          <a:p>
            <a:pPr marL="0" indent="0" algn="just">
              <a:buNone/>
            </a:pPr>
            <a:r>
              <a:rPr lang="id-ID" dirty="0"/>
              <a:t> </a:t>
            </a:r>
            <a:r>
              <a:rPr lang="id-ID" dirty="0" smtClean="0"/>
              <a:t>jabatan </a:t>
            </a:r>
            <a:r>
              <a:rPr lang="id-ID" dirty="0" smtClean="0"/>
              <a:t>atau kegiatan tertentu yang ditetapkan oleh </a:t>
            </a:r>
            <a:r>
              <a:rPr lang="id-ID" dirty="0" smtClean="0"/>
              <a:t>  </a:t>
            </a:r>
          </a:p>
          <a:p>
            <a:pPr marL="0" indent="0" algn="just">
              <a:buNone/>
            </a:pPr>
            <a:r>
              <a:rPr lang="id-ID" dirty="0"/>
              <a:t> </a:t>
            </a:r>
            <a:r>
              <a:rPr lang="id-ID" dirty="0" smtClean="0"/>
              <a:t>pemberi  kerja</a:t>
            </a:r>
            <a:r>
              <a:rPr lang="id-ID" dirty="0" smtClean="0"/>
              <a:t>. </a:t>
            </a:r>
            <a:endParaRPr lang="id-ID" dirty="0"/>
          </a:p>
        </p:txBody>
      </p:sp>
    </p:spTree>
    <p:extLst>
      <p:ext uri="{BB962C8B-B14F-4D97-AF65-F5344CB8AC3E}">
        <p14:creationId xmlns:p14="http://schemas.microsoft.com/office/powerpoint/2010/main" val="15708988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down)">
                                      <p:cBhvr>
                                        <p:cTn id="28" dur="500"/>
                                        <p:tgtEl>
                                          <p:spTgt spid="3">
                                            <p:txEl>
                                              <p:pRg st="6" end="6"/>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down)">
                                      <p:cBhvr>
                                        <p:cTn id="31" dur="500"/>
                                        <p:tgtEl>
                                          <p:spTgt spid="3">
                                            <p:txEl>
                                              <p:pRg st="7" end="7"/>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ipe(down)">
                                      <p:cBhvr>
                                        <p:cTn id="34" dur="500"/>
                                        <p:tgtEl>
                                          <p:spTgt spid="3">
                                            <p:txEl>
                                              <p:pRg st="8" end="8"/>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wipe(down)">
                                      <p:cBhvr>
                                        <p:cTn id="4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024744" cy="1080120"/>
          </a:xfrm>
        </p:spPr>
        <p:txBody>
          <a:bodyPr>
            <a:noAutofit/>
          </a:bodyPr>
          <a:lstStyle/>
          <a:p>
            <a:r>
              <a:rPr lang="id-ID" sz="2800" dirty="0" smtClean="0"/>
              <a:t>PENGERTIAN FORMASI DAN PENGADAAN PEGAWAI</a:t>
            </a:r>
            <a:endParaRPr lang="id-ID" sz="2800" dirty="0"/>
          </a:p>
        </p:txBody>
      </p:sp>
      <p:sp>
        <p:nvSpPr>
          <p:cNvPr id="3" name="Content Placeholder 2"/>
          <p:cNvSpPr>
            <a:spLocks noGrp="1"/>
          </p:cNvSpPr>
          <p:nvPr>
            <p:ph idx="1"/>
          </p:nvPr>
        </p:nvSpPr>
        <p:spPr>
          <a:xfrm>
            <a:off x="505898" y="1340768"/>
            <a:ext cx="8064896" cy="4680520"/>
          </a:xfrm>
        </p:spPr>
        <p:txBody>
          <a:bodyPr>
            <a:normAutofit fontScale="92500" lnSpcReduction="10000"/>
          </a:bodyPr>
          <a:lstStyle/>
          <a:p>
            <a:pPr marL="68580" indent="0" algn="just">
              <a:buNone/>
            </a:pPr>
            <a:r>
              <a:rPr lang="id-ID" dirty="0" smtClean="0"/>
              <a:t>Formasi berasal dari bahasa </a:t>
            </a:r>
            <a:r>
              <a:rPr lang="id-ID" i="1" dirty="0" smtClean="0">
                <a:solidFill>
                  <a:srgbClr val="00B0F0"/>
                </a:solidFill>
              </a:rPr>
              <a:t>Belanda</a:t>
            </a:r>
            <a:r>
              <a:rPr lang="id-ID" dirty="0" smtClean="0"/>
              <a:t> </a:t>
            </a:r>
            <a:r>
              <a:rPr lang="id-ID" dirty="0" smtClean="0"/>
              <a:t>yakni “</a:t>
            </a:r>
            <a:r>
              <a:rPr lang="id-ID" i="1" dirty="0" smtClean="0">
                <a:solidFill>
                  <a:srgbClr val="00B0F0"/>
                </a:solidFill>
              </a:rPr>
              <a:t>Formatie</a:t>
            </a:r>
            <a:r>
              <a:rPr lang="id-ID" dirty="0" smtClean="0"/>
              <a:t>” dalam bahasa </a:t>
            </a:r>
            <a:r>
              <a:rPr lang="id-ID" i="1" dirty="0" smtClean="0">
                <a:solidFill>
                  <a:srgbClr val="C00000"/>
                </a:solidFill>
              </a:rPr>
              <a:t>Inggris</a:t>
            </a:r>
            <a:r>
              <a:rPr lang="id-ID" dirty="0" smtClean="0"/>
              <a:t> “</a:t>
            </a:r>
            <a:r>
              <a:rPr lang="id-ID" i="1" dirty="0" smtClean="0">
                <a:solidFill>
                  <a:srgbClr val="C00000"/>
                </a:solidFill>
              </a:rPr>
              <a:t>Formation</a:t>
            </a:r>
            <a:r>
              <a:rPr lang="id-ID" dirty="0" smtClean="0"/>
              <a:t>” yang artinya susunan</a:t>
            </a:r>
            <a:r>
              <a:rPr lang="id-ID" dirty="0" smtClean="0"/>
              <a:t>.</a:t>
            </a:r>
            <a:endParaRPr lang="id-ID" dirty="0" smtClean="0"/>
          </a:p>
          <a:p>
            <a:pPr marL="68580" indent="0" algn="just">
              <a:buNone/>
            </a:pPr>
            <a:r>
              <a:rPr lang="id-ID" dirty="0" smtClean="0"/>
              <a:t>Formasi adalah ketersediaan lowongan pekerjaan</a:t>
            </a:r>
          </a:p>
          <a:p>
            <a:pPr marL="68580" indent="0" algn="just">
              <a:buNone/>
            </a:pPr>
            <a:r>
              <a:rPr lang="id-ID" dirty="0" smtClean="0"/>
              <a:t>Formasi disusun berdasarkan kebutuhan </a:t>
            </a:r>
          </a:p>
          <a:p>
            <a:pPr marL="68580" indent="0" algn="just">
              <a:buNone/>
            </a:pPr>
            <a:r>
              <a:rPr lang="id-ID" dirty="0" smtClean="0"/>
              <a:t>Formasi berarti penentuan jumlah dan susunan pangkat pegawai negeri sipil yang diperlukan suatu satuan organisasi ditetapkan dalam suatu formasi untuk jangka waktu tertentu berdasarkan jenis sifat dan beban kerja yang harus dilaksanakan, dengan tujuan agar unit oganisasi itu mampu melaksanakan tugasnya secara berdaya guna berhasil guna dan berkelangsungan</a:t>
            </a:r>
          </a:p>
          <a:p>
            <a:pPr marL="68580" indent="0" algn="just">
              <a:buNone/>
            </a:pPr>
            <a:r>
              <a:rPr lang="id-ID" dirty="0" smtClean="0"/>
              <a:t>Persediaan pegawai adalah jumlah PNS yg dimiliki. Persediaan pegawai disebut Bezetting</a:t>
            </a:r>
          </a:p>
          <a:p>
            <a:pPr algn="just"/>
            <a:endParaRPr lang="id-ID" dirty="0">
              <a:latin typeface="Papyrus" pitchFamily="66" charset="0"/>
            </a:endParaRPr>
          </a:p>
          <a:p>
            <a:pPr marL="0" indent="0" algn="just">
              <a:buNone/>
            </a:pPr>
            <a:endParaRPr lang="id-ID" sz="2000" dirty="0" smtClean="0">
              <a:latin typeface="Papyrus" pitchFamily="66" charset="0"/>
            </a:endParaRPr>
          </a:p>
          <a:p>
            <a:pPr marL="0" indent="0" algn="just">
              <a:buNone/>
            </a:pPr>
            <a:endParaRPr lang="id-ID" sz="2000" dirty="0" smtClean="0">
              <a:latin typeface="Papyrus" pitchFamily="66" charset="0"/>
            </a:endParaRPr>
          </a:p>
          <a:p>
            <a:pPr marL="0" indent="0" algn="just">
              <a:buNone/>
            </a:pPr>
            <a:endParaRPr lang="id-ID" sz="2000" dirty="0">
              <a:latin typeface="Papyru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1124744"/>
            <a:ext cx="7488832" cy="3693319"/>
          </a:xfrm>
          <a:prstGeom prst="rect">
            <a:avLst/>
          </a:prstGeom>
          <a:noFill/>
        </p:spPr>
        <p:txBody>
          <a:bodyPr wrap="square" rtlCol="0">
            <a:spAutoFit/>
          </a:bodyPr>
          <a:lstStyle/>
          <a:p>
            <a:pPr marL="68580" indent="0">
              <a:buNone/>
            </a:pPr>
            <a:r>
              <a:rPr lang="id-ID" sz="2400" dirty="0"/>
              <a:t>Dasar Hukum </a:t>
            </a:r>
          </a:p>
          <a:p>
            <a:pPr marL="525780" indent="-457200">
              <a:buAutoNum type="alphaLcPeriod"/>
            </a:pPr>
            <a:r>
              <a:rPr lang="id-ID" sz="2400" dirty="0" smtClean="0"/>
              <a:t>UU  </a:t>
            </a:r>
            <a:r>
              <a:rPr lang="id-ID" sz="2400" dirty="0"/>
              <a:t>No 8/74 tentang Pokok pokok Kepegawaian </a:t>
            </a:r>
            <a:r>
              <a:rPr lang="id-ID" sz="2400" dirty="0" smtClean="0"/>
              <a:t>dan </a:t>
            </a:r>
            <a:r>
              <a:rPr lang="id-ID" sz="2400" dirty="0"/>
              <a:t>telah   </a:t>
            </a:r>
            <a:r>
              <a:rPr lang="id-ID" sz="2400" dirty="0" smtClean="0"/>
              <a:t>diubah </a:t>
            </a:r>
            <a:r>
              <a:rPr lang="id-ID" sz="2400" dirty="0"/>
              <a:t>dengan UU No </a:t>
            </a:r>
            <a:r>
              <a:rPr lang="id-ID" sz="2400" dirty="0" smtClean="0"/>
              <a:t>43/1999</a:t>
            </a:r>
          </a:p>
          <a:p>
            <a:endParaRPr lang="id-ID" sz="2400" dirty="0"/>
          </a:p>
          <a:p>
            <a:r>
              <a:rPr lang="id-ID" sz="2400" dirty="0"/>
              <a:t> </a:t>
            </a:r>
            <a:r>
              <a:rPr lang="id-ID" sz="2400" dirty="0" smtClean="0"/>
              <a:t>b</a:t>
            </a:r>
            <a:r>
              <a:rPr lang="id-ID" sz="2400" dirty="0"/>
              <a:t>. PP No 97/2000 juncto PP no 54 /2003 tentang </a:t>
            </a:r>
            <a:r>
              <a:rPr lang="id-ID" sz="2400" dirty="0" smtClean="0"/>
              <a:t>  </a:t>
            </a:r>
          </a:p>
          <a:p>
            <a:r>
              <a:rPr lang="id-ID" sz="2400" dirty="0"/>
              <a:t> </a:t>
            </a:r>
            <a:r>
              <a:rPr lang="id-ID" sz="2400" dirty="0" smtClean="0"/>
              <a:t>     Formasi       Pegawai</a:t>
            </a:r>
            <a:endParaRPr lang="id-ID" sz="2400" dirty="0"/>
          </a:p>
          <a:p>
            <a:r>
              <a:rPr lang="id-ID" sz="2400" dirty="0"/>
              <a:t>       </a:t>
            </a:r>
            <a:endParaRPr lang="id-ID" sz="2400" dirty="0" smtClean="0"/>
          </a:p>
          <a:p>
            <a:r>
              <a:rPr lang="id-ID" sz="2400" dirty="0" smtClean="0"/>
              <a:t>c</a:t>
            </a:r>
            <a:r>
              <a:rPr lang="id-ID" sz="2400" dirty="0"/>
              <a:t>. PP No. 5 /1976 tentang formasi pegawa</a:t>
            </a:r>
            <a:r>
              <a:rPr lang="id-ID" sz="2400" dirty="0">
                <a:latin typeface="Papyrus" pitchFamily="66" charset="0"/>
              </a:rPr>
              <a:t>i</a:t>
            </a:r>
          </a:p>
          <a:p>
            <a:endParaRPr lang="id-ID" dirty="0"/>
          </a:p>
        </p:txBody>
      </p:sp>
    </p:spTree>
    <p:extLst>
      <p:ext uri="{BB962C8B-B14F-4D97-AF65-F5344CB8AC3E}">
        <p14:creationId xmlns:p14="http://schemas.microsoft.com/office/powerpoint/2010/main" val="3912369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547" y="476672"/>
            <a:ext cx="8136904" cy="1080119"/>
          </a:xfrm>
        </p:spPr>
        <p:txBody>
          <a:bodyPr>
            <a:noAutofit/>
          </a:bodyPr>
          <a:lstStyle/>
          <a:p>
            <a:r>
              <a:rPr lang="id-ID" dirty="0" smtClean="0"/>
              <a:t>Prinsip penyusunan formasi pegawai</a:t>
            </a:r>
            <a:endParaRPr lang="id-ID" dirty="0"/>
          </a:p>
        </p:txBody>
      </p:sp>
      <p:sp>
        <p:nvSpPr>
          <p:cNvPr id="3" name="Text Placeholder 2"/>
          <p:cNvSpPr>
            <a:spLocks noGrp="1"/>
          </p:cNvSpPr>
          <p:nvPr>
            <p:ph type="body" idx="1"/>
          </p:nvPr>
        </p:nvSpPr>
        <p:spPr>
          <a:xfrm>
            <a:off x="503547" y="2276872"/>
            <a:ext cx="7812867" cy="3096344"/>
          </a:xfrm>
        </p:spPr>
        <p:txBody>
          <a:bodyPr>
            <a:normAutofit/>
          </a:bodyPr>
          <a:lstStyle/>
          <a:p>
            <a:r>
              <a:rPr lang="id-ID" sz="4000" dirty="0" smtClean="0"/>
              <a:t>1</a:t>
            </a:r>
            <a:r>
              <a:rPr lang="id-ID" sz="2800" dirty="0" smtClean="0"/>
              <a:t>.</a:t>
            </a:r>
            <a:r>
              <a:rPr lang="id-ID" sz="4000" dirty="0" smtClean="0"/>
              <a:t>Analisis </a:t>
            </a:r>
            <a:r>
              <a:rPr lang="id-ID" sz="4000" dirty="0" smtClean="0"/>
              <a:t>J</a:t>
            </a:r>
            <a:r>
              <a:rPr lang="id-ID" sz="4000" dirty="0" smtClean="0"/>
              <a:t>abatan/Pekerjaan</a:t>
            </a:r>
            <a:endParaRPr lang="id-ID" sz="4000" dirty="0" smtClean="0"/>
          </a:p>
          <a:p>
            <a:r>
              <a:rPr lang="id-ID" sz="4000" dirty="0" smtClean="0"/>
              <a:t>2.Analisis Kebutuhan Pegawai</a:t>
            </a:r>
            <a:endParaRPr lang="id-ID" sz="4000" dirty="0"/>
          </a:p>
        </p:txBody>
      </p:sp>
    </p:spTree>
    <p:extLst>
      <p:ext uri="{BB962C8B-B14F-4D97-AF65-F5344CB8AC3E}">
        <p14:creationId xmlns:p14="http://schemas.microsoft.com/office/powerpoint/2010/main" val="278371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7024744" cy="1143000"/>
          </a:xfrm>
        </p:spPr>
        <p:txBody>
          <a:bodyPr>
            <a:normAutofit fontScale="90000"/>
          </a:bodyPr>
          <a:lstStyle/>
          <a:p>
            <a:r>
              <a:rPr lang="id-ID" dirty="0" smtClean="0"/>
              <a:t>Definisi analisis (Sastrohadiwiryo, 2002:127)</a:t>
            </a:r>
            <a:endParaRPr lang="id-ID" dirty="0"/>
          </a:p>
        </p:txBody>
      </p:sp>
      <p:sp>
        <p:nvSpPr>
          <p:cNvPr id="3" name="Content Placeholder 2"/>
          <p:cNvSpPr>
            <a:spLocks noGrp="1"/>
          </p:cNvSpPr>
          <p:nvPr>
            <p:ph idx="1"/>
          </p:nvPr>
        </p:nvSpPr>
        <p:spPr>
          <a:xfrm>
            <a:off x="545930" y="1700808"/>
            <a:ext cx="7842494" cy="3508977"/>
          </a:xfrm>
        </p:spPr>
        <p:txBody>
          <a:bodyPr>
            <a:noAutofit/>
          </a:bodyPr>
          <a:lstStyle/>
          <a:p>
            <a:pPr marL="68580" indent="0">
              <a:buNone/>
            </a:pPr>
            <a:r>
              <a:rPr lang="id-ID" sz="3200" dirty="0" smtClean="0"/>
              <a:t>Suatu aktifitas/proses</a:t>
            </a:r>
          </a:p>
          <a:p>
            <a:pPr marL="68580" indent="0">
              <a:buNone/>
            </a:pPr>
            <a:r>
              <a:rPr lang="id-ID" sz="3200" dirty="0" smtClean="0"/>
              <a:t>- Mengkaji</a:t>
            </a:r>
          </a:p>
          <a:p>
            <a:pPr marL="68580" indent="0">
              <a:buNone/>
            </a:pPr>
            <a:r>
              <a:rPr lang="id-ID" sz="3200" dirty="0" smtClean="0"/>
              <a:t>- Mempelajari</a:t>
            </a:r>
          </a:p>
          <a:p>
            <a:pPr marL="68580" indent="0">
              <a:buNone/>
            </a:pPr>
            <a:r>
              <a:rPr lang="id-ID" sz="3200" dirty="0" smtClean="0"/>
              <a:t>- mengumpulkan</a:t>
            </a:r>
          </a:p>
          <a:p>
            <a:pPr marL="68580" indent="0">
              <a:buNone/>
            </a:pPr>
            <a:r>
              <a:rPr lang="id-ID" sz="3200" dirty="0" smtClean="0"/>
              <a:t>- mencatat</a:t>
            </a:r>
          </a:p>
          <a:p>
            <a:pPr marL="68580" indent="0">
              <a:buNone/>
            </a:pPr>
            <a:r>
              <a:rPr lang="id-ID" sz="3200" dirty="0" smtClean="0"/>
              <a:t>dan menganalisis ruang lingkup pekerjaan dengan sistematis dan sistemik</a:t>
            </a:r>
            <a:endParaRPr lang="id-ID" sz="3200" dirty="0"/>
          </a:p>
        </p:txBody>
      </p:sp>
    </p:spTree>
    <p:extLst>
      <p:ext uri="{BB962C8B-B14F-4D97-AF65-F5344CB8AC3E}">
        <p14:creationId xmlns:p14="http://schemas.microsoft.com/office/powerpoint/2010/main" val="136905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027664"/>
            <a:ext cx="7704856" cy="745152"/>
          </a:xfrm>
        </p:spPr>
        <p:txBody>
          <a:bodyPr>
            <a:normAutofit fontScale="90000"/>
          </a:bodyPr>
          <a:lstStyle/>
          <a:p>
            <a:r>
              <a:rPr lang="id-ID" dirty="0" smtClean="0"/>
              <a:t>Tujuan Analisis jabatan/pekerjaan</a:t>
            </a:r>
            <a:endParaRPr lang="id-ID" dirty="0"/>
          </a:p>
        </p:txBody>
      </p:sp>
      <p:sp>
        <p:nvSpPr>
          <p:cNvPr id="3" name="TextBox 2"/>
          <p:cNvSpPr txBox="1"/>
          <p:nvPr/>
        </p:nvSpPr>
        <p:spPr>
          <a:xfrm>
            <a:off x="539552" y="1988840"/>
            <a:ext cx="7848872" cy="4401205"/>
          </a:xfrm>
          <a:prstGeom prst="rect">
            <a:avLst/>
          </a:prstGeom>
          <a:noFill/>
        </p:spPr>
        <p:txBody>
          <a:bodyPr wrap="square" rtlCol="0">
            <a:spAutoFit/>
          </a:bodyPr>
          <a:lstStyle/>
          <a:p>
            <a:pPr algn="just"/>
            <a:r>
              <a:rPr lang="id-ID" sz="2800" dirty="0" smtClean="0"/>
              <a:t>1. Memperoleh tenaga kerja yang sesuai </a:t>
            </a:r>
          </a:p>
          <a:p>
            <a:pPr algn="just"/>
            <a:r>
              <a:rPr lang="id-ID" sz="2800" dirty="0" smtClean="0"/>
              <a:t>    dengan posisi yang    diharapkan/tepat</a:t>
            </a:r>
            <a:endParaRPr lang="id-ID" sz="2800" dirty="0"/>
          </a:p>
          <a:p>
            <a:pPr algn="just"/>
            <a:r>
              <a:rPr lang="id-ID" sz="2800" dirty="0" smtClean="0"/>
              <a:t>2. Memberi kepuasan pada calon tenaga </a:t>
            </a:r>
          </a:p>
          <a:p>
            <a:pPr algn="just"/>
            <a:r>
              <a:rPr lang="id-ID" sz="2800" dirty="0" smtClean="0"/>
              <a:t>    kerja</a:t>
            </a:r>
            <a:endParaRPr lang="id-ID" sz="2800" dirty="0"/>
          </a:p>
          <a:p>
            <a:pPr algn="just"/>
            <a:r>
              <a:rPr lang="id-ID" sz="2800" dirty="0" smtClean="0"/>
              <a:t>3. Menciptakan iklim dan kondisi tenaga </a:t>
            </a:r>
          </a:p>
          <a:p>
            <a:pPr algn="just"/>
            <a:r>
              <a:rPr lang="id-ID" sz="2800" dirty="0"/>
              <a:t> </a:t>
            </a:r>
            <a:r>
              <a:rPr lang="id-ID" sz="2800" dirty="0" smtClean="0"/>
              <a:t>   kerja yang tepat</a:t>
            </a:r>
          </a:p>
          <a:p>
            <a:pPr algn="just"/>
            <a:endParaRPr lang="id-ID" sz="2800" dirty="0"/>
          </a:p>
          <a:p>
            <a:pPr algn="just"/>
            <a:r>
              <a:rPr lang="id-ID" sz="2800" dirty="0" smtClean="0"/>
              <a:t>(Cek Peraturan Menteri Dalam Negeri tentang analisis/analisa jabatan)</a:t>
            </a:r>
          </a:p>
          <a:p>
            <a:pPr algn="just"/>
            <a:endParaRPr lang="id-ID" sz="2800" dirty="0"/>
          </a:p>
        </p:txBody>
      </p:sp>
    </p:spTree>
    <p:extLst>
      <p:ext uri="{BB962C8B-B14F-4D97-AF65-F5344CB8AC3E}">
        <p14:creationId xmlns:p14="http://schemas.microsoft.com/office/powerpoint/2010/main" val="920301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1152</TotalTime>
  <Words>404</Words>
  <Application>Microsoft Office PowerPoint</Application>
  <PresentationFormat>On-screen Show (4:3)</PresentationFormat>
  <Paragraphs>78</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Century Gothic</vt:lpstr>
      <vt:lpstr>Papyrus</vt:lpstr>
      <vt:lpstr>Wingdings 2</vt:lpstr>
      <vt:lpstr>Austin</vt:lpstr>
      <vt:lpstr>PowerPoint Presentation</vt:lpstr>
      <vt:lpstr>PowerPoint Presentation</vt:lpstr>
      <vt:lpstr>PowerPoint Presentation</vt:lpstr>
      <vt:lpstr>Definisi Pegawai</vt:lpstr>
      <vt:lpstr>PENGERTIAN FORMASI DAN PENGADAAN PEGAWAI</vt:lpstr>
      <vt:lpstr>PowerPoint Presentation</vt:lpstr>
      <vt:lpstr>Prinsip penyusunan formasi pegawai</vt:lpstr>
      <vt:lpstr>Definisi analisis (Sastrohadiwiryo, 2002:127)</vt:lpstr>
      <vt:lpstr>Tujuan Analisis jabatan/pekerjaan</vt:lpstr>
      <vt:lpstr>Fungsi Analisa jabatan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DASAR ANALISIS KEBUTUHAN PEGAWAI</dc:title>
  <dc:creator>USER</dc:creator>
  <cp:lastModifiedBy>SMKN 43 JKT BU WIWI</cp:lastModifiedBy>
  <cp:revision>57</cp:revision>
  <dcterms:created xsi:type="dcterms:W3CDTF">2015-09-07T08:16:25Z</dcterms:created>
  <dcterms:modified xsi:type="dcterms:W3CDTF">2020-08-27T02:35:04Z</dcterms:modified>
</cp:coreProperties>
</file>