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C76EDF7-6F1F-48D1-90DE-76428FC58C04}" type="datetimeFigureOut">
              <a:rPr lang="id-ID" smtClean="0"/>
              <a:t>24/08/2020</a:t>
            </a:fld>
            <a:endParaRPr lang="id-ID"/>
          </a:p>
        </p:txBody>
      </p:sp>
      <p:sp>
        <p:nvSpPr>
          <p:cNvPr id="5" name="Footer Placeholder 4"/>
          <p:cNvSpPr>
            <a:spLocks noGrp="1"/>
          </p:cNvSpPr>
          <p:nvPr>
            <p:ph type="ftr" sz="quarter" idx="11"/>
          </p:nvPr>
        </p:nvSpPr>
        <p:spPr/>
        <p:txBody>
          <a:bodyPr/>
          <a:lstStyle/>
          <a:p>
            <a:endParaRPr lang="id-ID"/>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D139F80-8919-447D-A5F6-BB0B1F983942}" type="slidenum">
              <a:rPr lang="id-ID" smtClean="0"/>
              <a:t>‹#›</a:t>
            </a:fld>
            <a:endParaRPr lang="id-ID"/>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6EDF7-6F1F-48D1-90DE-76428FC58C04}" type="datetimeFigureOut">
              <a:rPr lang="id-ID" smtClean="0"/>
              <a:t>24/08/2020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139F80-8919-447D-A5F6-BB0B1F98394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76EDF7-6F1F-48D1-90DE-76428FC58C04}" type="datetimeFigureOut">
              <a:rPr lang="id-ID" smtClean="0"/>
              <a:t>24/08/2020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139F80-8919-447D-A5F6-BB0B1F98394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6EDF7-6F1F-48D1-90DE-76428FC58C04}" type="datetimeFigureOut">
              <a:rPr lang="id-ID" smtClean="0"/>
              <a:t>24/08/2020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139F80-8919-447D-A5F6-BB0B1F98394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C76EDF7-6F1F-48D1-90DE-76428FC58C04}" type="datetimeFigureOut">
              <a:rPr lang="id-ID" smtClean="0"/>
              <a:t>24/08/2020</a:t>
            </a:fld>
            <a:endParaRPr lang="id-ID"/>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139F80-8919-447D-A5F6-BB0B1F983942}" type="slidenum">
              <a:rPr lang="id-ID" smtClean="0"/>
              <a:t>‹#›</a:t>
            </a:fld>
            <a:endParaRPr lang="id-ID"/>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76EDF7-6F1F-48D1-90DE-76428FC58C04}" type="datetimeFigureOut">
              <a:rPr lang="id-ID" smtClean="0"/>
              <a:t>24/08/2020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139F80-8919-447D-A5F6-BB0B1F983942}"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76EDF7-6F1F-48D1-90DE-76428FC58C04}" type="datetimeFigureOut">
              <a:rPr lang="id-ID" smtClean="0"/>
              <a:t>24/08/2020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D139F80-8919-447D-A5F6-BB0B1F98394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76EDF7-6F1F-48D1-90DE-76428FC58C04}" type="datetimeFigureOut">
              <a:rPr lang="id-ID" smtClean="0"/>
              <a:t>24/08/2020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D139F80-8919-447D-A5F6-BB0B1F98394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C76EDF7-6F1F-48D1-90DE-76428FC58C04}" type="datetimeFigureOut">
              <a:rPr lang="id-ID" smtClean="0"/>
              <a:t>24/08/2020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D139F80-8919-447D-A5F6-BB0B1F98394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76EDF7-6F1F-48D1-90DE-76428FC58C04}" type="datetimeFigureOut">
              <a:rPr lang="id-ID" smtClean="0"/>
              <a:t>24/08/2020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139F80-8919-447D-A5F6-BB0B1F983942}" type="slidenum">
              <a:rPr lang="id-ID" smtClean="0"/>
              <a:t>‹#›</a:t>
            </a:fld>
            <a:endParaRPr lang="id-ID"/>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C76EDF7-6F1F-48D1-90DE-76428FC58C04}" type="datetimeFigureOut">
              <a:rPr lang="id-ID" smtClean="0"/>
              <a:t>24/08/2020</a:t>
            </a:fld>
            <a:endParaRPr lang="id-ID"/>
          </a:p>
        </p:txBody>
      </p:sp>
      <p:sp>
        <p:nvSpPr>
          <p:cNvPr id="7" name="Slide Number Placeholder 6"/>
          <p:cNvSpPr>
            <a:spLocks noGrp="1"/>
          </p:cNvSpPr>
          <p:nvPr>
            <p:ph type="sldNum" sz="quarter" idx="12"/>
          </p:nvPr>
        </p:nvSpPr>
        <p:spPr/>
        <p:txBody>
          <a:bodyPr/>
          <a:lstStyle/>
          <a:p>
            <a:fld id="{2D139F80-8919-447D-A5F6-BB0B1F983942}" type="slidenum">
              <a:rPr lang="id-ID" smtClean="0"/>
              <a:t>‹#›</a:t>
            </a:fld>
            <a:endParaRPr lang="id-ID"/>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id-ID"/>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C76EDF7-6F1F-48D1-90DE-76428FC58C04}" type="datetimeFigureOut">
              <a:rPr lang="id-ID" smtClean="0"/>
              <a:t>24/08/2020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D139F80-8919-447D-A5F6-BB0B1F983942}" type="slidenum">
              <a:rPr lang="id-ID" smtClean="0"/>
              <a:t>‹#›</a:t>
            </a:fld>
            <a:endParaRPr lang="id-ID"/>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dirty="0" smtClean="0"/>
              <a:t>Otomatisasi Tata Kelola Perkantoran</a:t>
            </a:r>
            <a:endParaRPr lang="id-ID" dirty="0"/>
          </a:p>
        </p:txBody>
      </p:sp>
      <p:sp>
        <p:nvSpPr>
          <p:cNvPr id="2" name="Title 1"/>
          <p:cNvSpPr>
            <a:spLocks noGrp="1"/>
          </p:cNvSpPr>
          <p:nvPr>
            <p:ph type="ctrTitle"/>
          </p:nvPr>
        </p:nvSpPr>
        <p:spPr/>
        <p:txBody>
          <a:bodyPr/>
          <a:lstStyle/>
          <a:p>
            <a:r>
              <a:rPr lang="id-ID" dirty="0" smtClean="0"/>
              <a:t>Aspek Humas </a:t>
            </a:r>
            <a:endParaRPr lang="id-ID" dirty="0"/>
          </a:p>
        </p:txBody>
      </p:sp>
    </p:spTree>
    <p:extLst>
      <p:ext uri="{BB962C8B-B14F-4D97-AF65-F5344CB8AC3E}">
        <p14:creationId xmlns:p14="http://schemas.microsoft.com/office/powerpoint/2010/main" val="340165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Aspek Komunikasi</a:t>
            </a:r>
            <a:endParaRPr lang="id-ID" dirty="0"/>
          </a:p>
        </p:txBody>
      </p:sp>
      <p:sp>
        <p:nvSpPr>
          <p:cNvPr id="3" name="TextBox 2"/>
          <p:cNvSpPr txBox="1"/>
          <p:nvPr/>
        </p:nvSpPr>
        <p:spPr>
          <a:xfrm>
            <a:off x="251520" y="1916832"/>
            <a:ext cx="8568952" cy="3539430"/>
          </a:xfrm>
          <a:prstGeom prst="rect">
            <a:avLst/>
          </a:prstGeom>
          <a:noFill/>
        </p:spPr>
        <p:txBody>
          <a:bodyPr wrap="square" rtlCol="0">
            <a:spAutoFit/>
          </a:bodyPr>
          <a:lstStyle/>
          <a:p>
            <a:pPr algn="just"/>
            <a:r>
              <a:rPr lang="id-ID" sz="3200" dirty="0" smtClean="0"/>
              <a:t>Komunikasi adalah proses menyampaikan ide atau gagasan dari satu pihak kepada pihak lain baik perseorangan atau kelompok. Komunikasi merupakan hal penting dalam interaksi. </a:t>
            </a:r>
          </a:p>
          <a:p>
            <a:pPr algn="just"/>
            <a:r>
              <a:rPr lang="id-ID" sz="3200" dirty="0" smtClean="0"/>
              <a:t>Keberhasilan komunikasi ekternal sangat tergantung pada komunikasi internal</a:t>
            </a:r>
            <a:endParaRPr lang="id-ID" sz="3200" dirty="0"/>
          </a:p>
        </p:txBody>
      </p:sp>
    </p:spTree>
    <p:extLst>
      <p:ext uri="{BB962C8B-B14F-4D97-AF65-F5344CB8AC3E}">
        <p14:creationId xmlns:p14="http://schemas.microsoft.com/office/powerpoint/2010/main" val="2616004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Aspek Pelayanan</a:t>
            </a:r>
            <a:endParaRPr lang="id-ID" dirty="0"/>
          </a:p>
        </p:txBody>
      </p:sp>
      <p:sp>
        <p:nvSpPr>
          <p:cNvPr id="3" name="TextBox 2"/>
          <p:cNvSpPr txBox="1"/>
          <p:nvPr/>
        </p:nvSpPr>
        <p:spPr>
          <a:xfrm>
            <a:off x="127972" y="1772816"/>
            <a:ext cx="8856984" cy="4801314"/>
          </a:xfrm>
          <a:prstGeom prst="rect">
            <a:avLst/>
          </a:prstGeom>
          <a:noFill/>
        </p:spPr>
        <p:txBody>
          <a:bodyPr wrap="square" rtlCol="0">
            <a:spAutoFit/>
          </a:bodyPr>
          <a:lstStyle/>
          <a:p>
            <a:pPr algn="just"/>
            <a:r>
              <a:rPr lang="id-ID" dirty="0"/>
              <a:t>Layanan adalah memberi bantuan atau pertolongan kepada pihak lain, pada humas berarti </a:t>
            </a:r>
            <a:r>
              <a:rPr lang="id-ID" dirty="0" smtClean="0"/>
              <a:t> memenuhi </a:t>
            </a:r>
            <a:r>
              <a:rPr lang="id-ID" dirty="0"/>
              <a:t>kebutuhan </a:t>
            </a:r>
            <a:r>
              <a:rPr lang="id-ID" dirty="0" smtClean="0"/>
              <a:t>dan memberi pelayanan </a:t>
            </a:r>
            <a:r>
              <a:rPr lang="id-ID" dirty="0"/>
              <a:t>secara </a:t>
            </a:r>
            <a:r>
              <a:rPr lang="id-ID" smtClean="0"/>
              <a:t>memuaskan/maxsimal kepada </a:t>
            </a:r>
            <a:r>
              <a:rPr lang="id-ID" dirty="0"/>
              <a:t>pelanggan yang </a:t>
            </a:r>
            <a:r>
              <a:rPr lang="id-ID" dirty="0" smtClean="0"/>
              <a:t>membutuhkan</a:t>
            </a:r>
            <a:r>
              <a:rPr lang="id-ID" smtClean="0"/>
              <a:t>, melalui berbagai macam media</a:t>
            </a:r>
            <a:endParaRPr lang="id-ID" dirty="0" smtClean="0"/>
          </a:p>
          <a:p>
            <a:pPr algn="just"/>
            <a:endParaRPr lang="id-ID" dirty="0"/>
          </a:p>
          <a:p>
            <a:pPr algn="just"/>
            <a:r>
              <a:rPr lang="id-ID" dirty="0"/>
              <a:t>Dalam bukunya yang bertajuk Hubungan Masyarakat Membina Hubungan Baik Dengan Publik (2001 : 138), Loina beranggapan bahwa :</a:t>
            </a:r>
            <a:br>
              <a:rPr lang="id-ID" dirty="0"/>
            </a:br>
            <a:r>
              <a:rPr lang="id-ID" dirty="0"/>
              <a:t>Pelayanan merupakan suatu proses keseluruhan dari pembentukan citra perusahaan, baik melalui media berita, membentuk budaya perusahaan secara internal, maupun melakukan komunikasi tentang pandangan perusahaan kepada para pemimpin pemerintahan serta publik lainnya yang berkepentingan.</a:t>
            </a:r>
          </a:p>
          <a:p>
            <a:pPr algn="just"/>
            <a:r>
              <a:rPr lang="id-ID" dirty="0"/>
              <a:t/>
            </a:r>
            <a:br>
              <a:rPr lang="id-ID" dirty="0"/>
            </a:br>
            <a:r>
              <a:rPr lang="id-ID" dirty="0"/>
              <a:t>Menurut Moenir dalam bukunya Manajemen Pelayanan Umum Di Indonesia, mengatakan bahwa : ” Pelayanan adalah proses pemenuhan kebutuhan </a:t>
            </a:r>
            <a:r>
              <a:rPr lang="id-ID" dirty="0" smtClean="0"/>
              <a:t>melalui </a:t>
            </a:r>
            <a:r>
              <a:rPr lang="id-ID" dirty="0"/>
              <a:t>aktivitas orang lain secara langsung.” (Moenir, 1992 : 16)</a:t>
            </a:r>
          </a:p>
          <a:p>
            <a:endParaRPr lang="id-ID" dirty="0"/>
          </a:p>
        </p:txBody>
      </p:sp>
    </p:spTree>
    <p:extLst>
      <p:ext uri="{BB962C8B-B14F-4D97-AF65-F5344CB8AC3E}">
        <p14:creationId xmlns:p14="http://schemas.microsoft.com/office/powerpoint/2010/main" val="1735986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Aspek Kesetiaan</a:t>
            </a:r>
            <a:endParaRPr lang="id-ID" dirty="0"/>
          </a:p>
        </p:txBody>
      </p:sp>
      <p:sp>
        <p:nvSpPr>
          <p:cNvPr id="3" name="TextBox 2"/>
          <p:cNvSpPr txBox="1"/>
          <p:nvPr/>
        </p:nvSpPr>
        <p:spPr>
          <a:xfrm>
            <a:off x="683568" y="1916832"/>
            <a:ext cx="8003232" cy="3539430"/>
          </a:xfrm>
          <a:prstGeom prst="rect">
            <a:avLst/>
          </a:prstGeom>
          <a:noFill/>
        </p:spPr>
        <p:txBody>
          <a:bodyPr wrap="square" rtlCol="0">
            <a:spAutoFit/>
          </a:bodyPr>
          <a:lstStyle/>
          <a:p>
            <a:pPr algn="just"/>
            <a:r>
              <a:rPr lang="id-ID" sz="3200" dirty="0" smtClean="0"/>
              <a:t>Dimana persepsi,  sikap, dan  opini publik terhadap perusahaan terus dipertahankan dalam usaha menggiring publik agar tetap setia atau loyalitas masyarakat terhadap suatu produk tetap bertahan dan keberadaannya tetap diakui </a:t>
            </a:r>
            <a:endParaRPr lang="id-ID" sz="3200" dirty="0"/>
          </a:p>
        </p:txBody>
      </p:sp>
    </p:spTree>
    <p:extLst>
      <p:ext uri="{BB962C8B-B14F-4D97-AF65-F5344CB8AC3E}">
        <p14:creationId xmlns:p14="http://schemas.microsoft.com/office/powerpoint/2010/main" val="4041793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Aspek Etika dan Moral</a:t>
            </a:r>
            <a:endParaRPr lang="id-ID" dirty="0"/>
          </a:p>
        </p:txBody>
      </p:sp>
      <p:sp>
        <p:nvSpPr>
          <p:cNvPr id="3" name="TextBox 2"/>
          <p:cNvSpPr txBox="1"/>
          <p:nvPr/>
        </p:nvSpPr>
        <p:spPr>
          <a:xfrm>
            <a:off x="251520" y="1700808"/>
            <a:ext cx="8435280" cy="3416320"/>
          </a:xfrm>
          <a:prstGeom prst="rect">
            <a:avLst/>
          </a:prstGeom>
          <a:noFill/>
        </p:spPr>
        <p:txBody>
          <a:bodyPr wrap="square" rtlCol="0">
            <a:spAutoFit/>
          </a:bodyPr>
          <a:lstStyle/>
          <a:p>
            <a:pPr algn="just"/>
            <a:r>
              <a:rPr lang="id-ID" sz="2400" dirty="0" smtClean="0"/>
              <a:t>Setiap pekerjaan yang membutuhkan kecakapan secara profesional mempunyai kode etik sebagai pedoman bersikap dan bertingkah laku yang sesuai dengan aturan kode etik profesi tsb. Maka seorang public relation harus selalu menjunjung tinggi etika dan moral dalam kehidupannya, menjunjung tinggi etika Perhumas, baik komitmen pribadi, perilaku terhadap klient atau atasan, perilaku terhadap masyarakat dan media massa dan perilaku terhadap teman sejawat</a:t>
            </a:r>
            <a:endParaRPr lang="id-ID" sz="2400" dirty="0"/>
          </a:p>
        </p:txBody>
      </p:sp>
    </p:spTree>
    <p:extLst>
      <p:ext uri="{BB962C8B-B14F-4D97-AF65-F5344CB8AC3E}">
        <p14:creationId xmlns:p14="http://schemas.microsoft.com/office/powerpoint/2010/main" val="691321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Aspek Produktifitas</a:t>
            </a:r>
            <a:endParaRPr lang="id-ID" dirty="0"/>
          </a:p>
        </p:txBody>
      </p:sp>
      <p:sp>
        <p:nvSpPr>
          <p:cNvPr id="3" name="TextBox 2"/>
          <p:cNvSpPr txBox="1"/>
          <p:nvPr/>
        </p:nvSpPr>
        <p:spPr>
          <a:xfrm>
            <a:off x="179512" y="1844824"/>
            <a:ext cx="8147248" cy="3816429"/>
          </a:xfrm>
          <a:prstGeom prst="rect">
            <a:avLst/>
          </a:prstGeom>
          <a:noFill/>
        </p:spPr>
        <p:txBody>
          <a:bodyPr wrap="square" rtlCol="0">
            <a:spAutoFit/>
          </a:bodyPr>
          <a:lstStyle/>
          <a:p>
            <a:pPr algn="just"/>
            <a:r>
              <a:rPr lang="id-ID" sz="2800" dirty="0" smtClean="0"/>
              <a:t>Produktivitas </a:t>
            </a:r>
            <a:r>
              <a:rPr lang="id-ID" sz="2800" dirty="0"/>
              <a:t>dapat digambarkan dalam dua pengertian yaitu secara teknis dan finansial. Pengertian produktivitas secara teknis adalah pengefesiensian produksi terutama dalam pemakaian ilmu dan teknologi. Sedangkan pengertian produktivitas secara finansial adalah pengukuran produktivitas atas output dan input yang telah dikuantifikasi</a:t>
            </a:r>
            <a:r>
              <a:rPr lang="id-ID" sz="2800" dirty="0" smtClean="0"/>
              <a:t>..</a:t>
            </a:r>
          </a:p>
          <a:p>
            <a:pPr algn="just"/>
            <a:endParaRPr lang="id-ID" dirty="0"/>
          </a:p>
        </p:txBody>
      </p:sp>
    </p:spTree>
    <p:extLst>
      <p:ext uri="{BB962C8B-B14F-4D97-AF65-F5344CB8AC3E}">
        <p14:creationId xmlns:p14="http://schemas.microsoft.com/office/powerpoint/2010/main" val="10243465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259</TotalTime>
  <Words>238</Words>
  <Application>Microsoft Office PowerPoint</Application>
  <PresentationFormat>On-screen Show (4:3)</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Book Antiqua</vt:lpstr>
      <vt:lpstr>Century Gothic</vt:lpstr>
      <vt:lpstr>Apothecary</vt:lpstr>
      <vt:lpstr>Aspek Humas </vt:lpstr>
      <vt:lpstr>Aspek Komunikasi</vt:lpstr>
      <vt:lpstr>Aspek Pelayanan</vt:lpstr>
      <vt:lpstr>Aspek Kesetiaan</vt:lpstr>
      <vt:lpstr>Aspek Etika dan Moral</vt:lpstr>
      <vt:lpstr>Aspek Produktifitas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Aspek Humas </dc:title>
  <dc:creator>TOSHIBA</dc:creator>
  <cp:lastModifiedBy>SMKN 43 JKT BU WIWI</cp:lastModifiedBy>
  <cp:revision>11</cp:revision>
  <dcterms:created xsi:type="dcterms:W3CDTF">2018-09-30T12:25:49Z</dcterms:created>
  <dcterms:modified xsi:type="dcterms:W3CDTF">2020-08-24T14:16:07Z</dcterms:modified>
</cp:coreProperties>
</file>