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4" r:id="rId3"/>
    <p:sldId id="259" r:id="rId4"/>
    <p:sldId id="275" r:id="rId5"/>
    <p:sldId id="276" r:id="rId6"/>
    <p:sldId id="277" r:id="rId7"/>
    <p:sldId id="27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7/29/2020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7/29/2020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7/29/2020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7/29/2020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7/29/2020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7/29/2020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7/29/2020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4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68"/>
            <a:ext cx="12192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32856" y="329143"/>
            <a:ext cx="6091312" cy="6165166"/>
          </a:xfrm>
          <a:prstGeom prst="ellipse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1">
            <a:schemeClr val="accent4"/>
          </a:lnRef>
          <a:fillRef idx="1003">
            <a:schemeClr val="dk2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ge Italic" panose="03070502040507070304" pitchFamily="66" charset="0"/>
              </a:rPr>
              <a:t>Pembahasan</a:t>
            </a:r>
            <a:r>
              <a:rPr lang="en-US" sz="6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ge Italic" panose="03070502040507070304" pitchFamily="66" charset="0"/>
              </a:rPr>
              <a:t> </a:t>
            </a:r>
          </a:p>
          <a:p>
            <a:pPr algn="ctr"/>
            <a:r>
              <a:rPr lang="en-US" sz="6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ge Italic" panose="03070502040507070304" pitchFamily="66" charset="0"/>
              </a:rPr>
              <a:t>Tugas</a:t>
            </a:r>
            <a:r>
              <a:rPr lang="en-US" sz="6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ge Italic" panose="03070502040507070304" pitchFamily="66" charset="0"/>
              </a:rPr>
              <a:t> 1</a:t>
            </a:r>
          </a:p>
          <a:p>
            <a:pPr algn="ctr"/>
            <a:endParaRPr lang="en-US" sz="20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  <a:p>
            <a:pPr algn="ctr"/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(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Vektor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pada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dimensi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dua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)</a:t>
            </a:r>
          </a:p>
          <a:p>
            <a:pPr algn="ctr"/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Kelas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 XI AKL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dan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 XI OTKP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Tahun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 2020</a:t>
            </a:r>
          </a:p>
          <a:p>
            <a:pPr algn="ctr"/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  <a:p>
            <a:pPr algn="ctr"/>
            <a:endParaRPr lang="en-US" sz="24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5093" y="5084803"/>
            <a:ext cx="4208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Mathematics  Learning by Zaen Surya Larasati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29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13539" y="221566"/>
            <a:ext cx="6091312" cy="616516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1003">
            <a:schemeClr val="dk2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Bilangan</a:t>
            </a:r>
            <a:r>
              <a:rPr 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 </a:t>
            </a:r>
            <a:r>
              <a:rPr lang="en-US" sz="4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Berpangkat</a:t>
            </a:r>
            <a:endParaRPr lang="en-US" sz="4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Lucida Calligraphy" panose="03010101010101010101" pitchFamily="66" charset="0"/>
            </a:endParaRPr>
          </a:p>
          <a:p>
            <a:pPr algn="ctr"/>
            <a:r>
              <a:rPr 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(</a:t>
            </a:r>
            <a:r>
              <a:rPr lang="en-US" sz="4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Eksponen</a:t>
            </a:r>
            <a:r>
              <a:rPr 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)</a:t>
            </a:r>
            <a:endParaRPr lang="en-U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0158" y="5023424"/>
            <a:ext cx="349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Online Learning by Zaen Surya Larasati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73" y="61841"/>
            <a:ext cx="7253947" cy="673431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27000">
              <a:schemeClr val="tx1"/>
            </a:glow>
          </a:effectLst>
        </p:spPr>
      </p:pic>
      <p:sp>
        <p:nvSpPr>
          <p:cNvPr id="20" name="TextBox 19"/>
          <p:cNvSpPr txBox="1"/>
          <p:nvPr/>
        </p:nvSpPr>
        <p:spPr>
          <a:xfrm>
            <a:off x="4083731" y="6381285"/>
            <a:ext cx="426801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Mathematics Learning by Zaen Surya Larasati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3208319" y="116591"/>
            <a:ext cx="5908165" cy="1367845"/>
          </a:xfrm>
          <a:prstGeom prst="wedgeRectCallout">
            <a:avLst>
              <a:gd name="adj1" fmla="val -31310"/>
              <a:gd name="adj2" fmla="val 72912"/>
            </a:avLst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Gambarlah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pada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satu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bidang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Cartesius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vector-vector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berikut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! [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titik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O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adalah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titik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pusat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O(0,0) ]</a:t>
            </a:r>
            <a:endParaRPr lang="en-US" sz="2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386197" y="561275"/>
            <a:ext cx="854684" cy="86132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Britannic Bold" panose="020B0903060703020204" pitchFamily="34" charset="0"/>
              </a:rPr>
              <a:t>1.</a:t>
            </a:r>
            <a:endParaRPr lang="en-US" sz="2800" dirty="0">
              <a:latin typeface="Britannic Bold" panose="020B09030607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Folded Corner 10"/>
              <p:cNvSpPr/>
              <p:nvPr/>
            </p:nvSpPr>
            <p:spPr>
              <a:xfrm>
                <a:off x="292260" y="2191333"/>
                <a:ext cx="2948622" cy="3201423"/>
              </a:xfrm>
              <a:prstGeom prst="foldedCorner">
                <a:avLst/>
              </a:prstGeom>
              <a:solidFill>
                <a:schemeClr val="bg2">
                  <a:lumMod val="50000"/>
                  <a:alpha val="96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𝐷𝑖𝑘𝑒𝑡𝑎h𝑢𝑖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1400" b="0" i="1" dirty="0" smtClean="0">
                  <a:latin typeface="Cambria Math" panose="02040503050406030204" pitchFamily="18" charset="0"/>
                </a:endParaRPr>
              </a:p>
              <a:p>
                <a:pPr>
                  <a:tabLst>
                    <a:tab pos="0" algn="l"/>
                  </a:tabLst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+7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400" b="0" dirty="0" smtClean="0"/>
                  <a:t> </a:t>
                </a:r>
              </a:p>
              <a:p>
                <a:r>
                  <a:rPr lang="en-US" sz="24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400" b="0" dirty="0" smtClean="0"/>
              </a:p>
              <a:p>
                <a:r>
                  <a:rPr lang="en-US" sz="24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𝑂𝐶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400" b="0" dirty="0" smtClean="0"/>
              </a:p>
              <a:p>
                <a:r>
                  <a:rPr lang="en-US" sz="24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=−6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400" b="0" dirty="0" smtClean="0"/>
              </a:p>
              <a:p>
                <a:r>
                  <a:rPr lang="en-US" sz="24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𝑂𝐸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400" b="0" dirty="0" smtClean="0"/>
              </a:p>
              <a:p>
                <a:r>
                  <a:rPr lang="en-US" sz="24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𝑂𝐹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+7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400" b="0" dirty="0" smtClean="0"/>
              </a:p>
              <a:p>
                <a:endParaRPr lang="en-US" sz="2400" dirty="0"/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  <a:p>
                <a:endParaRPr lang="en-US" dirty="0"/>
              </a:p>
              <a:p>
                <a:pPr algn="ctr"/>
                <a:endParaRPr lang="en-US" b="1" dirty="0" smtClean="0"/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11" name="Folded Corner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60" y="2191333"/>
                <a:ext cx="2948622" cy="3201423"/>
              </a:xfrm>
              <a:prstGeom prst="foldedCorner">
                <a:avLst/>
              </a:prstGeom>
              <a:blipFill rotWithShape="0">
                <a:blip r:embed="rId5"/>
                <a:stretch>
                  <a:fillRect b="-21928"/>
                </a:stretch>
              </a:blipFill>
              <a:ln>
                <a:solidFill>
                  <a:schemeClr val="accent4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2" t="1483" r="697" b="28430"/>
          <a:stretch/>
        </p:blipFill>
        <p:spPr>
          <a:xfrm>
            <a:off x="3740890" y="1685116"/>
            <a:ext cx="4340792" cy="480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4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13539" y="221566"/>
            <a:ext cx="6091312" cy="616516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1003">
            <a:schemeClr val="dk2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Bilangan</a:t>
            </a:r>
            <a:r>
              <a:rPr 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 </a:t>
            </a:r>
            <a:r>
              <a:rPr lang="en-US" sz="4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Berpangkat</a:t>
            </a:r>
            <a:endParaRPr lang="en-US" sz="4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Lucida Calligraphy" panose="03010101010101010101" pitchFamily="66" charset="0"/>
            </a:endParaRPr>
          </a:p>
          <a:p>
            <a:pPr algn="ctr"/>
            <a:r>
              <a:rPr 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(</a:t>
            </a:r>
            <a:r>
              <a:rPr lang="en-US" sz="4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Eksponen</a:t>
            </a:r>
            <a:r>
              <a:rPr 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)</a:t>
            </a:r>
            <a:endParaRPr lang="en-U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0158" y="5023424"/>
            <a:ext cx="349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Online Learning by Zaen Surya Larasati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73" y="61841"/>
            <a:ext cx="7253947" cy="673431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27000">
              <a:schemeClr val="tx1"/>
            </a:glow>
          </a:effectLst>
        </p:spPr>
      </p:pic>
      <p:sp>
        <p:nvSpPr>
          <p:cNvPr id="20" name="TextBox 19"/>
          <p:cNvSpPr txBox="1"/>
          <p:nvPr/>
        </p:nvSpPr>
        <p:spPr>
          <a:xfrm>
            <a:off x="4083731" y="6381285"/>
            <a:ext cx="426801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Mathematics Learning by Zaen Surya Larasati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3240881" y="353992"/>
            <a:ext cx="5908165" cy="1486195"/>
          </a:xfrm>
          <a:prstGeom prst="wedgeRectCallout">
            <a:avLst>
              <a:gd name="adj1" fmla="val -31517"/>
              <a:gd name="adj2" fmla="val 74414"/>
            </a:avLst>
          </a:prstGeom>
          <a:solidFill>
            <a:srgbClr val="FFFF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Diketahui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koordinat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titik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A(-1,9)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vector AB = i+5j.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Koordinat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titik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B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adalah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…</a:t>
            </a:r>
            <a:endParaRPr lang="en-US" sz="2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386197" y="561275"/>
            <a:ext cx="854684" cy="86132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ritannic Bold" panose="020B0903060703020204" pitchFamily="34" charset="0"/>
              </a:rPr>
              <a:t>2</a:t>
            </a:r>
            <a:r>
              <a:rPr lang="en-US" sz="2800" dirty="0" smtClean="0">
                <a:latin typeface="Britannic Bold" panose="020B0903060703020204" pitchFamily="34" charset="0"/>
              </a:rPr>
              <a:t>.</a:t>
            </a:r>
            <a:endParaRPr lang="en-US" sz="2800" dirty="0">
              <a:latin typeface="Britannic Bold" panose="020B09030607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Folded Corner 2"/>
              <p:cNvSpPr/>
              <p:nvPr/>
            </p:nvSpPr>
            <p:spPr>
              <a:xfrm>
                <a:off x="3224026" y="2401462"/>
                <a:ext cx="3868615" cy="3979823"/>
              </a:xfrm>
              <a:prstGeom prst="foldedCorner">
                <a:avLst/>
              </a:prstGeom>
              <a:solidFill>
                <a:schemeClr val="accent1">
                  <a:lumMod val="50000"/>
                  <a:alpha val="8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b="0" dirty="0" smtClean="0">
                  <a:solidFill>
                    <a:srgbClr val="FFFF00"/>
                  </a:solidFill>
                </a:endParaRPr>
              </a:p>
              <a:p>
                <a:endParaRPr lang="en-US" sz="10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 smtClean="0"/>
              </a:p>
              <a:p>
                <a:endParaRPr lang="en-US" sz="9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   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          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   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 smtClean="0"/>
              </a:p>
              <a:p>
                <a:endParaRPr lang="en-US" sz="1200" dirty="0"/>
              </a:p>
              <a:p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Jadi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oordinat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titik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B(0,14)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dirty="0"/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  <a:p>
                <a:endParaRPr lang="en-US" dirty="0"/>
              </a:p>
              <a:p>
                <a:pPr algn="ctr"/>
                <a:endParaRPr lang="en-US" b="1" dirty="0" smtClean="0"/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3" name="Folded Corner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026" y="2401462"/>
                <a:ext cx="3868615" cy="3979823"/>
              </a:xfrm>
              <a:prstGeom prst="foldedCorner">
                <a:avLst/>
              </a:prstGeom>
              <a:blipFill rotWithShape="0">
                <a:blip r:embed="rId5"/>
                <a:stretch>
                  <a:fillRect l="-2355" r="-314" b="-19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Callout 10"/>
          <p:cNvSpPr/>
          <p:nvPr/>
        </p:nvSpPr>
        <p:spPr>
          <a:xfrm>
            <a:off x="7092641" y="2099132"/>
            <a:ext cx="3054481" cy="1787068"/>
          </a:xfrm>
          <a:prstGeom prst="wedgeEllipseCallout">
            <a:avLst>
              <a:gd name="adj1" fmla="val -105307"/>
              <a:gd name="adj2" fmla="val 19718"/>
            </a:avLst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Karena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yang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ditanya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jadi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Anya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pindah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ruas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A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berubah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tanda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karena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pindah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ruas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9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13539" y="221566"/>
            <a:ext cx="6091312" cy="616516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1003">
            <a:schemeClr val="dk2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Bilangan</a:t>
            </a:r>
            <a:r>
              <a:rPr 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 </a:t>
            </a:r>
            <a:r>
              <a:rPr lang="en-US" sz="4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Berpangkat</a:t>
            </a:r>
            <a:endParaRPr lang="en-US" sz="4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Lucida Calligraphy" panose="03010101010101010101" pitchFamily="66" charset="0"/>
            </a:endParaRPr>
          </a:p>
          <a:p>
            <a:pPr algn="ctr"/>
            <a:r>
              <a:rPr 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(</a:t>
            </a:r>
            <a:r>
              <a:rPr lang="en-US" sz="4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Eksponen</a:t>
            </a:r>
            <a:r>
              <a:rPr 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)</a:t>
            </a:r>
            <a:endParaRPr lang="en-U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0158" y="5023424"/>
            <a:ext cx="349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Online Learning by Zaen Surya Larasati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73" y="61841"/>
            <a:ext cx="7253947" cy="673431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27000">
              <a:schemeClr val="tx1"/>
            </a:glow>
          </a:effectLst>
        </p:spPr>
      </p:pic>
      <p:sp>
        <p:nvSpPr>
          <p:cNvPr id="20" name="TextBox 19"/>
          <p:cNvSpPr txBox="1"/>
          <p:nvPr/>
        </p:nvSpPr>
        <p:spPr>
          <a:xfrm>
            <a:off x="4083731" y="6381285"/>
            <a:ext cx="426801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Mathematics Learning by Zaen Surya Larasati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3240881" y="353992"/>
            <a:ext cx="5908165" cy="1486195"/>
          </a:xfrm>
          <a:prstGeom prst="wedgeRectCallout">
            <a:avLst/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Jika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koordinat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titik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P(3, -9)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Q(-5,2),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maka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panjang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/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besar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vector PQ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adalah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…</a:t>
            </a:r>
            <a:endParaRPr lang="en-US" sz="2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386197" y="561275"/>
            <a:ext cx="854684" cy="86132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Britannic Bold" panose="020B0903060703020204" pitchFamily="34" charset="0"/>
              </a:rPr>
              <a:t>3.</a:t>
            </a:r>
            <a:endParaRPr lang="en-US" sz="2800" dirty="0">
              <a:latin typeface="Britannic Bold" panose="020B09030607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Folded Corner 10"/>
              <p:cNvSpPr/>
              <p:nvPr/>
            </p:nvSpPr>
            <p:spPr>
              <a:xfrm>
                <a:off x="3224026" y="2179896"/>
                <a:ext cx="3868615" cy="4201389"/>
              </a:xfrm>
              <a:prstGeom prst="foldedCorner">
                <a:avLst/>
              </a:prstGeom>
              <a:solidFill>
                <a:schemeClr val="bg2">
                  <a:lumMod val="50000"/>
                  <a:alpha val="84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𝑣𝑒𝑘𝑡𝑜𝑟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𝑃𝑄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1000" b="0" dirty="0" smtClean="0"/>
              </a:p>
              <a:p>
                <a:endParaRPr lang="en-US" sz="1000" b="0" dirty="0" smtClean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             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𝑃𝑄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 smtClean="0"/>
                  <a:t>           </a:t>
                </a:r>
                <a:endParaRPr lang="en-US" sz="900" dirty="0"/>
              </a:p>
              <a:p>
                <a:r>
                  <a:rPr lang="en-US" sz="2400" b="0" dirty="0" smtClean="0"/>
                  <a:t>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        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𝑃𝑄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=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i="1" dirty="0" smtClean="0">
                  <a:latin typeface="Cambria Math" panose="02040503050406030204" pitchFamily="18" charset="0"/>
                </a:endParaRPr>
              </a:p>
              <a:p>
                <a:endParaRPr lang="en-US" sz="2400" dirty="0" smtClean="0"/>
              </a:p>
              <a:p>
                <a:r>
                  <a:rPr lang="en-US" sz="2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Jadi</a:t>
                </a:r>
                <a:r>
                  <a:rPr lang="en-US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:r>
                  <a:rPr lang="en-US" sz="2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panjang</a:t>
                </a:r>
                <a:r>
                  <a:rPr lang="en-US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/</a:t>
                </a:r>
                <a:r>
                  <a:rPr lang="en-US" sz="2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besar</a:t>
                </a:r>
                <a:r>
                  <a:rPr lang="en-US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vector PQ =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(−8)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64+121</m:t>
                          </m:r>
                        </m:e>
                      </m:ra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185</m:t>
                          </m:r>
                        </m:e>
                      </m:rad>
                    </m:oMath>
                  </m:oMathPara>
                </a14:m>
                <a:endParaRPr lang="en-US" sz="2400" dirty="0" smtClean="0"/>
              </a:p>
              <a:p>
                <a:endParaRPr lang="en-US" sz="2400" dirty="0"/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  <a:p>
                <a:endParaRPr lang="en-US" dirty="0"/>
              </a:p>
              <a:p>
                <a:pPr algn="ctr"/>
                <a:endParaRPr lang="en-US" b="1" dirty="0" smtClean="0"/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11" name="Folded Corner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026" y="2179896"/>
                <a:ext cx="3868615" cy="4201389"/>
              </a:xfrm>
              <a:prstGeom prst="foldedCorner">
                <a:avLst/>
              </a:prstGeom>
              <a:blipFill rotWithShape="0">
                <a:blip r:embed="rId5"/>
                <a:stretch>
                  <a:fillRect l="-2355" b="-14017"/>
                </a:stretch>
              </a:blipFill>
              <a:ln>
                <a:solidFill>
                  <a:schemeClr val="accent4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193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13539" y="221566"/>
            <a:ext cx="6091312" cy="616516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1003">
            <a:schemeClr val="dk2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Bilangan</a:t>
            </a:r>
            <a:r>
              <a:rPr 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 </a:t>
            </a:r>
            <a:r>
              <a:rPr lang="en-US" sz="4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Berpangkat</a:t>
            </a:r>
            <a:endParaRPr lang="en-US" sz="4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Lucida Calligraphy" panose="03010101010101010101" pitchFamily="66" charset="0"/>
            </a:endParaRPr>
          </a:p>
          <a:p>
            <a:pPr algn="ctr"/>
            <a:r>
              <a:rPr 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(</a:t>
            </a:r>
            <a:r>
              <a:rPr lang="en-US" sz="4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Eksponen</a:t>
            </a:r>
            <a:r>
              <a:rPr 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)</a:t>
            </a:r>
            <a:endParaRPr lang="en-U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0158" y="5023424"/>
            <a:ext cx="349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Online Learning by Zaen Surya Larasati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73" y="61841"/>
            <a:ext cx="7253947" cy="673431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27000">
              <a:schemeClr val="tx1"/>
            </a:glow>
          </a:effectLst>
        </p:spPr>
      </p:pic>
      <p:sp>
        <p:nvSpPr>
          <p:cNvPr id="20" name="TextBox 19"/>
          <p:cNvSpPr txBox="1"/>
          <p:nvPr/>
        </p:nvSpPr>
        <p:spPr>
          <a:xfrm>
            <a:off x="4083731" y="6381285"/>
            <a:ext cx="426801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Mathematics Learning by Zaen Surya Larasati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3240881" y="353992"/>
            <a:ext cx="5908165" cy="1486195"/>
          </a:xfrm>
          <a:prstGeom prst="wedgeRectCallout">
            <a:avLst/>
          </a:prstGeom>
          <a:solidFill>
            <a:srgbClr val="92D05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Diketahui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koordinat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titik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D(6, 2), </a:t>
            </a: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E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(-1,8),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G(5,-3).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Jika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vector DE = FG,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koordinat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titik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F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adalah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… </a:t>
            </a:r>
            <a:endParaRPr lang="en-US" sz="2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386197" y="561275"/>
            <a:ext cx="854684" cy="8613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ritannic Bold" panose="020B0903060703020204" pitchFamily="34" charset="0"/>
              </a:rPr>
              <a:t>4</a:t>
            </a:r>
            <a:r>
              <a:rPr lang="en-US" sz="2800" dirty="0" smtClean="0">
                <a:latin typeface="Britannic Bold" panose="020B0903060703020204" pitchFamily="34" charset="0"/>
              </a:rPr>
              <a:t>.</a:t>
            </a:r>
            <a:endParaRPr lang="en-US" sz="2800" dirty="0">
              <a:latin typeface="Britannic Bold" panose="020B09030607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Folded Corner 10"/>
              <p:cNvSpPr/>
              <p:nvPr/>
            </p:nvSpPr>
            <p:spPr>
              <a:xfrm>
                <a:off x="2764232" y="2132338"/>
                <a:ext cx="4330113" cy="4248947"/>
              </a:xfrm>
              <a:prstGeom prst="foldedCorner">
                <a:avLst/>
              </a:prstGeom>
              <a:solidFill>
                <a:schemeClr val="accent6">
                  <a:lumMod val="50000"/>
                  <a:alpha val="84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r>
                  <a:rPr lang="en-US" sz="2400" b="0" dirty="0" smtClean="0"/>
                  <a:t>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𝐷𝐸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 =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𝐹𝐺</m:t>
                    </m:r>
                  </m:oMath>
                </a14:m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sz="2400" dirty="0" smtClean="0">
                  <a:solidFill>
                    <a:srgbClr val="FFFF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        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400" b="0" i="1" smtClean="0"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2400" dirty="0" smtClean="0">
                  <a:solidFill>
                    <a:schemeClr val="bg2">
                      <a:lumMod val="40000"/>
                      <a:lumOff val="6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       = </m:t>
                      </m:r>
                      <m:d>
                        <m:d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i="1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5+1+6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−3−8+2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−9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 smtClean="0"/>
              </a:p>
              <a:p>
                <a:endParaRPr lang="en-US" sz="2400" dirty="0" smtClean="0"/>
              </a:p>
              <a:p>
                <a:pPr algn="just"/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Jadi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koordinat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titik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F(12,-9)</a:t>
                </a:r>
              </a:p>
              <a:p>
                <a:endParaRPr lang="en-US" sz="2400" dirty="0"/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  <a:p>
                <a:endParaRPr lang="en-US" dirty="0"/>
              </a:p>
              <a:p>
                <a:pPr algn="ctr"/>
                <a:endParaRPr lang="en-US" b="1" dirty="0" smtClean="0"/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11" name="Folded Corner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232" y="2132338"/>
                <a:ext cx="4330113" cy="4248947"/>
              </a:xfrm>
              <a:prstGeom prst="foldedCorner">
                <a:avLst/>
              </a:prstGeom>
              <a:blipFill rotWithShape="0">
                <a:blip r:embed="rId5"/>
                <a:stretch>
                  <a:fillRect l="-1961" b="-12286"/>
                </a:stretch>
              </a:blipFill>
              <a:ln>
                <a:solidFill>
                  <a:schemeClr val="accent4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Callout 2"/>
          <p:cNvSpPr/>
          <p:nvPr/>
        </p:nvSpPr>
        <p:spPr>
          <a:xfrm>
            <a:off x="7094345" y="1422595"/>
            <a:ext cx="3460255" cy="2481714"/>
          </a:xfrm>
          <a:prstGeom prst="wedgeEllipseCallout">
            <a:avLst>
              <a:gd name="adj1" fmla="val -100024"/>
              <a:gd name="adj2" fmla="val 8567"/>
            </a:avLst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Karena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yang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ditanya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F,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jadi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Fnya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pindah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ruas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F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berubah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tanda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karena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pindah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ruas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E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D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juga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berubah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tanda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karena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pindah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ruas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24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13539" y="221566"/>
            <a:ext cx="6091312" cy="616516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1003">
            <a:schemeClr val="dk2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Bilangan</a:t>
            </a:r>
            <a:r>
              <a:rPr 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 </a:t>
            </a:r>
            <a:r>
              <a:rPr lang="en-US" sz="4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Berpangkat</a:t>
            </a:r>
            <a:endParaRPr lang="en-US" sz="4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Lucida Calligraphy" panose="03010101010101010101" pitchFamily="66" charset="0"/>
            </a:endParaRPr>
          </a:p>
          <a:p>
            <a:pPr algn="ctr"/>
            <a:r>
              <a:rPr 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(</a:t>
            </a:r>
            <a:r>
              <a:rPr lang="en-US" sz="4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Eksponen</a:t>
            </a:r>
            <a:r>
              <a:rPr 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ida Calligraphy" panose="03010101010101010101" pitchFamily="66" charset="0"/>
              </a:rPr>
              <a:t>)</a:t>
            </a:r>
            <a:endParaRPr lang="en-U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0158" y="5023424"/>
            <a:ext cx="349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Online Learning by Zaen Surya Larasati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73" y="61841"/>
            <a:ext cx="7253947" cy="673431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27000">
              <a:schemeClr val="tx1"/>
            </a:glow>
          </a:effectLst>
        </p:spPr>
      </p:pic>
      <p:sp>
        <p:nvSpPr>
          <p:cNvPr id="20" name="TextBox 19"/>
          <p:cNvSpPr txBox="1"/>
          <p:nvPr/>
        </p:nvSpPr>
        <p:spPr>
          <a:xfrm>
            <a:off x="4083731" y="6381285"/>
            <a:ext cx="426801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Mathematics Learning by Zaen Surya Larasati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3240881" y="221566"/>
            <a:ext cx="6198541" cy="2276666"/>
          </a:xfrm>
          <a:prstGeom prst="wedgeRectCallout">
            <a:avLst/>
          </a:prstGeom>
          <a:solidFill>
            <a:schemeClr val="bg2">
              <a:lumMod val="40000"/>
              <a:lumOff val="6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Sebuah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kapal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laut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berlayar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ke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arah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Utara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sejauh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800 m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dilanjutkan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ke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Timur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sejauh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600 m.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Tentukan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: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Jarak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yang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ditempuh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kapal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laut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tsb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Perpindahan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kapal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laut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dari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titik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awal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ke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titik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akhir</a:t>
            </a:r>
            <a:r>
              <a:rPr lang="en-US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386197" y="561275"/>
            <a:ext cx="854684" cy="861320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Britannic Bold" panose="020B0903060703020204" pitchFamily="34" charset="0"/>
              </a:rPr>
              <a:t>5.</a:t>
            </a:r>
            <a:endParaRPr lang="en-US" sz="2800" dirty="0">
              <a:latin typeface="Britannic Bold" panose="020B09030607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41801" t="26126" r="41250" b="40722"/>
          <a:stretch/>
        </p:blipFill>
        <p:spPr>
          <a:xfrm>
            <a:off x="2503857" y="2903168"/>
            <a:ext cx="2597661" cy="2914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Folded Corner 10"/>
              <p:cNvSpPr/>
              <p:nvPr/>
            </p:nvSpPr>
            <p:spPr>
              <a:xfrm>
                <a:off x="5163671" y="2865307"/>
                <a:ext cx="4410635" cy="3408882"/>
              </a:xfrm>
              <a:prstGeom prst="foldedCorner">
                <a:avLst/>
              </a:prstGeom>
              <a:solidFill>
                <a:srgbClr val="002060">
                  <a:alpha val="84000"/>
                </a:srgb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+mj-lt"/>
                  <a:buAutoNum type="alphaLcPeriod"/>
                  <a:tabLst>
                    <a:tab pos="268288" algn="l"/>
                  </a:tabLst>
                </a:pPr>
                <a:endParaRPr lang="en-US" sz="2000" b="0" i="1" dirty="0" smtClean="0"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+mj-lt"/>
                  <a:buAutoNum type="alphaLcPeriod"/>
                  <a:tabLst>
                    <a:tab pos="268288" algn="l"/>
                  </a:tabLst>
                </a:pP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+mj-lt"/>
                  <a:buAutoNum type="alphaLcPeriod"/>
                  <a:tabLst>
                    <a:tab pos="268288" algn="l"/>
                  </a:tabLst>
                </a:pPr>
                <a:r>
                  <a:rPr lang="en-US" sz="2000" b="0" i="1" dirty="0" err="1" smtClean="0">
                    <a:latin typeface="Cambria Math" panose="02040503050406030204" pitchFamily="18" charset="0"/>
                  </a:rPr>
                  <a:t>Jarak</a:t>
                </a:r>
                <a:r>
                  <a:rPr lang="en-US" sz="2000" b="0" i="1" dirty="0" smtClean="0">
                    <a:latin typeface="Cambria Math" panose="02040503050406030204" pitchFamily="18" charset="0"/>
                  </a:rPr>
                  <a:t> = </a:t>
                </a:r>
                <a:r>
                  <a:rPr lang="en-US" sz="2000" b="0" i="1" dirty="0" err="1" smtClean="0">
                    <a:latin typeface="Cambria Math" panose="02040503050406030204" pitchFamily="18" charset="0"/>
                  </a:rPr>
                  <a:t>panjang</a:t>
                </a:r>
                <a:r>
                  <a:rPr lang="en-US" sz="2000" b="0" i="1" dirty="0" smtClean="0">
                    <a:latin typeface="Cambria Math" panose="02040503050406030204" pitchFamily="18" charset="0"/>
                  </a:rPr>
                  <a:t> </a:t>
                </a:r>
                <a:r>
                  <a:rPr lang="en-US" sz="2000" b="0" i="1" dirty="0" err="1" smtClean="0">
                    <a:latin typeface="Cambria Math" panose="02040503050406030204" pitchFamily="18" charset="0"/>
                  </a:rPr>
                  <a:t>lintasan</a:t>
                </a:r>
                <a:r>
                  <a:rPr lang="en-US" sz="2000" b="0" i="1" dirty="0" smtClean="0">
                    <a:latin typeface="Cambria Math" panose="02040503050406030204" pitchFamily="18" charset="0"/>
                  </a:rPr>
                  <a:t>     yang </a:t>
                </a:r>
                <a:r>
                  <a:rPr lang="en-US" sz="2000" b="0" i="1" dirty="0" err="1" smtClean="0">
                    <a:latin typeface="Cambria Math" panose="02040503050406030204" pitchFamily="18" charset="0"/>
                  </a:rPr>
                  <a:t>ditempuh</a:t>
                </a:r>
                <a:r>
                  <a:rPr lang="en-US" sz="2000" b="0" i="1" dirty="0" smtClean="0">
                    <a:latin typeface="Cambria Math" panose="02040503050406030204" pitchFamily="18" charset="0"/>
                  </a:rPr>
                  <a:t> </a:t>
                </a:r>
                <a:r>
                  <a:rPr lang="en-US" sz="2000" b="0" i="1" dirty="0" err="1" smtClean="0">
                    <a:latin typeface="Cambria Math" panose="02040503050406030204" pitchFamily="18" charset="0"/>
                  </a:rPr>
                  <a:t>kapal</a:t>
                </a:r>
                <a:r>
                  <a:rPr lang="en-US" sz="2000" b="0" i="1" dirty="0" smtClean="0">
                    <a:latin typeface="Cambria Math" panose="02040503050406030204" pitchFamily="18" charset="0"/>
                  </a:rPr>
                  <a:t> </a:t>
                </a:r>
              </a:p>
              <a:p>
                <a:pPr marL="444500" indent="-444500"/>
                <a:r>
                  <a:rPr lang="en-US" sz="2000" b="0" i="1" dirty="0" smtClean="0">
                    <a:latin typeface="Cambria Math" panose="02040503050406030204" pitchFamily="18" charset="0"/>
                  </a:rPr>
                  <a:t>       = 800m +600m = 1.400 m =1,4km.</a:t>
                </a:r>
              </a:p>
              <a:p>
                <a:pPr marL="457200" indent="-457200">
                  <a:buAutoNum type="alphaLcPeriod" startAt="2"/>
                </a:pPr>
                <a:r>
                  <a:rPr lang="en-US" sz="2000" i="1" dirty="0" err="1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Perpindahan</a:t>
                </a:r>
                <a:r>
                  <a:rPr lang="en-US" sz="2000" i="1" dirty="0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2000" i="1" dirty="0" err="1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jarak</a:t>
                </a:r>
                <a:r>
                  <a:rPr lang="en-US" sz="2000" i="1" dirty="0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i="1" dirty="0" err="1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posisi</a:t>
                </a:r>
                <a:r>
                  <a:rPr lang="en-US" sz="2000" i="1" dirty="0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    </a:t>
                </a:r>
                <a:r>
                  <a:rPr lang="en-US" sz="2000" i="1" dirty="0" err="1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awal</a:t>
                </a:r>
                <a:r>
                  <a:rPr lang="en-US" sz="2000" i="1" dirty="0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i="1" dirty="0" err="1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ke</a:t>
                </a:r>
                <a:r>
                  <a:rPr lang="en-US" sz="2000" i="1" dirty="0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i="1" dirty="0" err="1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posisi</a:t>
                </a:r>
                <a:r>
                  <a:rPr lang="en-US" sz="2000" i="1" dirty="0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i="1" dirty="0" err="1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akhir</a:t>
                </a:r>
                <a:endParaRPr lang="en-US" sz="200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363538" indent="-363538"/>
                <a:r>
                  <a:rPr lang="en-US" sz="2000" i="1" dirty="0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      = </a:t>
                </a:r>
                <a:r>
                  <a:rPr lang="en-US" sz="2000" i="1" dirty="0" err="1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panjang</a:t>
                </a:r>
                <a:r>
                  <a:rPr lang="en-US" sz="2000" i="1" dirty="0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i="1" dirty="0" err="1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sisi</a:t>
                </a:r>
                <a:r>
                  <a:rPr lang="en-US" sz="2000" i="1" dirty="0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 miring (</a:t>
                </a:r>
                <a:r>
                  <a:rPr lang="en-US" sz="2000" i="1" dirty="0" err="1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pakai</a:t>
                </a:r>
                <a:r>
                  <a:rPr lang="en-US" sz="2000" i="1" dirty="0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i="1" dirty="0" err="1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rumus</a:t>
                </a:r>
                <a:r>
                  <a:rPr lang="en-US" sz="2000" i="1" dirty="0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i="1" dirty="0" err="1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phytagoras</a:t>
                </a:r>
                <a:endParaRPr lang="en-US" sz="2000" i="1" dirty="0" smtClean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363538" indent="-363538"/>
                <a:r>
                  <a:rPr lang="en-US" sz="2000" i="1" dirty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i="1" dirty="0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     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800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600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1.000.000</m:t>
                        </m:r>
                      </m:e>
                    </m:rad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=1000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𝑘𝑚</m:t>
                    </m:r>
                  </m:oMath>
                </a14:m>
                <a:endParaRPr lang="en-US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dirty="0"/>
              </a:p>
              <a:p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  <a:p>
                <a:endParaRPr lang="en-US" dirty="0"/>
              </a:p>
              <a:p>
                <a:pPr algn="ctr"/>
                <a:endParaRPr lang="en-US" b="1" dirty="0" smtClean="0"/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11" name="Folded Corner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3671" y="2865307"/>
                <a:ext cx="4410635" cy="3408882"/>
              </a:xfrm>
              <a:prstGeom prst="foldedCorner">
                <a:avLst/>
              </a:prstGeom>
              <a:blipFill rotWithShape="0">
                <a:blip r:embed="rId6"/>
                <a:stretch>
                  <a:fillRect l="-1238" b="-24555"/>
                </a:stretch>
              </a:blipFill>
              <a:ln>
                <a:solidFill>
                  <a:schemeClr val="accent4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392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537</TotalTime>
  <Words>413</Words>
  <Application>Microsoft Office PowerPoint</Application>
  <PresentationFormat>Widescreen</PresentationFormat>
  <Paragraphs>130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Arial</vt:lpstr>
      <vt:lpstr>Book Antiqua</vt:lpstr>
      <vt:lpstr>Bradley Hand ITC</vt:lpstr>
      <vt:lpstr>Britannic Bold</vt:lpstr>
      <vt:lpstr>Cambria Math</vt:lpstr>
      <vt:lpstr>Century Gothic</vt:lpstr>
      <vt:lpstr>Comic Sans MS</vt:lpstr>
      <vt:lpstr>Lucida Calligraphy</vt:lpstr>
      <vt:lpstr>Monotype Corsiva</vt:lpstr>
      <vt:lpstr>Rage Italic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Zaen Larasati</dc:creator>
  <cp:lastModifiedBy>Zaen Larasati</cp:lastModifiedBy>
  <cp:revision>41</cp:revision>
  <dcterms:created xsi:type="dcterms:W3CDTF">2020-07-23T15:09:34Z</dcterms:created>
  <dcterms:modified xsi:type="dcterms:W3CDTF">2020-07-29T00:43:55Z</dcterms:modified>
</cp:coreProperties>
</file>