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EB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4C7B-B996-47EA-A612-650165CEA465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E059-D250-400C-9E9F-FC220E26E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3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4C7B-B996-47EA-A612-650165CEA465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E059-D250-400C-9E9F-FC220E26E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18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4C7B-B996-47EA-A612-650165CEA465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E059-D250-400C-9E9F-FC220E26EC5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3832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4C7B-B996-47EA-A612-650165CEA465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E059-D250-400C-9E9F-FC220E26E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89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4C7B-B996-47EA-A612-650165CEA465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E059-D250-400C-9E9F-FC220E26EC5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3662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4C7B-B996-47EA-A612-650165CEA465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E059-D250-400C-9E9F-FC220E26E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39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4C7B-B996-47EA-A612-650165CEA465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E059-D250-400C-9E9F-FC220E26E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81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4C7B-B996-47EA-A612-650165CEA465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E059-D250-400C-9E9F-FC220E26E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84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4C7B-B996-47EA-A612-650165CEA465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E059-D250-400C-9E9F-FC220E26E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33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4C7B-B996-47EA-A612-650165CEA465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E059-D250-400C-9E9F-FC220E26E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9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4C7B-B996-47EA-A612-650165CEA465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E059-D250-400C-9E9F-FC220E26E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89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4C7B-B996-47EA-A612-650165CEA465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E059-D250-400C-9E9F-FC220E26E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21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4C7B-B996-47EA-A612-650165CEA465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E059-D250-400C-9E9F-FC220E26E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1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4C7B-B996-47EA-A612-650165CEA465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E059-D250-400C-9E9F-FC220E26E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87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4C7B-B996-47EA-A612-650165CEA465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E059-D250-400C-9E9F-FC220E26E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3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4C7B-B996-47EA-A612-650165CEA465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E059-D250-400C-9E9F-FC220E26E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750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54C7B-B996-47EA-A612-650165CEA465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71CE059-D250-400C-9E9F-FC220E26E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02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xmanroe.com/vid/finansial/pengertian-bank.html" TargetMode="External"/><Relationship Id="rId2" Type="http://schemas.openxmlformats.org/officeDocument/2006/relationships/hyperlink" Target="https://www.maxmanroe.com/vid/manajemen/pengertian-administrasi-perkantoran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5080" y="1122363"/>
            <a:ext cx="5608320" cy="1255077"/>
          </a:xfrm>
        </p:spPr>
        <p:txBody>
          <a:bodyPr/>
          <a:lstStyle/>
          <a:p>
            <a:r>
              <a:rPr lang="en-US" dirty="0" smtClean="0">
                <a:latin typeface="Algerian" panose="04020705040A02060702" pitchFamily="82" charset="0"/>
              </a:rPr>
              <a:t>OTK KEUANGAN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0880" y="4050833"/>
            <a:ext cx="3627120" cy="1096899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sz="6000" dirty="0" smtClean="0">
                <a:latin typeface="Algerian" panose="04020705040A02060702" pitchFamily="82" charset="0"/>
              </a:rPr>
              <a:t>KELAS   XI</a:t>
            </a:r>
            <a:endParaRPr lang="en-US" sz="60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183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0201"/>
            <a:ext cx="9502986" cy="4441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umum</a:t>
            </a:r>
            <a:r>
              <a:rPr lang="en-US" sz="2800" dirty="0"/>
              <a:t>,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/>
              <a:t>tiga</a:t>
            </a:r>
            <a:r>
              <a:rPr lang="en-US" sz="2800" dirty="0"/>
              <a:t> </a:t>
            </a:r>
            <a:r>
              <a:rPr lang="en-US" sz="2800" dirty="0" err="1"/>
              <a:t>manfaat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administrasi</a:t>
            </a:r>
            <a:r>
              <a:rPr lang="en-US" sz="2800" dirty="0"/>
              <a:t> </a:t>
            </a:r>
            <a:r>
              <a:rPr lang="en-US" sz="2800" dirty="0" err="1"/>
              <a:t>keuangan</a:t>
            </a:r>
            <a:r>
              <a:rPr lang="en-US" sz="2800" dirty="0"/>
              <a:t>, </a:t>
            </a:r>
            <a:r>
              <a:rPr lang="en-US" sz="2800" dirty="0" err="1"/>
              <a:t>yaitu</a:t>
            </a:r>
            <a:r>
              <a:rPr lang="en-US" sz="2800" dirty="0"/>
              <a:t>:</a:t>
            </a:r>
          </a:p>
          <a:p>
            <a:pPr lvl="0"/>
            <a:r>
              <a:rPr lang="en-US" sz="2800" dirty="0" err="1"/>
              <a:t>Pencatatan</a:t>
            </a:r>
            <a:r>
              <a:rPr lang="en-US" sz="2800" dirty="0"/>
              <a:t> </a:t>
            </a:r>
            <a:r>
              <a:rPr lang="en-US" sz="2800" dirty="0" err="1"/>
              <a:t>penerimaan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pengeluaran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teratur</a:t>
            </a:r>
            <a:r>
              <a:rPr lang="en-US" sz="2800" dirty="0"/>
              <a:t>.</a:t>
            </a:r>
          </a:p>
          <a:p>
            <a:pPr lvl="0"/>
            <a:r>
              <a:rPr lang="en-US" sz="2800" dirty="0" err="1"/>
              <a:t>Penggunaan</a:t>
            </a:r>
            <a:r>
              <a:rPr lang="en-US" sz="2800" dirty="0"/>
              <a:t> </a:t>
            </a:r>
            <a:r>
              <a:rPr lang="en-US" sz="2800" dirty="0" err="1"/>
              <a:t>dana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terkendali</a:t>
            </a:r>
            <a:r>
              <a:rPr lang="en-US" sz="2800" dirty="0"/>
              <a:t>,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terkoordinasi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bermanfaat</a:t>
            </a:r>
            <a:r>
              <a:rPr lang="en-US" sz="2800" dirty="0"/>
              <a:t>.</a:t>
            </a:r>
          </a:p>
          <a:p>
            <a:pPr lvl="0"/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adanya</a:t>
            </a:r>
            <a:r>
              <a:rPr lang="en-US" sz="2800" dirty="0"/>
              <a:t> </a:t>
            </a:r>
            <a:r>
              <a:rPr lang="en-US" sz="2800" dirty="0" err="1"/>
              <a:t>administrasi</a:t>
            </a:r>
            <a:r>
              <a:rPr lang="en-US" sz="2800" dirty="0"/>
              <a:t> </a:t>
            </a:r>
            <a:r>
              <a:rPr lang="en-US" sz="2800" dirty="0" err="1"/>
              <a:t>keuangan</a:t>
            </a:r>
            <a:r>
              <a:rPr lang="en-US" sz="2800" dirty="0"/>
              <a:t>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potensi</a:t>
            </a:r>
            <a:r>
              <a:rPr lang="en-US" sz="2800" dirty="0"/>
              <a:t> </a:t>
            </a:r>
            <a:r>
              <a:rPr lang="en-US" sz="2800" dirty="0" err="1"/>
              <a:t>terjadinya</a:t>
            </a:r>
            <a:r>
              <a:rPr lang="en-US" sz="2800" dirty="0"/>
              <a:t> </a:t>
            </a:r>
            <a:r>
              <a:rPr lang="en-US" sz="2800" dirty="0" err="1"/>
              <a:t>kekeliruan</a:t>
            </a:r>
            <a:r>
              <a:rPr lang="en-US" sz="2800" dirty="0"/>
              <a:t> </a:t>
            </a:r>
            <a:r>
              <a:rPr lang="en-US" sz="2800" dirty="0" err="1"/>
              <a:t>pembuatan</a:t>
            </a:r>
            <a:r>
              <a:rPr lang="en-US" sz="2800" dirty="0"/>
              <a:t> </a:t>
            </a:r>
            <a:r>
              <a:rPr lang="en-US" sz="2800" dirty="0" err="1"/>
              <a:t>laporan</a:t>
            </a:r>
            <a:r>
              <a:rPr lang="en-US" sz="2800" dirty="0"/>
              <a:t> </a:t>
            </a:r>
            <a:r>
              <a:rPr lang="en-US" sz="2800" dirty="0" err="1"/>
              <a:t>keuangan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diminimalisir</a:t>
            </a:r>
            <a:r>
              <a:rPr lang="en-US" sz="2800" dirty="0"/>
              <a:t>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49049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104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76401"/>
            <a:ext cx="8596668" cy="4364962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200" b="1" dirty="0" err="1"/>
              <a:t>Perencanaan</a:t>
            </a:r>
            <a:r>
              <a:rPr lang="en-US" sz="3200" b="1" dirty="0"/>
              <a:t> </a:t>
            </a:r>
            <a:r>
              <a:rPr lang="en-US" sz="3200" b="1" dirty="0" err="1"/>
              <a:t>Keuangan</a:t>
            </a:r>
            <a:r>
              <a:rPr lang="en-US" sz="3200" dirty="0"/>
              <a:t>, </a:t>
            </a:r>
            <a:r>
              <a:rPr lang="en-US" sz="3200" dirty="0" err="1"/>
              <a:t>yaitu</a:t>
            </a:r>
            <a:r>
              <a:rPr lang="en-US" sz="3200" dirty="0"/>
              <a:t> </a:t>
            </a:r>
            <a:r>
              <a:rPr lang="en-US" sz="3200" dirty="0" err="1"/>
              <a:t>semua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 </a:t>
            </a:r>
            <a:r>
              <a:rPr lang="en-US" sz="3200" dirty="0" err="1"/>
              <a:t>perencanaan</a:t>
            </a:r>
            <a:r>
              <a:rPr lang="en-US" sz="3200" dirty="0"/>
              <a:t> </a:t>
            </a:r>
            <a:r>
              <a:rPr lang="en-US" sz="3200" dirty="0" err="1"/>
              <a:t>pemasukan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pengeluaran</a:t>
            </a:r>
            <a:r>
              <a:rPr lang="en-US" sz="3200" dirty="0"/>
              <a:t> </a:t>
            </a:r>
            <a:r>
              <a:rPr lang="en-US" sz="3200" dirty="0" err="1"/>
              <a:t>keuangan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jangka</a:t>
            </a:r>
            <a:r>
              <a:rPr lang="en-US" sz="3200" dirty="0"/>
              <a:t> </a:t>
            </a:r>
            <a:r>
              <a:rPr lang="en-US" sz="3200" dirty="0" err="1"/>
              <a:t>waktu</a:t>
            </a:r>
            <a:r>
              <a:rPr lang="en-US" sz="3200" dirty="0"/>
              <a:t> </a:t>
            </a:r>
            <a:r>
              <a:rPr lang="en-US" sz="3200" dirty="0" err="1"/>
              <a:t>tertentu</a:t>
            </a:r>
            <a:r>
              <a:rPr lang="en-US" sz="3200" dirty="0"/>
              <a:t>.</a:t>
            </a:r>
          </a:p>
          <a:p>
            <a:pPr lvl="0"/>
            <a:r>
              <a:rPr lang="en-US" sz="3200" b="1" dirty="0" err="1"/>
              <a:t>Penganggaran</a:t>
            </a:r>
            <a:r>
              <a:rPr lang="en-US" sz="3200" b="1" dirty="0"/>
              <a:t> </a:t>
            </a:r>
            <a:r>
              <a:rPr lang="en-US" sz="3200" b="1" dirty="0" err="1"/>
              <a:t>Keuangan</a:t>
            </a:r>
            <a:r>
              <a:rPr lang="en-US" sz="3200" dirty="0"/>
              <a:t>, </a:t>
            </a:r>
            <a:r>
              <a:rPr lang="en-US" sz="3200" dirty="0" err="1"/>
              <a:t>yaitu</a:t>
            </a:r>
            <a:r>
              <a:rPr lang="en-US" sz="3200" dirty="0"/>
              <a:t> </a:t>
            </a:r>
            <a:r>
              <a:rPr lang="en-US" sz="3200" dirty="0" err="1"/>
              <a:t>semua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 yang </a:t>
            </a:r>
            <a:r>
              <a:rPr lang="en-US" sz="3200" dirty="0" err="1"/>
              <a:t>berhubungan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pemasukan</a:t>
            </a:r>
            <a:r>
              <a:rPr lang="en-US" sz="3200" dirty="0"/>
              <a:t>, </a:t>
            </a:r>
            <a:r>
              <a:rPr lang="en-US" sz="3200" dirty="0" err="1"/>
              <a:t>pengeluaran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 </a:t>
            </a:r>
            <a:r>
              <a:rPr lang="en-US" sz="3200" dirty="0" err="1"/>
              <a:t>lainnya</a:t>
            </a:r>
            <a:r>
              <a:rPr lang="en-US" sz="3200" dirty="0"/>
              <a:t> yang </a:t>
            </a:r>
            <a:r>
              <a:rPr lang="en-US" sz="3200" dirty="0" err="1"/>
              <a:t>direncanakan</a:t>
            </a:r>
            <a:r>
              <a:rPr lang="en-US" sz="3200" dirty="0"/>
              <a:t> </a:t>
            </a:r>
            <a:r>
              <a:rPr lang="en-US" sz="3200" dirty="0" err="1"/>
              <a:t>sebelumnya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dibuat</a:t>
            </a:r>
            <a:r>
              <a:rPr lang="en-US" sz="3200" dirty="0"/>
              <a:t> detail </a:t>
            </a:r>
            <a:r>
              <a:rPr lang="en-US" sz="3200" dirty="0" err="1"/>
              <a:t>anggarannya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30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6280"/>
          </a:xfrm>
        </p:spPr>
        <p:txBody>
          <a:bodyPr/>
          <a:lstStyle/>
          <a:p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Keuangan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9721"/>
            <a:ext cx="8596668" cy="4471642"/>
          </a:xfrm>
        </p:spPr>
        <p:txBody>
          <a:bodyPr/>
          <a:lstStyle/>
          <a:p>
            <a:pPr lvl="0"/>
            <a:r>
              <a:rPr lang="en-US" sz="3200" b="1" dirty="0" err="1"/>
              <a:t>Pengelolaan</a:t>
            </a:r>
            <a:r>
              <a:rPr lang="en-US" sz="3200" b="1" dirty="0"/>
              <a:t> </a:t>
            </a:r>
            <a:r>
              <a:rPr lang="en-US" sz="3200" b="1" dirty="0" err="1"/>
              <a:t>Keuangan</a:t>
            </a:r>
            <a:r>
              <a:rPr lang="en-US" sz="3200" dirty="0"/>
              <a:t>, </a:t>
            </a:r>
            <a:r>
              <a:rPr lang="en-US" sz="3200" dirty="0" err="1"/>
              <a:t>yaitu</a:t>
            </a:r>
            <a:r>
              <a:rPr lang="en-US" sz="3200" dirty="0"/>
              <a:t> </a:t>
            </a:r>
            <a:r>
              <a:rPr lang="en-US" sz="3200" dirty="0" err="1"/>
              <a:t>penggunaan</a:t>
            </a:r>
            <a:r>
              <a:rPr lang="en-US" sz="3200" dirty="0"/>
              <a:t> </a:t>
            </a:r>
            <a:r>
              <a:rPr lang="en-US" sz="3200" dirty="0" err="1"/>
              <a:t>dana</a:t>
            </a:r>
            <a:r>
              <a:rPr lang="en-US" sz="3200" dirty="0"/>
              <a:t> </a:t>
            </a:r>
            <a:r>
              <a:rPr lang="en-US" sz="3200" dirty="0" err="1"/>
              <a:t>sedemikian</a:t>
            </a:r>
            <a:r>
              <a:rPr lang="en-US" sz="3200" dirty="0"/>
              <a:t> </a:t>
            </a:r>
            <a:r>
              <a:rPr lang="en-US" sz="3200" dirty="0" err="1"/>
              <a:t>rupa</a:t>
            </a:r>
            <a:r>
              <a:rPr lang="en-US" sz="3200" dirty="0"/>
              <a:t> yang </a:t>
            </a:r>
            <a:r>
              <a:rPr lang="en-US" sz="3200" dirty="0" err="1"/>
              <a:t>bertujuan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memaksimalkan</a:t>
            </a:r>
            <a:r>
              <a:rPr lang="en-US" sz="3200" dirty="0"/>
              <a:t> </a:t>
            </a:r>
            <a:r>
              <a:rPr lang="en-US" sz="3200" dirty="0" err="1"/>
              <a:t>kinerja</a:t>
            </a:r>
            <a:r>
              <a:rPr lang="en-US" sz="3200" dirty="0"/>
              <a:t> </a:t>
            </a:r>
            <a:r>
              <a:rPr lang="en-US" sz="3200" dirty="0" err="1"/>
              <a:t>perusahaan</a:t>
            </a:r>
            <a:r>
              <a:rPr lang="en-US" sz="3200" dirty="0"/>
              <a:t>/ </a:t>
            </a:r>
            <a:r>
              <a:rPr lang="en-US" sz="3200" dirty="0" err="1"/>
              <a:t>organisasi</a:t>
            </a:r>
            <a:r>
              <a:rPr lang="en-US" sz="3200" dirty="0"/>
              <a:t>.</a:t>
            </a:r>
          </a:p>
          <a:p>
            <a:pPr lvl="0"/>
            <a:r>
              <a:rPr lang="en-US" sz="3200" b="1" dirty="0" err="1"/>
              <a:t>Pencarian</a:t>
            </a:r>
            <a:r>
              <a:rPr lang="en-US" sz="3200" b="1" dirty="0"/>
              <a:t> </a:t>
            </a:r>
            <a:r>
              <a:rPr lang="en-US" sz="3200" b="1" dirty="0" err="1"/>
              <a:t>Keuangan</a:t>
            </a:r>
            <a:r>
              <a:rPr lang="en-US" sz="3200" dirty="0"/>
              <a:t>, </a:t>
            </a:r>
            <a:r>
              <a:rPr lang="en-US" sz="3200" dirty="0" err="1"/>
              <a:t>yaitu</a:t>
            </a:r>
            <a:r>
              <a:rPr lang="en-US" sz="3200" dirty="0"/>
              <a:t> </a:t>
            </a:r>
            <a:r>
              <a:rPr lang="en-US" sz="3200" dirty="0" err="1"/>
              <a:t>semua</a:t>
            </a:r>
            <a:r>
              <a:rPr lang="en-US" sz="3200" dirty="0"/>
              <a:t> </a:t>
            </a:r>
            <a:r>
              <a:rPr lang="en-US" sz="3200" dirty="0" err="1"/>
              <a:t>hal</a:t>
            </a:r>
            <a:r>
              <a:rPr lang="en-US" sz="3200" dirty="0"/>
              <a:t> yang </a:t>
            </a:r>
            <a:r>
              <a:rPr lang="en-US" sz="3200" dirty="0" err="1"/>
              <a:t>berhubungan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upaya</a:t>
            </a:r>
            <a:r>
              <a:rPr lang="en-US" sz="3200" dirty="0"/>
              <a:t> </a:t>
            </a:r>
            <a:r>
              <a:rPr lang="en-US" sz="3200" dirty="0" err="1"/>
              <a:t>pengadaan</a:t>
            </a:r>
            <a:r>
              <a:rPr lang="en-US" sz="3200" dirty="0"/>
              <a:t> </a:t>
            </a:r>
            <a:r>
              <a:rPr lang="en-US" sz="3200" dirty="0" err="1"/>
              <a:t>dana</a:t>
            </a:r>
            <a:r>
              <a:rPr lang="en-US" sz="3200" dirty="0"/>
              <a:t> agar </a:t>
            </a:r>
            <a:r>
              <a:rPr lang="en-US" sz="3200" dirty="0" err="1"/>
              <a:t>semua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 </a:t>
            </a:r>
            <a:r>
              <a:rPr lang="en-US" sz="3200" dirty="0" err="1"/>
              <a:t>perusahaan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berjalan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822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Keuangan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b="1" dirty="0" err="1"/>
              <a:t>Penyimpanan</a:t>
            </a:r>
            <a:r>
              <a:rPr lang="en-US" sz="3200" b="1" dirty="0"/>
              <a:t> </a:t>
            </a:r>
            <a:r>
              <a:rPr lang="en-US" sz="3200" b="1" dirty="0" err="1"/>
              <a:t>Keuangan</a:t>
            </a:r>
            <a:r>
              <a:rPr lang="en-US" sz="3200" dirty="0"/>
              <a:t>, </a:t>
            </a:r>
            <a:r>
              <a:rPr lang="en-US" sz="3200" dirty="0" err="1"/>
              <a:t>yaitu</a:t>
            </a:r>
            <a:r>
              <a:rPr lang="en-US" sz="3200" dirty="0"/>
              <a:t> </a:t>
            </a:r>
            <a:r>
              <a:rPr lang="en-US" sz="3200" dirty="0" err="1"/>
              <a:t>aktivitas</a:t>
            </a:r>
            <a:r>
              <a:rPr lang="en-US" sz="3200" dirty="0"/>
              <a:t> </a:t>
            </a:r>
            <a:r>
              <a:rPr lang="en-US" sz="3200" dirty="0" err="1"/>
              <a:t>pengumpulan</a:t>
            </a:r>
            <a:r>
              <a:rPr lang="en-US" sz="3200" dirty="0"/>
              <a:t> </a:t>
            </a:r>
            <a:r>
              <a:rPr lang="en-US" sz="3200" dirty="0" err="1"/>
              <a:t>dana</a:t>
            </a:r>
            <a:r>
              <a:rPr lang="en-US" sz="3200" dirty="0"/>
              <a:t> </a:t>
            </a:r>
            <a:r>
              <a:rPr lang="en-US" sz="3200" dirty="0" err="1"/>
              <a:t>perusahaan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menyimpannya</a:t>
            </a:r>
            <a:r>
              <a:rPr lang="en-US" sz="3200" dirty="0"/>
              <a:t> di </a:t>
            </a:r>
            <a:r>
              <a:rPr lang="en-US" sz="3200" dirty="0" err="1"/>
              <a:t>tempat</a:t>
            </a:r>
            <a:r>
              <a:rPr lang="en-US" sz="3200" dirty="0"/>
              <a:t> yang </a:t>
            </a:r>
            <a:r>
              <a:rPr lang="en-US" sz="3200" dirty="0" err="1"/>
              <a:t>aman</a:t>
            </a:r>
            <a:r>
              <a:rPr lang="en-US" sz="3200" dirty="0"/>
              <a:t>.</a:t>
            </a:r>
          </a:p>
          <a:p>
            <a:pPr lvl="0"/>
            <a:r>
              <a:rPr lang="en-US" sz="3200" b="1" dirty="0" err="1"/>
              <a:t>Pengendalian</a:t>
            </a:r>
            <a:r>
              <a:rPr lang="en-US" sz="3200" b="1" dirty="0"/>
              <a:t> </a:t>
            </a:r>
            <a:r>
              <a:rPr lang="en-US" sz="3200" b="1" dirty="0" err="1"/>
              <a:t>Keuangan</a:t>
            </a:r>
            <a:r>
              <a:rPr lang="en-US" sz="3200" dirty="0"/>
              <a:t>, </a:t>
            </a:r>
            <a:r>
              <a:rPr lang="en-US" sz="3200" dirty="0" err="1"/>
              <a:t>yaitu</a:t>
            </a:r>
            <a:r>
              <a:rPr lang="en-US" sz="3200" dirty="0"/>
              <a:t> </a:t>
            </a:r>
            <a:r>
              <a:rPr lang="en-US" sz="3200" dirty="0" err="1"/>
              <a:t>semua</a:t>
            </a:r>
            <a:r>
              <a:rPr lang="en-US" sz="3200" dirty="0"/>
              <a:t> </a:t>
            </a:r>
            <a:r>
              <a:rPr lang="en-US" sz="3200" dirty="0" err="1"/>
              <a:t>hal</a:t>
            </a:r>
            <a:r>
              <a:rPr lang="en-US" sz="3200" dirty="0"/>
              <a:t> yang </a:t>
            </a:r>
            <a:r>
              <a:rPr lang="en-US" sz="3200" dirty="0" err="1"/>
              <a:t>berhubungan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penilaian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perbaikan</a:t>
            </a:r>
            <a:r>
              <a:rPr lang="en-US" sz="3200" dirty="0"/>
              <a:t> </a:t>
            </a:r>
            <a:r>
              <a:rPr lang="en-US" sz="3200" dirty="0" err="1"/>
              <a:t>sistem</a:t>
            </a:r>
            <a:r>
              <a:rPr lang="en-US" sz="3200" dirty="0"/>
              <a:t>/ </a:t>
            </a:r>
            <a:r>
              <a:rPr lang="en-US" sz="3200" dirty="0" err="1"/>
              <a:t>kinerja</a:t>
            </a:r>
            <a:r>
              <a:rPr lang="en-US" sz="3200" dirty="0"/>
              <a:t> </a:t>
            </a:r>
            <a:r>
              <a:rPr lang="en-US" sz="3200" dirty="0" err="1"/>
              <a:t>bagian</a:t>
            </a:r>
            <a:r>
              <a:rPr lang="en-US" sz="3200" dirty="0"/>
              <a:t> </a:t>
            </a:r>
            <a:r>
              <a:rPr lang="en-US" sz="3200" dirty="0" err="1"/>
              <a:t>keuangan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perusahaan</a:t>
            </a:r>
            <a:r>
              <a:rPr lang="en-US" sz="32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593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Keuangan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b="1" dirty="0" err="1"/>
              <a:t>Pemeriksaan</a:t>
            </a:r>
            <a:r>
              <a:rPr lang="en-US" sz="3600" b="1" dirty="0"/>
              <a:t> </a:t>
            </a:r>
            <a:r>
              <a:rPr lang="en-US" sz="3600" b="1" dirty="0" err="1"/>
              <a:t>Keuangan</a:t>
            </a:r>
            <a:r>
              <a:rPr lang="en-US" sz="3600" b="1" dirty="0"/>
              <a:t>,</a:t>
            </a:r>
            <a:r>
              <a:rPr lang="en-US" sz="3600" dirty="0"/>
              <a:t> </a:t>
            </a:r>
            <a:r>
              <a:rPr lang="en-US" sz="3600" dirty="0" err="1"/>
              <a:t>yaitu</a:t>
            </a:r>
            <a:r>
              <a:rPr lang="en-US" sz="3600" dirty="0"/>
              <a:t> </a:t>
            </a:r>
            <a:r>
              <a:rPr lang="en-US" sz="3600" dirty="0" err="1"/>
              <a:t>hal-hal</a:t>
            </a:r>
            <a:r>
              <a:rPr lang="en-US" sz="3600" dirty="0"/>
              <a:t> yang </a:t>
            </a:r>
            <a:r>
              <a:rPr lang="en-US" sz="3600" dirty="0" err="1"/>
              <a:t>berkaitan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audit internal </a:t>
            </a:r>
            <a:r>
              <a:rPr lang="en-US" sz="3600" dirty="0" err="1"/>
              <a:t>terhadap</a:t>
            </a:r>
            <a:r>
              <a:rPr lang="en-US" sz="3600" dirty="0"/>
              <a:t> </a:t>
            </a:r>
            <a:r>
              <a:rPr lang="en-US" sz="3600" dirty="0" err="1"/>
              <a:t>bagian</a:t>
            </a:r>
            <a:r>
              <a:rPr lang="en-US" sz="3600" dirty="0"/>
              <a:t> </a:t>
            </a:r>
            <a:r>
              <a:rPr lang="en-US" sz="3600" dirty="0" err="1"/>
              <a:t>keuangan</a:t>
            </a:r>
            <a:r>
              <a:rPr lang="en-US" sz="3600" dirty="0"/>
              <a:t> </a:t>
            </a:r>
            <a:r>
              <a:rPr lang="en-US" sz="3600" dirty="0" err="1"/>
              <a:t>perusahaan</a:t>
            </a:r>
            <a:r>
              <a:rPr lang="en-US" sz="3600" dirty="0"/>
              <a:t> </a:t>
            </a:r>
            <a:r>
              <a:rPr lang="en-US" sz="3600" dirty="0" err="1"/>
              <a:t>sebagai</a:t>
            </a:r>
            <a:r>
              <a:rPr lang="en-US" sz="3600" dirty="0"/>
              <a:t> </a:t>
            </a:r>
            <a:r>
              <a:rPr lang="en-US" sz="3600" dirty="0" err="1"/>
              <a:t>upaya</a:t>
            </a:r>
            <a:r>
              <a:rPr lang="en-US" sz="3600" dirty="0"/>
              <a:t> </a:t>
            </a:r>
            <a:r>
              <a:rPr lang="en-US" sz="3600" dirty="0" err="1"/>
              <a:t>pencegahan</a:t>
            </a:r>
            <a:r>
              <a:rPr lang="en-US" sz="3600" dirty="0"/>
              <a:t> </a:t>
            </a:r>
            <a:r>
              <a:rPr lang="en-US" sz="3600" dirty="0" err="1"/>
              <a:t>terjadinya</a:t>
            </a:r>
            <a:r>
              <a:rPr lang="en-US" sz="3600" dirty="0"/>
              <a:t> </a:t>
            </a:r>
            <a:r>
              <a:rPr lang="en-US" sz="3600" dirty="0" err="1"/>
              <a:t>penyimpangan</a:t>
            </a:r>
            <a:r>
              <a:rPr lang="en-US" sz="36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612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70C0"/>
                </a:solidFill>
              </a:rPr>
              <a:t>Petugas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Administrasi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Keuangan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3600" b="1" dirty="0" err="1"/>
              <a:t>Administrasi</a:t>
            </a:r>
            <a:r>
              <a:rPr lang="en-US" sz="3600" b="1" dirty="0"/>
              <a:t> Kantor (</a:t>
            </a:r>
            <a:r>
              <a:rPr lang="en-US" sz="3600" b="1" dirty="0" err="1"/>
              <a:t>Sekretaris</a:t>
            </a:r>
            <a:r>
              <a:rPr lang="en-US" sz="3600" b="1" dirty="0" smtClean="0"/>
              <a:t>)</a:t>
            </a:r>
          </a:p>
          <a:p>
            <a:pPr>
              <a:buFont typeface="+mj-lt"/>
              <a:buAutoNum type="arabicPeriod"/>
            </a:pPr>
            <a:r>
              <a:rPr lang="en-US" sz="3600" b="1" dirty="0" err="1" smtClean="0"/>
              <a:t>Bendahara</a:t>
            </a:r>
            <a:r>
              <a:rPr lang="en-US" sz="3600" b="1" dirty="0" smtClean="0"/>
              <a:t> </a:t>
            </a:r>
            <a:r>
              <a:rPr lang="en-US" sz="3600" b="1" dirty="0"/>
              <a:t>(</a:t>
            </a:r>
            <a:r>
              <a:rPr lang="en-US" sz="3600" b="1" dirty="0" err="1"/>
              <a:t>Kasir</a:t>
            </a:r>
            <a:r>
              <a:rPr lang="en-US" sz="3600" b="1" dirty="0"/>
              <a:t>)</a:t>
            </a:r>
          </a:p>
          <a:p>
            <a:pPr>
              <a:buFont typeface="+mj-lt"/>
              <a:buAutoNum type="arabicPeriod"/>
            </a:pPr>
            <a:r>
              <a:rPr lang="en-US" sz="3600" b="1" dirty="0" err="1"/>
              <a:t>Manajer</a:t>
            </a:r>
            <a:r>
              <a:rPr lang="en-US" sz="3600" b="1" dirty="0"/>
              <a:t> </a:t>
            </a:r>
            <a:r>
              <a:rPr lang="en-US" sz="3600" b="1" dirty="0" err="1" smtClean="0"/>
              <a:t>Keuangan</a:t>
            </a:r>
            <a:endParaRPr lang="en-US" sz="3600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410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4638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1. </a:t>
            </a:r>
            <a:r>
              <a:rPr lang="en-US" dirty="0" err="1" smtClean="0">
                <a:solidFill>
                  <a:srgbClr val="0070C0"/>
                </a:solidFill>
              </a:rPr>
              <a:t>Adminisrasi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kantor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539" y="1813559"/>
            <a:ext cx="9116221" cy="42214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tanggungjawab</a:t>
            </a:r>
            <a:r>
              <a:rPr lang="en-US" sz="2400" dirty="0"/>
              <a:t> </a:t>
            </a:r>
            <a:r>
              <a:rPr lang="en-US" sz="2400" b="1" u="sng" dirty="0" err="1">
                <a:hlinkClick r:id="rId2"/>
              </a:rPr>
              <a:t>administrasi</a:t>
            </a:r>
            <a:r>
              <a:rPr lang="en-US" sz="2400" b="1" u="sng" dirty="0">
                <a:hlinkClick r:id="rId2"/>
              </a:rPr>
              <a:t> </a:t>
            </a:r>
            <a:r>
              <a:rPr lang="en-US" sz="2400" b="1" u="sng" dirty="0" err="1">
                <a:hlinkClick r:id="rId2"/>
              </a:rPr>
              <a:t>kantor</a:t>
            </a:r>
            <a:r>
              <a:rPr lang="en-US" sz="2400" dirty="0"/>
              <a:t> 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lvl="0"/>
            <a:r>
              <a:rPr lang="en-US" sz="2400" dirty="0" err="1"/>
              <a:t>Bertanggungjawab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keuangan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pimpinan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pihak</a:t>
            </a:r>
            <a:r>
              <a:rPr lang="en-US" sz="2400" dirty="0"/>
              <a:t> bank, 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penyimpanan</a:t>
            </a:r>
            <a:r>
              <a:rPr lang="en-US" sz="2400" dirty="0"/>
              <a:t> </a:t>
            </a:r>
            <a:r>
              <a:rPr lang="en-US" sz="2400" dirty="0" err="1"/>
              <a:t>uang</a:t>
            </a:r>
            <a:r>
              <a:rPr lang="en-US" sz="2400" dirty="0"/>
              <a:t> di </a:t>
            </a:r>
            <a:r>
              <a:rPr lang="en-US" sz="2400" b="1" u="sng" dirty="0">
                <a:hlinkClick r:id="rId3"/>
              </a:rPr>
              <a:t>Bank</a:t>
            </a:r>
            <a:r>
              <a:rPr lang="en-US" sz="2400" dirty="0"/>
              <a:t>.</a:t>
            </a:r>
          </a:p>
          <a:p>
            <a:pPr lvl="0"/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pembaaran</a:t>
            </a:r>
            <a:r>
              <a:rPr lang="en-US" sz="2400" dirty="0"/>
              <a:t> </a:t>
            </a:r>
            <a:r>
              <a:rPr lang="en-US" sz="2400" dirty="0" err="1"/>
              <a:t>rekeking</a:t>
            </a:r>
            <a:r>
              <a:rPr lang="en-US" sz="2400" dirty="0"/>
              <a:t> </a:t>
            </a:r>
            <a:r>
              <a:rPr lang="en-US" sz="2400" dirty="0" err="1"/>
              <a:t>pajak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sumbangan</a:t>
            </a:r>
            <a:r>
              <a:rPr lang="en-US" sz="2400" dirty="0"/>
              <a:t> </a:t>
            </a:r>
            <a:r>
              <a:rPr lang="en-US" sz="2400" dirty="0" err="1"/>
              <a:t>dana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</a:t>
            </a:r>
            <a:r>
              <a:rPr lang="en-US" sz="2400" dirty="0" err="1"/>
              <a:t>pimpinan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.</a:t>
            </a:r>
          </a:p>
          <a:p>
            <a:pPr lvl="0"/>
            <a:r>
              <a:rPr lang="en-US" sz="2400" dirty="0" err="1"/>
              <a:t>Menangani</a:t>
            </a:r>
            <a:r>
              <a:rPr lang="en-US" sz="2400" dirty="0"/>
              <a:t> </a:t>
            </a:r>
            <a:r>
              <a:rPr lang="en-US" sz="2400" dirty="0" err="1"/>
              <a:t>kas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pencatatan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menyediakan</a:t>
            </a:r>
            <a:r>
              <a:rPr lang="en-US" sz="2400" dirty="0"/>
              <a:t> </a:t>
            </a:r>
            <a:r>
              <a:rPr lang="en-US" sz="2400" dirty="0" err="1"/>
              <a:t>dana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keperluan</a:t>
            </a:r>
            <a:r>
              <a:rPr lang="en-US" sz="2400" dirty="0"/>
              <a:t> </a:t>
            </a:r>
            <a:r>
              <a:rPr lang="en-US" sz="2400" dirty="0" err="1"/>
              <a:t>rutin</a:t>
            </a:r>
            <a:r>
              <a:rPr lang="en-US" sz="2400" dirty="0"/>
              <a:t> yang </a:t>
            </a:r>
            <a:r>
              <a:rPr lang="en-US" sz="2400" dirty="0" err="1"/>
              <a:t>nilainya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109569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2. </a:t>
            </a:r>
            <a:r>
              <a:rPr lang="en-US" b="1" dirty="0" err="1" smtClean="0">
                <a:solidFill>
                  <a:srgbClr val="0070C0"/>
                </a:solidFill>
              </a:rPr>
              <a:t>Bendahara</a:t>
            </a:r>
            <a:r>
              <a:rPr lang="en-US" b="1" dirty="0" smtClean="0">
                <a:solidFill>
                  <a:srgbClr val="0070C0"/>
                </a:solidFill>
              </a:rPr>
              <a:t> (</a:t>
            </a:r>
            <a:r>
              <a:rPr lang="en-US" b="1" dirty="0" err="1" smtClean="0">
                <a:solidFill>
                  <a:srgbClr val="0070C0"/>
                </a:solidFill>
              </a:rPr>
              <a:t>kasir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48839"/>
            <a:ext cx="9091506" cy="3892523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err="1"/>
              <a:t>Tugas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tanggungjawab</a:t>
            </a:r>
            <a:r>
              <a:rPr lang="en-US" sz="3200" dirty="0"/>
              <a:t> </a:t>
            </a:r>
            <a:r>
              <a:rPr lang="en-US" sz="3200" dirty="0" err="1"/>
              <a:t>seorang</a:t>
            </a:r>
            <a:r>
              <a:rPr lang="en-US" sz="3200" dirty="0"/>
              <a:t> </a:t>
            </a:r>
            <a:r>
              <a:rPr lang="en-US" sz="3200" dirty="0" err="1"/>
              <a:t>bendahara</a:t>
            </a:r>
            <a:r>
              <a:rPr lang="en-US" sz="3200" dirty="0"/>
              <a:t>/ </a:t>
            </a:r>
            <a:r>
              <a:rPr lang="en-US" sz="3200" dirty="0" err="1"/>
              <a:t>kasir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menerima</a:t>
            </a:r>
            <a:r>
              <a:rPr lang="en-US" sz="3200" dirty="0"/>
              <a:t> </a:t>
            </a:r>
            <a:r>
              <a:rPr lang="en-US" sz="3200" dirty="0" err="1"/>
              <a:t>permohonan</a:t>
            </a:r>
            <a:r>
              <a:rPr lang="en-US" sz="3200" dirty="0"/>
              <a:t> </a:t>
            </a:r>
            <a:r>
              <a:rPr lang="en-US" sz="3200" dirty="0" err="1"/>
              <a:t>pengajuan</a:t>
            </a:r>
            <a:r>
              <a:rPr lang="en-US" sz="3200" dirty="0"/>
              <a:t> </a:t>
            </a:r>
            <a:r>
              <a:rPr lang="en-US" sz="3200" dirty="0" err="1"/>
              <a:t>dana</a:t>
            </a:r>
            <a:r>
              <a:rPr lang="en-US" sz="3200" dirty="0"/>
              <a:t> </a:t>
            </a:r>
            <a:r>
              <a:rPr lang="en-US" sz="3200" dirty="0" err="1"/>
              <a:t>kas</a:t>
            </a:r>
            <a:r>
              <a:rPr lang="en-US" sz="3200" dirty="0"/>
              <a:t> </a:t>
            </a:r>
            <a:r>
              <a:rPr lang="en-US" sz="3200" dirty="0" err="1"/>
              <a:t>kecil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juga</a:t>
            </a:r>
            <a:r>
              <a:rPr lang="en-US" sz="3200" dirty="0"/>
              <a:t> </a:t>
            </a:r>
            <a:r>
              <a:rPr lang="en-US" sz="3200" dirty="0" err="1"/>
              <a:t>laporan</a:t>
            </a:r>
            <a:r>
              <a:rPr lang="en-US" sz="3200" dirty="0"/>
              <a:t> </a:t>
            </a:r>
            <a:r>
              <a:rPr lang="en-US" sz="3200" dirty="0" err="1"/>
              <a:t>pembukuan</a:t>
            </a:r>
            <a:r>
              <a:rPr lang="en-US" sz="3200" dirty="0"/>
              <a:t> </a:t>
            </a:r>
            <a:r>
              <a:rPr lang="en-US" sz="3200" dirty="0" err="1"/>
              <a:t>kas</a:t>
            </a:r>
            <a:r>
              <a:rPr lang="en-US" sz="3200" dirty="0"/>
              <a:t> </a:t>
            </a:r>
            <a:r>
              <a:rPr lang="en-US" sz="3200" dirty="0" err="1"/>
              <a:t>kecil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administrator </a:t>
            </a:r>
            <a:r>
              <a:rPr lang="en-US" sz="3200" dirty="0" err="1"/>
              <a:t>kantor</a:t>
            </a:r>
            <a:r>
              <a:rPr lang="en-US" sz="3200" dirty="0"/>
              <a:t>. </a:t>
            </a:r>
            <a:r>
              <a:rPr lang="en-US" sz="3200" dirty="0" err="1"/>
              <a:t>Selanjutnya</a:t>
            </a:r>
            <a:r>
              <a:rPr lang="en-US" sz="3200" dirty="0"/>
              <a:t>, </a:t>
            </a:r>
            <a:r>
              <a:rPr lang="en-US" sz="3200" dirty="0" err="1"/>
              <a:t>mengisi</a:t>
            </a:r>
            <a:r>
              <a:rPr lang="en-US" sz="3200" dirty="0"/>
              <a:t> </a:t>
            </a:r>
            <a:r>
              <a:rPr lang="en-US" sz="3200" dirty="0" err="1"/>
              <a:t>dana</a:t>
            </a:r>
            <a:r>
              <a:rPr lang="en-US" sz="3200" dirty="0"/>
              <a:t> </a:t>
            </a:r>
            <a:r>
              <a:rPr lang="en-US" sz="3200" dirty="0" err="1"/>
              <a:t>kas</a:t>
            </a:r>
            <a:r>
              <a:rPr lang="en-US" sz="3200" dirty="0"/>
              <a:t> </a:t>
            </a:r>
            <a:r>
              <a:rPr lang="en-US" sz="3200" dirty="0" err="1"/>
              <a:t>kecil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bentuk</a:t>
            </a:r>
            <a:r>
              <a:rPr lang="en-US" sz="3200" dirty="0"/>
              <a:t> </a:t>
            </a:r>
            <a:r>
              <a:rPr lang="en-US" sz="3200" dirty="0" err="1"/>
              <a:t>uang</a:t>
            </a:r>
            <a:r>
              <a:rPr lang="en-US" sz="3200" dirty="0"/>
              <a:t> </a:t>
            </a:r>
            <a:r>
              <a:rPr lang="en-US" sz="3200" dirty="0" err="1"/>
              <a:t>tunai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cek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288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>
                <a:solidFill>
                  <a:srgbClr val="0070C0"/>
                </a:solidFill>
              </a:rPr>
              <a:t>3. Manajer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keuangan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err="1"/>
              <a:t>Tugas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tanggungjawab</a:t>
            </a:r>
            <a:r>
              <a:rPr lang="en-US" sz="3600" dirty="0"/>
              <a:t> </a:t>
            </a:r>
            <a:r>
              <a:rPr lang="en-US" sz="3600" dirty="0" err="1"/>
              <a:t>seorang</a:t>
            </a:r>
            <a:r>
              <a:rPr lang="en-US" sz="3600" dirty="0"/>
              <a:t> </a:t>
            </a:r>
            <a:r>
              <a:rPr lang="en-US" sz="3600" dirty="0" err="1"/>
              <a:t>manajer</a:t>
            </a:r>
            <a:r>
              <a:rPr lang="en-US" sz="3600" dirty="0"/>
              <a:t> </a:t>
            </a:r>
            <a:r>
              <a:rPr lang="en-US" sz="3600" dirty="0" err="1"/>
              <a:t>keuangan</a:t>
            </a:r>
            <a:r>
              <a:rPr lang="en-US" sz="3600" dirty="0"/>
              <a:t>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menerima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melakukan</a:t>
            </a:r>
            <a:r>
              <a:rPr lang="en-US" sz="3600" dirty="0"/>
              <a:t> </a:t>
            </a:r>
            <a:r>
              <a:rPr lang="en-US" sz="3600" dirty="0" err="1"/>
              <a:t>pemeriksaan</a:t>
            </a:r>
            <a:r>
              <a:rPr lang="en-US" sz="3600" dirty="0"/>
              <a:t> </a:t>
            </a:r>
            <a:r>
              <a:rPr lang="en-US" sz="3600" dirty="0" err="1"/>
              <a:t>terhadap</a:t>
            </a:r>
            <a:r>
              <a:rPr lang="en-US" sz="3600" dirty="0"/>
              <a:t> </a:t>
            </a:r>
            <a:r>
              <a:rPr lang="en-US" sz="3600" dirty="0" err="1"/>
              <a:t>laporan</a:t>
            </a:r>
            <a:r>
              <a:rPr lang="en-US" sz="3600" dirty="0"/>
              <a:t> </a:t>
            </a:r>
            <a:r>
              <a:rPr lang="en-US" sz="3600" dirty="0" err="1"/>
              <a:t>kas</a:t>
            </a:r>
            <a:r>
              <a:rPr lang="en-US" sz="3600" dirty="0"/>
              <a:t> </a:t>
            </a:r>
            <a:r>
              <a:rPr lang="en-US" sz="3600" dirty="0" err="1"/>
              <a:t>kecil</a:t>
            </a:r>
            <a:r>
              <a:rPr lang="en-US" sz="3600" dirty="0"/>
              <a:t>,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menyetujui</a:t>
            </a:r>
            <a:r>
              <a:rPr lang="en-US" sz="3600" dirty="0"/>
              <a:t> </a:t>
            </a:r>
            <a:r>
              <a:rPr lang="en-US" sz="3600" dirty="0" err="1"/>
              <a:t>permohonan</a:t>
            </a:r>
            <a:r>
              <a:rPr lang="en-US" sz="3600" dirty="0"/>
              <a:t> </a:t>
            </a:r>
            <a:r>
              <a:rPr lang="en-US" sz="3600" dirty="0" err="1"/>
              <a:t>pengisian</a:t>
            </a:r>
            <a:r>
              <a:rPr lang="en-US" sz="3600" dirty="0"/>
              <a:t> </a:t>
            </a:r>
            <a:r>
              <a:rPr lang="en-US" sz="3600" dirty="0" err="1"/>
              <a:t>dana</a:t>
            </a:r>
            <a:r>
              <a:rPr lang="en-US" sz="3600" dirty="0"/>
              <a:t> </a:t>
            </a:r>
            <a:r>
              <a:rPr lang="en-US" sz="3600" dirty="0" err="1"/>
              <a:t>kas</a:t>
            </a:r>
            <a:r>
              <a:rPr lang="en-US" sz="3600" dirty="0"/>
              <a:t> </a:t>
            </a:r>
            <a:r>
              <a:rPr lang="en-US" sz="3600" dirty="0" err="1"/>
              <a:t>kecil</a:t>
            </a:r>
            <a:r>
              <a:rPr lang="en-US" sz="36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6501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803"/>
          </a:xfrm>
        </p:spPr>
        <p:txBody>
          <a:bodyPr/>
          <a:lstStyle/>
          <a:p>
            <a:r>
              <a:rPr lang="en-US" dirty="0" err="1" smtClean="0"/>
              <a:t>Catatan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48497"/>
            <a:ext cx="8596668" cy="439286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WAG.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098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Sri </a:t>
            </a:r>
            <a:r>
              <a:rPr lang="en-US" dirty="0" err="1" smtClean="0"/>
              <a:t>Pitami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442" y="1930400"/>
            <a:ext cx="3278786" cy="4689341"/>
          </a:xfrm>
        </p:spPr>
      </p:pic>
    </p:spTree>
    <p:extLst>
      <p:ext uri="{BB962C8B-B14F-4D97-AF65-F5344CB8AC3E}">
        <p14:creationId xmlns:p14="http://schemas.microsoft.com/office/powerpoint/2010/main" val="3887763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1520"/>
          </a:xfrm>
        </p:spPr>
        <p:txBody>
          <a:bodyPr/>
          <a:lstStyle/>
          <a:p>
            <a:r>
              <a:rPr lang="en-US" b="1" dirty="0" err="1" smtClean="0"/>
              <a:t>Pengertian</a:t>
            </a:r>
            <a:r>
              <a:rPr lang="en-US" b="1" dirty="0" smtClean="0"/>
              <a:t> </a:t>
            </a:r>
            <a:r>
              <a:rPr lang="en-US" b="1" dirty="0" err="1" smtClean="0"/>
              <a:t>administrasi</a:t>
            </a:r>
            <a:r>
              <a:rPr lang="en-US" b="1" dirty="0" smtClean="0"/>
              <a:t> </a:t>
            </a:r>
            <a:r>
              <a:rPr lang="en-US" b="1" dirty="0" err="1" smtClean="0"/>
              <a:t>keuangan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91641"/>
            <a:ext cx="9213426" cy="43497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Pengertian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administrasi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arti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sempit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aktivitas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berhubungan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pencatatan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pemasukan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pengeluaran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pembiayaan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dimana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bentuknya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berupa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tata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usaha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tata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pembukuan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2758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1040"/>
          </a:xfrm>
        </p:spPr>
        <p:txBody>
          <a:bodyPr/>
          <a:lstStyle/>
          <a:p>
            <a:r>
              <a:rPr lang="en-US" b="1" dirty="0" err="1" smtClean="0"/>
              <a:t>Pengertian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06881"/>
            <a:ext cx="9228666" cy="43344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Pengertian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administrasi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arti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luas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kebijakan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mengenai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pengadaan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penggunaan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mewujudkan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dimana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bentuknya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berupa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pengelolaan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meliputi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perencanaan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pengaturan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pertanggungjawaban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pengawasan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9474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7240"/>
          </a:xfrm>
        </p:spPr>
        <p:txBody>
          <a:bodyPr/>
          <a:lstStyle/>
          <a:p>
            <a:r>
              <a:rPr lang="en-US" dirty="0" err="1"/>
              <a:t>Menurut</a:t>
            </a:r>
            <a:r>
              <a:rPr lang="en-US" dirty="0"/>
              <a:t> </a:t>
            </a:r>
            <a:r>
              <a:rPr lang="en-US" b="1" dirty="0"/>
              <a:t>The Liang </a:t>
            </a:r>
            <a:r>
              <a:rPr lang="en-US" b="1" dirty="0" err="1"/>
              <a:t>Gie</a:t>
            </a:r>
            <a:r>
              <a:rPr lang="en-US" dirty="0"/>
              <a:t>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0681"/>
            <a:ext cx="8596668" cy="4410682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err="1"/>
              <a:t>P</a:t>
            </a:r>
            <a:r>
              <a:rPr lang="en-US" sz="3200" b="1" dirty="0" err="1" smtClean="0"/>
              <a:t>engertian</a:t>
            </a:r>
            <a:r>
              <a:rPr lang="en-US" sz="3200" b="1" dirty="0" smtClean="0"/>
              <a:t> </a:t>
            </a:r>
            <a:r>
              <a:rPr lang="en-US" sz="3200" b="1" dirty="0" err="1"/>
              <a:t>administrasi</a:t>
            </a:r>
            <a:r>
              <a:rPr lang="en-US" sz="3200" b="1" dirty="0"/>
              <a:t> </a:t>
            </a:r>
            <a:r>
              <a:rPr lang="en-US" sz="3200" b="1" dirty="0" err="1"/>
              <a:t>keuangan</a:t>
            </a:r>
            <a:r>
              <a:rPr lang="en-US" sz="3200" b="1" dirty="0"/>
              <a:t> </a:t>
            </a:r>
            <a:r>
              <a:rPr lang="en-US" sz="3200" b="1" dirty="0" err="1"/>
              <a:t>adalah</a:t>
            </a:r>
            <a:r>
              <a:rPr lang="en-US" sz="3200" b="1" dirty="0"/>
              <a:t> </a:t>
            </a:r>
            <a:endParaRPr lang="en-US" sz="3200" b="1" dirty="0" smtClean="0"/>
          </a:p>
          <a:p>
            <a:pPr marL="0" indent="0">
              <a:buNone/>
            </a:pPr>
            <a:r>
              <a:rPr lang="en-US" sz="3200" dirty="0" smtClean="0"/>
              <a:t>proses </a:t>
            </a:r>
            <a:r>
              <a:rPr lang="en-US" sz="3200" dirty="0" err="1"/>
              <a:t>perencanaan</a:t>
            </a:r>
            <a:r>
              <a:rPr lang="en-US" sz="3200" dirty="0"/>
              <a:t>, </a:t>
            </a:r>
            <a:r>
              <a:rPr lang="en-US" sz="3200" dirty="0" err="1"/>
              <a:t>penyediaan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penggunaan</a:t>
            </a:r>
            <a:r>
              <a:rPr lang="en-US" sz="3200" dirty="0"/>
              <a:t> </a:t>
            </a:r>
            <a:r>
              <a:rPr lang="en-US" sz="3200" dirty="0" err="1"/>
              <a:t>uang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perusahaan</a:t>
            </a:r>
            <a:r>
              <a:rPr lang="en-US" sz="3200" dirty="0"/>
              <a:t>/ </a:t>
            </a:r>
            <a:r>
              <a:rPr lang="en-US" sz="3200" dirty="0" err="1"/>
              <a:t>organisasi</a:t>
            </a:r>
            <a:r>
              <a:rPr lang="en-US" sz="3200" dirty="0"/>
              <a:t>. </a:t>
            </a:r>
            <a:r>
              <a:rPr lang="en-US" sz="3200" dirty="0" err="1"/>
              <a:t>Dengan</a:t>
            </a:r>
            <a:r>
              <a:rPr lang="en-US" sz="3200" dirty="0"/>
              <a:t> kata lain, </a:t>
            </a:r>
            <a:r>
              <a:rPr lang="en-US" sz="3200" dirty="0" err="1"/>
              <a:t>administrasi</a:t>
            </a:r>
            <a:r>
              <a:rPr lang="en-US" sz="3200" dirty="0"/>
              <a:t> </a:t>
            </a:r>
            <a:r>
              <a:rPr lang="en-US" sz="3200" dirty="0" err="1"/>
              <a:t>keuangan</a:t>
            </a:r>
            <a:r>
              <a:rPr lang="en-US" sz="3200" dirty="0"/>
              <a:t> </a:t>
            </a:r>
            <a:r>
              <a:rPr lang="en-US" sz="3200" dirty="0" err="1"/>
              <a:t>merupakan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 </a:t>
            </a:r>
            <a:r>
              <a:rPr lang="en-US" sz="3200" dirty="0" err="1"/>
              <a:t>penataan</a:t>
            </a:r>
            <a:r>
              <a:rPr lang="en-US" sz="3200" dirty="0"/>
              <a:t> </a:t>
            </a:r>
            <a:r>
              <a:rPr lang="en-US" sz="3200" dirty="0" err="1"/>
              <a:t>keuangan</a:t>
            </a:r>
            <a:r>
              <a:rPr lang="en-US" sz="3200" dirty="0"/>
              <a:t>, yang </a:t>
            </a:r>
            <a:r>
              <a:rPr lang="en-US" sz="3200" dirty="0" err="1"/>
              <a:t>mencakup</a:t>
            </a:r>
            <a:r>
              <a:rPr lang="en-US" sz="3200" dirty="0"/>
              <a:t> </a:t>
            </a:r>
            <a:r>
              <a:rPr lang="en-US" sz="3200" dirty="0" err="1"/>
              <a:t>penyusunan</a:t>
            </a:r>
            <a:r>
              <a:rPr lang="en-US" sz="3200" dirty="0"/>
              <a:t> </a:t>
            </a:r>
            <a:r>
              <a:rPr lang="en-US" sz="3200" dirty="0" err="1"/>
              <a:t>anggaran</a:t>
            </a:r>
            <a:r>
              <a:rPr lang="en-US" sz="3200" dirty="0"/>
              <a:t> </a:t>
            </a:r>
            <a:r>
              <a:rPr lang="en-US" sz="3200" dirty="0" err="1"/>
              <a:t>belanja</a:t>
            </a:r>
            <a:r>
              <a:rPr lang="en-US" sz="3200" dirty="0"/>
              <a:t>, </a:t>
            </a:r>
            <a:r>
              <a:rPr lang="en-US" sz="3200" dirty="0" err="1"/>
              <a:t>penentuan</a:t>
            </a:r>
            <a:r>
              <a:rPr lang="en-US" sz="3200" dirty="0"/>
              <a:t> </a:t>
            </a:r>
            <a:r>
              <a:rPr lang="en-US" sz="3200" dirty="0" err="1"/>
              <a:t>sumber</a:t>
            </a:r>
            <a:r>
              <a:rPr lang="en-US" sz="3200" dirty="0"/>
              <a:t> </a:t>
            </a:r>
            <a:r>
              <a:rPr lang="en-US" sz="3200" dirty="0" err="1"/>
              <a:t>dana</a:t>
            </a:r>
            <a:r>
              <a:rPr lang="en-US" sz="3200" dirty="0"/>
              <a:t>, </a:t>
            </a:r>
            <a:r>
              <a:rPr lang="en-US" sz="3200" dirty="0" err="1"/>
              <a:t>cara</a:t>
            </a:r>
            <a:r>
              <a:rPr lang="en-US" sz="3200" dirty="0"/>
              <a:t> </a:t>
            </a:r>
            <a:r>
              <a:rPr lang="en-US" sz="3200" dirty="0" err="1"/>
              <a:t>pemakaian</a:t>
            </a:r>
            <a:r>
              <a:rPr lang="en-US" sz="3200" dirty="0"/>
              <a:t>, </a:t>
            </a:r>
            <a:r>
              <a:rPr lang="en-US" sz="3200" dirty="0" err="1"/>
              <a:t>hingga</a:t>
            </a:r>
            <a:r>
              <a:rPr lang="en-US" sz="3200" dirty="0"/>
              <a:t> </a:t>
            </a:r>
            <a:r>
              <a:rPr lang="en-US" sz="3200" dirty="0" err="1"/>
              <a:t>pembukuan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25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676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Fungsi</a:t>
            </a:r>
            <a:r>
              <a:rPr lang="en-US" b="1" dirty="0"/>
              <a:t> </a:t>
            </a:r>
            <a:r>
              <a:rPr lang="en-US" b="1" dirty="0" err="1"/>
              <a:t>Administrasi</a:t>
            </a:r>
            <a:r>
              <a:rPr lang="en-US" b="1" dirty="0"/>
              <a:t> </a:t>
            </a:r>
            <a:r>
              <a:rPr lang="en-US" b="1" dirty="0" err="1"/>
              <a:t>Keuangan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24001"/>
            <a:ext cx="9198186" cy="45173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/>
              <a:t>1. </a:t>
            </a:r>
            <a:r>
              <a:rPr lang="en-US" sz="2800" b="1" dirty="0" err="1" smtClean="0"/>
              <a:t>Fungsi</a:t>
            </a:r>
            <a:r>
              <a:rPr lang="en-US" sz="2800" b="1" dirty="0" smtClean="0"/>
              <a:t> </a:t>
            </a:r>
            <a:r>
              <a:rPr lang="en-US" sz="2800" b="1" dirty="0" err="1"/>
              <a:t>investasi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aktivitas</a:t>
            </a:r>
            <a:r>
              <a:rPr lang="en-US" sz="2800" dirty="0"/>
              <a:t> </a:t>
            </a:r>
            <a:r>
              <a:rPr lang="en-US" sz="2800" dirty="0" err="1"/>
              <a:t>pengelolaan</a:t>
            </a:r>
            <a:r>
              <a:rPr lang="en-US" sz="2800" dirty="0"/>
              <a:t> </a:t>
            </a:r>
            <a:r>
              <a:rPr lang="en-US" sz="2800" dirty="0" err="1"/>
              <a:t>dana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aktiva-aktiva</a:t>
            </a:r>
            <a:r>
              <a:rPr lang="en-US" sz="2800" dirty="0"/>
              <a:t> yang </a:t>
            </a:r>
            <a:r>
              <a:rPr lang="en-US" sz="2800" dirty="0" err="1"/>
              <a:t>dipakai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mencapai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. </a:t>
            </a:r>
            <a:r>
              <a:rPr lang="en-US" sz="2800" dirty="0" err="1"/>
              <a:t>Investasi</a:t>
            </a:r>
            <a:r>
              <a:rPr lang="en-US" sz="2800" dirty="0"/>
              <a:t>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didapatkan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modal </a:t>
            </a: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luar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Invetasi</a:t>
            </a:r>
            <a:r>
              <a:rPr lang="en-US" sz="2800" dirty="0" smtClean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dibagi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dua</a:t>
            </a:r>
            <a:r>
              <a:rPr lang="en-US" sz="2800" dirty="0"/>
              <a:t> </a:t>
            </a:r>
            <a:r>
              <a:rPr lang="en-US" sz="2800" dirty="0" err="1"/>
              <a:t>kelompok</a:t>
            </a:r>
            <a:r>
              <a:rPr lang="en-US" sz="2800" dirty="0"/>
              <a:t>, </a:t>
            </a:r>
            <a:r>
              <a:rPr lang="en-US" sz="2800" dirty="0" err="1"/>
              <a:t>yaitu</a:t>
            </a:r>
            <a:r>
              <a:rPr lang="en-US" sz="2800" dirty="0"/>
              <a:t>:</a:t>
            </a:r>
          </a:p>
          <a:p>
            <a:pPr lvl="0"/>
            <a:r>
              <a:rPr lang="en-US" sz="2800" b="1" dirty="0" err="1"/>
              <a:t>Investasi</a:t>
            </a:r>
            <a:r>
              <a:rPr lang="en-US" sz="2800" b="1" dirty="0"/>
              <a:t> </a:t>
            </a:r>
            <a:r>
              <a:rPr lang="en-US" sz="2800" b="1" dirty="0" err="1"/>
              <a:t>jangka</a:t>
            </a:r>
            <a:r>
              <a:rPr lang="en-US" sz="2800" b="1" dirty="0"/>
              <a:t> </a:t>
            </a:r>
            <a:r>
              <a:rPr lang="en-US" sz="2800" b="1" dirty="0" err="1"/>
              <a:t>pendek</a:t>
            </a:r>
            <a:r>
              <a:rPr lang="en-US" sz="2800" dirty="0"/>
              <a:t>, </a:t>
            </a:r>
            <a:r>
              <a:rPr lang="en-US" sz="2800" dirty="0" err="1"/>
              <a:t>misalnya</a:t>
            </a:r>
            <a:r>
              <a:rPr lang="en-US" sz="2800" dirty="0"/>
              <a:t> </a:t>
            </a:r>
            <a:r>
              <a:rPr lang="en-US" sz="2800" dirty="0" err="1"/>
              <a:t>kas</a:t>
            </a:r>
            <a:r>
              <a:rPr lang="en-US" sz="2800" dirty="0"/>
              <a:t>, </a:t>
            </a:r>
            <a:r>
              <a:rPr lang="en-US" sz="2800" dirty="0" err="1"/>
              <a:t>piutang</a:t>
            </a:r>
            <a:r>
              <a:rPr lang="en-US" sz="2800" dirty="0"/>
              <a:t>, </a:t>
            </a:r>
            <a:r>
              <a:rPr lang="en-US" sz="2800" dirty="0" err="1"/>
              <a:t>persediaan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sebagainya</a:t>
            </a:r>
            <a:r>
              <a:rPr lang="en-US" sz="2800" dirty="0"/>
              <a:t>.</a:t>
            </a:r>
          </a:p>
          <a:p>
            <a:r>
              <a:rPr lang="en-US" sz="2800" b="1" dirty="0" err="1"/>
              <a:t>Investasi</a:t>
            </a:r>
            <a:r>
              <a:rPr lang="en-US" sz="2800" b="1" dirty="0"/>
              <a:t> </a:t>
            </a:r>
            <a:r>
              <a:rPr lang="en-US" sz="2800" b="1" dirty="0" err="1"/>
              <a:t>jangka</a:t>
            </a:r>
            <a:r>
              <a:rPr lang="en-US" sz="2800" b="1" dirty="0"/>
              <a:t> </a:t>
            </a:r>
            <a:r>
              <a:rPr lang="en-US" sz="2800" b="1" dirty="0" err="1"/>
              <a:t>panjang</a:t>
            </a:r>
            <a:r>
              <a:rPr lang="en-US" sz="2800" dirty="0"/>
              <a:t>, </a:t>
            </a:r>
            <a:r>
              <a:rPr lang="en-US" sz="2800" dirty="0" err="1"/>
              <a:t>misalnya</a:t>
            </a:r>
            <a:r>
              <a:rPr lang="en-US" sz="2800" dirty="0"/>
              <a:t> </a:t>
            </a:r>
            <a:r>
              <a:rPr lang="en-US" sz="2800" dirty="0" err="1"/>
              <a:t>tanah</a:t>
            </a:r>
            <a:r>
              <a:rPr lang="en-US" sz="2800" dirty="0"/>
              <a:t>, </a:t>
            </a:r>
            <a:r>
              <a:rPr lang="en-US" sz="2800" dirty="0" err="1"/>
              <a:t>gedung</a:t>
            </a:r>
            <a:r>
              <a:rPr lang="en-US" sz="2800" dirty="0"/>
              <a:t>, </a:t>
            </a:r>
            <a:r>
              <a:rPr lang="en-US" sz="2800" dirty="0" err="1"/>
              <a:t>peralatan</a:t>
            </a:r>
            <a:r>
              <a:rPr lang="en-US" sz="2800" dirty="0"/>
              <a:t> </a:t>
            </a:r>
            <a:r>
              <a:rPr lang="en-US" sz="2800" dirty="0" err="1"/>
              <a:t>produksi</a:t>
            </a:r>
            <a:r>
              <a:rPr lang="en-US" sz="2800" dirty="0"/>
              <a:t>, </a:t>
            </a:r>
            <a:r>
              <a:rPr lang="en-US" sz="2800" dirty="0" err="1"/>
              <a:t>kendaraan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sebagainya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8291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mencari</a:t>
            </a:r>
            <a:r>
              <a:rPr lang="en-US" sz="2800" dirty="0"/>
              <a:t> </a:t>
            </a:r>
            <a:r>
              <a:rPr lang="en-US" sz="2800" dirty="0" err="1"/>
              <a:t>dana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fungsi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mencari</a:t>
            </a:r>
            <a:r>
              <a:rPr lang="en-US" sz="2800" dirty="0"/>
              <a:t> modal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membiayai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aktivitas</a:t>
            </a:r>
            <a:r>
              <a:rPr lang="en-US" sz="2800" dirty="0"/>
              <a:t> yang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. </a:t>
            </a:r>
            <a:r>
              <a:rPr lang="en-US" sz="2800" dirty="0" err="1"/>
              <a:t>Selain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berfungsi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memilah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memilih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sumber</a:t>
            </a:r>
            <a:r>
              <a:rPr lang="en-US" sz="2800" dirty="0"/>
              <a:t> </a:t>
            </a:r>
            <a:r>
              <a:rPr lang="en-US" sz="2800" dirty="0" err="1"/>
              <a:t>dana</a:t>
            </a:r>
            <a:r>
              <a:rPr lang="en-US" sz="2800" dirty="0"/>
              <a:t> yang </a:t>
            </a:r>
            <a:r>
              <a:rPr lang="en-US" sz="2800" dirty="0" err="1"/>
              <a:t>tepat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masing-masing</a:t>
            </a:r>
            <a:r>
              <a:rPr lang="en-US" sz="2800" dirty="0"/>
              <a:t> </a:t>
            </a:r>
            <a:r>
              <a:rPr lang="en-US" sz="2800" dirty="0" err="1"/>
              <a:t>jenis</a:t>
            </a:r>
            <a:r>
              <a:rPr lang="en-US" sz="2800" dirty="0"/>
              <a:t> </a:t>
            </a:r>
            <a:r>
              <a:rPr lang="en-US" sz="2800" dirty="0" err="1"/>
              <a:t>kebutuhan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Artinya</a:t>
            </a:r>
            <a:r>
              <a:rPr lang="en-US" sz="2800" dirty="0"/>
              <a:t>,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perusahaan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memilih</a:t>
            </a:r>
            <a:r>
              <a:rPr lang="en-US" sz="2800" dirty="0"/>
              <a:t> </a:t>
            </a:r>
            <a:r>
              <a:rPr lang="en-US" sz="2800" dirty="0" err="1"/>
              <a:t>apakah</a:t>
            </a:r>
            <a:r>
              <a:rPr lang="en-US" sz="2800" dirty="0"/>
              <a:t> </a:t>
            </a:r>
            <a:r>
              <a:rPr lang="en-US" sz="2800" dirty="0" err="1"/>
              <a:t>dana</a:t>
            </a:r>
            <a:r>
              <a:rPr lang="en-US" sz="2800" dirty="0"/>
              <a:t> </a:t>
            </a:r>
            <a:r>
              <a:rPr lang="en-US" sz="2800" dirty="0" err="1"/>
              <a:t>diambil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pinjaman</a:t>
            </a:r>
            <a:r>
              <a:rPr lang="en-US" sz="2800" dirty="0"/>
              <a:t> </a:t>
            </a:r>
            <a:r>
              <a:rPr lang="en-US" sz="2800" dirty="0" err="1"/>
              <a:t>jangka</a:t>
            </a:r>
            <a:r>
              <a:rPr lang="en-US" sz="2800" dirty="0"/>
              <a:t> </a:t>
            </a:r>
            <a:r>
              <a:rPr lang="en-US" sz="2800" dirty="0" err="1"/>
              <a:t>pendek</a:t>
            </a:r>
            <a:r>
              <a:rPr lang="en-US" sz="2800" dirty="0"/>
              <a:t>, </a:t>
            </a:r>
            <a:r>
              <a:rPr lang="en-US" sz="2800" dirty="0" err="1"/>
              <a:t>pinjaman</a:t>
            </a:r>
            <a:r>
              <a:rPr lang="en-US" sz="2800" dirty="0"/>
              <a:t> </a:t>
            </a:r>
            <a:r>
              <a:rPr lang="en-US" sz="2800" dirty="0" err="1"/>
              <a:t>jangka</a:t>
            </a:r>
            <a:r>
              <a:rPr lang="en-US" sz="2800" dirty="0"/>
              <a:t> </a:t>
            </a:r>
            <a:r>
              <a:rPr lang="en-US" sz="2800" dirty="0" err="1"/>
              <a:t>panjang</a:t>
            </a:r>
            <a:r>
              <a:rPr lang="en-US" sz="2800" dirty="0"/>
              <a:t>,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modal </a:t>
            </a:r>
            <a:r>
              <a:rPr lang="en-US" sz="2800" dirty="0" err="1"/>
              <a:t>perusahaan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sendiri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2630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/>
              <a:t>Pembelanjaan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merupakan</a:t>
            </a:r>
            <a:r>
              <a:rPr lang="en-US" sz="3200" dirty="0"/>
              <a:t> </a:t>
            </a:r>
            <a:r>
              <a:rPr lang="en-US" sz="3200" dirty="0" err="1"/>
              <a:t>semua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 yang </a:t>
            </a:r>
            <a:r>
              <a:rPr lang="en-US" sz="3200" dirty="0" err="1"/>
              <a:t>berkaitan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penggunaan</a:t>
            </a:r>
            <a:r>
              <a:rPr lang="en-US" sz="3200" dirty="0"/>
              <a:t> </a:t>
            </a:r>
            <a:r>
              <a:rPr lang="en-US" sz="3200" dirty="0" err="1"/>
              <a:t>dana</a:t>
            </a:r>
            <a:r>
              <a:rPr lang="en-US" sz="3200" dirty="0"/>
              <a:t> yang </a:t>
            </a:r>
            <a:r>
              <a:rPr lang="en-US" sz="3200" dirty="0" err="1"/>
              <a:t>digunakan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membiayai</a:t>
            </a:r>
            <a:r>
              <a:rPr lang="en-US" sz="3200" dirty="0"/>
              <a:t> </a:t>
            </a:r>
            <a:r>
              <a:rPr lang="en-US" sz="3200" dirty="0" err="1"/>
              <a:t>seluruh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, </a:t>
            </a:r>
            <a:r>
              <a:rPr lang="en-US" sz="3200" dirty="0" err="1"/>
              <a:t>baik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dana</a:t>
            </a:r>
            <a:r>
              <a:rPr lang="en-US" sz="3200" dirty="0"/>
              <a:t> </a:t>
            </a:r>
            <a:r>
              <a:rPr lang="en-US" sz="3200" dirty="0" err="1"/>
              <a:t>milik</a:t>
            </a:r>
            <a:r>
              <a:rPr lang="en-US" sz="3200" dirty="0"/>
              <a:t> </a:t>
            </a:r>
            <a:r>
              <a:rPr lang="en-US" sz="3200" dirty="0" err="1"/>
              <a:t>sendiri</a:t>
            </a:r>
            <a:r>
              <a:rPr lang="en-US" sz="3200" dirty="0"/>
              <a:t> </a:t>
            </a:r>
            <a:r>
              <a:rPr lang="en-US" sz="3200" dirty="0" err="1"/>
              <a:t>maupun</a:t>
            </a:r>
            <a:r>
              <a:rPr lang="en-US" sz="3200" dirty="0"/>
              <a:t> </a:t>
            </a:r>
            <a:r>
              <a:rPr lang="en-US" sz="3200" dirty="0" err="1"/>
              <a:t>dana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luar</a:t>
            </a:r>
            <a:r>
              <a:rPr lang="en-US" sz="3200" dirty="0"/>
              <a:t>. </a:t>
            </a:r>
            <a:r>
              <a:rPr lang="en-US" sz="3200" dirty="0" err="1"/>
              <a:t>Dengan</a:t>
            </a:r>
            <a:r>
              <a:rPr lang="en-US" sz="3200" dirty="0"/>
              <a:t> kata lain, </a:t>
            </a:r>
            <a:r>
              <a:rPr lang="en-US" sz="3200" dirty="0" err="1"/>
              <a:t>fungsi</a:t>
            </a:r>
            <a:r>
              <a:rPr lang="en-US" sz="3200" dirty="0"/>
              <a:t> </a:t>
            </a:r>
            <a:r>
              <a:rPr lang="en-US" sz="3200" dirty="0" err="1"/>
              <a:t>pembelanjaan</a:t>
            </a:r>
            <a:r>
              <a:rPr lang="en-US" sz="3200" dirty="0"/>
              <a:t> di </a:t>
            </a:r>
            <a:r>
              <a:rPr lang="en-US" sz="3200" dirty="0" err="1"/>
              <a:t>sini</a:t>
            </a:r>
            <a:r>
              <a:rPr lang="en-US" sz="3200" dirty="0"/>
              <a:t> </a:t>
            </a:r>
            <a:r>
              <a:rPr lang="en-US" sz="3200" dirty="0" err="1"/>
              <a:t>berkaitan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proses </a:t>
            </a:r>
            <a:r>
              <a:rPr lang="en-US" sz="3200" dirty="0" err="1"/>
              <a:t>produksi</a:t>
            </a:r>
            <a:r>
              <a:rPr lang="en-US" sz="3200" dirty="0"/>
              <a:t> </a:t>
            </a:r>
            <a:r>
              <a:rPr lang="en-US" sz="3200" dirty="0" err="1"/>
              <a:t>maupun</a:t>
            </a:r>
            <a:r>
              <a:rPr lang="en-US" sz="3200" dirty="0"/>
              <a:t> </a:t>
            </a:r>
            <a:r>
              <a:rPr lang="en-US" sz="3200" dirty="0" err="1"/>
              <a:t>pendukung</a:t>
            </a:r>
            <a:r>
              <a:rPr lang="en-US" sz="3200" dirty="0"/>
              <a:t> proses </a:t>
            </a:r>
            <a:r>
              <a:rPr lang="en-US" sz="3200" dirty="0" err="1"/>
              <a:t>produksi</a:t>
            </a:r>
            <a:r>
              <a:rPr lang="en-US" sz="32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776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7240"/>
          </a:xfrm>
        </p:spPr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Laba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2601"/>
            <a:ext cx="9335346" cy="4288762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 </a:t>
            </a:r>
            <a:r>
              <a:rPr lang="en-US" sz="3200" dirty="0" err="1"/>
              <a:t>pembuatan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penentuan</a:t>
            </a:r>
            <a:r>
              <a:rPr lang="en-US" sz="3200" dirty="0"/>
              <a:t> </a:t>
            </a:r>
            <a:r>
              <a:rPr lang="en-US" sz="3200" dirty="0" err="1"/>
              <a:t>aturan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pembagian</a:t>
            </a:r>
            <a:r>
              <a:rPr lang="en-US" sz="3200" dirty="0"/>
              <a:t> </a:t>
            </a:r>
            <a:r>
              <a:rPr lang="en-US" sz="3200" dirty="0" err="1"/>
              <a:t>keuntungan</a:t>
            </a:r>
            <a:r>
              <a:rPr lang="en-US" sz="3200" dirty="0"/>
              <a:t> </a:t>
            </a:r>
            <a:r>
              <a:rPr lang="en-US" sz="3200" dirty="0" err="1"/>
              <a:t>hasil</a:t>
            </a:r>
            <a:r>
              <a:rPr lang="en-US" sz="3200" dirty="0"/>
              <a:t> </a:t>
            </a:r>
            <a:r>
              <a:rPr lang="en-US" sz="3200" dirty="0" err="1"/>
              <a:t>usaha</a:t>
            </a:r>
            <a:r>
              <a:rPr lang="en-US" sz="3200" dirty="0"/>
              <a:t>. </a:t>
            </a:r>
            <a:r>
              <a:rPr lang="en-US" sz="3200" dirty="0" err="1"/>
              <a:t>Fungsi</a:t>
            </a:r>
            <a:r>
              <a:rPr lang="en-US" sz="3200" dirty="0"/>
              <a:t> </a:t>
            </a:r>
            <a:r>
              <a:rPr lang="en-US" sz="3200" dirty="0" err="1"/>
              <a:t>pembagian</a:t>
            </a:r>
            <a:r>
              <a:rPr lang="en-US" sz="3200" dirty="0"/>
              <a:t> </a:t>
            </a:r>
            <a:r>
              <a:rPr lang="en-US" sz="3200" dirty="0" err="1"/>
              <a:t>laba</a:t>
            </a:r>
            <a:r>
              <a:rPr lang="en-US" sz="3200" dirty="0"/>
              <a:t> </a:t>
            </a:r>
            <a:r>
              <a:rPr lang="en-US" sz="3200" dirty="0" err="1"/>
              <a:t>juga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dimasukkan</a:t>
            </a:r>
            <a:r>
              <a:rPr lang="en-US" sz="3200" dirty="0"/>
              <a:t> </a:t>
            </a:r>
            <a:r>
              <a:rPr lang="en-US" sz="3200" dirty="0" err="1"/>
              <a:t>ke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fungsi</a:t>
            </a:r>
            <a:r>
              <a:rPr lang="en-US" sz="3200" dirty="0"/>
              <a:t> </a:t>
            </a:r>
            <a:r>
              <a:rPr lang="en-US" sz="3200" dirty="0" err="1"/>
              <a:t>mencari</a:t>
            </a:r>
            <a:r>
              <a:rPr lang="en-US" sz="3200" dirty="0"/>
              <a:t> </a:t>
            </a:r>
            <a:r>
              <a:rPr lang="en-US" sz="3200" dirty="0" err="1"/>
              <a:t>dana</a:t>
            </a:r>
            <a:r>
              <a:rPr lang="en-US" sz="3200" dirty="0"/>
              <a:t>.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artian</a:t>
            </a:r>
            <a:r>
              <a:rPr lang="en-US" sz="3200" dirty="0"/>
              <a:t>, </a:t>
            </a:r>
            <a:r>
              <a:rPr lang="en-US" sz="3200" dirty="0" err="1"/>
              <a:t>perusahaan</a:t>
            </a:r>
            <a:r>
              <a:rPr lang="en-US" sz="3200" dirty="0"/>
              <a:t> </a:t>
            </a:r>
            <a:r>
              <a:rPr lang="en-US" sz="3200" dirty="0" err="1"/>
              <a:t>berupaya</a:t>
            </a:r>
            <a:r>
              <a:rPr lang="en-US" sz="3200" dirty="0"/>
              <a:t> </a:t>
            </a:r>
            <a:r>
              <a:rPr lang="en-US" sz="3200" dirty="0" err="1"/>
              <a:t>mengembangkan</a:t>
            </a:r>
            <a:r>
              <a:rPr lang="en-US" sz="3200" dirty="0"/>
              <a:t> </a:t>
            </a:r>
            <a:r>
              <a:rPr lang="en-US" sz="3200" dirty="0" err="1"/>
              <a:t>usaha-usaha</a:t>
            </a:r>
            <a:r>
              <a:rPr lang="en-US" sz="3200" dirty="0"/>
              <a:t> </a:t>
            </a:r>
            <a:r>
              <a:rPr lang="en-US" sz="3200" dirty="0" err="1"/>
              <a:t>perusahaan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dana</a:t>
            </a:r>
            <a:r>
              <a:rPr lang="en-US" sz="3200" dirty="0"/>
              <a:t> </a:t>
            </a:r>
            <a:r>
              <a:rPr lang="en-US" sz="3200" dirty="0" err="1"/>
              <a:t>perusahaan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sendiri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75094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603</Words>
  <Application>Microsoft Office PowerPoint</Application>
  <PresentationFormat>Widescreen</PresentationFormat>
  <Paragraphs>57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Algerian</vt:lpstr>
      <vt:lpstr>Arial</vt:lpstr>
      <vt:lpstr>Trebuchet MS</vt:lpstr>
      <vt:lpstr>Wingdings 3</vt:lpstr>
      <vt:lpstr>Facet</vt:lpstr>
      <vt:lpstr>OTK KEUANGAN</vt:lpstr>
      <vt:lpstr>Sri Pitami</vt:lpstr>
      <vt:lpstr>Pengertian administrasi keuangan</vt:lpstr>
      <vt:lpstr>Pengertian </vt:lpstr>
      <vt:lpstr>Menurut The Liang Gie,</vt:lpstr>
      <vt:lpstr>Fungsi Administrasi Keuangan </vt:lpstr>
      <vt:lpstr>2. Fungsi mencari dana</vt:lpstr>
      <vt:lpstr>3. Fungsi Pembelanjaan</vt:lpstr>
      <vt:lpstr>4. Fungsi Pembagian Laba</vt:lpstr>
      <vt:lpstr>Manfaat Administrasi Keuangan </vt:lpstr>
      <vt:lpstr>Komponen Administrasi Keuangan </vt:lpstr>
      <vt:lpstr>Komponen Administrasi Keuangan</vt:lpstr>
      <vt:lpstr>Komponen Administrasi Keuangan</vt:lpstr>
      <vt:lpstr>Komponen Administrasi Keuangan</vt:lpstr>
      <vt:lpstr>Petugas Administrasi Keuangan </vt:lpstr>
      <vt:lpstr>1. Adminisrasi kantor</vt:lpstr>
      <vt:lpstr>2. Bendahara (kasir)</vt:lpstr>
      <vt:lpstr>3. Manajer keuangan</vt:lpstr>
      <vt:lpstr>Catatan: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OTK KEUANGAN</dc:title>
  <dc:creator>SRI PITAMI</dc:creator>
  <cp:lastModifiedBy>smkn43</cp:lastModifiedBy>
  <cp:revision>12</cp:revision>
  <dcterms:created xsi:type="dcterms:W3CDTF">2019-07-21T13:21:26Z</dcterms:created>
  <dcterms:modified xsi:type="dcterms:W3CDTF">2020-07-12T14:46:55Z</dcterms:modified>
</cp:coreProperties>
</file>