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A3F3FB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A5D2-4E23-4F63-A0AC-C6A59F8C157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DD79-751E-49EF-B907-51E1A70A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3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91973F-68F6-4527-94A8-F7FB0C02920D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1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0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6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7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4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0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0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4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1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8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43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9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9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93D398-8F45-4E19-A4B9-5AAC7A863C5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7556B6-74DB-4E08-94FC-14F13E5B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31923"/>
          </a:xfrm>
          <a:solidFill>
            <a:srgbClr val="FFCCCC"/>
          </a:solidFill>
        </p:spPr>
        <p:txBody>
          <a:bodyPr/>
          <a:lstStyle/>
          <a:p>
            <a:r>
              <a:rPr lang="en-US" dirty="0" smtClean="0"/>
              <a:t>OTK KEUANGAN</a:t>
            </a:r>
            <a:br>
              <a:rPr lang="en-US" dirty="0" smtClean="0"/>
            </a:br>
            <a:r>
              <a:rPr lang="en-US" sz="4000" dirty="0" err="1" smtClean="0"/>
              <a:t>menghitung</a:t>
            </a:r>
            <a:r>
              <a:rPr lang="en-US" sz="4000" dirty="0" smtClean="0"/>
              <a:t> </a:t>
            </a:r>
            <a:r>
              <a:rPr lang="en-US" sz="4000" dirty="0" err="1" smtClean="0"/>
              <a:t>fisik</a:t>
            </a:r>
            <a:r>
              <a:rPr lang="en-US" sz="4000" dirty="0" smtClean="0"/>
              <a:t> </a:t>
            </a:r>
            <a:r>
              <a:rPr lang="en-US" sz="4000" dirty="0" err="1" smtClean="0"/>
              <a:t>kas</a:t>
            </a:r>
            <a:r>
              <a:rPr lang="en-US" sz="4000" dirty="0" smtClean="0"/>
              <a:t> </a:t>
            </a:r>
            <a:r>
              <a:rPr lang="en-US" sz="4000" dirty="0" err="1" smtClean="0"/>
              <a:t>kecil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03054"/>
            <a:ext cx="6815669" cy="1475345"/>
          </a:xfrm>
          <a:solidFill>
            <a:srgbClr val="A3F3FB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KELAS XII OTKP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341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97" y="515154"/>
            <a:ext cx="9375820" cy="1223494"/>
          </a:xfrm>
          <a:solidFill>
            <a:srgbClr val="A3F3FB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/>
              <a:t>Jurnal menurut sistem dana tetap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299549"/>
              </p:ext>
            </p:extLst>
          </p:nvPr>
        </p:nvGraphicFramePr>
        <p:xfrm>
          <a:off x="1403797" y="1785939"/>
          <a:ext cx="9375819" cy="395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843"/>
                <a:gridCol w="488327"/>
                <a:gridCol w="3581067"/>
                <a:gridCol w="2034697"/>
                <a:gridCol w="2164885"/>
              </a:tblGrid>
              <a:tr h="365743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Tanggal </a:t>
                      </a:r>
                      <a:endParaRPr lang="id-ID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Keterangan </a:t>
                      </a:r>
                      <a:endParaRPr lang="id-ID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Debet </a:t>
                      </a:r>
                      <a:endParaRPr lang="id-ID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Kredit </a:t>
                      </a:r>
                      <a:endParaRPr lang="id-ID" sz="1800" dirty="0"/>
                    </a:p>
                  </a:txBody>
                  <a:tcPr marT="45718" marB="45718"/>
                </a:tc>
              </a:tr>
              <a:tr h="31088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20</a:t>
                      </a:r>
                      <a:r>
                        <a:rPr lang="en-US" sz="1800" dirty="0" smtClean="0"/>
                        <a:t>20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dirty="0" smtClean="0"/>
                        <a:t>April </a:t>
                      </a:r>
                      <a:endParaRPr lang="id-ID" sz="1800" dirty="0" smtClean="0"/>
                    </a:p>
                    <a:p>
                      <a:endParaRPr lang="id-ID" sz="1800" dirty="0" smtClean="0"/>
                    </a:p>
                    <a:p>
                      <a:endParaRPr lang="id-ID" sz="1800" dirty="0"/>
                    </a:p>
                  </a:txBody>
                  <a:tcPr marT="45718" marB="45718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1</a:t>
                      </a:r>
                    </a:p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30</a:t>
                      </a:r>
                    </a:p>
                    <a:p>
                      <a:endParaRPr lang="id-ID" sz="1800" dirty="0" smtClean="0"/>
                    </a:p>
                  </a:txBody>
                  <a:tcPr marT="45718" marB="45718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Kas kecil</a:t>
                      </a:r>
                    </a:p>
                    <a:p>
                      <a:r>
                        <a:rPr lang="id-ID" sz="1800" dirty="0" smtClean="0"/>
                        <a:t>        Kas </a:t>
                      </a:r>
                    </a:p>
                    <a:p>
                      <a:r>
                        <a:rPr lang="id-ID" sz="1800" dirty="0" smtClean="0"/>
                        <a:t>Benda pos</a:t>
                      </a:r>
                    </a:p>
                    <a:p>
                      <a:r>
                        <a:rPr lang="id-ID" sz="1800" dirty="0" smtClean="0"/>
                        <a:t>Suplai kantor</a:t>
                      </a:r>
                    </a:p>
                    <a:p>
                      <a:r>
                        <a:rPr lang="id-ID" sz="1800" dirty="0" smtClean="0"/>
                        <a:t>Perlengkapan kantor</a:t>
                      </a:r>
                    </a:p>
                    <a:p>
                      <a:r>
                        <a:rPr lang="id-ID" sz="1800" dirty="0" smtClean="0"/>
                        <a:t>Biaya listrik dan air</a:t>
                      </a:r>
                    </a:p>
                    <a:p>
                      <a:r>
                        <a:rPr lang="id-ID" sz="1800" dirty="0" smtClean="0"/>
                        <a:t>Biaya telepon</a:t>
                      </a:r>
                    </a:p>
                    <a:p>
                      <a:r>
                        <a:rPr lang="id-ID" sz="1800" dirty="0" smtClean="0"/>
                        <a:t>Biaya</a:t>
                      </a:r>
                      <a:r>
                        <a:rPr lang="id-ID" sz="1800" baseline="0" dirty="0" smtClean="0"/>
                        <a:t> iklan</a:t>
                      </a:r>
                    </a:p>
                    <a:p>
                      <a:r>
                        <a:rPr lang="id-ID" sz="1800" baseline="0" dirty="0" smtClean="0"/>
                        <a:t>Biaya transportasi</a:t>
                      </a:r>
                    </a:p>
                    <a:p>
                      <a:r>
                        <a:rPr lang="id-ID" sz="1800" baseline="0" dirty="0" smtClean="0"/>
                        <a:t>         Kas</a:t>
                      </a:r>
                      <a:endParaRPr lang="id-ID" sz="1800" dirty="0"/>
                    </a:p>
                  </a:txBody>
                  <a:tcPr marT="45718" marB="45718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Rp 4.000.000,00</a:t>
                      </a:r>
                    </a:p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Rp    300.000,00</a:t>
                      </a:r>
                    </a:p>
                    <a:p>
                      <a:r>
                        <a:rPr lang="id-ID" sz="1800" dirty="0" smtClean="0"/>
                        <a:t>Rp     800.000,00</a:t>
                      </a:r>
                    </a:p>
                    <a:p>
                      <a:r>
                        <a:rPr lang="id-ID" sz="1800" dirty="0" smtClean="0"/>
                        <a:t>Rp     200.000,00</a:t>
                      </a:r>
                    </a:p>
                    <a:p>
                      <a:r>
                        <a:rPr lang="id-ID" sz="1800" dirty="0" smtClean="0"/>
                        <a:t>Rp     750.000,00</a:t>
                      </a:r>
                    </a:p>
                    <a:p>
                      <a:r>
                        <a:rPr lang="id-ID" sz="1800" dirty="0" smtClean="0"/>
                        <a:t>Rp     600.000,00</a:t>
                      </a:r>
                    </a:p>
                    <a:p>
                      <a:r>
                        <a:rPr lang="id-ID" sz="1800" dirty="0" smtClean="0"/>
                        <a:t>Rp     500.000,00</a:t>
                      </a:r>
                    </a:p>
                    <a:p>
                      <a:r>
                        <a:rPr lang="id-ID" sz="1800" dirty="0" smtClean="0"/>
                        <a:t>Rp     300.000,00</a:t>
                      </a:r>
                      <a:endParaRPr lang="id-ID" sz="1800" dirty="0"/>
                    </a:p>
                  </a:txBody>
                  <a:tcPr marT="45718" marB="45718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 </a:t>
                      </a:r>
                    </a:p>
                    <a:p>
                      <a:r>
                        <a:rPr lang="id-ID" sz="1800" dirty="0" smtClean="0"/>
                        <a:t>Rp 4.000.000,00</a:t>
                      </a:r>
                    </a:p>
                    <a:p>
                      <a:endParaRPr lang="id-ID" sz="1800" dirty="0" smtClean="0"/>
                    </a:p>
                    <a:p>
                      <a:endParaRPr lang="id-ID" sz="1800" dirty="0" smtClean="0"/>
                    </a:p>
                    <a:p>
                      <a:endParaRPr lang="id-ID" sz="1800" dirty="0" smtClean="0"/>
                    </a:p>
                    <a:p>
                      <a:endParaRPr lang="id-ID" sz="1800" dirty="0" smtClean="0"/>
                    </a:p>
                    <a:p>
                      <a:endParaRPr lang="id-ID" sz="1800" dirty="0" smtClean="0"/>
                    </a:p>
                    <a:p>
                      <a:endParaRPr lang="id-ID" sz="1800" dirty="0" smtClean="0"/>
                    </a:p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Rp  3.450.000,00</a:t>
                      </a:r>
                      <a:endParaRPr lang="id-ID" sz="1800" dirty="0"/>
                    </a:p>
                  </a:txBody>
                  <a:tcPr marT="45718" marB="45718">
                    <a:solidFill>
                      <a:srgbClr val="F9A5ED"/>
                    </a:solidFill>
                  </a:tcPr>
                </a:tc>
              </a:tr>
              <a:tr h="479901"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Jumlah</a:t>
                      </a:r>
                      <a:endParaRPr lang="id-ID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Rp  7.450.000,00</a:t>
                      </a:r>
                      <a:endParaRPr lang="id-ID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Rp  7.450.000,00</a:t>
                      </a:r>
                      <a:endParaRPr lang="id-ID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910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4" y="425002"/>
            <a:ext cx="9324304" cy="717997"/>
          </a:xfrm>
          <a:solidFill>
            <a:srgbClr val="A3F3FB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sz="3600" b="1" dirty="0"/>
              <a:t>Jurnal menurut metode dana tidak tetap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608297"/>
              </p:ext>
            </p:extLst>
          </p:nvPr>
        </p:nvGraphicFramePr>
        <p:xfrm>
          <a:off x="1442432" y="1143000"/>
          <a:ext cx="9324305" cy="546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61"/>
                <a:gridCol w="485645"/>
                <a:gridCol w="3480450"/>
                <a:gridCol w="2104458"/>
                <a:gridCol w="2152991"/>
              </a:tblGrid>
              <a:tr h="3557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Tanggal </a:t>
                      </a:r>
                      <a:endParaRPr lang="id-ID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Keterangan </a:t>
                      </a:r>
                      <a:endParaRPr lang="id-ID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Debet </a:t>
                      </a:r>
                      <a:endParaRPr lang="id-ID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Kredit </a:t>
                      </a:r>
                      <a:endParaRPr lang="id-ID" sz="1600" dirty="0"/>
                    </a:p>
                  </a:txBody>
                  <a:tcPr marT="45715" marB="45715"/>
                </a:tc>
              </a:tr>
              <a:tr h="4721717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20</a:t>
                      </a:r>
                      <a:r>
                        <a:rPr lang="en-US" sz="1600" dirty="0" smtClean="0"/>
                        <a:t>20</a:t>
                      </a:r>
                      <a:r>
                        <a:rPr lang="en-US" sz="1600" baseline="0" dirty="0" smtClean="0"/>
                        <a:t>  </a:t>
                      </a:r>
                    </a:p>
                    <a:p>
                      <a:r>
                        <a:rPr lang="id-ID" sz="1600" dirty="0" smtClean="0"/>
                        <a:t>April </a:t>
                      </a:r>
                      <a:endParaRPr lang="id-ID" sz="1600" dirty="0"/>
                    </a:p>
                  </a:txBody>
                  <a:tcPr marT="45715" marB="45715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2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5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7</a:t>
                      </a:r>
                    </a:p>
                    <a:p>
                      <a:endParaRPr lang="id-ID" sz="1600" dirty="0" smtClean="0"/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15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22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24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27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30</a:t>
                      </a:r>
                      <a:endParaRPr lang="id-ID" sz="1600" dirty="0"/>
                    </a:p>
                  </a:txBody>
                  <a:tcPr marT="45715" marB="45715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Kas keci</a:t>
                      </a:r>
                      <a:endParaRPr lang="id-ID" sz="1600" baseline="0" dirty="0" smtClean="0"/>
                    </a:p>
                    <a:p>
                      <a:r>
                        <a:rPr lang="id-ID" sz="1600" baseline="0" dirty="0" smtClean="0"/>
                        <a:t>        Kas</a:t>
                      </a:r>
                    </a:p>
                    <a:p>
                      <a:r>
                        <a:rPr lang="id-ID" sz="1600" dirty="0" smtClean="0"/>
                        <a:t>Benda pos</a:t>
                      </a:r>
                      <a:r>
                        <a:rPr lang="id-ID" sz="1600" baseline="0" dirty="0" smtClean="0"/>
                        <a:t> </a:t>
                      </a:r>
                    </a:p>
                    <a:p>
                      <a:r>
                        <a:rPr lang="id-ID" sz="1600" baseline="0" dirty="0" smtClean="0"/>
                        <a:t>        Kas kecil</a:t>
                      </a:r>
                    </a:p>
                    <a:p>
                      <a:r>
                        <a:rPr lang="id-ID" sz="1600" baseline="0" dirty="0" smtClean="0"/>
                        <a:t>Perlengkapan kantor</a:t>
                      </a:r>
                    </a:p>
                    <a:p>
                      <a:r>
                        <a:rPr lang="id-ID" sz="1600" baseline="0" dirty="0" smtClean="0"/>
                        <a:t>        Kas kecil</a:t>
                      </a:r>
                    </a:p>
                    <a:p>
                      <a:r>
                        <a:rPr lang="id-ID" sz="1600" baseline="0" dirty="0" smtClean="0"/>
                        <a:t>Biaya listrik dan air</a:t>
                      </a:r>
                    </a:p>
                    <a:p>
                      <a:r>
                        <a:rPr lang="id-ID" sz="1600" baseline="0" dirty="0" smtClean="0"/>
                        <a:t>Biaya telepon</a:t>
                      </a:r>
                    </a:p>
                    <a:p>
                      <a:r>
                        <a:rPr lang="id-ID" sz="1600" baseline="0" dirty="0" smtClean="0"/>
                        <a:t>        Kas kecil</a:t>
                      </a:r>
                    </a:p>
                    <a:p>
                      <a:r>
                        <a:rPr lang="id-ID" sz="1600" baseline="0" dirty="0" smtClean="0"/>
                        <a:t>Biaya iklan</a:t>
                      </a:r>
                    </a:p>
                    <a:p>
                      <a:r>
                        <a:rPr lang="id-ID" sz="1600" baseline="0" dirty="0" smtClean="0"/>
                        <a:t>        Kas kecil</a:t>
                      </a:r>
                    </a:p>
                    <a:p>
                      <a:r>
                        <a:rPr lang="id-ID" sz="1600" baseline="0" dirty="0" smtClean="0"/>
                        <a:t>Suplai kantor</a:t>
                      </a:r>
                    </a:p>
                    <a:p>
                      <a:r>
                        <a:rPr lang="id-ID" sz="1600" baseline="0" dirty="0" smtClean="0"/>
                        <a:t>        Kas kecil</a:t>
                      </a:r>
                    </a:p>
                    <a:p>
                      <a:r>
                        <a:rPr lang="id-ID" sz="1600" baseline="0" dirty="0" smtClean="0"/>
                        <a:t>Biaya transportasi</a:t>
                      </a:r>
                    </a:p>
                    <a:p>
                      <a:r>
                        <a:rPr lang="id-ID" sz="1600" baseline="0" dirty="0" smtClean="0"/>
                        <a:t>        Kas kecil</a:t>
                      </a:r>
                    </a:p>
                    <a:p>
                      <a:r>
                        <a:rPr lang="id-ID" sz="1600" baseline="0" dirty="0" smtClean="0"/>
                        <a:t>Biaya transportasi</a:t>
                      </a:r>
                    </a:p>
                    <a:p>
                      <a:r>
                        <a:rPr lang="id-ID" sz="1600" baseline="0" dirty="0" smtClean="0"/>
                        <a:t>        Kas kecil</a:t>
                      </a:r>
                    </a:p>
                    <a:p>
                      <a:r>
                        <a:rPr lang="id-ID" sz="1600" baseline="0" dirty="0" smtClean="0"/>
                        <a:t>Kas kecil</a:t>
                      </a:r>
                    </a:p>
                    <a:p>
                      <a:r>
                        <a:rPr lang="id-ID" sz="1600" baseline="0" dirty="0" smtClean="0"/>
                        <a:t>        Kas </a:t>
                      </a:r>
                    </a:p>
                  </a:txBody>
                  <a:tcPr marT="45715" marB="45715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Rp  4.000.000,00</a:t>
                      </a:r>
                    </a:p>
                    <a:p>
                      <a:endParaRPr lang="id-ID" sz="1600" dirty="0" smtClean="0"/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300.000,00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200.000,00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750.000,00</a:t>
                      </a:r>
                    </a:p>
                    <a:p>
                      <a:r>
                        <a:rPr lang="id-ID" sz="1600" dirty="0" smtClean="0"/>
                        <a:t>Rp     600.000,00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500.000,00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800.000,00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100.000,00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200.000,00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</a:t>
                      </a:r>
                      <a:r>
                        <a:rPr lang="id-ID" sz="1600" baseline="0" dirty="0" smtClean="0"/>
                        <a:t>  3.450.000,00</a:t>
                      </a:r>
                      <a:endParaRPr lang="id-ID" sz="1600" dirty="0" smtClean="0"/>
                    </a:p>
                  </a:txBody>
                  <a:tcPr marT="45715" marB="45715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4.000.000,00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 300.000,00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 200.000,00</a:t>
                      </a:r>
                    </a:p>
                    <a:p>
                      <a:endParaRPr lang="id-ID" sz="1600" dirty="0" smtClean="0"/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1.350.000,00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 500.000,00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 800.000,00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 100.000,00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    200.000,00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Rp  3.450.000,00</a:t>
                      </a:r>
                      <a:endParaRPr lang="id-ID" sz="1600" dirty="0"/>
                    </a:p>
                  </a:txBody>
                  <a:tcPr marT="45715" marB="45715">
                    <a:solidFill>
                      <a:srgbClr val="F9A5ED"/>
                    </a:solidFill>
                  </a:tcPr>
                </a:tc>
              </a:tr>
              <a:tr h="384375"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Jumlah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Rp 10.900.000,00</a:t>
                      </a:r>
                      <a:endParaRPr lang="id-ID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Rp 10.900.000,00</a:t>
                      </a:r>
                      <a:endParaRPr lang="id-ID" sz="16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3929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55313" y="450760"/>
            <a:ext cx="9259910" cy="1107584"/>
          </a:xfrm>
          <a:solidFill>
            <a:srgbClr val="A3F3FB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sz="3200" b="1" dirty="0"/>
              <a:t>Pencatatan dana kas kecil dipindahkan ke perkiraan kas kecil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42110"/>
              </p:ext>
            </p:extLst>
          </p:nvPr>
        </p:nvGraphicFramePr>
        <p:xfrm>
          <a:off x="1429554" y="1600201"/>
          <a:ext cx="9362940" cy="379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770"/>
                <a:gridCol w="568932"/>
                <a:gridCol w="2500986"/>
                <a:gridCol w="1337563"/>
                <a:gridCol w="1337563"/>
                <a:gridCol w="1337563"/>
                <a:gridCol w="1337563"/>
              </a:tblGrid>
              <a:tr h="335306">
                <a:tc rowSpan="2" gridSpan="2">
                  <a:txBody>
                    <a:bodyPr/>
                    <a:lstStyle/>
                    <a:p>
                      <a:r>
                        <a:rPr lang="id-ID" sz="1600" dirty="0" smtClean="0"/>
                        <a:t>Tanggal</a:t>
                      </a:r>
                      <a:endParaRPr lang="id-ID" sz="1600" dirty="0"/>
                    </a:p>
                  </a:txBody>
                  <a:tcPr marT="45723" marB="45723"/>
                </a:tc>
                <a:tc rowSpan="2" h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600" dirty="0" smtClean="0"/>
                        <a:t>Keterangan </a:t>
                      </a:r>
                      <a:endParaRPr lang="id-ID" sz="1600" dirty="0"/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r>
                        <a:rPr lang="id-ID" sz="1600" dirty="0" smtClean="0"/>
                        <a:t>Debet</a:t>
                      </a:r>
                    </a:p>
                    <a:p>
                      <a:r>
                        <a:rPr lang="id-ID" sz="1600" dirty="0" smtClean="0"/>
                        <a:t>(Rp) </a:t>
                      </a:r>
                      <a:endParaRPr lang="id-ID" sz="1600" dirty="0"/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r>
                        <a:rPr lang="id-ID" sz="1600" dirty="0" smtClean="0"/>
                        <a:t>Kredit </a:t>
                      </a:r>
                    </a:p>
                    <a:p>
                      <a:r>
                        <a:rPr lang="id-ID" sz="1600" dirty="0" smtClean="0"/>
                        <a:t>(Rp)</a:t>
                      </a:r>
                      <a:endParaRPr lang="id-ID" sz="1600" dirty="0"/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r>
                        <a:rPr lang="id-ID" sz="1600" dirty="0" smtClean="0"/>
                        <a:t>Saldo </a:t>
                      </a:r>
                      <a:endParaRPr lang="id-ID" sz="16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35306">
                <a:tc gridSpan="2"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Debet  (Rp)</a:t>
                      </a:r>
                      <a:endParaRPr lang="id-ID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Kredit (Rp) </a:t>
                      </a:r>
                      <a:endParaRPr lang="id-ID" sz="1600" dirty="0"/>
                    </a:p>
                  </a:txBody>
                  <a:tcPr marT="45723" marB="45723"/>
                </a:tc>
              </a:tr>
              <a:tr h="312668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20</a:t>
                      </a:r>
                      <a:r>
                        <a:rPr lang="en-US" sz="1600" dirty="0" smtClean="0"/>
                        <a:t>20</a:t>
                      </a:r>
                      <a:endParaRPr lang="id-ID" sz="1600" dirty="0" smtClean="0"/>
                    </a:p>
                    <a:p>
                      <a:r>
                        <a:rPr lang="id-ID" sz="1600" dirty="0" smtClean="0"/>
                        <a:t>April </a:t>
                      </a:r>
                      <a:endParaRPr lang="id-ID" sz="1600" dirty="0"/>
                    </a:p>
                  </a:txBody>
                  <a:tcPr marT="45723" marB="45723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1</a:t>
                      </a:r>
                    </a:p>
                    <a:p>
                      <a:r>
                        <a:rPr lang="id-ID" sz="1600" dirty="0" smtClean="0"/>
                        <a:t>2</a:t>
                      </a:r>
                    </a:p>
                    <a:p>
                      <a:r>
                        <a:rPr lang="id-ID" sz="1600" dirty="0" smtClean="0"/>
                        <a:t>5</a:t>
                      </a:r>
                    </a:p>
                    <a:p>
                      <a:r>
                        <a:rPr lang="id-ID" sz="1600" dirty="0" smtClean="0"/>
                        <a:t>7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15</a:t>
                      </a:r>
                    </a:p>
                    <a:p>
                      <a:r>
                        <a:rPr lang="id-ID" sz="1600" dirty="0" smtClean="0"/>
                        <a:t>22</a:t>
                      </a:r>
                    </a:p>
                    <a:p>
                      <a:r>
                        <a:rPr lang="id-ID" sz="1600" dirty="0" smtClean="0"/>
                        <a:t>24</a:t>
                      </a:r>
                    </a:p>
                    <a:p>
                      <a:r>
                        <a:rPr lang="id-ID" sz="1600" dirty="0" smtClean="0"/>
                        <a:t>27</a:t>
                      </a:r>
                    </a:p>
                    <a:p>
                      <a:r>
                        <a:rPr lang="id-ID" sz="1600" dirty="0" smtClean="0"/>
                        <a:t>30</a:t>
                      </a:r>
                      <a:endParaRPr lang="id-ID" sz="1600" dirty="0"/>
                    </a:p>
                  </a:txBody>
                  <a:tcPr marT="45723" marB="45723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Pembentukan  dana</a:t>
                      </a:r>
                    </a:p>
                    <a:p>
                      <a:r>
                        <a:rPr lang="id-ID" sz="1600" dirty="0" smtClean="0"/>
                        <a:t>Benda pos</a:t>
                      </a:r>
                      <a:r>
                        <a:rPr lang="id-ID" sz="1600" baseline="0" dirty="0" smtClean="0"/>
                        <a:t> </a:t>
                      </a:r>
                    </a:p>
                    <a:p>
                      <a:r>
                        <a:rPr lang="id-ID" sz="1600" baseline="0" dirty="0" smtClean="0"/>
                        <a:t>Perlengkapan kantor</a:t>
                      </a:r>
                      <a:endParaRPr lang="id-ID" sz="1600" dirty="0" smtClean="0"/>
                    </a:p>
                    <a:p>
                      <a:r>
                        <a:rPr lang="id-ID" sz="1600" dirty="0" smtClean="0"/>
                        <a:t>Biaya listrik dan air</a:t>
                      </a:r>
                    </a:p>
                    <a:p>
                      <a:r>
                        <a:rPr lang="id-ID" sz="1600" dirty="0" smtClean="0"/>
                        <a:t>Biaya telepon</a:t>
                      </a:r>
                    </a:p>
                    <a:p>
                      <a:r>
                        <a:rPr lang="id-ID" sz="1600" dirty="0" smtClean="0"/>
                        <a:t>Biaya iklan</a:t>
                      </a:r>
                      <a:r>
                        <a:rPr lang="id-ID" sz="1600" baseline="0" dirty="0" smtClean="0"/>
                        <a:t> </a:t>
                      </a:r>
                    </a:p>
                    <a:p>
                      <a:r>
                        <a:rPr lang="id-ID" sz="1600" baseline="0" dirty="0" smtClean="0"/>
                        <a:t>Suplai kantor</a:t>
                      </a:r>
                    </a:p>
                    <a:p>
                      <a:r>
                        <a:rPr lang="id-ID" sz="1600" baseline="0" dirty="0" smtClean="0"/>
                        <a:t>Biaya transportasi</a:t>
                      </a:r>
                    </a:p>
                    <a:p>
                      <a:r>
                        <a:rPr lang="id-ID" sz="1600" baseline="0" dirty="0" smtClean="0"/>
                        <a:t>Biaya transportasi</a:t>
                      </a:r>
                    </a:p>
                    <a:p>
                      <a:r>
                        <a:rPr lang="id-ID" sz="1600" dirty="0" smtClean="0"/>
                        <a:t>Pengisian</a:t>
                      </a:r>
                      <a:r>
                        <a:rPr lang="id-ID" sz="1600" baseline="0" dirty="0" smtClean="0"/>
                        <a:t> kembali</a:t>
                      </a:r>
                      <a:endParaRPr lang="id-ID" sz="1600" dirty="0" smtClean="0"/>
                    </a:p>
                    <a:p>
                      <a:endParaRPr lang="id-ID" sz="1600" dirty="0" smtClean="0"/>
                    </a:p>
                  </a:txBody>
                  <a:tcPr marT="45723" marB="45723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4.000.000</a:t>
                      </a:r>
                    </a:p>
                    <a:p>
                      <a:r>
                        <a:rPr lang="id-ID" sz="1600" dirty="0" smtClean="0"/>
                        <a:t>         </a:t>
                      </a:r>
                      <a:r>
                        <a:rPr lang="id-ID" sz="1600" baseline="0" dirty="0" smtClean="0"/>
                        <a:t> -</a:t>
                      </a:r>
                    </a:p>
                    <a:p>
                      <a:r>
                        <a:rPr lang="id-ID" sz="1600" baseline="0" dirty="0" smtClean="0"/>
                        <a:t>          -</a:t>
                      </a:r>
                    </a:p>
                    <a:p>
                      <a:r>
                        <a:rPr lang="id-ID" sz="1600" baseline="0" dirty="0" smtClean="0"/>
                        <a:t>          -</a:t>
                      </a:r>
                    </a:p>
                    <a:p>
                      <a:r>
                        <a:rPr lang="id-ID" sz="1600" baseline="0" dirty="0" smtClean="0"/>
                        <a:t>          -</a:t>
                      </a:r>
                    </a:p>
                    <a:p>
                      <a:r>
                        <a:rPr lang="id-ID" sz="1600" baseline="0" dirty="0" smtClean="0"/>
                        <a:t>          -</a:t>
                      </a:r>
                    </a:p>
                    <a:p>
                      <a:r>
                        <a:rPr lang="id-ID" sz="1600" baseline="0" dirty="0" smtClean="0"/>
                        <a:t>          -</a:t>
                      </a:r>
                    </a:p>
                    <a:p>
                      <a:r>
                        <a:rPr lang="id-ID" sz="1600" baseline="0" dirty="0" smtClean="0"/>
                        <a:t>          -</a:t>
                      </a:r>
                    </a:p>
                    <a:p>
                      <a:r>
                        <a:rPr lang="id-ID" sz="1600" baseline="0" dirty="0" smtClean="0"/>
                        <a:t>          -</a:t>
                      </a:r>
                      <a:endParaRPr lang="id-ID" sz="1600" dirty="0" smtClean="0"/>
                    </a:p>
                    <a:p>
                      <a:r>
                        <a:rPr lang="id-ID" sz="1600" dirty="0" smtClean="0"/>
                        <a:t>3.450.000</a:t>
                      </a:r>
                      <a:endParaRPr lang="id-ID" sz="1600" dirty="0"/>
                    </a:p>
                  </a:txBody>
                  <a:tcPr marT="45723" marB="45723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         -</a:t>
                      </a:r>
                    </a:p>
                    <a:p>
                      <a:r>
                        <a:rPr lang="id-ID" sz="1600" dirty="0" smtClean="0"/>
                        <a:t>    300.000</a:t>
                      </a:r>
                    </a:p>
                    <a:p>
                      <a:r>
                        <a:rPr lang="id-ID" sz="1600" dirty="0" smtClean="0"/>
                        <a:t>    200.000</a:t>
                      </a:r>
                    </a:p>
                    <a:p>
                      <a:r>
                        <a:rPr lang="id-ID" sz="1600" dirty="0" smtClean="0"/>
                        <a:t>    750.000</a:t>
                      </a:r>
                    </a:p>
                    <a:p>
                      <a:r>
                        <a:rPr lang="id-ID" sz="1600" dirty="0" smtClean="0"/>
                        <a:t>    600.000</a:t>
                      </a:r>
                    </a:p>
                    <a:p>
                      <a:r>
                        <a:rPr lang="id-ID" sz="1600" dirty="0" smtClean="0"/>
                        <a:t>    500.000</a:t>
                      </a:r>
                    </a:p>
                    <a:p>
                      <a:r>
                        <a:rPr lang="id-ID" sz="1600" baseline="0" dirty="0" smtClean="0"/>
                        <a:t>    800.000</a:t>
                      </a:r>
                    </a:p>
                    <a:p>
                      <a:r>
                        <a:rPr lang="id-ID" sz="1600" baseline="0" dirty="0" smtClean="0"/>
                        <a:t>    100.000</a:t>
                      </a:r>
                    </a:p>
                    <a:p>
                      <a:r>
                        <a:rPr lang="id-ID" sz="1600" baseline="0" dirty="0" smtClean="0"/>
                        <a:t>    200.000</a:t>
                      </a:r>
                    </a:p>
                    <a:p>
                      <a:r>
                        <a:rPr lang="id-ID" sz="1600" dirty="0" smtClean="0"/>
                        <a:t>          -</a:t>
                      </a:r>
                      <a:endParaRPr lang="id-ID" sz="1600" dirty="0"/>
                    </a:p>
                  </a:txBody>
                  <a:tcPr marT="45723" marB="45723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4.000.000</a:t>
                      </a:r>
                    </a:p>
                    <a:p>
                      <a:r>
                        <a:rPr lang="id-ID" sz="1600" dirty="0" smtClean="0"/>
                        <a:t>3.700.000</a:t>
                      </a:r>
                    </a:p>
                    <a:p>
                      <a:r>
                        <a:rPr lang="id-ID" sz="1600" dirty="0" smtClean="0"/>
                        <a:t>3.500.000</a:t>
                      </a:r>
                    </a:p>
                    <a:p>
                      <a:r>
                        <a:rPr lang="id-ID" sz="1600" dirty="0" smtClean="0"/>
                        <a:t>2.750.000</a:t>
                      </a:r>
                    </a:p>
                    <a:p>
                      <a:r>
                        <a:rPr lang="id-ID" sz="1600" dirty="0" smtClean="0"/>
                        <a:t>2.150.000</a:t>
                      </a:r>
                    </a:p>
                    <a:p>
                      <a:r>
                        <a:rPr lang="id-ID" sz="1600" dirty="0" smtClean="0"/>
                        <a:t>1.650.000</a:t>
                      </a:r>
                    </a:p>
                    <a:p>
                      <a:r>
                        <a:rPr lang="id-ID" sz="1600" dirty="0" smtClean="0"/>
                        <a:t>    850.000</a:t>
                      </a:r>
                    </a:p>
                    <a:p>
                      <a:r>
                        <a:rPr lang="id-ID" sz="1600" dirty="0" smtClean="0"/>
                        <a:t>    750.000</a:t>
                      </a:r>
                    </a:p>
                    <a:p>
                      <a:r>
                        <a:rPr lang="id-ID" sz="1600" dirty="0" smtClean="0"/>
                        <a:t>    550.000</a:t>
                      </a:r>
                    </a:p>
                    <a:p>
                      <a:r>
                        <a:rPr lang="id-ID" sz="1600" dirty="0" smtClean="0"/>
                        <a:t>4.000.000</a:t>
                      </a:r>
                      <a:endParaRPr lang="id-ID" sz="1600" dirty="0"/>
                    </a:p>
                  </a:txBody>
                  <a:tcPr marT="45723" marB="45723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        -</a:t>
                      </a:r>
                    </a:p>
                    <a:p>
                      <a:r>
                        <a:rPr lang="id-ID" sz="1600" dirty="0" smtClean="0"/>
                        <a:t>       </a:t>
                      </a:r>
                      <a:r>
                        <a:rPr lang="id-ID" sz="1600" baseline="0" dirty="0" smtClean="0"/>
                        <a:t>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</a:p>
                    <a:p>
                      <a:r>
                        <a:rPr lang="id-ID" sz="1600" baseline="0" dirty="0" smtClean="0"/>
                        <a:t>        -</a:t>
                      </a:r>
                      <a:endParaRPr lang="id-ID" sz="1600" dirty="0" smtClean="0"/>
                    </a:p>
                    <a:p>
                      <a:endParaRPr lang="id-ID" sz="1600" dirty="0"/>
                    </a:p>
                  </a:txBody>
                  <a:tcPr marT="45723" marB="45723">
                    <a:solidFill>
                      <a:srgbClr val="F9A5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4591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1030309" y="347729"/>
            <a:ext cx="9981127" cy="723833"/>
          </a:xfrm>
          <a:solidFill>
            <a:srgbClr val="A3F3FB"/>
          </a:solidFill>
        </p:spPr>
        <p:txBody>
          <a:bodyPr/>
          <a:lstStyle/>
          <a:p>
            <a:pPr eaLnBrk="1" hangingPunct="1"/>
            <a:r>
              <a:rPr lang="id-ID" sz="3200" b="1" dirty="0"/>
              <a:t>Menyusun laporan mutasi dana kas kecil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1030310" y="1143000"/>
            <a:ext cx="9981127" cy="4495800"/>
          </a:xfrm>
          <a:solidFill>
            <a:srgbClr val="F9A5ED">
              <a:alpha val="83920"/>
            </a:srgbClr>
          </a:solidFill>
        </p:spPr>
        <p:txBody>
          <a:bodyPr/>
          <a:lstStyle/>
          <a:p>
            <a:pPr eaLnBrk="1" hangingPunct="1"/>
            <a:r>
              <a:rPr lang="id-ID" sz="2800" dirty="0"/>
              <a:t>Berdasarkan catatan buku kas kecil, kasir pemegang kas menyusun laporan mutasi dana kas kecil sebagai berikut:</a:t>
            </a:r>
          </a:p>
          <a:p>
            <a:pPr algn="l" eaLnBrk="1" hangingPunct="1"/>
            <a:r>
              <a:rPr lang="id-ID" sz="2800" dirty="0"/>
              <a:t>Saldo awal dana kas kecil		      	Rp xxxxxx	</a:t>
            </a:r>
          </a:p>
          <a:p>
            <a:pPr algn="l" eaLnBrk="1" hangingPunct="1"/>
            <a:r>
              <a:rPr lang="id-ID" sz="2800" dirty="0"/>
              <a:t>Pengisian kembali dana kas kecil	</a:t>
            </a:r>
            <a:r>
              <a:rPr lang="en-US" sz="2800" dirty="0" smtClean="0"/>
              <a:t>	</a:t>
            </a:r>
            <a:r>
              <a:rPr lang="id-ID" sz="2800" u="sng" dirty="0" smtClean="0"/>
              <a:t>Rp </a:t>
            </a:r>
            <a:r>
              <a:rPr lang="id-ID" sz="2800" u="sng" dirty="0"/>
              <a:t>xxxxxxx +</a:t>
            </a:r>
          </a:p>
          <a:p>
            <a:pPr algn="l" eaLnBrk="1" hangingPunct="1"/>
            <a:r>
              <a:rPr lang="id-ID" sz="2800" dirty="0"/>
              <a:t>						</a:t>
            </a:r>
            <a:r>
              <a:rPr lang="en-US" sz="2800" dirty="0" smtClean="0"/>
              <a:t>											</a:t>
            </a:r>
            <a:r>
              <a:rPr lang="id-ID" sz="2800" dirty="0" smtClean="0"/>
              <a:t>Rp </a:t>
            </a:r>
            <a:r>
              <a:rPr lang="id-ID" sz="2800" dirty="0"/>
              <a:t>xxxxxxx</a:t>
            </a:r>
          </a:p>
          <a:p>
            <a:pPr algn="l" eaLnBrk="1" hangingPunct="1"/>
            <a:r>
              <a:rPr lang="id-ID" sz="2800" dirty="0"/>
              <a:t>Jumlah pengeluaran dana kas kecil	</a:t>
            </a:r>
            <a:r>
              <a:rPr lang="en-US" sz="2800" dirty="0" smtClean="0"/>
              <a:t>						</a:t>
            </a:r>
            <a:r>
              <a:rPr lang="id-ID" sz="2800" u="sng" dirty="0" smtClean="0"/>
              <a:t>Rp </a:t>
            </a:r>
            <a:r>
              <a:rPr lang="id-ID" sz="2800" u="sng" dirty="0"/>
              <a:t>xxxxxxx -</a:t>
            </a:r>
          </a:p>
          <a:p>
            <a:pPr algn="l" eaLnBrk="1" hangingPunct="1"/>
            <a:r>
              <a:rPr lang="id-ID" sz="2800" dirty="0"/>
              <a:t>Saldo akhir dana kas kecil 		</a:t>
            </a:r>
            <a:r>
              <a:rPr lang="en-US" sz="2800" dirty="0" smtClean="0"/>
              <a:t>								</a:t>
            </a:r>
            <a:r>
              <a:rPr lang="id-ID" sz="2800" dirty="0" smtClean="0"/>
              <a:t>Rp </a:t>
            </a:r>
            <a:r>
              <a:rPr lang="id-ID" sz="2800" dirty="0"/>
              <a:t>xxxxxxx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50817" y="5026296"/>
            <a:ext cx="1584101" cy="0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50817" y="5096148"/>
            <a:ext cx="1571625" cy="1587"/>
          </a:xfrm>
          <a:prstGeom prst="line">
            <a:avLst/>
          </a:prstGeom>
          <a:ln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552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8" y="489397"/>
            <a:ext cx="9440214" cy="669702"/>
          </a:xfrm>
          <a:solidFill>
            <a:srgbClr val="A3F3FB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sz="3600" b="1" dirty="0"/>
              <a:t>Contoh: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18" y="1159099"/>
            <a:ext cx="9440214" cy="5228822"/>
          </a:xfrm>
          <a:solidFill>
            <a:srgbClr val="F9A5ED">
              <a:alpha val="62000"/>
            </a:srgbClr>
          </a:solidFill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sz="1800" dirty="0"/>
              <a:t>PT Roluji menyelenggarakan kas kecil untuk pengeluaran-pengeluaran yang relatif kecil. </a:t>
            </a:r>
            <a:r>
              <a:rPr lang="id-ID" sz="1800" dirty="0"/>
              <a:t>Adapun transaksi yang terjadi selama bulan Juni </a:t>
            </a:r>
            <a:r>
              <a:rPr lang="id-ID" sz="1800" dirty="0" smtClean="0"/>
              <a:t>20</a:t>
            </a:r>
            <a:r>
              <a:rPr lang="en-US" sz="1800" dirty="0" smtClean="0"/>
              <a:t>20</a:t>
            </a:r>
            <a:r>
              <a:rPr lang="id-ID" sz="1800" dirty="0" smtClean="0"/>
              <a:t> </a:t>
            </a:r>
            <a:r>
              <a:rPr lang="id-ID" sz="1800" dirty="0"/>
              <a:t>adalah:</a:t>
            </a:r>
          </a:p>
          <a:p>
            <a:pPr>
              <a:buNone/>
              <a:defRPr/>
            </a:pPr>
            <a:r>
              <a:rPr lang="id-ID" sz="1800" dirty="0"/>
              <a:t>Juni 1  : Pembentukan dana kas kecil Rp 5.000.000,00</a:t>
            </a:r>
          </a:p>
          <a:p>
            <a:pPr>
              <a:buNone/>
              <a:defRPr/>
            </a:pPr>
            <a:r>
              <a:rPr lang="id-ID" sz="1800" dirty="0"/>
              <a:t>	  2 : Dibeli amplop, lem, isi stapler,   Rp 100.000,00</a:t>
            </a:r>
          </a:p>
          <a:p>
            <a:pPr>
              <a:buNone/>
              <a:defRPr/>
            </a:pPr>
            <a:r>
              <a:rPr lang="id-ID" sz="1800" dirty="0"/>
              <a:t>	  5 : Dibeli kain pel, wipol,  pengharum ruangan, pembersih lantai Rp 400.000,00</a:t>
            </a:r>
          </a:p>
          <a:p>
            <a:pPr>
              <a:buNone/>
              <a:defRPr/>
            </a:pPr>
            <a:r>
              <a:rPr lang="id-ID" sz="1800" dirty="0"/>
              <a:t>	  7 : Dibeli materai Rp 300.000,00</a:t>
            </a:r>
          </a:p>
          <a:p>
            <a:pPr>
              <a:buNone/>
              <a:defRPr/>
            </a:pPr>
            <a:r>
              <a:rPr lang="id-ID" sz="1800" dirty="0"/>
              <a:t>	 11: Dibayar biaya listrik Rp 550.000,00 biaya air Rp 250.000,00 </a:t>
            </a:r>
          </a:p>
          <a:p>
            <a:pPr>
              <a:buNone/>
              <a:defRPr/>
            </a:pPr>
            <a:r>
              <a:rPr lang="id-ID" sz="1800" dirty="0"/>
              <a:t>	 12: Dibayar biaya telepon Rp 500.000,00</a:t>
            </a:r>
          </a:p>
          <a:p>
            <a:pPr>
              <a:buNone/>
              <a:defRPr/>
            </a:pPr>
            <a:r>
              <a:rPr lang="id-ID" sz="1800" dirty="0"/>
              <a:t>	 15 : Dibayar biaya iklan sebesar Rp 450.000,00</a:t>
            </a:r>
          </a:p>
          <a:p>
            <a:pPr>
              <a:buNone/>
              <a:defRPr/>
            </a:pPr>
            <a:r>
              <a:rPr lang="id-ID" sz="1800" dirty="0"/>
              <a:t>	 16 : Dibeli kertas HVS, tinta printer sebesar Rp 500.000,00</a:t>
            </a:r>
          </a:p>
          <a:p>
            <a:pPr>
              <a:buNone/>
              <a:defRPr/>
            </a:pPr>
            <a:r>
              <a:rPr lang="id-ID" sz="1800" dirty="0"/>
              <a:t>	17 : Dibayar  ongkos angkut barang dagangan yang dibeli sebesar Rp 200.000,00</a:t>
            </a:r>
          </a:p>
          <a:p>
            <a:pPr>
              <a:buNone/>
              <a:defRPr/>
            </a:pPr>
            <a:r>
              <a:rPr lang="id-ID" sz="1800" dirty="0"/>
              <a:t>	18 : Dibayaar ongkos taxi sebesar Rp 150.000,00</a:t>
            </a:r>
          </a:p>
          <a:p>
            <a:pPr>
              <a:buNone/>
              <a:defRPr/>
            </a:pPr>
            <a:r>
              <a:rPr lang="id-ID" sz="1800" dirty="0"/>
              <a:t>	 20: Pembelian bensin untuk kendaraan kantor Rp 200.000,00</a:t>
            </a:r>
          </a:p>
          <a:p>
            <a:pPr>
              <a:buNone/>
              <a:defRPr/>
            </a:pPr>
            <a:r>
              <a:rPr lang="id-ID" sz="1800" dirty="0"/>
              <a:t>	 25: Dibayar untuk fotokopi dan jilid laporan sebesar Rp 350.000,00 </a:t>
            </a:r>
          </a:p>
          <a:p>
            <a:pPr>
              <a:buNone/>
              <a:defRPr/>
            </a:pPr>
            <a:r>
              <a:rPr lang="id-ID" sz="1800" dirty="0"/>
              <a:t>	 30: Dana kas kecil diisi kembali</a:t>
            </a:r>
          </a:p>
          <a:p>
            <a:pPr>
              <a:buNone/>
              <a:defRPr/>
            </a:pPr>
            <a:r>
              <a:rPr lang="id-ID" sz="1800" dirty="0"/>
              <a:t>Diminta: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id-ID" sz="1800" dirty="0"/>
              <a:t>Catatlah ke dalam buku kas kecil dengan metode dana tetap!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id-ID" sz="1800" dirty="0"/>
              <a:t>Buatlah laporan mutasi dana kas kecil!</a:t>
            </a:r>
          </a:p>
          <a:p>
            <a:pPr>
              <a:buNone/>
              <a:defRPr/>
            </a:pPr>
            <a:endParaRPr lang="id-ID" sz="1800" dirty="0"/>
          </a:p>
          <a:p>
            <a:pPr>
              <a:buNone/>
              <a:defRPr/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10035757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3" y="231820"/>
            <a:ext cx="10406130" cy="1125493"/>
          </a:xfrm>
          <a:solidFill>
            <a:srgbClr val="F9A5ED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i="1" dirty="0" smtClean="0"/>
              <a:t> </a:t>
            </a:r>
            <a:r>
              <a:rPr lang="id-ID" sz="3600" i="1" dirty="0"/>
              <a:t>Jawab: 1. </a:t>
            </a:r>
            <a:r>
              <a:rPr lang="id-ID" i="1" dirty="0" smtClean="0"/>
              <a:t/>
            </a:r>
            <a:br>
              <a:rPr lang="id-ID" i="1" dirty="0" smtClean="0"/>
            </a:br>
            <a:r>
              <a:rPr lang="id-ID" sz="2400" dirty="0"/>
              <a:t>Buku Kas Kecil </a:t>
            </a:r>
            <a:br>
              <a:rPr lang="id-ID" sz="2400" dirty="0"/>
            </a:br>
            <a:r>
              <a:rPr lang="id-ID" sz="2400" dirty="0"/>
              <a:t>Periode Juni </a:t>
            </a:r>
            <a:r>
              <a:rPr lang="id-ID" sz="2400" dirty="0" smtClean="0"/>
              <a:t>20</a:t>
            </a:r>
            <a:r>
              <a:rPr lang="en-US" sz="2400" dirty="0" smtClean="0"/>
              <a:t>20</a:t>
            </a:r>
            <a:endParaRPr lang="id-ID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361260"/>
              </p:ext>
            </p:extLst>
          </p:nvPr>
        </p:nvGraphicFramePr>
        <p:xfrm>
          <a:off x="888644" y="1360489"/>
          <a:ext cx="10406130" cy="466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369"/>
                <a:gridCol w="408596"/>
                <a:gridCol w="529661"/>
                <a:gridCol w="2644181"/>
                <a:gridCol w="1108849"/>
                <a:gridCol w="1108849"/>
                <a:gridCol w="1023555"/>
                <a:gridCol w="938257"/>
                <a:gridCol w="870846"/>
                <a:gridCol w="1090967"/>
              </a:tblGrid>
              <a:tr h="274357">
                <a:tc rowSpan="3" gridSpan="2">
                  <a:txBody>
                    <a:bodyPr/>
                    <a:lstStyle/>
                    <a:p>
                      <a:r>
                        <a:rPr lang="id-ID" sz="1200" dirty="0" smtClean="0"/>
                        <a:t>Tanggal 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rowSpan="3" hMerge="1"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id-ID" sz="1200" dirty="0" smtClean="0"/>
                        <a:t>No.buk</a:t>
                      </a:r>
                    </a:p>
                    <a:p>
                      <a:r>
                        <a:rPr lang="id-ID" sz="1200" dirty="0" smtClean="0"/>
                        <a:t>ti 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rowSpan="3">
                  <a:txBody>
                    <a:bodyPr/>
                    <a:lstStyle/>
                    <a:p>
                      <a:r>
                        <a:rPr lang="id-ID" sz="1200" dirty="0" smtClean="0"/>
                        <a:t>Keterangan 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rowSpan="3">
                  <a:txBody>
                    <a:bodyPr/>
                    <a:lstStyle/>
                    <a:p>
                      <a:r>
                        <a:rPr lang="id-ID" sz="1200" dirty="0" smtClean="0"/>
                        <a:t>Penerima</a:t>
                      </a:r>
                    </a:p>
                    <a:p>
                      <a:r>
                        <a:rPr lang="id-ID" sz="1200" dirty="0" smtClean="0"/>
                        <a:t>an</a:t>
                      </a:r>
                      <a:r>
                        <a:rPr lang="id-ID" sz="1200" baseline="0" dirty="0" smtClean="0"/>
                        <a:t> 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rowSpan="3">
                  <a:txBody>
                    <a:bodyPr/>
                    <a:lstStyle/>
                    <a:p>
                      <a:r>
                        <a:rPr lang="id-ID" sz="1200" dirty="0" smtClean="0"/>
                        <a:t>Pengeluar</a:t>
                      </a:r>
                    </a:p>
                    <a:p>
                      <a:r>
                        <a:rPr lang="id-ID" sz="1200" dirty="0" smtClean="0"/>
                        <a:t>an</a:t>
                      </a:r>
                      <a:r>
                        <a:rPr lang="id-ID" sz="1200" baseline="0" dirty="0" smtClean="0"/>
                        <a:t> 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gridSpan="4">
                  <a:txBody>
                    <a:bodyPr/>
                    <a:lstStyle/>
                    <a:p>
                      <a:r>
                        <a:rPr lang="id-ID" sz="1200" dirty="0" smtClean="0"/>
                        <a:t>Rekening yang didebet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</a:tr>
              <a:tr h="274357">
                <a:tc gridSpan="2"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200" dirty="0" smtClean="0"/>
                        <a:t>Suplai kantor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rowSpan="2">
                  <a:txBody>
                    <a:bodyPr/>
                    <a:lstStyle/>
                    <a:p>
                      <a:r>
                        <a:rPr lang="id-ID" sz="1200" dirty="0" smtClean="0"/>
                        <a:t>Listrik dan air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gridSpan="2">
                  <a:txBody>
                    <a:bodyPr/>
                    <a:lstStyle/>
                    <a:p>
                      <a:r>
                        <a:rPr lang="id-ID" sz="1200" dirty="0" smtClean="0"/>
                        <a:t>Serba-serbi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</a:tr>
              <a:tr h="457262">
                <a:tc gridSpan="2"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Perkira</a:t>
                      </a:r>
                    </a:p>
                    <a:p>
                      <a:r>
                        <a:rPr lang="id-ID" sz="1200" dirty="0" smtClean="0"/>
                        <a:t>an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Jumlah 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</a:tr>
              <a:tr h="2835026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endParaRPr lang="id-ID" sz="1200" dirty="0" smtClean="0"/>
                    </a:p>
                    <a:p>
                      <a:r>
                        <a:rPr lang="id-ID" sz="1200" dirty="0" smtClean="0"/>
                        <a:t>Juni</a:t>
                      </a:r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dirty="0" smtClean="0"/>
                    </a:p>
                    <a:p>
                      <a:r>
                        <a:rPr lang="id-ID" sz="1200" dirty="0" smtClean="0"/>
                        <a:t>1</a:t>
                      </a:r>
                    </a:p>
                    <a:p>
                      <a:r>
                        <a:rPr lang="id-ID" sz="1200" dirty="0" smtClean="0"/>
                        <a:t>2</a:t>
                      </a:r>
                    </a:p>
                    <a:p>
                      <a:r>
                        <a:rPr lang="id-ID" sz="1200" dirty="0" smtClean="0"/>
                        <a:t>5</a:t>
                      </a:r>
                    </a:p>
                    <a:p>
                      <a:r>
                        <a:rPr lang="id-ID" sz="1200" dirty="0" smtClean="0"/>
                        <a:t>7</a:t>
                      </a:r>
                    </a:p>
                    <a:p>
                      <a:r>
                        <a:rPr lang="id-ID" sz="1200" dirty="0" smtClean="0"/>
                        <a:t>11</a:t>
                      </a:r>
                    </a:p>
                    <a:p>
                      <a:r>
                        <a:rPr lang="id-ID" sz="1200" dirty="0" smtClean="0"/>
                        <a:t>12</a:t>
                      </a:r>
                    </a:p>
                    <a:p>
                      <a:r>
                        <a:rPr lang="id-ID" sz="1200" dirty="0" smtClean="0"/>
                        <a:t>15</a:t>
                      </a:r>
                    </a:p>
                    <a:p>
                      <a:r>
                        <a:rPr lang="id-ID" sz="1200" dirty="0" smtClean="0"/>
                        <a:t>16</a:t>
                      </a:r>
                    </a:p>
                    <a:p>
                      <a:r>
                        <a:rPr lang="id-ID" sz="1200" dirty="0" smtClean="0"/>
                        <a:t>17</a:t>
                      </a:r>
                    </a:p>
                    <a:p>
                      <a:r>
                        <a:rPr lang="id-ID" sz="1200" dirty="0" smtClean="0"/>
                        <a:t>18</a:t>
                      </a:r>
                    </a:p>
                    <a:p>
                      <a:r>
                        <a:rPr lang="id-ID" sz="1200" dirty="0" smtClean="0"/>
                        <a:t>20</a:t>
                      </a:r>
                    </a:p>
                    <a:p>
                      <a:r>
                        <a:rPr lang="id-ID" sz="1200" dirty="0" smtClean="0"/>
                        <a:t>25</a:t>
                      </a:r>
                    </a:p>
                    <a:p>
                      <a:endParaRPr lang="id-ID" sz="1200" dirty="0" smtClean="0"/>
                    </a:p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 </a:t>
                      </a:r>
                    </a:p>
                    <a:p>
                      <a:r>
                        <a:rPr lang="id-ID" sz="1200" dirty="0" smtClean="0"/>
                        <a:t>Pembentukan</a:t>
                      </a:r>
                      <a:r>
                        <a:rPr lang="id-ID" sz="1200" baseline="0" dirty="0" smtClean="0"/>
                        <a:t> dana kas kecil</a:t>
                      </a:r>
                    </a:p>
                    <a:p>
                      <a:r>
                        <a:rPr lang="id-ID" sz="1200" baseline="0" dirty="0" smtClean="0"/>
                        <a:t>Beli amplop, lem, isi stapler</a:t>
                      </a:r>
                    </a:p>
                    <a:p>
                      <a:r>
                        <a:rPr lang="id-ID" sz="1200" baseline="0" dirty="0" smtClean="0"/>
                        <a:t>Beli perlengkapan kebersihan</a:t>
                      </a:r>
                    </a:p>
                    <a:p>
                      <a:r>
                        <a:rPr lang="id-ID" sz="1200" baseline="0" dirty="0" smtClean="0"/>
                        <a:t>Beli materai</a:t>
                      </a:r>
                    </a:p>
                    <a:p>
                      <a:r>
                        <a:rPr lang="id-ID" sz="1200" baseline="0" dirty="0" smtClean="0"/>
                        <a:t>Biaya listrik dan air</a:t>
                      </a:r>
                    </a:p>
                    <a:p>
                      <a:r>
                        <a:rPr lang="id-ID" sz="1200" baseline="0" dirty="0" smtClean="0"/>
                        <a:t>Biaya telepon</a:t>
                      </a:r>
                    </a:p>
                    <a:p>
                      <a:r>
                        <a:rPr lang="id-ID" sz="1200" baseline="0" dirty="0" smtClean="0"/>
                        <a:t>Biaya iklan</a:t>
                      </a:r>
                    </a:p>
                    <a:p>
                      <a:r>
                        <a:rPr lang="id-ID" sz="1200" baseline="0" dirty="0" smtClean="0"/>
                        <a:t>Beli perlengkapan kantor</a:t>
                      </a:r>
                    </a:p>
                    <a:p>
                      <a:r>
                        <a:rPr lang="id-ID" sz="1200" baseline="0" dirty="0" smtClean="0"/>
                        <a:t>Ongkos angkut barang dagangan</a:t>
                      </a:r>
                    </a:p>
                    <a:p>
                      <a:r>
                        <a:rPr lang="id-ID" sz="1200" baseline="0" dirty="0" smtClean="0"/>
                        <a:t>Ongkos taxi</a:t>
                      </a:r>
                    </a:p>
                    <a:p>
                      <a:r>
                        <a:rPr lang="id-ID" sz="1200" baseline="0" dirty="0" smtClean="0"/>
                        <a:t>Beli bensin</a:t>
                      </a:r>
                    </a:p>
                    <a:p>
                      <a:r>
                        <a:rPr lang="id-ID" sz="1200" baseline="0" dirty="0" smtClean="0"/>
                        <a:t> Fotokopi dan jilid</a:t>
                      </a:r>
                    </a:p>
                    <a:p>
                      <a:endParaRPr lang="id-ID" sz="1200" baseline="0" dirty="0" smtClean="0"/>
                    </a:p>
                    <a:p>
                      <a:endParaRPr lang="id-ID" sz="1200" baseline="0" dirty="0" smtClean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Rp,00</a:t>
                      </a:r>
                    </a:p>
                    <a:p>
                      <a:r>
                        <a:rPr lang="id-ID" sz="1200" dirty="0" smtClean="0"/>
                        <a:t>5.000.000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Rp,00</a:t>
                      </a:r>
                    </a:p>
                    <a:p>
                      <a:r>
                        <a:rPr lang="id-ID" sz="1200" dirty="0" smtClean="0"/>
                        <a:t>        -</a:t>
                      </a:r>
                    </a:p>
                    <a:p>
                      <a:r>
                        <a:rPr lang="id-ID" sz="1200" dirty="0" smtClean="0"/>
                        <a:t>    100.000</a:t>
                      </a:r>
                    </a:p>
                    <a:p>
                      <a:r>
                        <a:rPr lang="id-ID" sz="1200" dirty="0" smtClean="0"/>
                        <a:t>    400.000</a:t>
                      </a:r>
                    </a:p>
                    <a:p>
                      <a:r>
                        <a:rPr lang="id-ID" sz="1200" dirty="0" smtClean="0"/>
                        <a:t>    300.000</a:t>
                      </a:r>
                    </a:p>
                    <a:p>
                      <a:r>
                        <a:rPr lang="id-ID" sz="1200" dirty="0" smtClean="0"/>
                        <a:t>    800.000</a:t>
                      </a:r>
                    </a:p>
                    <a:p>
                      <a:r>
                        <a:rPr lang="id-ID" sz="1200" baseline="0" dirty="0" smtClean="0"/>
                        <a:t>    500.000</a:t>
                      </a:r>
                    </a:p>
                    <a:p>
                      <a:r>
                        <a:rPr lang="id-ID" sz="1200" baseline="0" dirty="0" smtClean="0"/>
                        <a:t>    450.000</a:t>
                      </a:r>
                    </a:p>
                    <a:p>
                      <a:r>
                        <a:rPr lang="id-ID" sz="1200" baseline="0" dirty="0" smtClean="0"/>
                        <a:t>    500.000</a:t>
                      </a:r>
                    </a:p>
                    <a:p>
                      <a:r>
                        <a:rPr lang="id-ID" sz="1200" baseline="0" dirty="0" smtClean="0"/>
                        <a:t>    200.000</a:t>
                      </a:r>
                    </a:p>
                    <a:p>
                      <a:r>
                        <a:rPr lang="id-ID" sz="1200" dirty="0" smtClean="0"/>
                        <a:t>    150.000</a:t>
                      </a:r>
                    </a:p>
                    <a:p>
                      <a:r>
                        <a:rPr lang="id-ID" sz="1200" dirty="0" smtClean="0"/>
                        <a:t>    200.000</a:t>
                      </a:r>
                    </a:p>
                    <a:p>
                      <a:r>
                        <a:rPr lang="id-ID" sz="1200" baseline="0" dirty="0" smtClean="0"/>
                        <a:t>    350.000</a:t>
                      </a:r>
                    </a:p>
                    <a:p>
                      <a:r>
                        <a:rPr lang="id-ID" sz="1200" baseline="0" dirty="0" smtClean="0"/>
                        <a:t>         </a:t>
                      </a:r>
                      <a:endParaRPr lang="id-ID" sz="1200" dirty="0" smtClean="0"/>
                    </a:p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Rp.00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100.000</a:t>
                      </a:r>
                    </a:p>
                    <a:p>
                      <a:r>
                        <a:rPr lang="id-ID" sz="1200" dirty="0" smtClean="0"/>
                        <a:t>        -</a:t>
                      </a:r>
                    </a:p>
                    <a:p>
                      <a:r>
                        <a:rPr lang="id-ID" sz="1200" dirty="0" smtClean="0"/>
                        <a:t>        -</a:t>
                      </a:r>
                    </a:p>
                    <a:p>
                      <a:r>
                        <a:rPr lang="id-ID" sz="1200" dirty="0" smtClean="0"/>
                        <a:t>        -</a:t>
                      </a:r>
                    </a:p>
                    <a:p>
                      <a:r>
                        <a:rPr lang="id-ID" sz="1200" dirty="0" smtClean="0"/>
                        <a:t>        -</a:t>
                      </a:r>
                    </a:p>
                    <a:p>
                      <a:r>
                        <a:rPr lang="id-ID" sz="1200" baseline="0" dirty="0" smtClean="0"/>
                        <a:t>        -</a:t>
                      </a:r>
                    </a:p>
                    <a:p>
                      <a:r>
                        <a:rPr lang="id-ID" sz="1200" baseline="0" dirty="0" smtClean="0"/>
                        <a:t>        -</a:t>
                      </a:r>
                    </a:p>
                    <a:p>
                      <a:r>
                        <a:rPr lang="id-ID" sz="1200" baseline="0" dirty="0" smtClean="0"/>
                        <a:t>        -</a:t>
                      </a:r>
                    </a:p>
                    <a:p>
                      <a:r>
                        <a:rPr lang="id-ID" sz="1200" baseline="0" dirty="0" smtClean="0"/>
                        <a:t>        -</a:t>
                      </a:r>
                    </a:p>
                    <a:p>
                      <a:r>
                        <a:rPr lang="id-ID" sz="1200" baseline="0" dirty="0" smtClean="0"/>
                        <a:t>        - </a:t>
                      </a:r>
                    </a:p>
                    <a:p>
                      <a:r>
                        <a:rPr lang="id-ID" sz="1200" baseline="0" dirty="0" smtClean="0"/>
                        <a:t>    350.000    </a:t>
                      </a:r>
                      <a:r>
                        <a:rPr lang="id-ID" sz="1200" dirty="0" smtClean="0"/>
                        <a:t>         </a:t>
                      </a:r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Rp,00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800.000</a:t>
                      </a:r>
                    </a:p>
                    <a:p>
                      <a:r>
                        <a:rPr lang="id-ID" sz="1200" dirty="0" smtClean="0"/>
                        <a:t>      </a:t>
                      </a:r>
                      <a:r>
                        <a:rPr lang="id-ID" sz="1200" baseline="0" dirty="0" smtClean="0"/>
                        <a:t> </a:t>
                      </a:r>
                      <a:r>
                        <a:rPr lang="id-ID" sz="1200" dirty="0" smtClean="0"/>
                        <a:t>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-</a:t>
                      </a:r>
                    </a:p>
                    <a:p>
                      <a:r>
                        <a:rPr lang="id-ID" sz="1200" dirty="0" smtClean="0"/>
                        <a:t>       </a:t>
                      </a:r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Rp,00</a:t>
                      </a:r>
                    </a:p>
                    <a:p>
                      <a:r>
                        <a:rPr lang="id-ID" sz="1200" dirty="0" smtClean="0"/>
                        <a:t>          -</a:t>
                      </a:r>
                    </a:p>
                    <a:p>
                      <a:r>
                        <a:rPr lang="id-ID" sz="1200" dirty="0" smtClean="0"/>
                        <a:t>          -</a:t>
                      </a:r>
                    </a:p>
                    <a:p>
                      <a:r>
                        <a:rPr lang="id-ID" sz="1200" dirty="0" smtClean="0"/>
                        <a:t>Perl.Kntr </a:t>
                      </a:r>
                    </a:p>
                    <a:p>
                      <a:r>
                        <a:rPr lang="id-ID" sz="1200" dirty="0" smtClean="0"/>
                        <a:t>Bnd pos</a:t>
                      </a:r>
                    </a:p>
                    <a:p>
                      <a:r>
                        <a:rPr lang="id-ID" sz="1200" dirty="0" smtClean="0"/>
                        <a:t>          -</a:t>
                      </a:r>
                    </a:p>
                    <a:p>
                      <a:r>
                        <a:rPr lang="id-ID" sz="1200" dirty="0" smtClean="0"/>
                        <a:t>B. Telep</a:t>
                      </a:r>
                    </a:p>
                    <a:p>
                      <a:r>
                        <a:rPr lang="id-ID" sz="1200" dirty="0" smtClean="0"/>
                        <a:t>B.</a:t>
                      </a:r>
                      <a:r>
                        <a:rPr lang="id-ID" sz="1200" baseline="0" dirty="0" smtClean="0"/>
                        <a:t> Iklan </a:t>
                      </a:r>
                    </a:p>
                    <a:p>
                      <a:r>
                        <a:rPr lang="id-ID" sz="1200" baseline="0" dirty="0" smtClean="0"/>
                        <a:t>Perl.Kntr</a:t>
                      </a:r>
                    </a:p>
                    <a:p>
                      <a:r>
                        <a:rPr lang="id-ID" sz="1200" baseline="0" dirty="0" smtClean="0"/>
                        <a:t>B.Transp</a:t>
                      </a:r>
                    </a:p>
                    <a:p>
                      <a:r>
                        <a:rPr lang="id-ID" sz="1200" baseline="0" dirty="0" smtClean="0"/>
                        <a:t>B.Transp</a:t>
                      </a:r>
                    </a:p>
                    <a:p>
                      <a:r>
                        <a:rPr lang="id-ID" sz="1200" baseline="0" dirty="0" smtClean="0"/>
                        <a:t>BBM</a:t>
                      </a:r>
                    </a:p>
                    <a:p>
                      <a:r>
                        <a:rPr lang="id-ID" sz="1200" dirty="0" smtClean="0"/>
                        <a:t>        -</a:t>
                      </a:r>
                    </a:p>
                    <a:p>
                      <a:r>
                        <a:rPr lang="id-ID" sz="1200" dirty="0" smtClean="0"/>
                        <a:t>        </a:t>
                      </a:r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Rp,00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dirty="0" smtClean="0"/>
                        <a:t>   400.000</a:t>
                      </a:r>
                    </a:p>
                    <a:p>
                      <a:r>
                        <a:rPr lang="id-ID" sz="1200" dirty="0" smtClean="0"/>
                        <a:t>   300.000</a:t>
                      </a:r>
                    </a:p>
                    <a:p>
                      <a:r>
                        <a:rPr lang="id-ID" sz="1200" dirty="0" smtClean="0"/>
                        <a:t>         -</a:t>
                      </a:r>
                    </a:p>
                    <a:p>
                      <a:r>
                        <a:rPr lang="id-ID" sz="1200" baseline="0" dirty="0" smtClean="0"/>
                        <a:t>   500.000</a:t>
                      </a:r>
                    </a:p>
                    <a:p>
                      <a:r>
                        <a:rPr lang="id-ID" sz="1200" baseline="0" dirty="0" smtClean="0"/>
                        <a:t>   450.000</a:t>
                      </a:r>
                    </a:p>
                    <a:p>
                      <a:r>
                        <a:rPr lang="id-ID" sz="1200" baseline="0" dirty="0" smtClean="0"/>
                        <a:t>   500.000</a:t>
                      </a:r>
                    </a:p>
                    <a:p>
                      <a:r>
                        <a:rPr lang="id-ID" sz="1200" baseline="0" dirty="0" smtClean="0"/>
                        <a:t>   200.000</a:t>
                      </a:r>
                    </a:p>
                    <a:p>
                      <a:r>
                        <a:rPr lang="id-ID" sz="1200" baseline="0" dirty="0" smtClean="0"/>
                        <a:t>   150.000</a:t>
                      </a:r>
                    </a:p>
                    <a:p>
                      <a:r>
                        <a:rPr lang="id-ID" sz="1200" baseline="0" dirty="0" smtClean="0"/>
                        <a:t>   200.000</a:t>
                      </a:r>
                    </a:p>
                    <a:p>
                      <a:r>
                        <a:rPr lang="id-ID" sz="1200" baseline="0" dirty="0" smtClean="0"/>
                        <a:t>         -</a:t>
                      </a:r>
                    </a:p>
                    <a:p>
                      <a:r>
                        <a:rPr lang="id-ID" sz="1200" baseline="0" dirty="0" smtClean="0"/>
                        <a:t>         </a:t>
                      </a:r>
                    </a:p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</a:tr>
              <a:tr h="274357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Jumlah 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b="1" dirty="0" smtClean="0"/>
                        <a:t>3.950.000</a:t>
                      </a:r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b="1" dirty="0" smtClean="0"/>
                        <a:t>    450.000</a:t>
                      </a:r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b="1" dirty="0" smtClean="0"/>
                        <a:t>   800.000</a:t>
                      </a:r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b="1" dirty="0" smtClean="0"/>
                        <a:t>2.700.000</a:t>
                      </a:r>
                      <a:endParaRPr lang="id-ID" sz="1200" b="1" dirty="0"/>
                    </a:p>
                  </a:txBody>
                  <a:tcPr marL="91439" marR="91439" marT="45726" marB="45726"/>
                </a:tc>
              </a:tr>
              <a:tr h="274357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Saldo kas kecil</a:t>
                      </a:r>
                      <a:endParaRPr lang="id-ID" sz="1200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1" dirty="0" smtClean="0"/>
                        <a:t>1.050.000</a:t>
                      </a:r>
                      <a:endParaRPr lang="id-ID" sz="1200" b="1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>
                    <a:solidFill>
                      <a:srgbClr val="F9A5ED"/>
                    </a:solidFill>
                  </a:tcPr>
                </a:tc>
              </a:tr>
              <a:tr h="274357">
                <a:tc>
                  <a:txBody>
                    <a:bodyPr/>
                    <a:lstStyle/>
                    <a:p>
                      <a:endParaRPr lang="id-ID" sz="120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jumlah</a:t>
                      </a:r>
                      <a:endParaRPr lang="id-ID" sz="12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b="1" dirty="0" smtClean="0"/>
                        <a:t>5.000.000</a:t>
                      </a:r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id-ID" sz="1200" b="1" dirty="0" smtClean="0"/>
                        <a:t>5.000.000</a:t>
                      </a:r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id-ID" sz="1200" b="1" dirty="0"/>
                    </a:p>
                  </a:txBody>
                  <a:tcPr marL="91439" marR="91439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3430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295401" y="566670"/>
            <a:ext cx="9601196" cy="850968"/>
          </a:xfrm>
          <a:solidFill>
            <a:srgbClr val="A3F3FB">
              <a:alpha val="74117"/>
            </a:srgbClr>
          </a:solidFill>
        </p:spPr>
        <p:txBody>
          <a:bodyPr/>
          <a:lstStyle/>
          <a:p>
            <a:pPr algn="l" eaLnBrk="1" hangingPunct="1"/>
            <a:r>
              <a:rPr lang="id-ID" sz="3200" b="1" i="1" dirty="0"/>
              <a:t>Jawab: 2</a:t>
            </a:r>
            <a:r>
              <a:rPr lang="id-ID" sz="3200" b="1" dirty="0"/>
              <a:t>. Laporan mutasi dana kas kecil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58344"/>
            <a:ext cx="9601196" cy="4317524"/>
          </a:xfrm>
          <a:solidFill>
            <a:srgbClr val="F9A5ED">
              <a:alpha val="74000"/>
            </a:srgbClr>
          </a:solidFill>
        </p:spPr>
        <p:txBody>
          <a:bodyPr rtlCol="0"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id-ID" sz="3300" dirty="0"/>
              <a:t>PT ROLUJI</a:t>
            </a:r>
          </a:p>
          <a:p>
            <a:pPr algn="ctr">
              <a:buNone/>
              <a:defRPr/>
            </a:pPr>
            <a:r>
              <a:rPr lang="id-ID" sz="3300" dirty="0"/>
              <a:t>Laporan Mutasi Dana Kas Kecil</a:t>
            </a:r>
          </a:p>
          <a:p>
            <a:pPr algn="ctr">
              <a:buNone/>
              <a:defRPr/>
            </a:pPr>
            <a:r>
              <a:rPr lang="id-ID" sz="3300" dirty="0"/>
              <a:t>Per 30 Juni </a:t>
            </a:r>
            <a:r>
              <a:rPr lang="id-ID" sz="3300" dirty="0" smtClean="0"/>
              <a:t>20</a:t>
            </a:r>
            <a:r>
              <a:rPr lang="en-US" sz="3300" dirty="0" smtClean="0"/>
              <a:t>2</a:t>
            </a:r>
            <a:r>
              <a:rPr lang="id-ID" sz="3300" dirty="0" smtClean="0"/>
              <a:t>0</a:t>
            </a:r>
          </a:p>
          <a:p>
            <a:pPr algn="ctr">
              <a:buNone/>
              <a:defRPr/>
            </a:pPr>
            <a:r>
              <a:rPr lang="id-ID" dirty="0" smtClean="0"/>
              <a:t>---------------------------------</a:t>
            </a:r>
            <a:r>
              <a:rPr lang="en-US" dirty="0" smtClean="0"/>
              <a:t>----------------------------------------------------------------------------</a:t>
            </a:r>
            <a:r>
              <a:rPr lang="id-ID" dirty="0" smtClean="0"/>
              <a:t>------</a:t>
            </a:r>
          </a:p>
          <a:p>
            <a:pPr>
              <a:buNone/>
              <a:defRPr/>
            </a:pPr>
            <a:r>
              <a:rPr lang="id-ID" sz="4000" dirty="0" smtClean="0"/>
              <a:t>Saldo </a:t>
            </a:r>
            <a:r>
              <a:rPr lang="id-ID" sz="4000" dirty="0"/>
              <a:t>per 1 Juni </a:t>
            </a:r>
            <a:r>
              <a:rPr lang="id-ID" sz="4000" dirty="0" smtClean="0"/>
              <a:t>20</a:t>
            </a:r>
            <a:r>
              <a:rPr lang="en-US" sz="4000" dirty="0" smtClean="0"/>
              <a:t>20</a:t>
            </a:r>
            <a:r>
              <a:rPr lang="id-ID" sz="4000" dirty="0"/>
              <a:t>		</a:t>
            </a:r>
            <a:r>
              <a:rPr lang="id-ID" sz="4000" dirty="0" smtClean="0"/>
              <a:t>Rp </a:t>
            </a:r>
            <a:r>
              <a:rPr lang="id-ID" sz="4000" dirty="0"/>
              <a:t>5.000.000,00</a:t>
            </a:r>
          </a:p>
          <a:p>
            <a:pPr>
              <a:buNone/>
              <a:defRPr/>
            </a:pPr>
            <a:r>
              <a:rPr lang="id-ID" sz="4000" dirty="0"/>
              <a:t>Pengisian kas kecil			</a:t>
            </a:r>
            <a:r>
              <a:rPr lang="id-ID" sz="4000" u="sng" dirty="0"/>
              <a:t>Rp 3.950.000,00 +</a:t>
            </a:r>
          </a:p>
          <a:p>
            <a:pPr>
              <a:buNone/>
              <a:defRPr/>
            </a:pPr>
            <a:r>
              <a:rPr lang="id-ID" sz="4000" dirty="0"/>
              <a:t>						</a:t>
            </a:r>
            <a:r>
              <a:rPr lang="en-US" sz="4000" dirty="0" smtClean="0"/>
              <a:t>										</a:t>
            </a:r>
            <a:r>
              <a:rPr lang="id-ID" sz="4000" dirty="0" smtClean="0"/>
              <a:t>Rp </a:t>
            </a:r>
            <a:r>
              <a:rPr lang="id-ID" sz="4000" dirty="0"/>
              <a:t>8.950.000,00</a:t>
            </a:r>
            <a:endParaRPr lang="id-ID" sz="4000" u="sng" dirty="0"/>
          </a:p>
          <a:p>
            <a:pPr>
              <a:buNone/>
              <a:defRPr/>
            </a:pPr>
            <a:r>
              <a:rPr lang="id-ID" sz="4000" dirty="0"/>
              <a:t>Jumlah pengeluaran    		</a:t>
            </a:r>
            <a:r>
              <a:rPr lang="en-US" sz="4000" dirty="0" smtClean="0"/>
              <a:t>							</a:t>
            </a:r>
            <a:r>
              <a:rPr lang="id-ID" sz="4000" u="sng" dirty="0" smtClean="0"/>
              <a:t>Rp </a:t>
            </a:r>
            <a:r>
              <a:rPr lang="id-ID" sz="4000" u="sng" dirty="0"/>
              <a:t>3.950.000,00 -</a:t>
            </a:r>
          </a:p>
          <a:p>
            <a:pPr>
              <a:buNone/>
              <a:defRPr/>
            </a:pPr>
            <a:r>
              <a:rPr lang="id-ID" sz="4000" dirty="0"/>
              <a:t>Saldo per 30 Juni </a:t>
            </a:r>
            <a:r>
              <a:rPr lang="id-ID" sz="4000" dirty="0" smtClean="0"/>
              <a:t>20</a:t>
            </a:r>
            <a:r>
              <a:rPr lang="en-US" sz="4000" dirty="0" smtClean="0"/>
              <a:t>20</a:t>
            </a:r>
            <a:r>
              <a:rPr lang="id-ID" sz="4000" dirty="0"/>
              <a:t>		</a:t>
            </a:r>
            <a:r>
              <a:rPr lang="en-US" sz="4000" dirty="0" smtClean="0"/>
              <a:t>							</a:t>
            </a:r>
            <a:r>
              <a:rPr lang="id-ID" sz="4000" u="sng" dirty="0" smtClean="0"/>
              <a:t>Rp </a:t>
            </a:r>
            <a:r>
              <a:rPr lang="id-ID" sz="4000" u="sng" dirty="0"/>
              <a:t>5.000.000,00</a:t>
            </a:r>
          </a:p>
          <a:p>
            <a:pPr>
              <a:buNone/>
              <a:defRPr/>
            </a:pPr>
            <a:r>
              <a:rPr lang="id-ID" dirty="0"/>
              <a:t>						</a:t>
            </a:r>
          </a:p>
          <a:p>
            <a:pPr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10079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3F3FB"/>
          </a:solidFill>
        </p:spPr>
        <p:txBody>
          <a:bodyPr>
            <a:normAutofit/>
          </a:bodyPr>
          <a:lstStyle/>
          <a:p>
            <a:r>
              <a:rPr lang="id-ID" sz="4800" dirty="0"/>
              <a:t>Bukti  pemakaian dana kas kecil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5470"/>
            <a:ext cx="9601196" cy="3480398"/>
          </a:xfrm>
          <a:solidFill>
            <a:srgbClr val="FFCCCC"/>
          </a:solidFill>
        </p:spPr>
        <p:txBody>
          <a:bodyPr/>
          <a:lstStyle/>
          <a:p>
            <a:r>
              <a:rPr lang="id-ID" sz="3200" dirty="0">
                <a:solidFill>
                  <a:schemeClr val="tx1"/>
                </a:solidFill>
              </a:rPr>
              <a:t>Buku kas kecil dibuat untuk alat pengawasan penerimaan kas kecil agar tidak terjadi penyimpangan</a:t>
            </a:r>
          </a:p>
          <a:p>
            <a:r>
              <a:rPr lang="id-ID" sz="3200" dirty="0">
                <a:solidFill>
                  <a:schemeClr val="tx1"/>
                </a:solidFill>
              </a:rPr>
              <a:t>Berdasakan catatan pada buku kas kecil, kasir pemegang kas kecil menyusun laporan mutasi dana kas kecil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9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1545466" y="428625"/>
            <a:ext cx="9272788" cy="1214438"/>
          </a:xfrm>
          <a:solidFill>
            <a:srgbClr val="A3F3FB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Menghitung fisik dana kas kecil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466" y="1643064"/>
            <a:ext cx="9272788" cy="4429125"/>
          </a:xfrm>
          <a:solidFill>
            <a:srgbClr val="F9A5ED">
              <a:alpha val="80000"/>
            </a:srgb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sz="2800" dirty="0"/>
              <a:t>Pemegang kas kecil harus mempertanggungjawabkan semua   pemakaian dan pengeluaran dana kas kecil pada setiap akhir periode.</a:t>
            </a:r>
          </a:p>
          <a:p>
            <a:pPr>
              <a:defRPr/>
            </a:pPr>
            <a:r>
              <a:rPr lang="id-ID" sz="2800" dirty="0" smtClean="0"/>
              <a:t>Dalam </a:t>
            </a:r>
            <a:r>
              <a:rPr lang="id-ID" sz="2800" dirty="0"/>
              <a:t>penghitungan uang kas secara fisik ini dilakukan oleh pemeriksa dan disaksikan oleh dua orang atau lebvih dan dibuatkan berita acara penghitungan uang kertas.</a:t>
            </a:r>
          </a:p>
          <a:p>
            <a:pPr algn="l"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666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46976" y="618185"/>
            <a:ext cx="10663706" cy="810565"/>
          </a:xfrm>
          <a:solidFill>
            <a:srgbClr val="A3F3FB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id-ID" b="1" dirty="0" smtClean="0"/>
              <a:t>Contoh: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6975" y="1428751"/>
            <a:ext cx="10663707" cy="4714875"/>
          </a:xfrm>
          <a:solidFill>
            <a:srgbClr val="F9A5ED">
              <a:alpha val="61176"/>
            </a:srgbClr>
          </a:solidFill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d-ID" sz="2000" dirty="0"/>
              <a:t>Berita Acara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sz="2000" dirty="0"/>
              <a:t>Perhitungan Uang Kas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sz="2000" dirty="0"/>
              <a:t>PT KITA BAHAGIA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sz="2000" dirty="0"/>
              <a:t>Per 31 Maret </a:t>
            </a:r>
            <a:r>
              <a:rPr lang="id-ID" sz="2000" dirty="0" smtClean="0"/>
              <a:t>20</a:t>
            </a:r>
            <a:r>
              <a:rPr lang="en-US" sz="2000" dirty="0" smtClean="0"/>
              <a:t>20</a:t>
            </a:r>
            <a:endParaRPr lang="id-ID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sz="2000" dirty="0"/>
              <a:t>_________________________________________________________________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sz="1800" dirty="0"/>
              <a:t>Pengisian dana kas kecil Maret </a:t>
            </a:r>
            <a:r>
              <a:rPr lang="id-ID" sz="1800" dirty="0" smtClean="0"/>
              <a:t>20</a:t>
            </a:r>
            <a:r>
              <a:rPr lang="en-US" sz="1800" dirty="0" smtClean="0"/>
              <a:t>20 </a:t>
            </a:r>
            <a:r>
              <a:rPr lang="id-ID" sz="1800" dirty="0"/>
              <a:t>			Rp 5.000.000,00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sz="1800" dirty="0"/>
              <a:t>Jumlah penerimaan bulan Maret </a:t>
            </a:r>
            <a:r>
              <a:rPr lang="id-ID" sz="1800" dirty="0" smtClean="0"/>
              <a:t>20</a:t>
            </a:r>
            <a:r>
              <a:rPr lang="en-US" sz="1800" dirty="0" smtClean="0"/>
              <a:t>20</a:t>
            </a:r>
            <a:r>
              <a:rPr lang="id-ID" sz="1800" dirty="0"/>
              <a:t>			</a:t>
            </a:r>
            <a:r>
              <a:rPr lang="id-ID" sz="1800" u="sng" dirty="0" smtClean="0"/>
              <a:t>Rp </a:t>
            </a:r>
            <a:r>
              <a:rPr lang="id-ID" sz="1800" u="sng" dirty="0"/>
              <a:t>2.650.000,00 +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sz="1800" dirty="0"/>
              <a:t>								</a:t>
            </a:r>
            <a:r>
              <a:rPr lang="en-US" sz="1800" dirty="0" smtClean="0"/>
              <a:t>										</a:t>
            </a:r>
            <a:r>
              <a:rPr lang="id-ID" sz="1800" dirty="0" smtClean="0"/>
              <a:t>Rp </a:t>
            </a:r>
            <a:r>
              <a:rPr lang="id-ID" sz="1800" dirty="0"/>
              <a:t>7.650.000,00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sz="1800" dirty="0"/>
              <a:t>Jumlah pengeluaran bulan Maret </a:t>
            </a:r>
            <a:r>
              <a:rPr lang="id-ID" sz="1800" dirty="0" smtClean="0"/>
              <a:t>20</a:t>
            </a:r>
            <a:r>
              <a:rPr lang="en-US" sz="1800" dirty="0" smtClean="0"/>
              <a:t>20</a:t>
            </a:r>
            <a:r>
              <a:rPr lang="id-ID" sz="1800" dirty="0"/>
              <a:t>			</a:t>
            </a:r>
            <a:r>
              <a:rPr lang="en-US" sz="1800" dirty="0" smtClean="0"/>
              <a:t>							</a:t>
            </a:r>
            <a:r>
              <a:rPr lang="id-ID" sz="1800" u="sng" dirty="0" smtClean="0"/>
              <a:t>Rp </a:t>
            </a:r>
            <a:r>
              <a:rPr lang="id-ID" sz="1800" u="sng" dirty="0"/>
              <a:t>3.550.000,00 -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sz="1800" dirty="0"/>
              <a:t>Saldo kas kecil per 31 </a:t>
            </a:r>
            <a:r>
              <a:rPr lang="en-US" sz="1800" dirty="0" err="1" smtClean="0"/>
              <a:t>Maret</a:t>
            </a:r>
            <a:r>
              <a:rPr lang="en-US" sz="1800" dirty="0" smtClean="0"/>
              <a:t> </a:t>
            </a:r>
            <a:r>
              <a:rPr lang="id-ID" sz="1800" dirty="0" smtClean="0"/>
              <a:t> 20</a:t>
            </a:r>
            <a:r>
              <a:rPr lang="en-US" sz="1800" dirty="0" smtClean="0"/>
              <a:t>20</a:t>
            </a:r>
            <a:r>
              <a:rPr lang="id-ID" sz="1800" dirty="0"/>
              <a:t>				</a:t>
            </a:r>
            <a:r>
              <a:rPr lang="en-US" sz="1800" dirty="0" smtClean="0"/>
              <a:t>							</a:t>
            </a:r>
            <a:r>
              <a:rPr lang="id-ID" sz="1800" u="sng" dirty="0" smtClean="0"/>
              <a:t>Rp </a:t>
            </a:r>
            <a:r>
              <a:rPr lang="id-ID" sz="1800" u="sng" dirty="0"/>
              <a:t>4.100.000,00</a:t>
            </a:r>
          </a:p>
        </p:txBody>
      </p:sp>
    </p:spTree>
    <p:extLst>
      <p:ext uri="{BB962C8B-B14F-4D97-AF65-F5344CB8AC3E}">
        <p14:creationId xmlns:p14="http://schemas.microsoft.com/office/powerpoint/2010/main" val="1896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23493" y="476518"/>
            <a:ext cx="9556124" cy="695459"/>
          </a:xfrm>
          <a:solidFill>
            <a:srgbClr val="A3F3FB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b="1" dirty="0" smtClean="0"/>
              <a:t>Contoh:</a:t>
            </a:r>
            <a:r>
              <a:rPr lang="id-ID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93" y="1171977"/>
            <a:ext cx="9556124" cy="5543149"/>
          </a:xfrm>
          <a:solidFill>
            <a:srgbClr val="F9A5ED">
              <a:alpha val="76000"/>
            </a:srgbClr>
          </a:solidFill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id-ID" sz="1600" dirty="0"/>
              <a:t>Penghitungan uang kaas per 31 Maret </a:t>
            </a:r>
            <a:r>
              <a:rPr lang="id-ID" sz="1600" dirty="0" smtClean="0"/>
              <a:t>20</a:t>
            </a:r>
            <a:r>
              <a:rPr lang="en-US" sz="1600" dirty="0" smtClean="0"/>
              <a:t>20</a:t>
            </a:r>
            <a:r>
              <a:rPr lang="id-ID" sz="1600" dirty="0" smtClean="0"/>
              <a:t> </a:t>
            </a:r>
            <a:r>
              <a:rPr lang="id-ID" sz="1600" dirty="0"/>
              <a:t>menghasilkan jumlah sebagai berikut:</a:t>
            </a:r>
          </a:p>
          <a:p>
            <a:pPr marL="400050" indent="-400050">
              <a:buFont typeface="Arial" panose="020B0604020202020204" pitchFamily="34" charset="0"/>
              <a:buAutoNum type="romanUcPeriod"/>
              <a:defRPr/>
            </a:pPr>
            <a:r>
              <a:rPr lang="id-ID" sz="1600" dirty="0"/>
              <a:t>Uang Kertas</a:t>
            </a:r>
          </a:p>
          <a:p>
            <a:pPr marL="400050" indent="-400050">
              <a:buNone/>
              <a:defRPr/>
            </a:pPr>
            <a:r>
              <a:rPr lang="id-ID" sz="1600" dirty="0"/>
              <a:t>	  20 lembar @ Rp 100.000,00			= Rp 2.000.000,00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    7 lembar @ Rp    50.000,00			= Rp    350.000,00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  40 lembar @ Rp    20.000,00			= Rp    800.000,00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  50 lembar @ Rp    10.000,00			= Rp    500.000,00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  30 lembar @ Rp      5.000,00			= Rp    150.000,00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100 lembar @ Rp      1.000,00			= </a:t>
            </a:r>
            <a:r>
              <a:rPr lang="id-ID" sz="1600" u="sng" dirty="0"/>
              <a:t>Rp    100.000,00 +</a:t>
            </a:r>
          </a:p>
          <a:p>
            <a:pPr marL="400050" indent="-400050">
              <a:buNone/>
              <a:defRPr/>
            </a:pPr>
            <a:r>
              <a:rPr lang="id-ID" sz="1600" dirty="0"/>
              <a:t>							  </a:t>
            </a:r>
            <a:r>
              <a:rPr lang="en-US" sz="1600" dirty="0" smtClean="0"/>
              <a:t>								</a:t>
            </a:r>
            <a:r>
              <a:rPr lang="id-ID" sz="1600" dirty="0" smtClean="0"/>
              <a:t> </a:t>
            </a:r>
            <a:r>
              <a:rPr lang="en-US" sz="1600" dirty="0" smtClean="0"/>
              <a:t>	</a:t>
            </a:r>
            <a:r>
              <a:rPr lang="id-ID" sz="1600" dirty="0" smtClean="0"/>
              <a:t>Rp </a:t>
            </a:r>
            <a:r>
              <a:rPr lang="id-ID" sz="1600" dirty="0"/>
              <a:t>3.900.000,00</a:t>
            </a:r>
          </a:p>
          <a:p>
            <a:pPr marL="400050" indent="-400050">
              <a:buFont typeface="Arial" panose="020B0604020202020204" pitchFamily="34" charset="0"/>
              <a:buAutoNum type="romanUcPeriod" startAt="2"/>
              <a:defRPr/>
            </a:pPr>
            <a:r>
              <a:rPr lang="id-ID" sz="1600" dirty="0"/>
              <a:t>Uang Logam</a:t>
            </a:r>
          </a:p>
          <a:p>
            <a:pPr marL="400050" indent="-400050">
              <a:buNone/>
              <a:defRPr/>
            </a:pPr>
            <a:r>
              <a:rPr lang="id-ID" sz="1600" dirty="0"/>
              <a:t>	  70 keping @ Rp 1.000,00				= Rp       70.000,00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200 keping @ Rp    500,00				= Rp     100.000,00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100 keping @ Rp    200,00				= Rp       20.000,00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	100 keping @ Rp    100,00				= </a:t>
            </a:r>
            <a:r>
              <a:rPr lang="id-ID" sz="1600" u="sng" dirty="0"/>
              <a:t>Rp       10.000,00 +</a:t>
            </a:r>
          </a:p>
          <a:p>
            <a:pPr marL="400050" indent="-400050">
              <a:buNone/>
              <a:defRPr/>
            </a:pPr>
            <a:r>
              <a:rPr lang="id-ID" sz="1600" dirty="0"/>
              <a:t>	 						   </a:t>
            </a:r>
            <a:r>
              <a:rPr lang="en-US" sz="1600" dirty="0" smtClean="0"/>
              <a:t>									</a:t>
            </a:r>
            <a:r>
              <a:rPr lang="id-ID" sz="1600" dirty="0" smtClean="0"/>
              <a:t>Rp     </a:t>
            </a:r>
            <a:r>
              <a:rPr lang="id-ID" sz="1600" dirty="0"/>
              <a:t>200.000,00</a:t>
            </a:r>
          </a:p>
          <a:p>
            <a:pPr marL="400050" indent="-400050">
              <a:buNone/>
              <a:defRPr/>
            </a:pPr>
            <a:r>
              <a:rPr lang="id-ID" sz="1600" dirty="0"/>
              <a:t>Saldo kas kecil per 31 Maret </a:t>
            </a:r>
            <a:r>
              <a:rPr lang="id-ID" sz="1600" dirty="0" smtClean="0"/>
              <a:t>20</a:t>
            </a:r>
            <a:r>
              <a:rPr lang="en-US" sz="1600" dirty="0" smtClean="0"/>
              <a:t>20</a:t>
            </a:r>
            <a:r>
              <a:rPr lang="id-ID" sz="1600" dirty="0" smtClean="0"/>
              <a:t> </a:t>
            </a:r>
            <a:r>
              <a:rPr lang="id-ID" sz="1600" dirty="0"/>
              <a:t>sama dengan uang kas yang dihitung pada tanggal tersebut</a:t>
            </a:r>
            <a:r>
              <a:rPr lang="id-ID" sz="1600" dirty="0" smtClean="0"/>
              <a:t>.</a:t>
            </a:r>
            <a:r>
              <a:rPr lang="en-US" sz="1600" dirty="0" smtClean="0"/>
              <a:t>			</a:t>
            </a:r>
            <a:r>
              <a:rPr lang="en-US" sz="1600" dirty="0" err="1" smtClean="0"/>
              <a:t>Rp</a:t>
            </a:r>
            <a:r>
              <a:rPr lang="en-US" sz="1600" dirty="0" smtClean="0"/>
              <a:t> 4.100.000,00</a:t>
            </a:r>
            <a:endParaRPr lang="id-ID" sz="1600" dirty="0"/>
          </a:p>
          <a:p>
            <a:pPr marL="400050" indent="-400050">
              <a:buNone/>
              <a:defRPr/>
            </a:pPr>
            <a:r>
              <a:rPr lang="id-ID" sz="1600" dirty="0"/>
              <a:t>							</a:t>
            </a:r>
            <a:r>
              <a:rPr lang="en-US" sz="1600" dirty="0" smtClean="0"/>
              <a:t>						</a:t>
            </a:r>
            <a:r>
              <a:rPr lang="id-ID" sz="1600" dirty="0" smtClean="0"/>
              <a:t>Jakarta</a:t>
            </a:r>
            <a:r>
              <a:rPr lang="id-ID" sz="1600" dirty="0"/>
              <a:t>, 31 Maret </a:t>
            </a:r>
            <a:r>
              <a:rPr lang="id-ID" sz="1600" dirty="0" smtClean="0"/>
              <a:t>20</a:t>
            </a:r>
            <a:r>
              <a:rPr lang="en-US" sz="1600" dirty="0" smtClean="0"/>
              <a:t>20</a:t>
            </a:r>
            <a:endParaRPr lang="id-ID" sz="1600" dirty="0"/>
          </a:p>
          <a:p>
            <a:pPr marL="400050" indent="-400050">
              <a:buNone/>
              <a:defRPr/>
            </a:pPr>
            <a:r>
              <a:rPr lang="id-ID" sz="1600" dirty="0"/>
              <a:t>Akuntan 			</a:t>
            </a:r>
            <a:r>
              <a:rPr lang="en-US" sz="1600" dirty="0" smtClean="0"/>
              <a:t>		</a:t>
            </a:r>
            <a:r>
              <a:rPr lang="id-ID" sz="1600" dirty="0" smtClean="0"/>
              <a:t>Saksi</a:t>
            </a:r>
            <a:r>
              <a:rPr lang="id-ID" sz="1600" dirty="0"/>
              <a:t>			</a:t>
            </a:r>
            <a:r>
              <a:rPr lang="en-US" sz="1600" dirty="0" smtClean="0"/>
              <a:t>			</a:t>
            </a:r>
            <a:r>
              <a:rPr lang="id-ID" sz="1600" dirty="0" smtClean="0"/>
              <a:t>Petugas </a:t>
            </a:r>
            <a:r>
              <a:rPr lang="id-ID" sz="1600" dirty="0"/>
              <a:t>Pemeriksa,</a:t>
            </a:r>
          </a:p>
          <a:p>
            <a:pPr marL="400050" indent="-400050">
              <a:buNone/>
              <a:defRPr/>
            </a:pPr>
            <a:r>
              <a:rPr lang="id-ID" sz="1600" dirty="0"/>
              <a:t>    </a:t>
            </a:r>
          </a:p>
          <a:p>
            <a:pPr marL="400050" indent="-400050">
              <a:buNone/>
              <a:defRPr/>
            </a:pPr>
            <a:r>
              <a:rPr lang="id-ID" sz="1600" dirty="0"/>
              <a:t>    ttd			</a:t>
            </a:r>
            <a:r>
              <a:rPr lang="en-US" sz="1600" dirty="0" smtClean="0"/>
              <a:t>		</a:t>
            </a:r>
            <a:r>
              <a:rPr lang="id-ID" sz="1600" dirty="0" smtClean="0"/>
              <a:t>1</a:t>
            </a:r>
            <a:r>
              <a:rPr lang="id-ID" sz="1600" dirty="0"/>
              <a:t>. </a:t>
            </a:r>
            <a:r>
              <a:rPr lang="id-ID" sz="1600" dirty="0" smtClean="0"/>
              <a:t>Nama  </a:t>
            </a:r>
            <a:r>
              <a:rPr lang="id-ID" sz="1600" dirty="0"/>
              <a:t>...........ttd...............		    </a:t>
            </a:r>
            <a:r>
              <a:rPr lang="en-US" sz="1600" dirty="0" smtClean="0"/>
              <a:t>				</a:t>
            </a:r>
            <a:r>
              <a:rPr lang="id-ID" sz="1600" dirty="0" smtClean="0"/>
              <a:t>ttd</a:t>
            </a:r>
            <a:endParaRPr lang="id-ID" sz="1600" dirty="0"/>
          </a:p>
          <a:p>
            <a:pPr marL="400050" indent="-400050">
              <a:buNone/>
              <a:defRPr/>
            </a:pPr>
            <a:r>
              <a:rPr lang="id-ID" sz="1600" dirty="0"/>
              <a:t>Nama jelas		</a:t>
            </a:r>
            <a:r>
              <a:rPr lang="en-US" sz="1600" dirty="0" smtClean="0"/>
              <a:t>	</a:t>
            </a:r>
            <a:r>
              <a:rPr lang="id-ID" sz="1600" dirty="0" smtClean="0"/>
              <a:t>2</a:t>
            </a:r>
            <a:r>
              <a:rPr lang="id-ID" sz="1600" dirty="0"/>
              <a:t>. Nama  ...........ttd...............		</a:t>
            </a:r>
            <a:r>
              <a:rPr lang="en-US" sz="1600" dirty="0" smtClean="0"/>
              <a:t>			</a:t>
            </a:r>
            <a:r>
              <a:rPr lang="id-ID" sz="1600" dirty="0" smtClean="0"/>
              <a:t>Nama </a:t>
            </a:r>
            <a:r>
              <a:rPr lang="id-ID" sz="1600" dirty="0"/>
              <a:t>jelas</a:t>
            </a:r>
          </a:p>
          <a:p>
            <a:pPr marL="400050" indent="-400050">
              <a:buNone/>
              <a:defRPr/>
            </a:pPr>
            <a:endParaRPr lang="id-ID" sz="1600" dirty="0"/>
          </a:p>
          <a:p>
            <a:pPr marL="400050" indent="-400050">
              <a:buNone/>
              <a:defRPr/>
            </a:pPr>
            <a:endParaRPr lang="id-ID" sz="1600" dirty="0"/>
          </a:p>
          <a:p>
            <a:pPr marL="400050" indent="-400050">
              <a:buNone/>
              <a:defRPr/>
            </a:pP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78840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4" y="346077"/>
            <a:ext cx="9302639" cy="1154112"/>
          </a:xfrm>
          <a:solidFill>
            <a:srgbClr val="A3F3FB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/>
              <a:t>Menghitung selisih dana kas kecil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434" y="1500189"/>
            <a:ext cx="9302639" cy="4554537"/>
          </a:xfrm>
          <a:solidFill>
            <a:srgbClr val="F9A5ED">
              <a:alpha val="80000"/>
            </a:srgbClr>
          </a:solidFill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endParaRPr lang="id-ID" sz="3200" dirty="0" smtClean="0"/>
          </a:p>
          <a:p>
            <a:pPr algn="ctr">
              <a:buNone/>
              <a:defRPr/>
            </a:pPr>
            <a:r>
              <a:rPr lang="id-ID" sz="3200" dirty="0" smtClean="0"/>
              <a:t>Apabila perhitungan fisik dana kas kecil lebih besar dari pada yang tercatat pada buku kas kecil maka disebut </a:t>
            </a:r>
            <a:r>
              <a:rPr lang="id-ID" sz="3200" b="1" i="1" dirty="0" smtClean="0"/>
              <a:t>cash overage </a:t>
            </a:r>
            <a:r>
              <a:rPr lang="id-ID" sz="3200" dirty="0" smtClean="0"/>
              <a:t>atau </a:t>
            </a:r>
            <a:r>
              <a:rPr lang="id-ID" sz="3200" b="1" dirty="0" smtClean="0"/>
              <a:t>selisih kas lebih</a:t>
            </a:r>
          </a:p>
          <a:p>
            <a:pPr algn="ctr">
              <a:buNone/>
              <a:defRPr/>
            </a:pPr>
            <a:r>
              <a:rPr lang="id-ID" sz="3200" dirty="0" smtClean="0"/>
              <a:t>     </a:t>
            </a:r>
            <a:r>
              <a:rPr lang="id-ID" sz="3200" dirty="0" smtClean="0"/>
              <a:t>Apabila  perhitungan fisik dana kas kecil lebih sedikit dibandingkan dengan yang tercatat pada buku kas kecil disebut </a:t>
            </a:r>
            <a:r>
              <a:rPr lang="id-ID" sz="3200" b="1" i="1" dirty="0" smtClean="0"/>
              <a:t>cash shortage </a:t>
            </a:r>
            <a:r>
              <a:rPr lang="id-ID" sz="3200" dirty="0" smtClean="0"/>
              <a:t>atau </a:t>
            </a:r>
            <a:r>
              <a:rPr lang="id-ID" sz="3200" b="1" dirty="0" smtClean="0"/>
              <a:t>selisih kas kurang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27864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42433" y="489396"/>
            <a:ext cx="9272789" cy="1571224"/>
          </a:xfrm>
          <a:solidFill>
            <a:srgbClr val="A3F3FB"/>
          </a:solidFill>
        </p:spPr>
        <p:txBody>
          <a:bodyPr>
            <a:normAutofit/>
          </a:bodyPr>
          <a:lstStyle/>
          <a:p>
            <a:pPr eaLnBrk="1" hangingPunct="1"/>
            <a:r>
              <a:rPr lang="id-ID" sz="2800" b="1" dirty="0"/>
              <a:t>Perbedaan antara jumlah uang menurut buku dengan jumlah yang ada secara fisik pada dana kas kecil dapat terjadi karena: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442433" y="2060621"/>
            <a:ext cx="9272789" cy="4065544"/>
          </a:xfrm>
          <a:solidFill>
            <a:srgbClr val="F9A5ED">
              <a:alpha val="72940"/>
            </a:srgbClr>
          </a:solidFill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id-ID" sz="2800" dirty="0"/>
              <a:t>Kesalahan pencatatan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id-ID" sz="2800" dirty="0"/>
              <a:t>Adanya pembulatan saat pembayaran karena perhitungan pecahan kecil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id-ID" sz="2800" dirty="0"/>
              <a:t>Kehilangan akibat kekeliruan saat melakukan transaksi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id-ID" sz="2800" dirty="0"/>
              <a:t>Terdapat uang palsu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id-ID" sz="2800" dirty="0"/>
              <a:t>Sebab-sebab lain yang sama sekali tidak terduga atau tidak dapat diketahui</a:t>
            </a:r>
          </a:p>
        </p:txBody>
      </p:sp>
    </p:spTree>
    <p:extLst>
      <p:ext uri="{BB962C8B-B14F-4D97-AF65-F5344CB8AC3E}">
        <p14:creationId xmlns:p14="http://schemas.microsoft.com/office/powerpoint/2010/main" val="21154523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15155"/>
            <a:ext cx="9601196" cy="1429555"/>
          </a:xfrm>
          <a:solidFill>
            <a:srgbClr val="A3F3FB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b="1" dirty="0" smtClean="0"/>
              <a:t>Pencatatan terhadap selisih kas kecil pada akhir periode:</a:t>
            </a:r>
            <a:endParaRPr lang="id-ID" b="1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295401" y="2047741"/>
            <a:ext cx="9601196" cy="3828127"/>
          </a:xfrm>
          <a:solidFill>
            <a:srgbClr val="F9A5ED">
              <a:alpha val="72940"/>
            </a:srgbClr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endParaRPr lang="id-ID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id-ID" sz="3200" dirty="0" smtClean="0"/>
              <a:t>Untuk selisih kas lebih, dianggap sebagai pendapatan dan dalam laporan laba rugi diinformasikan sebagai pendapatan di luar usaha.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id-ID" sz="3200" dirty="0" smtClean="0"/>
              <a:t>Untuk selisih kas kurang, dianggap sebagai beban dan dalam laporan laba rugi diinformasikan sebagai beban di luar usaha</a:t>
            </a:r>
          </a:p>
        </p:txBody>
      </p:sp>
    </p:spTree>
    <p:extLst>
      <p:ext uri="{BB962C8B-B14F-4D97-AF65-F5344CB8AC3E}">
        <p14:creationId xmlns:p14="http://schemas.microsoft.com/office/powerpoint/2010/main" val="33830037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4552"/>
            <a:ext cx="9601197" cy="1352282"/>
          </a:xfrm>
          <a:solidFill>
            <a:srgbClr val="A3F3FB"/>
          </a:solidFill>
        </p:spPr>
        <p:txBody>
          <a:bodyPr/>
          <a:lstStyle/>
          <a:p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6"/>
            <a:ext cx="9601196" cy="3428882"/>
          </a:xfrm>
          <a:solidFill>
            <a:srgbClr val="FFCCCC"/>
          </a:solidFill>
        </p:spPr>
        <p:txBody>
          <a:bodyPr/>
          <a:lstStyle/>
          <a:p>
            <a:pPr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id-ID" sz="3600" dirty="0" smtClean="0">
                <a:solidFill>
                  <a:srgbClr val="C00000"/>
                </a:solidFill>
              </a:rPr>
              <a:t>Mutasi </a:t>
            </a:r>
            <a:r>
              <a:rPr lang="id-ID" sz="3600" dirty="0">
                <a:solidFill>
                  <a:srgbClr val="C00000"/>
                </a:solidFill>
              </a:rPr>
              <a:t>dana kas kecil adalah perubahan dana kas kecil yang terjadi </a:t>
            </a:r>
            <a:r>
              <a:rPr lang="id-ID" sz="3600" dirty="0" smtClean="0">
                <a:solidFill>
                  <a:srgbClr val="C00000"/>
                </a:solidFill>
              </a:rPr>
              <a:t>karena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id-ID" sz="3600" dirty="0" smtClean="0">
                <a:solidFill>
                  <a:srgbClr val="C00000"/>
                </a:solidFill>
              </a:rPr>
              <a:t>pengeluaran </a:t>
            </a:r>
            <a:r>
              <a:rPr lang="id-ID" sz="3600" dirty="0">
                <a:solidFill>
                  <a:srgbClr val="C00000"/>
                </a:solidFill>
              </a:rPr>
              <a:t>atau pemakaian dana kas kecil maupun penambahan atau pengisian kembali dana kas kecil dari kas umum.</a:t>
            </a:r>
            <a:endParaRPr lang="id-ID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6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339403" y="592428"/>
            <a:ext cx="9672034" cy="888641"/>
          </a:xfrm>
          <a:solidFill>
            <a:srgbClr val="A3F3FB"/>
          </a:solidFill>
        </p:spPr>
        <p:txBody>
          <a:bodyPr>
            <a:normAutofit/>
          </a:bodyPr>
          <a:lstStyle/>
          <a:p>
            <a:pPr eaLnBrk="1" hangingPunct="1"/>
            <a:r>
              <a:rPr lang="id-ID" dirty="0" smtClean="0"/>
              <a:t>Menghitung mutasi dana kas kecil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3" y="1571223"/>
            <a:ext cx="9672034" cy="4554941"/>
          </a:xfrm>
          <a:solidFill>
            <a:srgbClr val="F9A5ED">
              <a:alpha val="77000"/>
            </a:srgbClr>
          </a:solidFill>
        </p:spPr>
        <p:txBody>
          <a:bodyPr rtlCol="0">
            <a:normAutofit fontScale="32500" lnSpcReduction="20000"/>
          </a:bodyPr>
          <a:lstStyle/>
          <a:p>
            <a:pPr>
              <a:buNone/>
              <a:defRPr/>
            </a:pPr>
            <a:r>
              <a:rPr lang="id-ID" sz="2400" dirty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id-ID" sz="2400" dirty="0">
              <a:solidFill>
                <a:srgbClr val="C00000"/>
              </a:solidFill>
            </a:endParaRPr>
          </a:p>
          <a:p>
            <a:pPr algn="just">
              <a:buNone/>
              <a:defRPr/>
            </a:pPr>
            <a:endParaRPr lang="id-ID" sz="2400" dirty="0"/>
          </a:p>
          <a:p>
            <a:pPr algn="just">
              <a:buNone/>
              <a:defRPr/>
            </a:pPr>
            <a:r>
              <a:rPr lang="id-ID" sz="4500" b="1" dirty="0"/>
              <a:t>Contoh: </a:t>
            </a:r>
            <a:r>
              <a:rPr lang="id-ID" sz="4500" dirty="0"/>
              <a:t>PT Lunaro pada bulan April </a:t>
            </a:r>
            <a:r>
              <a:rPr lang="id-ID" sz="4500" dirty="0" smtClean="0"/>
              <a:t>20</a:t>
            </a:r>
            <a:r>
              <a:rPr lang="en-US" sz="4500" dirty="0" smtClean="0"/>
              <a:t>20</a:t>
            </a:r>
            <a:r>
              <a:rPr lang="id-ID" sz="4500" dirty="0" smtClean="0"/>
              <a:t> </a:t>
            </a:r>
            <a:r>
              <a:rPr lang="id-ID" sz="4500" dirty="0"/>
              <a:t>mendapat pengisian untuk dana kas kecil sebesar Rp 4.000.000,00 </a:t>
            </a:r>
          </a:p>
          <a:p>
            <a:pPr algn="just">
              <a:buNone/>
              <a:defRPr/>
            </a:pPr>
            <a:r>
              <a:rPr lang="id-ID" sz="4500" dirty="0"/>
              <a:t>April 2	: Dibeli materai dan perangko Rp 300.000,00</a:t>
            </a:r>
          </a:p>
          <a:p>
            <a:pPr algn="just">
              <a:buNone/>
              <a:defRPr/>
            </a:pPr>
            <a:r>
              <a:rPr lang="id-ID" sz="4500" dirty="0"/>
              <a:t>	    5 	: Dibeli pembersih lantai, pembersih kamar mandi	  	</a:t>
            </a:r>
          </a:p>
          <a:p>
            <a:pPr algn="just">
              <a:buNone/>
              <a:defRPr/>
            </a:pPr>
            <a:r>
              <a:rPr lang="id-ID" sz="4500" dirty="0"/>
              <a:t>		</a:t>
            </a:r>
            <a:r>
              <a:rPr lang="en-US" sz="4500" dirty="0" smtClean="0"/>
              <a:t>	</a:t>
            </a:r>
            <a:r>
              <a:rPr lang="id-ID" sz="4500" dirty="0" smtClean="0"/>
              <a:t>: </a:t>
            </a:r>
            <a:r>
              <a:rPr lang="id-ID" sz="4500" dirty="0"/>
              <a:t>pengharum ruangan  Rp 200.000,00</a:t>
            </a:r>
          </a:p>
          <a:p>
            <a:pPr algn="just">
              <a:buNone/>
              <a:defRPr/>
            </a:pPr>
            <a:r>
              <a:rPr lang="id-ID" sz="4500" dirty="0"/>
              <a:t>	   7	: Dibayar biaya listrik Rp 500.000,00, biaya air Rp 250.000 </a:t>
            </a:r>
          </a:p>
          <a:p>
            <a:pPr algn="just">
              <a:buNone/>
              <a:defRPr/>
            </a:pPr>
            <a:r>
              <a:rPr lang="id-ID" sz="4500" dirty="0"/>
              <a:t>		</a:t>
            </a:r>
            <a:r>
              <a:rPr lang="en-US" sz="4500" dirty="0" smtClean="0"/>
              <a:t>	</a:t>
            </a:r>
            <a:r>
              <a:rPr lang="id-ID" sz="4500" dirty="0" smtClean="0"/>
              <a:t>: </a:t>
            </a:r>
            <a:r>
              <a:rPr lang="id-ID" sz="4500" dirty="0"/>
              <a:t>dan biaya telepon Rp 600.000,00</a:t>
            </a:r>
          </a:p>
          <a:p>
            <a:pPr algn="just">
              <a:buNone/>
              <a:defRPr/>
            </a:pPr>
            <a:r>
              <a:rPr lang="id-ID" sz="4500" dirty="0"/>
              <a:t>	   15	: Dibayar biaya iklan harian Kompas sebesar Rp 500.000,00</a:t>
            </a:r>
          </a:p>
          <a:p>
            <a:pPr algn="just">
              <a:buNone/>
              <a:defRPr/>
            </a:pPr>
            <a:r>
              <a:rPr lang="id-ID" sz="4500" dirty="0"/>
              <a:t>	   22	: Dibeli kertas HVS, tinta printer Rp 800.000,00</a:t>
            </a:r>
          </a:p>
          <a:p>
            <a:pPr algn="just">
              <a:buNone/>
              <a:defRPr/>
            </a:pPr>
            <a:r>
              <a:rPr lang="id-ID" sz="4500" dirty="0"/>
              <a:t>	   24	: Dibayar ongkos angkut barang Rp 100.000,00</a:t>
            </a:r>
          </a:p>
          <a:p>
            <a:pPr algn="just">
              <a:buNone/>
              <a:defRPr/>
            </a:pPr>
            <a:r>
              <a:rPr lang="id-ID" sz="4500" dirty="0"/>
              <a:t>	   27	: Dibeli bensin untuk kendaraan kantor Rp 200.000,00</a:t>
            </a:r>
          </a:p>
          <a:p>
            <a:pPr algn="just">
              <a:buNone/>
              <a:defRPr/>
            </a:pPr>
            <a:r>
              <a:rPr lang="id-ID" sz="4500" dirty="0"/>
              <a:t>	   30	: Dana kas kecil diisi kembali</a:t>
            </a:r>
          </a:p>
          <a:p>
            <a:pPr algn="just">
              <a:buNone/>
              <a:defRPr/>
            </a:pPr>
            <a:r>
              <a:rPr lang="id-ID" sz="4500" dirty="0">
                <a:solidFill>
                  <a:srgbClr val="C00000"/>
                </a:solidFill>
              </a:rPr>
              <a:t>Diminta: 	a. Buatlah jurnal menurut metode sistem dana tetap dan tidak tetap!</a:t>
            </a:r>
          </a:p>
          <a:p>
            <a:pPr algn="just">
              <a:buNone/>
              <a:defRPr/>
            </a:pPr>
            <a:r>
              <a:rPr lang="id-ID" sz="4500" dirty="0">
                <a:solidFill>
                  <a:srgbClr val="C00000"/>
                </a:solidFill>
              </a:rPr>
              <a:t>		b. Pindahkan catatan dana kas kecil ke perkiraan kas kecil	</a:t>
            </a:r>
          </a:p>
          <a:p>
            <a:pPr algn="just">
              <a:buNone/>
              <a:defRPr/>
            </a:pPr>
            <a:r>
              <a:rPr lang="id-ID" sz="2400" dirty="0">
                <a:solidFill>
                  <a:srgbClr val="C00000"/>
                </a:solidFill>
              </a:rPr>
              <a:t>	</a:t>
            </a:r>
            <a:r>
              <a:rPr lang="id-ID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4131334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935</Words>
  <Application>Microsoft Office PowerPoint</Application>
  <PresentationFormat>Widescreen</PresentationFormat>
  <Paragraphs>456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OTK KEUANGAN menghitung fisik kas kecil</vt:lpstr>
      <vt:lpstr>Menghitung fisik dana kas kecil</vt:lpstr>
      <vt:lpstr>Contoh:</vt:lpstr>
      <vt:lpstr>Contoh: </vt:lpstr>
      <vt:lpstr>Menghitung selisih dana kas kecil</vt:lpstr>
      <vt:lpstr>Perbedaan antara jumlah uang menurut buku dengan jumlah yang ada secara fisik pada dana kas kecil dapat terjadi karena: </vt:lpstr>
      <vt:lpstr>Pencatatan terhadap selisih kas kecil pada akhir periode:</vt:lpstr>
      <vt:lpstr>Menghitung mutasi dana kas kecil</vt:lpstr>
      <vt:lpstr>Menghitung mutasi dana kas kecil</vt:lpstr>
      <vt:lpstr>Jurnal menurut sistem dana tetap</vt:lpstr>
      <vt:lpstr>Jurnal menurut metode dana tidak tetap</vt:lpstr>
      <vt:lpstr>Pencatatan dana kas kecil dipindahkan ke perkiraan kas kecil</vt:lpstr>
      <vt:lpstr>Menyusun laporan mutasi dana kas kecil</vt:lpstr>
      <vt:lpstr>PowerPoint Presentation</vt:lpstr>
      <vt:lpstr>Contoh: </vt:lpstr>
      <vt:lpstr> Jawab: 1.  Buku Kas Kecil  Periode Juni 2020</vt:lpstr>
      <vt:lpstr>Jawab: 2. Laporan mutasi dana kas kecil</vt:lpstr>
      <vt:lpstr>Bukti  pemakaian dana kas kecil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smkn43</dc:creator>
  <cp:lastModifiedBy>smkn43</cp:lastModifiedBy>
  <cp:revision>8</cp:revision>
  <dcterms:created xsi:type="dcterms:W3CDTF">2020-07-22T11:26:25Z</dcterms:created>
  <dcterms:modified xsi:type="dcterms:W3CDTF">2020-07-22T14:53:48Z</dcterms:modified>
</cp:coreProperties>
</file>