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5" r:id="rId2"/>
    <p:sldId id="257" r:id="rId3"/>
    <p:sldId id="258" r:id="rId4"/>
    <p:sldId id="27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F3FB"/>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67D62-2F35-4D9A-A7BF-E1E56F0076D9}" type="datetimeFigureOut">
              <a:rPr lang="en-US" smtClean="0"/>
              <a:t>7/23/2020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D8BB2-51EE-4831-85EC-A73C7D8604CE}" type="slidenum">
              <a:rPr lang="en-US" smtClean="0"/>
              <a:t>‹#›</a:t>
            </a:fld>
            <a:endParaRPr lang="en-US"/>
          </a:p>
        </p:txBody>
      </p:sp>
    </p:spTree>
    <p:extLst>
      <p:ext uri="{BB962C8B-B14F-4D97-AF65-F5344CB8AC3E}">
        <p14:creationId xmlns:p14="http://schemas.microsoft.com/office/powerpoint/2010/main" val="1562893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4B42BEA-C547-4219-B427-DBA5862BF59A}" type="slidenum">
              <a:rPr lang="id-ID">
                <a:latin typeface="Calibri" panose="020F0502020204030204" pitchFamily="34" charset="0"/>
              </a:rPr>
              <a:pPr eaLnBrk="1" hangingPunct="1"/>
              <a:t>9</a:t>
            </a:fld>
            <a:endParaRPr lang="id-ID">
              <a:latin typeface="Calibri" panose="020F0502020204030204" pitchFamily="34" charset="0"/>
            </a:endParaRPr>
          </a:p>
        </p:txBody>
      </p:sp>
    </p:spTree>
    <p:extLst>
      <p:ext uri="{BB962C8B-B14F-4D97-AF65-F5344CB8AC3E}">
        <p14:creationId xmlns:p14="http://schemas.microsoft.com/office/powerpoint/2010/main" val="2930189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AFF896B-A710-4C77-88F1-72F9CD513030}" type="datetimeFigureOut">
              <a:rPr lang="en-US" smtClean="0"/>
              <a:t>7/23/2020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9034D46-3486-4B10-A797-11401552710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17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F896B-A710-4C77-88F1-72F9CD513030}"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34D46-3486-4B10-A797-114015527107}" type="slidenum">
              <a:rPr lang="en-US" smtClean="0"/>
              <a:t>‹#›</a:t>
            </a:fld>
            <a:endParaRPr lang="en-US"/>
          </a:p>
        </p:txBody>
      </p:sp>
    </p:spTree>
    <p:extLst>
      <p:ext uri="{BB962C8B-B14F-4D97-AF65-F5344CB8AC3E}">
        <p14:creationId xmlns:p14="http://schemas.microsoft.com/office/powerpoint/2010/main" val="413530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FF896B-A710-4C77-88F1-72F9CD513030}"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34D46-3486-4B10-A797-11401552710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3455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FF896B-A710-4C77-88F1-72F9CD513030}"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34D46-3486-4B10-A797-11401552710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3478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FF896B-A710-4C77-88F1-72F9CD513030}"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34D46-3486-4B10-A797-114015527107}" type="slidenum">
              <a:rPr lang="en-US" smtClean="0"/>
              <a:t>‹#›</a:t>
            </a:fld>
            <a:endParaRPr lang="en-US"/>
          </a:p>
        </p:txBody>
      </p:sp>
    </p:spTree>
    <p:extLst>
      <p:ext uri="{BB962C8B-B14F-4D97-AF65-F5344CB8AC3E}">
        <p14:creationId xmlns:p14="http://schemas.microsoft.com/office/powerpoint/2010/main" val="876821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FF896B-A710-4C77-88F1-72F9CD513030}"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34D46-3486-4B10-A797-11401552710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9435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FF896B-A710-4C77-88F1-72F9CD513030}"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34D46-3486-4B10-A797-11401552710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788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FF896B-A710-4C77-88F1-72F9CD513030}"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34D46-3486-4B10-A797-11401552710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9275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FF896B-A710-4C77-88F1-72F9CD513030}"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34D46-3486-4B10-A797-11401552710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45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FF896B-A710-4C77-88F1-72F9CD513030}"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34D46-3486-4B10-A797-114015527107}" type="slidenum">
              <a:rPr lang="en-US" smtClean="0"/>
              <a:t>‹#›</a:t>
            </a:fld>
            <a:endParaRPr lang="en-US"/>
          </a:p>
        </p:txBody>
      </p:sp>
    </p:spTree>
    <p:extLst>
      <p:ext uri="{BB962C8B-B14F-4D97-AF65-F5344CB8AC3E}">
        <p14:creationId xmlns:p14="http://schemas.microsoft.com/office/powerpoint/2010/main" val="223474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FF896B-A710-4C77-88F1-72F9CD513030}"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34D46-3486-4B10-A797-11401552710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774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FF896B-A710-4C77-88F1-72F9CD513030}"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34D46-3486-4B10-A797-114015527107}" type="slidenum">
              <a:rPr lang="en-US" smtClean="0"/>
              <a:t>‹#›</a:t>
            </a:fld>
            <a:endParaRPr lang="en-US"/>
          </a:p>
        </p:txBody>
      </p:sp>
    </p:spTree>
    <p:extLst>
      <p:ext uri="{BB962C8B-B14F-4D97-AF65-F5344CB8AC3E}">
        <p14:creationId xmlns:p14="http://schemas.microsoft.com/office/powerpoint/2010/main" val="142603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FF896B-A710-4C77-88F1-72F9CD513030}"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034D46-3486-4B10-A797-11401552710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027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FF896B-A710-4C77-88F1-72F9CD513030}"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034D46-3486-4B10-A797-11401552710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025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F896B-A710-4C77-88F1-72F9CD513030}"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034D46-3486-4B10-A797-114015527107}" type="slidenum">
              <a:rPr lang="en-US" smtClean="0"/>
              <a:t>‹#›</a:t>
            </a:fld>
            <a:endParaRPr lang="en-US"/>
          </a:p>
        </p:txBody>
      </p:sp>
    </p:spTree>
    <p:extLst>
      <p:ext uri="{BB962C8B-B14F-4D97-AF65-F5344CB8AC3E}">
        <p14:creationId xmlns:p14="http://schemas.microsoft.com/office/powerpoint/2010/main" val="216733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F896B-A710-4C77-88F1-72F9CD513030}"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34D46-3486-4B10-A797-11401552710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447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F896B-A710-4C77-88F1-72F9CD513030}"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34D46-3486-4B10-A797-114015527107}" type="slidenum">
              <a:rPr lang="en-US" smtClean="0"/>
              <a:t>‹#›</a:t>
            </a:fld>
            <a:endParaRPr lang="en-US"/>
          </a:p>
        </p:txBody>
      </p:sp>
    </p:spTree>
    <p:extLst>
      <p:ext uri="{BB962C8B-B14F-4D97-AF65-F5344CB8AC3E}">
        <p14:creationId xmlns:p14="http://schemas.microsoft.com/office/powerpoint/2010/main" val="1465598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FF896B-A710-4C77-88F1-72F9CD513030}" type="datetimeFigureOut">
              <a:rPr lang="en-US" smtClean="0"/>
              <a:t>7/23/2020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034D46-3486-4B10-A797-114015527107}" type="slidenum">
              <a:rPr lang="en-US" smtClean="0"/>
              <a:t>‹#›</a:t>
            </a:fld>
            <a:endParaRPr lang="en-US"/>
          </a:p>
        </p:txBody>
      </p:sp>
    </p:spTree>
    <p:extLst>
      <p:ext uri="{BB962C8B-B14F-4D97-AF65-F5344CB8AC3E}">
        <p14:creationId xmlns:p14="http://schemas.microsoft.com/office/powerpoint/2010/main" val="42796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salsa@yahoo.com.hom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salsa@yahoo.com.hom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salsa@yahoo.com.hom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1657680"/>
          </a:xfrm>
          <a:solidFill>
            <a:srgbClr val="A3F3FB"/>
          </a:solidFill>
        </p:spPr>
        <p:txBody>
          <a:bodyPr/>
          <a:lstStyle/>
          <a:p>
            <a:r>
              <a:rPr lang="en-US" dirty="0" smtClean="0"/>
              <a:t>OTK KEUANGAN</a:t>
            </a:r>
            <a:br>
              <a:rPr lang="en-US" dirty="0" smtClean="0"/>
            </a:br>
            <a:r>
              <a:rPr lang="en-US" dirty="0" err="1" smtClean="0"/>
              <a:t>Mengelola</a:t>
            </a:r>
            <a:r>
              <a:rPr lang="en-US" dirty="0" smtClean="0"/>
              <a:t> </a:t>
            </a:r>
            <a:r>
              <a:rPr lang="en-US" dirty="0" err="1" smtClean="0"/>
              <a:t>Kas</a:t>
            </a:r>
            <a:r>
              <a:rPr lang="en-US" dirty="0" smtClean="0"/>
              <a:t> Kecil</a:t>
            </a:r>
            <a:endParaRPr lang="en-US" dirty="0"/>
          </a:p>
        </p:txBody>
      </p:sp>
      <p:sp>
        <p:nvSpPr>
          <p:cNvPr id="3" name="Subtitle 2"/>
          <p:cNvSpPr>
            <a:spLocks noGrp="1"/>
          </p:cNvSpPr>
          <p:nvPr>
            <p:ph type="subTitle" idx="1"/>
          </p:nvPr>
        </p:nvSpPr>
        <p:spPr>
          <a:xfrm>
            <a:off x="2692398" y="3528811"/>
            <a:ext cx="6815669" cy="1449588"/>
          </a:xfrm>
          <a:solidFill>
            <a:srgbClr val="FF99FF"/>
          </a:solidFill>
        </p:spPr>
        <p:txBody>
          <a:bodyPr>
            <a:normAutofit/>
          </a:bodyPr>
          <a:lstStyle/>
          <a:p>
            <a:r>
              <a:rPr lang="en-US" sz="4400" dirty="0" smtClean="0"/>
              <a:t>KELAS XII OTKP</a:t>
            </a:r>
            <a:endParaRPr lang="en-US" sz="4400" dirty="0"/>
          </a:p>
        </p:txBody>
      </p:sp>
    </p:spTree>
    <p:extLst>
      <p:ext uri="{BB962C8B-B14F-4D97-AF65-F5344CB8AC3E}">
        <p14:creationId xmlns:p14="http://schemas.microsoft.com/office/powerpoint/2010/main" val="2021357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282" y="274639"/>
            <a:ext cx="9478850" cy="2511425"/>
          </a:xfrm>
          <a:solidFill>
            <a:srgbClr val="F9A5ED">
              <a:alpha val="74000"/>
            </a:srgbClr>
          </a:solidFill>
        </p:spPr>
        <p:txBody>
          <a:bodyPr rtlCol="0">
            <a:normAutofit fontScale="90000"/>
          </a:bodyPr>
          <a:lstStyle/>
          <a:p>
            <a:pPr>
              <a:defRPr/>
            </a:pPr>
            <a:r>
              <a:rPr lang="id-ID" sz="2400" dirty="0"/>
              <a:t>Contoh bukti transaksi</a:t>
            </a:r>
            <a:br>
              <a:rPr lang="id-ID" sz="2400" dirty="0"/>
            </a:br>
            <a:r>
              <a:rPr lang="id-ID" sz="1800" dirty="0"/>
              <a:t>SALSA COMPUTER</a:t>
            </a:r>
            <a:br>
              <a:rPr lang="id-ID" sz="1800" dirty="0"/>
            </a:br>
            <a:r>
              <a:rPr lang="id-ID" sz="1800" dirty="0"/>
              <a:t>JL. Jenderal Sudirman Kav.34, Jakarta, telp/faks 021 7345345</a:t>
            </a:r>
            <a:br>
              <a:rPr lang="id-ID" sz="1800" dirty="0"/>
            </a:br>
            <a:r>
              <a:rPr lang="id-ID" sz="1800" dirty="0"/>
              <a:t>e-mail </a:t>
            </a:r>
            <a:r>
              <a:rPr lang="id-ID" sz="1800" dirty="0">
                <a:hlinkClick r:id="rId2"/>
              </a:rPr>
              <a:t>salsa@yahoo.com.home</a:t>
            </a:r>
            <a:r>
              <a:rPr lang="id-ID" sz="1800" dirty="0"/>
              <a:t> page:http://www.salsa.blogspot.com</a:t>
            </a:r>
            <a:br>
              <a:rPr lang="id-ID" sz="1800" dirty="0"/>
            </a:br>
            <a:r>
              <a:rPr lang="id-ID" sz="1800" dirty="0"/>
              <a:t>===================================================================</a:t>
            </a:r>
            <a:br>
              <a:rPr lang="id-ID" sz="1800" dirty="0"/>
            </a:br>
            <a:r>
              <a:rPr lang="id-ID" sz="1800" dirty="0"/>
              <a:t>Kepada Yth. Drs. Handoko</a:t>
            </a:r>
            <a:br>
              <a:rPr lang="id-ID" sz="1800" dirty="0"/>
            </a:br>
            <a:r>
              <a:rPr lang="id-ID" sz="1800" dirty="0"/>
              <a:t>Jl. Ciputat Raya No 56, Jakarta</a:t>
            </a:r>
            <a:br>
              <a:rPr lang="id-ID" sz="1800" dirty="0"/>
            </a:br>
            <a:r>
              <a:rPr lang="id-ID" sz="1800" dirty="0"/>
              <a:t/>
            </a:r>
            <a:br>
              <a:rPr lang="id-ID" sz="1800" dirty="0"/>
            </a:br>
            <a:r>
              <a:rPr lang="id-ID" sz="1800" dirty="0"/>
              <a:t>FAKTUR</a:t>
            </a:r>
            <a:br>
              <a:rPr lang="id-ID" sz="1800" dirty="0"/>
            </a:br>
            <a:r>
              <a:rPr lang="id-ID" sz="1800" dirty="0"/>
              <a:t>No. 23/SL/PJ/VII/2009</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2405295"/>
              </p:ext>
            </p:extLst>
          </p:nvPr>
        </p:nvGraphicFramePr>
        <p:xfrm>
          <a:off x="1352280" y="2857500"/>
          <a:ext cx="9478851" cy="4079093"/>
        </p:xfrm>
        <a:graphic>
          <a:graphicData uri="http://schemas.openxmlformats.org/drawingml/2006/table">
            <a:tbl>
              <a:tblPr firstRow="1" bandRow="1">
                <a:tableStyleId>{5C22544A-7EE6-4342-B048-85BDC9FD1C3A}</a:tableStyleId>
              </a:tblPr>
              <a:tblGrid>
                <a:gridCol w="1081827"/>
                <a:gridCol w="2209463"/>
                <a:gridCol w="1481081"/>
                <a:gridCol w="2386186"/>
                <a:gridCol w="2320294"/>
              </a:tblGrid>
              <a:tr h="878603">
                <a:tc>
                  <a:txBody>
                    <a:bodyPr/>
                    <a:lstStyle/>
                    <a:p>
                      <a:r>
                        <a:rPr lang="id-ID" sz="1800" dirty="0" smtClean="0"/>
                        <a:t>No.</a:t>
                      </a:r>
                      <a:endParaRPr lang="id-ID" sz="1800" dirty="0"/>
                    </a:p>
                  </a:txBody>
                  <a:tcPr marT="45724" marB="45724">
                    <a:solidFill>
                      <a:srgbClr val="F9A5ED"/>
                    </a:solidFill>
                  </a:tcPr>
                </a:tc>
                <a:tc>
                  <a:txBody>
                    <a:bodyPr/>
                    <a:lstStyle/>
                    <a:p>
                      <a:r>
                        <a:rPr lang="id-ID" sz="1800" dirty="0" smtClean="0"/>
                        <a:t>Nama Barang</a:t>
                      </a:r>
                      <a:endParaRPr lang="id-ID" sz="1800" dirty="0"/>
                    </a:p>
                  </a:txBody>
                  <a:tcPr marT="45724" marB="45724">
                    <a:solidFill>
                      <a:srgbClr val="F9A5ED"/>
                    </a:solidFill>
                  </a:tcPr>
                </a:tc>
                <a:tc>
                  <a:txBody>
                    <a:bodyPr/>
                    <a:lstStyle/>
                    <a:p>
                      <a:r>
                        <a:rPr lang="id-ID" sz="1800" dirty="0" smtClean="0"/>
                        <a:t>Banyaknya</a:t>
                      </a:r>
                      <a:endParaRPr lang="id-ID" sz="1800" dirty="0"/>
                    </a:p>
                  </a:txBody>
                  <a:tcPr marT="45724" marB="45724">
                    <a:solidFill>
                      <a:srgbClr val="F9A5ED"/>
                    </a:solidFill>
                  </a:tcPr>
                </a:tc>
                <a:tc>
                  <a:txBody>
                    <a:bodyPr/>
                    <a:lstStyle/>
                    <a:p>
                      <a:r>
                        <a:rPr lang="id-ID" sz="1800" dirty="0" smtClean="0"/>
                        <a:t>Harga Satuan </a:t>
                      </a:r>
                      <a:endParaRPr lang="id-ID" sz="1800" dirty="0"/>
                    </a:p>
                  </a:txBody>
                  <a:tcPr marT="45724" marB="45724">
                    <a:solidFill>
                      <a:srgbClr val="F9A5ED"/>
                    </a:solidFill>
                  </a:tcPr>
                </a:tc>
                <a:tc>
                  <a:txBody>
                    <a:bodyPr/>
                    <a:lstStyle/>
                    <a:p>
                      <a:r>
                        <a:rPr lang="id-ID" sz="1800" dirty="0" smtClean="0"/>
                        <a:t>Jumlah harga </a:t>
                      </a:r>
                      <a:endParaRPr lang="id-ID" sz="1800" dirty="0"/>
                    </a:p>
                  </a:txBody>
                  <a:tcPr marT="45724" marB="45724">
                    <a:solidFill>
                      <a:srgbClr val="F9A5ED"/>
                    </a:solidFill>
                  </a:tcPr>
                </a:tc>
              </a:tr>
              <a:tr h="914482">
                <a:tc>
                  <a:txBody>
                    <a:bodyPr/>
                    <a:lstStyle/>
                    <a:p>
                      <a:r>
                        <a:rPr lang="id-ID" sz="1800" dirty="0" smtClean="0"/>
                        <a:t>1.</a:t>
                      </a:r>
                      <a:endParaRPr lang="id-ID" sz="1800" dirty="0"/>
                    </a:p>
                  </a:txBody>
                  <a:tcPr marT="45724" marB="45724">
                    <a:solidFill>
                      <a:srgbClr val="F9A5ED"/>
                    </a:solidFill>
                  </a:tcPr>
                </a:tc>
                <a:tc>
                  <a:txBody>
                    <a:bodyPr/>
                    <a:lstStyle/>
                    <a:p>
                      <a:r>
                        <a:rPr lang="id-ID" sz="1800" dirty="0" smtClean="0"/>
                        <a:t>Printer HP</a:t>
                      </a:r>
                      <a:r>
                        <a:rPr lang="id-ID" sz="1800" baseline="0" dirty="0" smtClean="0"/>
                        <a:t> Cartridges</a:t>
                      </a:r>
                    </a:p>
                    <a:p>
                      <a:r>
                        <a:rPr lang="id-ID" sz="1800" baseline="0" dirty="0" smtClean="0"/>
                        <a:t>3500</a:t>
                      </a:r>
                      <a:endParaRPr lang="id-ID" sz="1800" dirty="0"/>
                    </a:p>
                  </a:txBody>
                  <a:tcPr marT="45724" marB="45724">
                    <a:solidFill>
                      <a:srgbClr val="F9A5ED"/>
                    </a:solidFill>
                  </a:tcPr>
                </a:tc>
                <a:tc>
                  <a:txBody>
                    <a:bodyPr/>
                    <a:lstStyle/>
                    <a:p>
                      <a:r>
                        <a:rPr lang="id-ID" sz="1800" dirty="0" smtClean="0"/>
                        <a:t>4</a:t>
                      </a:r>
                      <a:endParaRPr lang="id-ID" sz="1800" dirty="0"/>
                    </a:p>
                  </a:txBody>
                  <a:tcPr marT="45724" marB="45724">
                    <a:solidFill>
                      <a:srgbClr val="F9A5ED"/>
                    </a:solidFill>
                  </a:tcPr>
                </a:tc>
                <a:tc>
                  <a:txBody>
                    <a:bodyPr/>
                    <a:lstStyle/>
                    <a:p>
                      <a:r>
                        <a:rPr lang="id-ID" sz="1800" dirty="0" smtClean="0"/>
                        <a:t>Rp  400.000,00</a:t>
                      </a:r>
                      <a:endParaRPr lang="id-ID" sz="1800" dirty="0"/>
                    </a:p>
                  </a:txBody>
                  <a:tcPr marT="45724" marB="45724">
                    <a:solidFill>
                      <a:srgbClr val="F9A5ED"/>
                    </a:solidFill>
                  </a:tcPr>
                </a:tc>
                <a:tc>
                  <a:txBody>
                    <a:bodyPr/>
                    <a:lstStyle/>
                    <a:p>
                      <a:r>
                        <a:rPr lang="id-ID" sz="1800" dirty="0" smtClean="0"/>
                        <a:t>Rp 1.600.000,00</a:t>
                      </a:r>
                      <a:endParaRPr lang="id-ID" sz="1800" dirty="0"/>
                    </a:p>
                  </a:txBody>
                  <a:tcPr marT="45724" marB="45724">
                    <a:solidFill>
                      <a:srgbClr val="F9A5ED"/>
                    </a:solidFill>
                  </a:tcPr>
                </a:tc>
              </a:tr>
              <a:tr h="1737515">
                <a:tc>
                  <a:txBody>
                    <a:bodyPr/>
                    <a:lstStyle/>
                    <a:p>
                      <a:endParaRPr lang="id-ID" sz="1800" dirty="0" smtClean="0"/>
                    </a:p>
                    <a:p>
                      <a:r>
                        <a:rPr lang="id-ID" sz="1800" dirty="0" smtClean="0"/>
                        <a:t>===</a:t>
                      </a:r>
                    </a:p>
                    <a:p>
                      <a:r>
                        <a:rPr lang="id-ID" sz="1800" dirty="0" smtClean="0"/>
                        <a:t>Syarat</a:t>
                      </a:r>
                    </a:p>
                    <a:p>
                      <a:endParaRPr lang="id-ID" sz="1800" dirty="0" smtClean="0"/>
                    </a:p>
                    <a:p>
                      <a:r>
                        <a:rPr lang="id-ID" sz="1800" dirty="0" smtClean="0"/>
                        <a:t>Penerima </a:t>
                      </a:r>
                    </a:p>
                    <a:p>
                      <a:endParaRPr lang="id-ID" sz="1800" dirty="0" smtClean="0"/>
                    </a:p>
                    <a:p>
                      <a:endParaRPr lang="id-ID" sz="1800" dirty="0" smtClean="0"/>
                    </a:p>
                    <a:p>
                      <a:r>
                        <a:rPr lang="id-ID" sz="1800" dirty="0" smtClean="0"/>
                        <a:t>.................</a:t>
                      </a:r>
                      <a:endParaRPr lang="id-ID" sz="1800" dirty="0"/>
                    </a:p>
                  </a:txBody>
                  <a:tcPr marT="45724" marB="45724">
                    <a:solidFill>
                      <a:srgbClr val="F9A5ED"/>
                    </a:solidFill>
                  </a:tcPr>
                </a:tc>
                <a:tc>
                  <a:txBody>
                    <a:bodyPr/>
                    <a:lstStyle/>
                    <a:p>
                      <a:r>
                        <a:rPr lang="id-ID" sz="1800" dirty="0" smtClean="0"/>
                        <a:t>Jumlah</a:t>
                      </a:r>
                    </a:p>
                    <a:p>
                      <a:r>
                        <a:rPr lang="id-ID" sz="1800" dirty="0" smtClean="0"/>
                        <a:t>=============</a:t>
                      </a:r>
                    </a:p>
                    <a:p>
                      <a:r>
                        <a:rPr lang="id-ID" sz="1800" dirty="0" smtClean="0"/>
                        <a:t>Pembayaran </a:t>
                      </a:r>
                      <a:r>
                        <a:rPr lang="id-ID" sz="1800" baseline="0" dirty="0" smtClean="0"/>
                        <a:t> 31 Juli 2009</a:t>
                      </a:r>
                    </a:p>
                    <a:p>
                      <a:r>
                        <a:rPr lang="id-ID" sz="1800" baseline="0" dirty="0" smtClean="0"/>
                        <a:t>Barang,</a:t>
                      </a:r>
                    </a:p>
                    <a:p>
                      <a:endParaRPr lang="id-ID" sz="1800" baseline="0" dirty="0" smtClean="0"/>
                    </a:p>
                    <a:p>
                      <a:endParaRPr lang="id-ID" sz="1800" baseline="0" dirty="0" smtClean="0"/>
                    </a:p>
                    <a:p>
                      <a:r>
                        <a:rPr lang="id-ID" sz="1800" baseline="0" dirty="0" smtClean="0"/>
                        <a:t>..............</a:t>
                      </a:r>
                      <a:endParaRPr lang="id-ID" sz="1800" dirty="0"/>
                    </a:p>
                  </a:txBody>
                  <a:tcPr marT="45724" marB="45724">
                    <a:solidFill>
                      <a:srgbClr val="F9A5ED"/>
                    </a:solidFill>
                  </a:tcPr>
                </a:tc>
                <a:tc>
                  <a:txBody>
                    <a:bodyPr/>
                    <a:lstStyle/>
                    <a:p>
                      <a:endParaRPr lang="id-ID" sz="1800" dirty="0" smtClean="0"/>
                    </a:p>
                    <a:p>
                      <a:r>
                        <a:rPr lang="id-ID" sz="1800" dirty="0" smtClean="0"/>
                        <a:t>========</a:t>
                      </a:r>
                      <a:endParaRPr lang="id-ID" sz="1800" dirty="0"/>
                    </a:p>
                  </a:txBody>
                  <a:tcPr marT="45724" marB="45724">
                    <a:solidFill>
                      <a:srgbClr val="F9A5ED"/>
                    </a:solidFill>
                  </a:tcPr>
                </a:tc>
                <a:tc>
                  <a:txBody>
                    <a:bodyPr/>
                    <a:lstStyle/>
                    <a:p>
                      <a:endParaRPr lang="id-ID" sz="1800" dirty="0" smtClean="0"/>
                    </a:p>
                    <a:p>
                      <a:r>
                        <a:rPr lang="id-ID" sz="1800" dirty="0" smtClean="0"/>
                        <a:t>==============</a:t>
                      </a:r>
                    </a:p>
                    <a:p>
                      <a:r>
                        <a:rPr lang="id-ID" sz="1800" dirty="0" smtClean="0"/>
                        <a:t>Jakarta, 1 Juli 2009</a:t>
                      </a:r>
                    </a:p>
                    <a:p>
                      <a:r>
                        <a:rPr lang="id-ID" sz="1800" dirty="0" smtClean="0"/>
                        <a:t>Hormat kami,</a:t>
                      </a:r>
                    </a:p>
                    <a:p>
                      <a:r>
                        <a:rPr lang="id-ID" sz="1800" dirty="0" smtClean="0"/>
                        <a:t>Sales,</a:t>
                      </a:r>
                    </a:p>
                    <a:p>
                      <a:endParaRPr lang="id-ID" sz="1800" dirty="0" smtClean="0"/>
                    </a:p>
                    <a:p>
                      <a:r>
                        <a:rPr lang="id-ID" sz="1800" dirty="0" smtClean="0"/>
                        <a:t>Fadila</a:t>
                      </a:r>
                      <a:endParaRPr lang="id-ID" sz="1800" dirty="0"/>
                    </a:p>
                  </a:txBody>
                  <a:tcPr marT="45724" marB="45724">
                    <a:solidFill>
                      <a:srgbClr val="F9A5ED"/>
                    </a:solidFill>
                  </a:tcPr>
                </a:tc>
                <a:tc>
                  <a:txBody>
                    <a:bodyPr/>
                    <a:lstStyle/>
                    <a:p>
                      <a:r>
                        <a:rPr lang="id-ID" sz="1800" dirty="0" smtClean="0"/>
                        <a:t>Rp  1.600.000,00</a:t>
                      </a:r>
                    </a:p>
                    <a:p>
                      <a:r>
                        <a:rPr lang="id-ID" sz="1800" dirty="0" smtClean="0"/>
                        <a:t>==============</a:t>
                      </a:r>
                    </a:p>
                    <a:p>
                      <a:endParaRPr lang="id-ID" sz="1800" dirty="0"/>
                    </a:p>
                  </a:txBody>
                  <a:tcPr marT="45724" marB="45724">
                    <a:solidFill>
                      <a:srgbClr val="F9A5ED"/>
                    </a:solidFill>
                  </a:tcPr>
                </a:tc>
              </a:tr>
            </a:tbl>
          </a:graphicData>
        </a:graphic>
      </p:graphicFrame>
      <p:sp>
        <p:nvSpPr>
          <p:cNvPr id="5" name="Oval Callout 4"/>
          <p:cNvSpPr/>
          <p:nvPr/>
        </p:nvSpPr>
        <p:spPr>
          <a:xfrm>
            <a:off x="9195515" y="428627"/>
            <a:ext cx="1416677" cy="601683"/>
          </a:xfrm>
          <a:prstGeom prst="wedgeEllipseCallout">
            <a:avLst>
              <a:gd name="adj1" fmla="val -93623"/>
              <a:gd name="adj2" fmla="val 4129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200" dirty="0"/>
              <a:t>Nama dan alamat  perusahaan penjual</a:t>
            </a:r>
          </a:p>
        </p:txBody>
      </p:sp>
      <p:sp>
        <p:nvSpPr>
          <p:cNvPr id="6" name="Rectangular Callout 5"/>
          <p:cNvSpPr/>
          <p:nvPr/>
        </p:nvSpPr>
        <p:spPr>
          <a:xfrm>
            <a:off x="8641724" y="1714499"/>
            <a:ext cx="1383340" cy="655213"/>
          </a:xfrm>
          <a:prstGeom prst="wedgeRectCallout">
            <a:avLst>
              <a:gd name="adj1" fmla="val -144206"/>
              <a:gd name="adj2" fmla="val -358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200" dirty="0"/>
              <a:t>Nama dan alamat pembeli</a:t>
            </a:r>
          </a:p>
        </p:txBody>
      </p:sp>
      <p:sp>
        <p:nvSpPr>
          <p:cNvPr id="7" name="Oval Callout 6"/>
          <p:cNvSpPr/>
          <p:nvPr/>
        </p:nvSpPr>
        <p:spPr>
          <a:xfrm>
            <a:off x="7469745" y="2214564"/>
            <a:ext cx="1043189" cy="357187"/>
          </a:xfrm>
          <a:prstGeom prst="wedgeEllipseCallout">
            <a:avLst>
              <a:gd name="adj1" fmla="val -68062"/>
              <a:gd name="adj2" fmla="val 7792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400" dirty="0"/>
              <a:t>No faktur</a:t>
            </a:r>
          </a:p>
        </p:txBody>
      </p:sp>
    </p:spTree>
    <p:extLst>
      <p:ext uri="{BB962C8B-B14F-4D97-AF65-F5344CB8AC3E}">
        <p14:creationId xmlns:p14="http://schemas.microsoft.com/office/powerpoint/2010/main" val="48848141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595689" y="274638"/>
            <a:ext cx="6357937" cy="1143000"/>
          </a:xfrm>
          <a:solidFill>
            <a:srgbClr val="F9A5ED"/>
          </a:solidFill>
        </p:spPr>
        <p:txBody>
          <a:bodyPr/>
          <a:lstStyle/>
          <a:p>
            <a:pPr eaLnBrk="1" hangingPunct="1"/>
            <a:r>
              <a:rPr lang="id-ID" smtClean="0"/>
              <a:t>Contoh kuitansi</a:t>
            </a:r>
          </a:p>
        </p:txBody>
      </p:sp>
      <p:sp>
        <p:nvSpPr>
          <p:cNvPr id="30723" name="Content Placeholder 2"/>
          <p:cNvSpPr>
            <a:spLocks noGrp="1"/>
          </p:cNvSpPr>
          <p:nvPr>
            <p:ph idx="1"/>
          </p:nvPr>
        </p:nvSpPr>
        <p:spPr>
          <a:solidFill>
            <a:srgbClr val="F9A5ED">
              <a:alpha val="74901"/>
            </a:srgbClr>
          </a:solidFill>
          <a:ln>
            <a:solidFill>
              <a:srgbClr val="92D050"/>
            </a:solidFill>
            <a:miter lim="800000"/>
            <a:headEnd/>
            <a:tailEnd/>
          </a:ln>
        </p:spPr>
        <p:txBody>
          <a:bodyPr>
            <a:normAutofit fontScale="77500" lnSpcReduction="20000"/>
          </a:bodyPr>
          <a:lstStyle/>
          <a:p>
            <a:pPr eaLnBrk="1" hangingPunct="1">
              <a:buFont typeface="Arial" panose="020B0604020202020204" pitchFamily="34" charset="0"/>
              <a:buNone/>
            </a:pPr>
            <a:r>
              <a:rPr lang="id-ID" sz="2400" dirty="0"/>
              <a:t>Sudah terima dari	: Drs. Handoko</a:t>
            </a:r>
          </a:p>
          <a:p>
            <a:pPr eaLnBrk="1" hangingPunct="1">
              <a:buFont typeface="Arial" panose="020B0604020202020204" pitchFamily="34" charset="0"/>
              <a:buNone/>
            </a:pPr>
            <a:r>
              <a:rPr lang="id-ID" sz="2400" dirty="0"/>
              <a:t>Uang sejumlah	: Satu  juta enam ratus ribu rupiah	</a:t>
            </a:r>
          </a:p>
          <a:p>
            <a:pPr eaLnBrk="1" hangingPunct="1">
              <a:buFont typeface="Arial" panose="020B0604020202020204" pitchFamily="34" charset="0"/>
              <a:buNone/>
            </a:pPr>
            <a:r>
              <a:rPr lang="id-ID" sz="2400" dirty="0"/>
              <a:t>Untuk pembayaran	: Faktur No. 23/SL/PJ/VII/2009</a:t>
            </a:r>
          </a:p>
          <a:p>
            <a:pPr eaLnBrk="1" hangingPunct="1">
              <a:buFont typeface="Arial" panose="020B0604020202020204" pitchFamily="34" charset="0"/>
              <a:buNone/>
            </a:pPr>
            <a:endParaRPr lang="id-ID" sz="2400" dirty="0"/>
          </a:p>
          <a:p>
            <a:pPr eaLnBrk="1" hangingPunct="1">
              <a:buFont typeface="Arial" panose="020B0604020202020204" pitchFamily="34" charset="0"/>
              <a:buNone/>
            </a:pPr>
            <a:r>
              <a:rPr lang="id-ID" sz="2400" dirty="0"/>
              <a:t>						</a:t>
            </a:r>
            <a:r>
              <a:rPr lang="en-US" sz="2400" dirty="0" smtClean="0"/>
              <a:t>										</a:t>
            </a:r>
            <a:r>
              <a:rPr lang="id-ID" sz="2400" dirty="0" smtClean="0"/>
              <a:t>Jakarta</a:t>
            </a:r>
            <a:r>
              <a:rPr lang="id-ID" sz="2400" dirty="0"/>
              <a:t>, 1 Juli 2009</a:t>
            </a:r>
          </a:p>
          <a:p>
            <a:pPr eaLnBrk="1" hangingPunct="1">
              <a:buFont typeface="Arial" panose="020B0604020202020204" pitchFamily="34" charset="0"/>
              <a:buNone/>
            </a:pPr>
            <a:r>
              <a:rPr lang="id-ID" sz="2400" dirty="0"/>
              <a:t>						</a:t>
            </a:r>
            <a:r>
              <a:rPr lang="en-US" sz="2400" dirty="0" smtClean="0"/>
              <a:t>										</a:t>
            </a:r>
            <a:r>
              <a:rPr lang="id-ID" sz="2400" dirty="0" smtClean="0"/>
              <a:t>Salsa </a:t>
            </a:r>
            <a:r>
              <a:rPr lang="id-ID" sz="2400" dirty="0"/>
              <a:t>Computer,</a:t>
            </a:r>
          </a:p>
          <a:p>
            <a:pPr eaLnBrk="1" hangingPunct="1">
              <a:buFont typeface="Arial" panose="020B0604020202020204" pitchFamily="34" charset="0"/>
              <a:buNone/>
            </a:pPr>
            <a:endParaRPr lang="id-ID" sz="2400" dirty="0"/>
          </a:p>
          <a:p>
            <a:pPr eaLnBrk="1" hangingPunct="1">
              <a:buFont typeface="Arial" panose="020B0604020202020204" pitchFamily="34" charset="0"/>
              <a:buNone/>
            </a:pPr>
            <a:r>
              <a:rPr lang="id-ID" sz="2400" dirty="0"/>
              <a:t>	Rp 1.600.000,00			</a:t>
            </a:r>
            <a:r>
              <a:rPr lang="en-US" sz="2400" dirty="0" smtClean="0"/>
              <a:t>									</a:t>
            </a:r>
            <a:r>
              <a:rPr lang="id-ID" sz="2400" dirty="0" smtClean="0"/>
              <a:t>ttd</a:t>
            </a:r>
            <a:r>
              <a:rPr lang="id-ID" sz="2400" dirty="0"/>
              <a:t>, cap + materai</a:t>
            </a:r>
          </a:p>
          <a:p>
            <a:pPr eaLnBrk="1" hangingPunct="1">
              <a:buFont typeface="Arial" panose="020B0604020202020204" pitchFamily="34" charset="0"/>
              <a:buNone/>
            </a:pPr>
            <a:r>
              <a:rPr lang="id-ID" sz="2400" dirty="0"/>
              <a:t>						</a:t>
            </a:r>
            <a:r>
              <a:rPr lang="en-US" sz="2400" dirty="0" smtClean="0"/>
              <a:t>										</a:t>
            </a:r>
            <a:r>
              <a:rPr lang="id-ID" sz="2400" dirty="0" smtClean="0"/>
              <a:t>Salsa</a:t>
            </a:r>
            <a:endParaRPr lang="id-ID" sz="2400" dirty="0"/>
          </a:p>
        </p:txBody>
      </p:sp>
      <p:sp>
        <p:nvSpPr>
          <p:cNvPr id="4" name="Rectangular Callout 3"/>
          <p:cNvSpPr/>
          <p:nvPr/>
        </p:nvSpPr>
        <p:spPr>
          <a:xfrm>
            <a:off x="7263685" y="2292439"/>
            <a:ext cx="1880315" cy="450761"/>
          </a:xfrm>
          <a:prstGeom prst="wedgeRectCallout">
            <a:avLst>
              <a:gd name="adj1" fmla="val -140000"/>
              <a:gd name="adj2" fmla="val 5170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Pembayar </a:t>
            </a:r>
          </a:p>
        </p:txBody>
      </p:sp>
      <p:sp>
        <p:nvSpPr>
          <p:cNvPr id="5" name="Rectangular Callout 4"/>
          <p:cNvSpPr/>
          <p:nvPr/>
        </p:nvSpPr>
        <p:spPr>
          <a:xfrm>
            <a:off x="1455313" y="4456089"/>
            <a:ext cx="1854557" cy="399245"/>
          </a:xfrm>
          <a:prstGeom prst="wedgeRectCallout">
            <a:avLst>
              <a:gd name="adj1" fmla="val 104390"/>
              <a:gd name="adj2" fmla="val -35902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400" dirty="0"/>
              <a:t>Jumlah pembayaran</a:t>
            </a:r>
          </a:p>
        </p:txBody>
      </p:sp>
    </p:spTree>
    <p:extLst>
      <p:ext uri="{BB962C8B-B14F-4D97-AF65-F5344CB8AC3E}">
        <p14:creationId xmlns:p14="http://schemas.microsoft.com/office/powerpoint/2010/main" val="133118799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416676" y="142876"/>
            <a:ext cx="9362941" cy="3071813"/>
          </a:xfrm>
          <a:solidFill>
            <a:srgbClr val="F9A5ED"/>
          </a:solidFill>
        </p:spPr>
        <p:txBody>
          <a:bodyPr>
            <a:normAutofit fontScale="90000"/>
          </a:bodyPr>
          <a:lstStyle/>
          <a:p>
            <a:pPr algn="l" eaLnBrk="1" hangingPunct="1"/>
            <a:r>
              <a:rPr lang="id-ID" sz="1800" dirty="0"/>
              <a:t/>
            </a:r>
            <a:br>
              <a:rPr lang="id-ID" sz="1800" dirty="0"/>
            </a:br>
            <a:r>
              <a:rPr lang="id-ID" sz="1800" dirty="0"/>
              <a:t/>
            </a:r>
            <a:br>
              <a:rPr lang="id-ID" sz="1800" dirty="0"/>
            </a:br>
            <a:r>
              <a:rPr lang="id-ID" sz="1800" dirty="0"/>
              <a:t/>
            </a:r>
            <a:br>
              <a:rPr lang="id-ID" sz="1800" dirty="0"/>
            </a:br>
            <a:r>
              <a:rPr lang="id-ID" sz="1800" dirty="0"/>
              <a:t>SALSA COMPUTER</a:t>
            </a:r>
            <a:br>
              <a:rPr lang="id-ID" sz="1800" dirty="0"/>
            </a:br>
            <a:r>
              <a:rPr lang="id-ID" sz="1800" dirty="0"/>
              <a:t>JL. Jenderal Sudirman Kav.34, Jakarta, telp/faks 021 7345345</a:t>
            </a:r>
            <a:br>
              <a:rPr lang="id-ID" sz="1800" dirty="0"/>
            </a:br>
            <a:r>
              <a:rPr lang="id-ID" sz="1800" dirty="0"/>
              <a:t>e-mail </a:t>
            </a:r>
            <a:r>
              <a:rPr lang="id-ID" sz="1800" dirty="0">
                <a:hlinkClick r:id="rId2"/>
              </a:rPr>
              <a:t>salsa@yahoo.com.home</a:t>
            </a:r>
            <a:r>
              <a:rPr lang="id-ID" sz="1800" dirty="0"/>
              <a:t> </a:t>
            </a:r>
            <a:r>
              <a:rPr lang="id-ID" sz="1300" dirty="0"/>
              <a:t>page:http://www.salsa.blogspot.com</a:t>
            </a:r>
            <a:br>
              <a:rPr lang="id-ID" sz="1300" dirty="0"/>
            </a:br>
            <a:r>
              <a:rPr lang="id-ID" sz="1300" dirty="0"/>
              <a:t/>
            </a:r>
            <a:br>
              <a:rPr lang="id-ID" sz="1300" dirty="0"/>
            </a:br>
            <a:r>
              <a:rPr lang="id-ID" sz="1300" dirty="0"/>
              <a:t>Kepada  PT RAKA SIWI</a:t>
            </a:r>
            <a:br>
              <a:rPr lang="id-ID" sz="1300" dirty="0"/>
            </a:br>
            <a:r>
              <a:rPr lang="id-ID" sz="1300" dirty="0"/>
              <a:t>Jl.  RS Fatmawati  No 81, Jakarta</a:t>
            </a:r>
            <a:br>
              <a:rPr lang="id-ID" sz="1300" dirty="0"/>
            </a:br>
            <a:r>
              <a:rPr lang="id-ID" sz="1300" dirty="0"/>
              <a:t/>
            </a:r>
            <a:br>
              <a:rPr lang="id-ID" sz="1300" dirty="0"/>
            </a:br>
            <a:r>
              <a:rPr lang="en-US" sz="1300" dirty="0" smtClean="0"/>
              <a:t>								      </a:t>
            </a:r>
            <a:r>
              <a:rPr lang="id-ID" sz="1300" dirty="0" smtClean="0"/>
              <a:t>NOTA </a:t>
            </a:r>
            <a:r>
              <a:rPr lang="id-ID" sz="1300" dirty="0"/>
              <a:t>KREDIT</a:t>
            </a:r>
            <a:br>
              <a:rPr lang="id-ID" sz="1300" dirty="0"/>
            </a:br>
            <a:r>
              <a:rPr lang="en-US" sz="1300" dirty="0" smtClean="0"/>
              <a:t>								</a:t>
            </a:r>
            <a:r>
              <a:rPr lang="id-ID" sz="1300" dirty="0" smtClean="0"/>
              <a:t>No</a:t>
            </a:r>
            <a:r>
              <a:rPr lang="id-ID" sz="1300" dirty="0"/>
              <a:t>. 29/SL/PJ/VII/2009</a:t>
            </a:r>
            <a:br>
              <a:rPr lang="id-ID" sz="1300" dirty="0"/>
            </a:br>
            <a:r>
              <a:rPr lang="id-ID" sz="1300" dirty="0"/>
              <a:t>Kami telah mengkredit rekening Saudara atas barang yang kami terima sebagai berikut: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4673220"/>
              </p:ext>
            </p:extLst>
          </p:nvPr>
        </p:nvGraphicFramePr>
        <p:xfrm>
          <a:off x="1403797" y="3214690"/>
          <a:ext cx="9414457" cy="2902776"/>
        </p:xfrm>
        <a:graphic>
          <a:graphicData uri="http://schemas.openxmlformats.org/drawingml/2006/table">
            <a:tbl>
              <a:tblPr firstRow="1" bandRow="1">
                <a:tableStyleId>{5C22544A-7EE6-4342-B048-85BDC9FD1C3A}</a:tableStyleId>
              </a:tblPr>
              <a:tblGrid>
                <a:gridCol w="888160"/>
                <a:gridCol w="2262722"/>
                <a:gridCol w="1718664"/>
                <a:gridCol w="2196070"/>
                <a:gridCol w="2348841"/>
              </a:tblGrid>
              <a:tr h="464886">
                <a:tc>
                  <a:txBody>
                    <a:bodyPr/>
                    <a:lstStyle/>
                    <a:p>
                      <a:r>
                        <a:rPr lang="id-ID" sz="1800" dirty="0" smtClean="0"/>
                        <a:t>No.</a:t>
                      </a:r>
                      <a:endParaRPr lang="id-ID" sz="1800" dirty="0"/>
                    </a:p>
                  </a:txBody>
                  <a:tcPr marL="91439" marR="91439" marT="45716" marB="45716"/>
                </a:tc>
                <a:tc>
                  <a:txBody>
                    <a:bodyPr/>
                    <a:lstStyle/>
                    <a:p>
                      <a:r>
                        <a:rPr lang="id-ID" sz="1800" dirty="0" smtClean="0"/>
                        <a:t>Nama Barang</a:t>
                      </a:r>
                      <a:endParaRPr lang="id-ID" sz="1800" dirty="0"/>
                    </a:p>
                  </a:txBody>
                  <a:tcPr marL="91439" marR="91439" marT="45716" marB="45716"/>
                </a:tc>
                <a:tc>
                  <a:txBody>
                    <a:bodyPr/>
                    <a:lstStyle/>
                    <a:p>
                      <a:r>
                        <a:rPr lang="id-ID" sz="1800" dirty="0" smtClean="0"/>
                        <a:t>Banyaknya</a:t>
                      </a:r>
                      <a:endParaRPr lang="id-ID" sz="1800" dirty="0"/>
                    </a:p>
                  </a:txBody>
                  <a:tcPr marL="91439" marR="91439" marT="45716" marB="45716"/>
                </a:tc>
                <a:tc>
                  <a:txBody>
                    <a:bodyPr/>
                    <a:lstStyle/>
                    <a:p>
                      <a:r>
                        <a:rPr lang="id-ID" sz="1800" dirty="0" smtClean="0"/>
                        <a:t>Harga Satuan</a:t>
                      </a:r>
                      <a:endParaRPr lang="id-ID" sz="1800" dirty="0"/>
                    </a:p>
                  </a:txBody>
                  <a:tcPr marL="91439" marR="91439" marT="45716" marB="45716"/>
                </a:tc>
                <a:tc>
                  <a:txBody>
                    <a:bodyPr/>
                    <a:lstStyle/>
                    <a:p>
                      <a:r>
                        <a:rPr lang="id-ID" sz="1800" dirty="0" smtClean="0"/>
                        <a:t>Jumlah Harga</a:t>
                      </a:r>
                      <a:endParaRPr lang="id-ID" sz="1800" dirty="0"/>
                    </a:p>
                  </a:txBody>
                  <a:tcPr marL="91439" marR="91439" marT="45716" marB="45716"/>
                </a:tc>
              </a:tr>
              <a:tr h="664122">
                <a:tc>
                  <a:txBody>
                    <a:bodyPr/>
                    <a:lstStyle/>
                    <a:p>
                      <a:r>
                        <a:rPr lang="id-ID" sz="1800" dirty="0" smtClean="0"/>
                        <a:t>1</a:t>
                      </a:r>
                      <a:endParaRPr lang="id-ID" sz="1800" dirty="0"/>
                    </a:p>
                  </a:txBody>
                  <a:tcPr marL="91439" marR="91439" marT="45716" marB="45716">
                    <a:solidFill>
                      <a:srgbClr val="F9A5ED"/>
                    </a:solidFill>
                  </a:tcPr>
                </a:tc>
                <a:tc>
                  <a:txBody>
                    <a:bodyPr/>
                    <a:lstStyle/>
                    <a:p>
                      <a:r>
                        <a:rPr lang="id-ID" sz="1800" dirty="0" smtClean="0"/>
                        <a:t>Printer</a:t>
                      </a:r>
                      <a:endParaRPr lang="id-ID" sz="1800" dirty="0"/>
                    </a:p>
                  </a:txBody>
                  <a:tcPr marL="91439" marR="91439" marT="45716" marB="45716">
                    <a:solidFill>
                      <a:srgbClr val="F9A5ED"/>
                    </a:solidFill>
                  </a:tcPr>
                </a:tc>
                <a:tc>
                  <a:txBody>
                    <a:bodyPr/>
                    <a:lstStyle/>
                    <a:p>
                      <a:r>
                        <a:rPr lang="id-ID" sz="1800" dirty="0" smtClean="0"/>
                        <a:t>3</a:t>
                      </a:r>
                      <a:endParaRPr lang="id-ID" sz="1800" dirty="0"/>
                    </a:p>
                  </a:txBody>
                  <a:tcPr marL="91439" marR="91439" marT="45716" marB="45716">
                    <a:solidFill>
                      <a:srgbClr val="F9A5ED"/>
                    </a:solidFill>
                  </a:tcPr>
                </a:tc>
                <a:tc>
                  <a:txBody>
                    <a:bodyPr/>
                    <a:lstStyle/>
                    <a:p>
                      <a:r>
                        <a:rPr lang="id-ID" sz="1800" dirty="0" smtClean="0"/>
                        <a:t>Rp 400.000,00</a:t>
                      </a:r>
                      <a:endParaRPr lang="id-ID" sz="1800" dirty="0"/>
                    </a:p>
                  </a:txBody>
                  <a:tcPr marL="91439" marR="91439" marT="45716" marB="45716">
                    <a:solidFill>
                      <a:srgbClr val="F9A5ED"/>
                    </a:solidFill>
                  </a:tcPr>
                </a:tc>
                <a:tc>
                  <a:txBody>
                    <a:bodyPr/>
                    <a:lstStyle/>
                    <a:p>
                      <a:r>
                        <a:rPr lang="id-ID" sz="1800" dirty="0" smtClean="0"/>
                        <a:t>Rp 1.200.000,00</a:t>
                      </a:r>
                      <a:endParaRPr lang="id-ID" sz="1800" dirty="0"/>
                    </a:p>
                  </a:txBody>
                  <a:tcPr marL="91439" marR="91439" marT="45716" marB="45716">
                    <a:solidFill>
                      <a:srgbClr val="F9A5ED"/>
                    </a:solidFill>
                  </a:tcPr>
                </a:tc>
              </a:tr>
              <a:tr h="398474">
                <a:tc>
                  <a:txBody>
                    <a:bodyPr/>
                    <a:lstStyle/>
                    <a:p>
                      <a:endParaRPr lang="id-ID" sz="1800" dirty="0"/>
                    </a:p>
                  </a:txBody>
                  <a:tcPr marL="91439" marR="91439" marT="45716" marB="45716"/>
                </a:tc>
                <a:tc>
                  <a:txBody>
                    <a:bodyPr/>
                    <a:lstStyle/>
                    <a:p>
                      <a:r>
                        <a:rPr lang="id-ID" sz="1800" dirty="0" smtClean="0"/>
                        <a:t>Jumlah </a:t>
                      </a:r>
                      <a:endParaRPr lang="id-ID" sz="1800" dirty="0"/>
                    </a:p>
                  </a:txBody>
                  <a:tcPr marL="91439" marR="91439" marT="45716" marB="45716"/>
                </a:tc>
                <a:tc>
                  <a:txBody>
                    <a:bodyPr/>
                    <a:lstStyle/>
                    <a:p>
                      <a:endParaRPr lang="id-ID" sz="1800" dirty="0"/>
                    </a:p>
                  </a:txBody>
                  <a:tcPr marL="91439" marR="91439" marT="45716" marB="45716"/>
                </a:tc>
                <a:tc>
                  <a:txBody>
                    <a:bodyPr/>
                    <a:lstStyle/>
                    <a:p>
                      <a:endParaRPr lang="id-ID" sz="1800" dirty="0"/>
                    </a:p>
                  </a:txBody>
                  <a:tcPr marL="91439" marR="91439" marT="45716" marB="45716"/>
                </a:tc>
                <a:tc>
                  <a:txBody>
                    <a:bodyPr/>
                    <a:lstStyle/>
                    <a:p>
                      <a:r>
                        <a:rPr lang="id-ID" sz="1800" dirty="0" smtClean="0"/>
                        <a:t>Rp 1.200.000,00</a:t>
                      </a:r>
                      <a:endParaRPr lang="id-ID" sz="1800" dirty="0"/>
                    </a:p>
                  </a:txBody>
                  <a:tcPr marL="91439" marR="91439" marT="45716" marB="45716"/>
                </a:tc>
              </a:tr>
              <a:tr h="1375294">
                <a:tc>
                  <a:txBody>
                    <a:bodyPr/>
                    <a:lstStyle/>
                    <a:p>
                      <a:endParaRPr lang="id-ID" sz="1800" dirty="0"/>
                    </a:p>
                  </a:txBody>
                  <a:tcPr marL="91439" marR="91439" marT="45716" marB="45716">
                    <a:solidFill>
                      <a:srgbClr val="F9A5ED"/>
                    </a:solidFill>
                  </a:tcPr>
                </a:tc>
                <a:tc>
                  <a:txBody>
                    <a:bodyPr/>
                    <a:lstStyle/>
                    <a:p>
                      <a:endParaRPr lang="id-ID" sz="1800" dirty="0"/>
                    </a:p>
                  </a:txBody>
                  <a:tcPr marL="91439" marR="91439" marT="45716" marB="45716">
                    <a:solidFill>
                      <a:srgbClr val="F9A5ED"/>
                    </a:solidFill>
                  </a:tcPr>
                </a:tc>
                <a:tc>
                  <a:txBody>
                    <a:bodyPr/>
                    <a:lstStyle/>
                    <a:p>
                      <a:endParaRPr lang="id-ID" sz="1800" dirty="0"/>
                    </a:p>
                  </a:txBody>
                  <a:tcPr marL="91439" marR="91439" marT="45716" marB="45716">
                    <a:solidFill>
                      <a:srgbClr val="F9A5ED"/>
                    </a:solidFill>
                  </a:tcPr>
                </a:tc>
                <a:tc>
                  <a:txBody>
                    <a:bodyPr/>
                    <a:lstStyle/>
                    <a:p>
                      <a:r>
                        <a:rPr lang="id-ID" sz="1400" dirty="0" smtClean="0"/>
                        <a:t>Jakarta, 20</a:t>
                      </a:r>
                      <a:r>
                        <a:rPr lang="id-ID" sz="1400" baseline="0" dirty="0" smtClean="0"/>
                        <a:t>  Juli 2009</a:t>
                      </a:r>
                    </a:p>
                    <a:p>
                      <a:r>
                        <a:rPr lang="id-ID" sz="1400" baseline="0" dirty="0" smtClean="0"/>
                        <a:t>Hormat kami,</a:t>
                      </a:r>
                    </a:p>
                    <a:p>
                      <a:r>
                        <a:rPr lang="id-ID" sz="1400" baseline="0" dirty="0" smtClean="0"/>
                        <a:t>Sales,</a:t>
                      </a:r>
                    </a:p>
                    <a:p>
                      <a:endParaRPr lang="id-ID" sz="1800" baseline="0" dirty="0" smtClean="0"/>
                    </a:p>
                    <a:p>
                      <a:r>
                        <a:rPr lang="id-ID" sz="1600" baseline="0" dirty="0" smtClean="0"/>
                        <a:t>Fadila</a:t>
                      </a:r>
                    </a:p>
                  </a:txBody>
                  <a:tcPr marL="91439" marR="91439" marT="45716" marB="45716">
                    <a:solidFill>
                      <a:srgbClr val="F9A5ED"/>
                    </a:solidFill>
                  </a:tcPr>
                </a:tc>
                <a:tc>
                  <a:txBody>
                    <a:bodyPr/>
                    <a:lstStyle/>
                    <a:p>
                      <a:endParaRPr lang="id-ID" sz="1800" dirty="0"/>
                    </a:p>
                  </a:txBody>
                  <a:tcPr marL="91439" marR="91439" marT="45716" marB="45716">
                    <a:solidFill>
                      <a:srgbClr val="F9A5ED"/>
                    </a:solidFill>
                  </a:tcPr>
                </a:tc>
              </a:tr>
            </a:tbl>
          </a:graphicData>
        </a:graphic>
      </p:graphicFrame>
    </p:spTree>
    <p:extLst>
      <p:ext uri="{BB962C8B-B14F-4D97-AF65-F5344CB8AC3E}">
        <p14:creationId xmlns:p14="http://schemas.microsoft.com/office/powerpoint/2010/main" val="45805803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88" y="274638"/>
            <a:ext cx="9543244" cy="2236742"/>
          </a:xfrm>
          <a:solidFill>
            <a:srgbClr val="F9A5ED">
              <a:alpha val="73000"/>
            </a:srgbClr>
          </a:solidFill>
        </p:spPr>
        <p:txBody>
          <a:bodyPr rtlCol="0">
            <a:normAutofit fontScale="90000"/>
          </a:bodyPr>
          <a:lstStyle/>
          <a:p>
            <a:pPr>
              <a:defRPr/>
            </a:pPr>
            <a:r>
              <a:rPr lang="id-ID" sz="1600" dirty="0"/>
              <a:t>SALSA COMPUTER</a:t>
            </a:r>
            <a:br>
              <a:rPr lang="id-ID" sz="1600" dirty="0"/>
            </a:br>
            <a:r>
              <a:rPr lang="id-ID" sz="1600" dirty="0"/>
              <a:t>JL. Jenderal Sudirman Kav.34, Jakarta, telp/faks 021 7345345</a:t>
            </a:r>
            <a:br>
              <a:rPr lang="id-ID" sz="1600" dirty="0"/>
            </a:br>
            <a:r>
              <a:rPr lang="id-ID" sz="1600" dirty="0"/>
              <a:t>e-mail </a:t>
            </a:r>
            <a:r>
              <a:rPr lang="id-ID" sz="1600" dirty="0">
                <a:hlinkClick r:id="rId2"/>
              </a:rPr>
              <a:t>salsa@yahoo.com.home</a:t>
            </a:r>
            <a:r>
              <a:rPr lang="id-ID" sz="1600" dirty="0"/>
              <a:t> page:http://www.salsa.blogspot.com</a:t>
            </a:r>
            <a:br>
              <a:rPr lang="id-ID" sz="1600" dirty="0"/>
            </a:br>
            <a:r>
              <a:rPr lang="id-ID" sz="1600" dirty="0"/>
              <a:t/>
            </a:r>
            <a:br>
              <a:rPr lang="id-ID" sz="1600" dirty="0"/>
            </a:br>
            <a:r>
              <a:rPr lang="id-ID" sz="1600" dirty="0"/>
              <a:t>Kepada  PT RAKA SIWI</a:t>
            </a:r>
            <a:br>
              <a:rPr lang="id-ID" sz="1600" dirty="0"/>
            </a:br>
            <a:r>
              <a:rPr lang="id-ID" sz="1600" dirty="0"/>
              <a:t>Jl.  RS Fatmawati  No 81, Jakarta</a:t>
            </a:r>
            <a:br>
              <a:rPr lang="id-ID" sz="1600" dirty="0"/>
            </a:br>
            <a:r>
              <a:rPr lang="id-ID" sz="1600" dirty="0"/>
              <a:t/>
            </a:r>
            <a:br>
              <a:rPr lang="id-ID" sz="1600" dirty="0"/>
            </a:br>
            <a:r>
              <a:rPr lang="id-ID" sz="1600" dirty="0"/>
              <a:t>NOTA DEBET</a:t>
            </a:r>
            <a:br>
              <a:rPr lang="id-ID" sz="1600" dirty="0"/>
            </a:br>
            <a:r>
              <a:rPr lang="id-ID" sz="1600" dirty="0"/>
              <a:t>No. 29/SL/PJ/VII/2009</a:t>
            </a:r>
            <a:br>
              <a:rPr lang="id-ID" sz="1600" dirty="0"/>
            </a:br>
            <a:r>
              <a:rPr lang="id-ID" sz="1600" dirty="0"/>
              <a:t>Kami telah mendebet rekening Saudara atas barang yang kami terima sebagai berikut</a:t>
            </a:r>
            <a:r>
              <a:rPr lang="id-ID" sz="2000"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1216236"/>
              </p:ext>
            </p:extLst>
          </p:nvPr>
        </p:nvGraphicFramePr>
        <p:xfrm>
          <a:off x="1287887" y="2571750"/>
          <a:ext cx="9543244" cy="3262379"/>
        </p:xfrm>
        <a:graphic>
          <a:graphicData uri="http://schemas.openxmlformats.org/drawingml/2006/table">
            <a:tbl>
              <a:tblPr firstRow="1" bandRow="1">
                <a:tableStyleId>{5C22544A-7EE6-4342-B048-85BDC9FD1C3A}</a:tableStyleId>
              </a:tblPr>
              <a:tblGrid>
                <a:gridCol w="878083"/>
                <a:gridCol w="2122341"/>
                <a:gridCol w="1645393"/>
                <a:gridCol w="2322909"/>
                <a:gridCol w="2574518"/>
              </a:tblGrid>
              <a:tr h="492429">
                <a:tc>
                  <a:txBody>
                    <a:bodyPr/>
                    <a:lstStyle/>
                    <a:p>
                      <a:r>
                        <a:rPr lang="id-ID" sz="1800" dirty="0" smtClean="0"/>
                        <a:t>No.</a:t>
                      </a:r>
                      <a:endParaRPr lang="id-ID" sz="1800" dirty="0"/>
                    </a:p>
                  </a:txBody>
                  <a:tcPr marT="45726" marB="45726"/>
                </a:tc>
                <a:tc>
                  <a:txBody>
                    <a:bodyPr/>
                    <a:lstStyle/>
                    <a:p>
                      <a:r>
                        <a:rPr lang="id-ID" sz="1800" dirty="0" smtClean="0"/>
                        <a:t>Nama Barang</a:t>
                      </a:r>
                      <a:endParaRPr lang="id-ID" sz="1800" dirty="0"/>
                    </a:p>
                  </a:txBody>
                  <a:tcPr marT="45726" marB="45726"/>
                </a:tc>
                <a:tc>
                  <a:txBody>
                    <a:bodyPr/>
                    <a:lstStyle/>
                    <a:p>
                      <a:r>
                        <a:rPr lang="id-ID" sz="1800" dirty="0" smtClean="0"/>
                        <a:t>Banyaknya</a:t>
                      </a:r>
                      <a:endParaRPr lang="id-ID" sz="1800" dirty="0"/>
                    </a:p>
                  </a:txBody>
                  <a:tcPr marT="45726" marB="45726"/>
                </a:tc>
                <a:tc>
                  <a:txBody>
                    <a:bodyPr/>
                    <a:lstStyle/>
                    <a:p>
                      <a:r>
                        <a:rPr lang="id-ID" sz="1800" dirty="0" smtClean="0"/>
                        <a:t>Harga Satuan</a:t>
                      </a:r>
                      <a:endParaRPr lang="id-ID" sz="1800" dirty="0"/>
                    </a:p>
                  </a:txBody>
                  <a:tcPr marT="45726" marB="45726"/>
                </a:tc>
                <a:tc>
                  <a:txBody>
                    <a:bodyPr/>
                    <a:lstStyle/>
                    <a:p>
                      <a:r>
                        <a:rPr lang="id-ID" sz="1800" dirty="0" smtClean="0"/>
                        <a:t>Jumlah Harga</a:t>
                      </a:r>
                      <a:endParaRPr lang="id-ID" sz="1800" dirty="0"/>
                    </a:p>
                  </a:txBody>
                  <a:tcPr marT="45726" marB="45726"/>
                </a:tc>
              </a:tr>
              <a:tr h="1128497">
                <a:tc>
                  <a:txBody>
                    <a:bodyPr/>
                    <a:lstStyle/>
                    <a:p>
                      <a:r>
                        <a:rPr lang="id-ID" sz="1800" dirty="0" smtClean="0"/>
                        <a:t>1</a:t>
                      </a:r>
                      <a:endParaRPr lang="id-ID" sz="1800" dirty="0"/>
                    </a:p>
                  </a:txBody>
                  <a:tcPr marT="45726" marB="45726">
                    <a:solidFill>
                      <a:srgbClr val="F9A5ED"/>
                    </a:solidFill>
                  </a:tcPr>
                </a:tc>
                <a:tc>
                  <a:txBody>
                    <a:bodyPr/>
                    <a:lstStyle/>
                    <a:p>
                      <a:r>
                        <a:rPr lang="id-ID" sz="1800" dirty="0" smtClean="0"/>
                        <a:t>Monitor</a:t>
                      </a:r>
                      <a:r>
                        <a:rPr lang="id-ID" sz="1800" baseline="0" dirty="0" smtClean="0"/>
                        <a:t> Flat Toshiba</a:t>
                      </a:r>
                      <a:endParaRPr lang="id-ID" sz="1800" dirty="0"/>
                    </a:p>
                  </a:txBody>
                  <a:tcPr marT="45726" marB="45726">
                    <a:solidFill>
                      <a:srgbClr val="F9A5ED"/>
                    </a:solidFill>
                  </a:tcPr>
                </a:tc>
                <a:tc>
                  <a:txBody>
                    <a:bodyPr/>
                    <a:lstStyle/>
                    <a:p>
                      <a:r>
                        <a:rPr lang="id-ID" sz="1800" dirty="0" smtClean="0"/>
                        <a:t>1</a:t>
                      </a:r>
                      <a:endParaRPr lang="id-ID" sz="1800" dirty="0"/>
                    </a:p>
                  </a:txBody>
                  <a:tcPr marT="45726" marB="45726">
                    <a:solidFill>
                      <a:srgbClr val="F9A5ED"/>
                    </a:solidFill>
                  </a:tcPr>
                </a:tc>
                <a:tc>
                  <a:txBody>
                    <a:bodyPr/>
                    <a:lstStyle/>
                    <a:p>
                      <a:pPr algn="r"/>
                      <a:r>
                        <a:rPr lang="id-ID" sz="1800" dirty="0" smtClean="0"/>
                        <a:t>Rp 2.500.000,00</a:t>
                      </a:r>
                      <a:endParaRPr lang="id-ID" sz="1800" dirty="0"/>
                    </a:p>
                  </a:txBody>
                  <a:tcPr marT="45726" marB="45726">
                    <a:solidFill>
                      <a:srgbClr val="F9A5ED"/>
                    </a:solidFill>
                  </a:tcPr>
                </a:tc>
                <a:tc>
                  <a:txBody>
                    <a:bodyPr/>
                    <a:lstStyle/>
                    <a:p>
                      <a:r>
                        <a:rPr lang="id-ID" sz="1800" dirty="0" smtClean="0"/>
                        <a:t>Rp 2.500.000,00</a:t>
                      </a:r>
                      <a:endParaRPr lang="id-ID" sz="1800" dirty="0"/>
                    </a:p>
                  </a:txBody>
                  <a:tcPr marT="45726" marB="45726">
                    <a:solidFill>
                      <a:srgbClr val="F9A5ED"/>
                    </a:solidFill>
                  </a:tcPr>
                </a:tc>
              </a:tr>
              <a:tr h="512956">
                <a:tc>
                  <a:txBody>
                    <a:bodyPr/>
                    <a:lstStyle/>
                    <a:p>
                      <a:endParaRPr lang="id-ID" sz="1800" dirty="0"/>
                    </a:p>
                  </a:txBody>
                  <a:tcPr marT="45726" marB="45726"/>
                </a:tc>
                <a:tc>
                  <a:txBody>
                    <a:bodyPr/>
                    <a:lstStyle/>
                    <a:p>
                      <a:r>
                        <a:rPr lang="id-ID" sz="1800" dirty="0" smtClean="0"/>
                        <a:t>Jumlah</a:t>
                      </a:r>
                      <a:endParaRPr lang="id-ID" sz="1800" dirty="0"/>
                    </a:p>
                  </a:txBody>
                  <a:tcPr marT="45726" marB="45726"/>
                </a:tc>
                <a:tc>
                  <a:txBody>
                    <a:bodyPr/>
                    <a:lstStyle/>
                    <a:p>
                      <a:endParaRPr lang="id-ID" sz="1800"/>
                    </a:p>
                  </a:txBody>
                  <a:tcPr marT="45726" marB="45726"/>
                </a:tc>
                <a:tc>
                  <a:txBody>
                    <a:bodyPr/>
                    <a:lstStyle/>
                    <a:p>
                      <a:endParaRPr lang="id-ID" sz="1800"/>
                    </a:p>
                  </a:txBody>
                  <a:tcPr marT="45726" marB="45726"/>
                </a:tc>
                <a:tc>
                  <a:txBody>
                    <a:bodyPr/>
                    <a:lstStyle/>
                    <a:p>
                      <a:r>
                        <a:rPr lang="id-ID" sz="1800" dirty="0" smtClean="0"/>
                        <a:t>Rp</a:t>
                      </a:r>
                      <a:r>
                        <a:rPr lang="id-ID" sz="1800" baseline="0" dirty="0" smtClean="0"/>
                        <a:t> 2.500.000,00</a:t>
                      </a:r>
                      <a:endParaRPr lang="id-ID" sz="1800" dirty="0" smtClean="0"/>
                    </a:p>
                  </a:txBody>
                  <a:tcPr marT="45726" marB="45726"/>
                </a:tc>
              </a:tr>
              <a:tr h="1128497">
                <a:tc>
                  <a:txBody>
                    <a:bodyPr/>
                    <a:lstStyle/>
                    <a:p>
                      <a:endParaRPr lang="id-ID" sz="1800" dirty="0"/>
                    </a:p>
                  </a:txBody>
                  <a:tcPr marT="45726" marB="45726">
                    <a:solidFill>
                      <a:srgbClr val="F9A5ED"/>
                    </a:solidFill>
                  </a:tcPr>
                </a:tc>
                <a:tc>
                  <a:txBody>
                    <a:bodyPr/>
                    <a:lstStyle/>
                    <a:p>
                      <a:endParaRPr lang="id-ID" sz="1800" dirty="0"/>
                    </a:p>
                  </a:txBody>
                  <a:tcPr marT="45726" marB="45726">
                    <a:solidFill>
                      <a:srgbClr val="F9A5ED"/>
                    </a:solidFill>
                  </a:tcPr>
                </a:tc>
                <a:tc>
                  <a:txBody>
                    <a:bodyPr/>
                    <a:lstStyle/>
                    <a:p>
                      <a:endParaRPr lang="id-ID" sz="1800" dirty="0"/>
                    </a:p>
                  </a:txBody>
                  <a:tcPr marT="45726" marB="45726">
                    <a:solidFill>
                      <a:srgbClr val="F9A5ED"/>
                    </a:solidFill>
                  </a:tcPr>
                </a:tc>
                <a:tc>
                  <a:txBody>
                    <a:bodyPr/>
                    <a:lstStyle/>
                    <a:p>
                      <a:r>
                        <a:rPr lang="id-ID" sz="1400" dirty="0" smtClean="0"/>
                        <a:t>Jakarta,</a:t>
                      </a:r>
                      <a:r>
                        <a:rPr lang="id-ID" sz="1400" baseline="0" dirty="0" smtClean="0"/>
                        <a:t> 20 Juli 2009</a:t>
                      </a:r>
                    </a:p>
                    <a:p>
                      <a:endParaRPr lang="id-ID" sz="1400" baseline="0" dirty="0" smtClean="0"/>
                    </a:p>
                  </a:txBody>
                  <a:tcPr marT="45726" marB="45726">
                    <a:solidFill>
                      <a:srgbClr val="F9A5ED"/>
                    </a:solidFill>
                  </a:tcPr>
                </a:tc>
                <a:tc>
                  <a:txBody>
                    <a:bodyPr/>
                    <a:lstStyle/>
                    <a:p>
                      <a:endParaRPr lang="id-ID" sz="1800" dirty="0"/>
                    </a:p>
                  </a:txBody>
                  <a:tcPr marT="45726" marB="45726">
                    <a:solidFill>
                      <a:srgbClr val="F9A5ED"/>
                    </a:solidFill>
                  </a:tcPr>
                </a:tc>
              </a:tr>
            </a:tbl>
          </a:graphicData>
        </a:graphic>
      </p:graphicFrame>
    </p:spTree>
    <p:extLst>
      <p:ext uri="{BB962C8B-B14F-4D97-AF65-F5344CB8AC3E}">
        <p14:creationId xmlns:p14="http://schemas.microsoft.com/office/powerpoint/2010/main" val="238574814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9"/>
          <p:cNvSpPr>
            <a:spLocks noChangeArrowheads="1"/>
          </p:cNvSpPr>
          <p:nvPr/>
        </p:nvSpPr>
        <p:spPr bwMode="auto">
          <a:xfrm>
            <a:off x="3000375" y="5734051"/>
            <a:ext cx="5975350" cy="504825"/>
          </a:xfrm>
          <a:prstGeom prst="rect">
            <a:avLst/>
          </a:prstGeom>
          <a:solidFill>
            <a:srgbClr val="FFC5C5"/>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atin typeface="Calibri" panose="020F0502020204030204" pitchFamily="34" charset="0"/>
            </a:endParaRPr>
          </a:p>
        </p:txBody>
      </p:sp>
      <p:sp>
        <p:nvSpPr>
          <p:cNvPr id="33795" name="Rectangle 10"/>
          <p:cNvSpPr>
            <a:spLocks noChangeArrowheads="1"/>
          </p:cNvSpPr>
          <p:nvPr/>
        </p:nvSpPr>
        <p:spPr bwMode="auto">
          <a:xfrm>
            <a:off x="6096000" y="2924176"/>
            <a:ext cx="3168650" cy="720725"/>
          </a:xfrm>
          <a:prstGeom prst="rect">
            <a:avLst/>
          </a:prstGeom>
          <a:solidFill>
            <a:srgbClr val="FFC5C5"/>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atin typeface="Calibri" panose="020F0502020204030204" pitchFamily="34" charset="0"/>
            </a:endParaRPr>
          </a:p>
        </p:txBody>
      </p:sp>
      <p:sp>
        <p:nvSpPr>
          <p:cNvPr id="33796" name="Rectangle 9"/>
          <p:cNvSpPr>
            <a:spLocks noChangeArrowheads="1"/>
          </p:cNvSpPr>
          <p:nvPr/>
        </p:nvSpPr>
        <p:spPr bwMode="auto">
          <a:xfrm>
            <a:off x="6096000" y="1989139"/>
            <a:ext cx="3168650" cy="719137"/>
          </a:xfrm>
          <a:prstGeom prst="rect">
            <a:avLst/>
          </a:prstGeom>
          <a:solidFill>
            <a:srgbClr val="FFC5C5"/>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atin typeface="Calibri" panose="020F0502020204030204" pitchFamily="34" charset="0"/>
            </a:endParaRPr>
          </a:p>
        </p:txBody>
      </p:sp>
      <p:sp>
        <p:nvSpPr>
          <p:cNvPr id="33797" name="Rectangle 8"/>
          <p:cNvSpPr>
            <a:spLocks noChangeArrowheads="1"/>
          </p:cNvSpPr>
          <p:nvPr/>
        </p:nvSpPr>
        <p:spPr bwMode="auto">
          <a:xfrm>
            <a:off x="2351089" y="2492376"/>
            <a:ext cx="2376487" cy="720725"/>
          </a:xfrm>
          <a:prstGeom prst="rect">
            <a:avLst/>
          </a:prstGeom>
          <a:solidFill>
            <a:srgbClr val="FFC5C5"/>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atin typeface="Calibri" panose="020F0502020204030204" pitchFamily="34" charset="0"/>
            </a:endParaRPr>
          </a:p>
        </p:txBody>
      </p:sp>
      <p:sp>
        <p:nvSpPr>
          <p:cNvPr id="33798" name="Rectangle 2"/>
          <p:cNvSpPr>
            <a:spLocks noGrp="1" noChangeArrowheads="1"/>
          </p:cNvSpPr>
          <p:nvPr>
            <p:ph type="ctrTitle"/>
          </p:nvPr>
        </p:nvSpPr>
        <p:spPr>
          <a:xfrm>
            <a:off x="3952876" y="333375"/>
            <a:ext cx="5954713" cy="1371600"/>
          </a:xfrm>
          <a:solidFill>
            <a:srgbClr val="F9A5ED"/>
          </a:solidFill>
        </p:spPr>
        <p:txBody>
          <a:bodyPr/>
          <a:lstStyle/>
          <a:p>
            <a:pPr eaLnBrk="1" hangingPunct="1"/>
            <a:r>
              <a:rPr lang="id-ID" sz="3200" b="1"/>
              <a:t>Metode Pencatatan Dana Kas Kecil</a:t>
            </a:r>
            <a:endParaRPr lang="en-US" sz="3200" b="1"/>
          </a:p>
        </p:txBody>
      </p:sp>
      <p:sp>
        <p:nvSpPr>
          <p:cNvPr id="33799" name="Text Box 5"/>
          <p:cNvSpPr txBox="1">
            <a:spLocks noChangeArrowheads="1"/>
          </p:cNvSpPr>
          <p:nvPr/>
        </p:nvSpPr>
        <p:spPr bwMode="auto">
          <a:xfrm>
            <a:off x="2351088" y="2636838"/>
            <a:ext cx="25209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50000"/>
              </a:lnSpc>
              <a:spcBef>
                <a:spcPct val="50000"/>
              </a:spcBef>
            </a:pPr>
            <a:r>
              <a:rPr lang="en-US">
                <a:latin typeface="Calibri" panose="020F0502020204030204" pitchFamily="34" charset="0"/>
              </a:rPr>
              <a:t>Metode pencatatan</a:t>
            </a:r>
          </a:p>
          <a:p>
            <a:pPr eaLnBrk="1" hangingPunct="1">
              <a:lnSpc>
                <a:spcPct val="50000"/>
              </a:lnSpc>
              <a:spcBef>
                <a:spcPct val="50000"/>
              </a:spcBef>
            </a:pPr>
            <a:r>
              <a:rPr lang="en-US">
                <a:latin typeface="Calibri" panose="020F0502020204030204" pitchFamily="34" charset="0"/>
              </a:rPr>
              <a:t>Kas kecil</a:t>
            </a:r>
          </a:p>
        </p:txBody>
      </p:sp>
      <p:sp>
        <p:nvSpPr>
          <p:cNvPr id="33800" name="Text Box 6"/>
          <p:cNvSpPr txBox="1">
            <a:spLocks noChangeArrowheads="1"/>
          </p:cNvSpPr>
          <p:nvPr/>
        </p:nvSpPr>
        <p:spPr bwMode="auto">
          <a:xfrm>
            <a:off x="6096000" y="2133601"/>
            <a:ext cx="324008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50000"/>
              </a:lnSpc>
              <a:spcBef>
                <a:spcPct val="50000"/>
              </a:spcBef>
            </a:pPr>
            <a:r>
              <a:rPr lang="en-US">
                <a:latin typeface="Calibri" panose="020F0502020204030204" pitchFamily="34" charset="0"/>
              </a:rPr>
              <a:t>Sistem dana tetap</a:t>
            </a:r>
          </a:p>
          <a:p>
            <a:pPr eaLnBrk="1" hangingPunct="1">
              <a:lnSpc>
                <a:spcPct val="50000"/>
              </a:lnSpc>
              <a:spcBef>
                <a:spcPct val="50000"/>
              </a:spcBef>
            </a:pPr>
            <a:r>
              <a:rPr lang="en-US">
                <a:latin typeface="Calibri" panose="020F0502020204030204" pitchFamily="34" charset="0"/>
              </a:rPr>
              <a:t>(</a:t>
            </a:r>
            <a:r>
              <a:rPr lang="en-US" i="1">
                <a:latin typeface="Calibri" panose="020F0502020204030204" pitchFamily="34" charset="0"/>
              </a:rPr>
              <a:t>imprest fund system</a:t>
            </a:r>
            <a:r>
              <a:rPr lang="en-US">
                <a:latin typeface="Calibri" panose="020F0502020204030204" pitchFamily="34" charset="0"/>
              </a:rPr>
              <a:t>)</a:t>
            </a:r>
          </a:p>
        </p:txBody>
      </p:sp>
      <p:sp>
        <p:nvSpPr>
          <p:cNvPr id="33801" name="Text Box 7"/>
          <p:cNvSpPr txBox="1">
            <a:spLocks noChangeArrowheads="1"/>
          </p:cNvSpPr>
          <p:nvPr/>
        </p:nvSpPr>
        <p:spPr bwMode="auto">
          <a:xfrm>
            <a:off x="6096000" y="3068638"/>
            <a:ext cx="33845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50000"/>
              </a:lnSpc>
              <a:spcBef>
                <a:spcPct val="50000"/>
              </a:spcBef>
            </a:pPr>
            <a:r>
              <a:rPr lang="en-US">
                <a:latin typeface="Calibri" panose="020F0502020204030204" pitchFamily="34" charset="0"/>
              </a:rPr>
              <a:t>Sistem dana berfluktuasi</a:t>
            </a:r>
          </a:p>
          <a:p>
            <a:pPr eaLnBrk="1" hangingPunct="1">
              <a:lnSpc>
                <a:spcPct val="50000"/>
              </a:lnSpc>
              <a:spcBef>
                <a:spcPct val="50000"/>
              </a:spcBef>
            </a:pPr>
            <a:r>
              <a:rPr lang="en-US">
                <a:latin typeface="Calibri" panose="020F0502020204030204" pitchFamily="34" charset="0"/>
              </a:rPr>
              <a:t>(</a:t>
            </a:r>
            <a:r>
              <a:rPr lang="en-US" i="1">
                <a:latin typeface="Calibri" panose="020F0502020204030204" pitchFamily="34" charset="0"/>
              </a:rPr>
              <a:t>Fluctuating fund system</a:t>
            </a:r>
            <a:r>
              <a:rPr lang="en-US">
                <a:latin typeface="Calibri" panose="020F0502020204030204" pitchFamily="34" charset="0"/>
              </a:rPr>
              <a:t>)</a:t>
            </a:r>
          </a:p>
        </p:txBody>
      </p:sp>
      <p:sp>
        <p:nvSpPr>
          <p:cNvPr id="33802" name="Line 11"/>
          <p:cNvSpPr>
            <a:spLocks noChangeShapeType="1"/>
          </p:cNvSpPr>
          <p:nvPr/>
        </p:nvSpPr>
        <p:spPr bwMode="auto">
          <a:xfrm>
            <a:off x="4727575" y="2870200"/>
            <a:ext cx="86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3" name="Line 12"/>
          <p:cNvSpPr>
            <a:spLocks noChangeShapeType="1"/>
          </p:cNvSpPr>
          <p:nvPr/>
        </p:nvSpPr>
        <p:spPr bwMode="auto">
          <a:xfrm>
            <a:off x="5591175" y="2420939"/>
            <a:ext cx="0" cy="936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4" name="Line 13"/>
          <p:cNvSpPr>
            <a:spLocks noChangeShapeType="1"/>
          </p:cNvSpPr>
          <p:nvPr/>
        </p:nvSpPr>
        <p:spPr bwMode="auto">
          <a:xfrm>
            <a:off x="5591176" y="2420938"/>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5" name="Line 14"/>
          <p:cNvSpPr>
            <a:spLocks noChangeShapeType="1"/>
          </p:cNvSpPr>
          <p:nvPr/>
        </p:nvSpPr>
        <p:spPr bwMode="auto">
          <a:xfrm>
            <a:off x="5591176" y="3357563"/>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6" name="Text Box 15"/>
          <p:cNvSpPr txBox="1">
            <a:spLocks noChangeArrowheads="1"/>
          </p:cNvSpPr>
          <p:nvPr/>
        </p:nvSpPr>
        <p:spPr bwMode="auto">
          <a:xfrm>
            <a:off x="2095501" y="3714750"/>
            <a:ext cx="8177213" cy="1784350"/>
          </a:xfrm>
          <a:prstGeom prst="rect">
            <a:avLst/>
          </a:prstGeom>
          <a:solidFill>
            <a:srgbClr val="F9A5E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a:latin typeface="Calibri" panose="020F0502020204030204" pitchFamily="34" charset="0"/>
              </a:rPr>
              <a:t>Sistem dana tetap</a:t>
            </a:r>
          </a:p>
          <a:p>
            <a:pPr algn="just" eaLnBrk="1" hangingPunct="1">
              <a:spcBef>
                <a:spcPct val="50000"/>
              </a:spcBef>
            </a:pPr>
            <a:r>
              <a:rPr lang="en-US" sz="2000">
                <a:latin typeface="Calibri" panose="020F0502020204030204" pitchFamily="34" charset="0"/>
              </a:rPr>
              <a:t>Pembentukan dana kas kecil</a:t>
            </a:r>
            <a:r>
              <a:rPr lang="id-ID" sz="2000">
                <a:latin typeface="Calibri" panose="020F0502020204030204" pitchFamily="34" charset="0"/>
              </a:rPr>
              <a:t>.</a:t>
            </a:r>
            <a:r>
              <a:rPr lang="en-US" sz="2000">
                <a:latin typeface="Calibri" panose="020F0502020204030204" pitchFamily="34" charset="0"/>
              </a:rPr>
              <a:t>  Kasir kas kecil diberikan sejumlah uang. Pada saat kas kecil hampir habis kasir kas kecil membuat laporan penggunaan dana untuk keperluan pengisian kembali dana kas kecil. Pengisian dana kas kecil selalu sebesar pengeluaran yang telah dilakukan.      </a:t>
            </a:r>
          </a:p>
        </p:txBody>
      </p:sp>
      <p:sp>
        <p:nvSpPr>
          <p:cNvPr id="33807" name="Text Box 17"/>
          <p:cNvSpPr txBox="1">
            <a:spLocks noChangeArrowheads="1"/>
          </p:cNvSpPr>
          <p:nvPr/>
        </p:nvSpPr>
        <p:spPr bwMode="auto">
          <a:xfrm>
            <a:off x="2424114" y="5734051"/>
            <a:ext cx="7489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atin typeface="Calibri" panose="020F0502020204030204" pitchFamily="34" charset="0"/>
            </a:endParaRPr>
          </a:p>
        </p:txBody>
      </p:sp>
      <p:sp>
        <p:nvSpPr>
          <p:cNvPr id="33808" name="Text Box 18"/>
          <p:cNvSpPr txBox="1">
            <a:spLocks noChangeArrowheads="1"/>
          </p:cNvSpPr>
          <p:nvPr/>
        </p:nvSpPr>
        <p:spPr bwMode="auto">
          <a:xfrm>
            <a:off x="3216276" y="5786438"/>
            <a:ext cx="5616575" cy="400050"/>
          </a:xfrm>
          <a:prstGeom prst="rect">
            <a:avLst/>
          </a:prstGeom>
          <a:solidFill>
            <a:srgbClr val="FFC5C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a:latin typeface="Calibri" panose="020F0502020204030204" pitchFamily="34" charset="0"/>
              </a:rPr>
              <a:t>Jadi besarnya dana kas kecil selalu sama/tetap </a:t>
            </a:r>
          </a:p>
        </p:txBody>
      </p:sp>
    </p:spTree>
    <p:extLst>
      <p:ext uri="{BB962C8B-B14F-4D97-AF65-F5344CB8AC3E}">
        <p14:creationId xmlns:p14="http://schemas.microsoft.com/office/powerpoint/2010/main" val="1671460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7064" y="274638"/>
            <a:ext cx="7043737" cy="1143000"/>
          </a:xfrm>
          <a:solidFill>
            <a:srgbClr val="F9A5ED"/>
          </a:solidFill>
        </p:spPr>
        <p:txBody>
          <a:bodyPr rtlCol="0">
            <a:normAutofit fontScale="90000"/>
          </a:bodyPr>
          <a:lstStyle/>
          <a:p>
            <a:pPr>
              <a:defRPr/>
            </a:pPr>
            <a:r>
              <a:rPr lang="id-ID" dirty="0" smtClean="0"/>
              <a:t>1</a:t>
            </a:r>
            <a:r>
              <a:rPr lang="id-ID" sz="3600" dirty="0"/>
              <a:t>. Sistem Dana Tetap (Imprest Fund System) </a:t>
            </a:r>
          </a:p>
        </p:txBody>
      </p:sp>
      <p:sp>
        <p:nvSpPr>
          <p:cNvPr id="3" name="Content Placeholder 2"/>
          <p:cNvSpPr>
            <a:spLocks noGrp="1"/>
          </p:cNvSpPr>
          <p:nvPr>
            <p:ph idx="1"/>
          </p:nvPr>
        </p:nvSpPr>
        <p:spPr>
          <a:solidFill>
            <a:srgbClr val="F9A5ED">
              <a:alpha val="75000"/>
            </a:srgbClr>
          </a:solidFill>
        </p:spPr>
        <p:txBody>
          <a:bodyPr rtlCol="0">
            <a:normAutofit/>
          </a:bodyPr>
          <a:lstStyle/>
          <a:p>
            <a:pPr>
              <a:buFont typeface="Wingdings" pitchFamily="2" charset="2"/>
              <a:buChar char="§"/>
              <a:defRPr/>
            </a:pPr>
            <a:r>
              <a:rPr lang="id-ID" dirty="0" smtClean="0"/>
              <a:t>Besarnya dana kas kecil jumlahnya selalu tetap yaitu sebesar batas dana kas kecil yang telah ditetapkan.</a:t>
            </a:r>
          </a:p>
          <a:p>
            <a:pPr>
              <a:buFont typeface="Wingdings" pitchFamily="2" charset="2"/>
              <a:buChar char="§"/>
              <a:defRPr/>
            </a:pPr>
            <a:r>
              <a:rPr lang="id-ID" dirty="0" smtClean="0"/>
              <a:t>Pada sistem dana tetap, pengelola dana kas kecil tidak menyelenggarakan pembukuan.</a:t>
            </a:r>
          </a:p>
          <a:p>
            <a:pPr>
              <a:buFont typeface="Wingdings" pitchFamily="2" charset="2"/>
              <a:buChar char="§"/>
              <a:defRPr/>
            </a:pPr>
            <a:r>
              <a:rPr lang="id-ID" dirty="0" smtClean="0"/>
              <a:t>Untuk mengetahui saldo uang yang ada dalam kas kecil, pengelola hanya mengadakan catatan kas kecil yang sifatnya intern.</a:t>
            </a:r>
          </a:p>
          <a:p>
            <a:pPr>
              <a:buFont typeface="Wingdings" pitchFamily="2" charset="2"/>
              <a:buChar char="§"/>
              <a:defRPr/>
            </a:pPr>
            <a:r>
              <a:rPr lang="id-ID" dirty="0" smtClean="0"/>
              <a:t>Pencatatan  dalam jurnal umum dilakukan oleh pemegang kas umum</a:t>
            </a:r>
            <a:endParaRPr lang="id-ID" dirty="0"/>
          </a:p>
        </p:txBody>
      </p:sp>
    </p:spTree>
    <p:extLst>
      <p:ext uri="{BB962C8B-B14F-4D97-AF65-F5344CB8AC3E}">
        <p14:creationId xmlns:p14="http://schemas.microsoft.com/office/powerpoint/2010/main" val="201390113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0" y="274638"/>
            <a:ext cx="7258050" cy="1143000"/>
          </a:xfrm>
          <a:solidFill>
            <a:srgbClr val="F9A5ED"/>
          </a:solidFill>
        </p:spPr>
        <p:txBody>
          <a:bodyPr rtlCol="0">
            <a:normAutofit fontScale="90000"/>
          </a:bodyPr>
          <a:lstStyle/>
          <a:p>
            <a:pPr>
              <a:defRPr/>
            </a:pPr>
            <a:r>
              <a:rPr lang="id-ID" dirty="0" smtClean="0"/>
              <a:t>Jurnal umum pada sistem dana tetap oleh pemegang kas umum</a:t>
            </a:r>
            <a:endParaRPr lang="id-ID" dirty="0"/>
          </a:p>
        </p:txBody>
      </p:sp>
      <p:graphicFrame>
        <p:nvGraphicFramePr>
          <p:cNvPr id="4" name="Content Placeholder 3"/>
          <p:cNvGraphicFramePr>
            <a:graphicFrameLocks noGrp="1"/>
          </p:cNvGraphicFramePr>
          <p:nvPr>
            <p:ph idx="1"/>
          </p:nvPr>
        </p:nvGraphicFramePr>
        <p:xfrm>
          <a:off x="1981200" y="1600200"/>
          <a:ext cx="8229600" cy="4863459"/>
        </p:xfrm>
        <a:graphic>
          <a:graphicData uri="http://schemas.openxmlformats.org/drawingml/2006/table">
            <a:tbl>
              <a:tblPr firstRow="1" bandRow="1">
                <a:tableStyleId>{5C22544A-7EE6-4342-B048-85BDC9FD1C3A}</a:tableStyleId>
              </a:tblPr>
              <a:tblGrid>
                <a:gridCol w="542900"/>
                <a:gridCol w="3500462"/>
                <a:gridCol w="4186238"/>
              </a:tblGrid>
              <a:tr h="462923">
                <a:tc>
                  <a:txBody>
                    <a:bodyPr/>
                    <a:lstStyle/>
                    <a:p>
                      <a:r>
                        <a:rPr lang="id-ID" sz="1800" dirty="0" smtClean="0"/>
                        <a:t>No. </a:t>
                      </a:r>
                      <a:endParaRPr lang="id-ID" sz="1800" dirty="0"/>
                    </a:p>
                  </a:txBody>
                  <a:tcPr/>
                </a:tc>
                <a:tc>
                  <a:txBody>
                    <a:bodyPr/>
                    <a:lstStyle/>
                    <a:p>
                      <a:r>
                        <a:rPr lang="id-ID" sz="1800" dirty="0" smtClean="0"/>
                        <a:t>Keterangan </a:t>
                      </a:r>
                      <a:endParaRPr lang="id-ID" sz="1800" dirty="0"/>
                    </a:p>
                  </a:txBody>
                  <a:tcPr/>
                </a:tc>
                <a:tc>
                  <a:txBody>
                    <a:bodyPr/>
                    <a:lstStyle/>
                    <a:p>
                      <a:r>
                        <a:rPr lang="id-ID" sz="1800" dirty="0" smtClean="0"/>
                        <a:t>jurnal</a:t>
                      </a:r>
                      <a:endParaRPr lang="id-ID" sz="1800" dirty="0"/>
                    </a:p>
                  </a:txBody>
                  <a:tcPr/>
                </a:tc>
              </a:tr>
              <a:tr h="722921">
                <a:tc>
                  <a:txBody>
                    <a:bodyPr/>
                    <a:lstStyle/>
                    <a:p>
                      <a:r>
                        <a:rPr lang="id-ID" sz="1600" dirty="0" smtClean="0"/>
                        <a:t>1.</a:t>
                      </a:r>
                      <a:endParaRPr lang="id-ID" sz="1600" dirty="0"/>
                    </a:p>
                  </a:txBody>
                  <a:tcPr>
                    <a:solidFill>
                      <a:srgbClr val="F9A5ED"/>
                    </a:solidFill>
                  </a:tcPr>
                </a:tc>
                <a:tc>
                  <a:txBody>
                    <a:bodyPr/>
                    <a:lstStyle/>
                    <a:p>
                      <a:r>
                        <a:rPr lang="id-ID" sz="1600" dirty="0" smtClean="0"/>
                        <a:t>Pada waktu</a:t>
                      </a:r>
                      <a:r>
                        <a:rPr lang="id-ID" sz="1600" baseline="0" dirty="0" smtClean="0"/>
                        <a:t> pembentukan dana kas kecil</a:t>
                      </a:r>
                      <a:endParaRPr lang="id-ID" sz="1600" dirty="0"/>
                    </a:p>
                  </a:txBody>
                  <a:tcPr>
                    <a:solidFill>
                      <a:srgbClr val="F9A5ED"/>
                    </a:solidFill>
                  </a:tcPr>
                </a:tc>
                <a:tc>
                  <a:txBody>
                    <a:bodyPr/>
                    <a:lstStyle/>
                    <a:p>
                      <a:r>
                        <a:rPr lang="id-ID" sz="1600" dirty="0" smtClean="0"/>
                        <a:t>Kas kecil                      xxxxxx                        -</a:t>
                      </a:r>
                    </a:p>
                    <a:p>
                      <a:r>
                        <a:rPr lang="id-ID" sz="1600" dirty="0" smtClean="0"/>
                        <a:t>              Kas                       -                       xxxxxx</a:t>
                      </a:r>
                      <a:endParaRPr lang="id-ID" sz="1600" dirty="0"/>
                    </a:p>
                  </a:txBody>
                  <a:tcPr>
                    <a:solidFill>
                      <a:srgbClr val="F9A5ED"/>
                    </a:solidFill>
                  </a:tcPr>
                </a:tc>
              </a:tr>
              <a:tr h="722921">
                <a:tc>
                  <a:txBody>
                    <a:bodyPr/>
                    <a:lstStyle/>
                    <a:p>
                      <a:r>
                        <a:rPr lang="id-ID" sz="1600" dirty="0" smtClean="0"/>
                        <a:t>2.</a:t>
                      </a:r>
                      <a:endParaRPr lang="id-ID" sz="1600" dirty="0"/>
                    </a:p>
                  </a:txBody>
                  <a:tcPr/>
                </a:tc>
                <a:tc>
                  <a:txBody>
                    <a:bodyPr/>
                    <a:lstStyle/>
                    <a:p>
                      <a:r>
                        <a:rPr lang="id-ID" sz="1600" dirty="0" smtClean="0"/>
                        <a:t>Pada saat pemegang kas kecil melakukan pembayaran</a:t>
                      </a:r>
                      <a:endParaRPr lang="id-ID" sz="1600" dirty="0"/>
                    </a:p>
                  </a:txBody>
                  <a:tcPr/>
                </a:tc>
                <a:tc>
                  <a:txBody>
                    <a:bodyPr/>
                    <a:lstStyle/>
                    <a:p>
                      <a:r>
                        <a:rPr lang="id-ID" sz="1600" dirty="0" smtClean="0"/>
                        <a:t>Tidak dijurnal</a:t>
                      </a:r>
                      <a:endParaRPr lang="id-ID" sz="1600" dirty="0"/>
                    </a:p>
                  </a:txBody>
                  <a:tcPr/>
                </a:tc>
              </a:tr>
              <a:tr h="1331695">
                <a:tc>
                  <a:txBody>
                    <a:bodyPr/>
                    <a:lstStyle/>
                    <a:p>
                      <a:r>
                        <a:rPr lang="id-ID" sz="1600" dirty="0" smtClean="0"/>
                        <a:t>3.</a:t>
                      </a:r>
                      <a:endParaRPr lang="id-ID" sz="1600" dirty="0"/>
                    </a:p>
                  </a:txBody>
                  <a:tcPr>
                    <a:solidFill>
                      <a:srgbClr val="F9A5ED"/>
                    </a:solidFill>
                  </a:tcPr>
                </a:tc>
                <a:tc>
                  <a:txBody>
                    <a:bodyPr/>
                    <a:lstStyle/>
                    <a:p>
                      <a:r>
                        <a:rPr lang="id-ID" sz="1600" dirty="0" smtClean="0"/>
                        <a:t>Pada saat pemegang kas</a:t>
                      </a:r>
                      <a:r>
                        <a:rPr lang="id-ID" sz="1600" baseline="0" dirty="0" smtClean="0"/>
                        <a:t> kecil menyerahkan bukti-bukti pengeluaran kepada pemegang kas umum untuk penggantian dana</a:t>
                      </a:r>
                      <a:endParaRPr lang="id-ID" sz="1600" dirty="0"/>
                    </a:p>
                  </a:txBody>
                  <a:tcPr>
                    <a:solidFill>
                      <a:srgbClr val="F9A5ED"/>
                    </a:solidFill>
                  </a:tcPr>
                </a:tc>
                <a:tc>
                  <a:txBody>
                    <a:bodyPr/>
                    <a:lstStyle/>
                    <a:p>
                      <a:r>
                        <a:rPr lang="id-ID" sz="1600" dirty="0" smtClean="0"/>
                        <a:t>Berbagai rekening    xxxxxx                        -</a:t>
                      </a:r>
                    </a:p>
                    <a:p>
                      <a:r>
                        <a:rPr lang="id-ID" sz="1600" dirty="0" smtClean="0"/>
                        <a:t>yang didebet             xxxxxx                        -</a:t>
                      </a:r>
                    </a:p>
                    <a:p>
                      <a:r>
                        <a:rPr lang="id-ID" sz="1600" dirty="0" smtClean="0"/>
                        <a:t>               Kas                     -                       xxxxxx</a:t>
                      </a:r>
                      <a:endParaRPr lang="id-ID" sz="1600" dirty="0"/>
                    </a:p>
                  </a:txBody>
                  <a:tcPr>
                    <a:solidFill>
                      <a:srgbClr val="F9A5ED"/>
                    </a:solidFill>
                  </a:tcPr>
                </a:tc>
              </a:tr>
              <a:tr h="722921">
                <a:tc>
                  <a:txBody>
                    <a:bodyPr/>
                    <a:lstStyle/>
                    <a:p>
                      <a:r>
                        <a:rPr lang="id-ID" sz="1600" dirty="0" smtClean="0"/>
                        <a:t>4. </a:t>
                      </a:r>
                      <a:endParaRPr lang="id-ID" sz="1600" dirty="0"/>
                    </a:p>
                  </a:txBody>
                  <a:tcPr/>
                </a:tc>
                <a:tc>
                  <a:txBody>
                    <a:bodyPr/>
                    <a:lstStyle/>
                    <a:p>
                      <a:r>
                        <a:rPr lang="id-ID" sz="1600" dirty="0" smtClean="0"/>
                        <a:t>Dana kas kecil dianggap terlalu kecil</a:t>
                      </a:r>
                      <a:r>
                        <a:rPr lang="id-ID" sz="1600" baseline="0" dirty="0" smtClean="0"/>
                        <a:t> dan perlu ditambah</a:t>
                      </a:r>
                      <a:endParaRPr lang="id-ID" sz="1600" dirty="0"/>
                    </a:p>
                  </a:txBody>
                  <a:tcPr/>
                </a:tc>
                <a:tc>
                  <a:txBody>
                    <a:bodyPr/>
                    <a:lstStyle/>
                    <a:p>
                      <a:r>
                        <a:rPr lang="id-ID" sz="1600" dirty="0" smtClean="0"/>
                        <a:t>Kas kecil                     xxxxxx                        -</a:t>
                      </a:r>
                    </a:p>
                    <a:p>
                      <a:r>
                        <a:rPr lang="id-ID" sz="1600" dirty="0" smtClean="0"/>
                        <a:t>               Kas                    -                         xxxxxx</a:t>
                      </a:r>
                      <a:endParaRPr lang="id-ID" sz="1600" dirty="0"/>
                    </a:p>
                  </a:txBody>
                  <a:tcPr/>
                </a:tc>
              </a:tr>
              <a:tr h="722921">
                <a:tc>
                  <a:txBody>
                    <a:bodyPr/>
                    <a:lstStyle/>
                    <a:p>
                      <a:r>
                        <a:rPr lang="id-ID" sz="1600" dirty="0" smtClean="0"/>
                        <a:t>5.</a:t>
                      </a:r>
                      <a:endParaRPr lang="id-ID" sz="1600" dirty="0"/>
                    </a:p>
                  </a:txBody>
                  <a:tcPr>
                    <a:solidFill>
                      <a:srgbClr val="F9A5ED"/>
                    </a:solidFill>
                  </a:tcPr>
                </a:tc>
                <a:tc>
                  <a:txBody>
                    <a:bodyPr/>
                    <a:lstStyle/>
                    <a:p>
                      <a:r>
                        <a:rPr lang="id-ID" sz="1600" dirty="0" smtClean="0"/>
                        <a:t>Dana kas</a:t>
                      </a:r>
                      <a:r>
                        <a:rPr lang="id-ID" sz="1600" baseline="0" dirty="0" smtClean="0"/>
                        <a:t> kecil dianggap terlalu besar dan dikurangi jumlahnya</a:t>
                      </a:r>
                      <a:endParaRPr lang="id-ID" sz="1600" dirty="0"/>
                    </a:p>
                  </a:txBody>
                  <a:tcPr>
                    <a:solidFill>
                      <a:srgbClr val="F9A5ED"/>
                    </a:solidFill>
                  </a:tcPr>
                </a:tc>
                <a:tc>
                  <a:txBody>
                    <a:bodyPr/>
                    <a:lstStyle/>
                    <a:p>
                      <a:r>
                        <a:rPr lang="id-ID" sz="1600" dirty="0" smtClean="0"/>
                        <a:t>Kas                              xxxxxx                        -</a:t>
                      </a:r>
                    </a:p>
                    <a:p>
                      <a:r>
                        <a:rPr lang="id-ID" sz="1600" dirty="0" smtClean="0"/>
                        <a:t>               Kas kecil           -                         xxxxxx</a:t>
                      </a:r>
                      <a:endParaRPr lang="id-ID" sz="1600" dirty="0"/>
                    </a:p>
                  </a:txBody>
                  <a:tcPr>
                    <a:solidFill>
                      <a:srgbClr val="F9A5ED"/>
                    </a:solidFill>
                  </a:tcPr>
                </a:tc>
              </a:tr>
            </a:tbl>
          </a:graphicData>
        </a:graphic>
      </p:graphicFrame>
      <p:sp>
        <p:nvSpPr>
          <p:cNvPr id="5" name="Oval Callout 4"/>
          <p:cNvSpPr/>
          <p:nvPr/>
        </p:nvSpPr>
        <p:spPr>
          <a:xfrm>
            <a:off x="4310063" y="6286500"/>
            <a:ext cx="1428750" cy="571500"/>
          </a:xfrm>
          <a:prstGeom prst="wedgeEllipseCallout">
            <a:avLst>
              <a:gd name="adj1" fmla="val 115135"/>
              <a:gd name="adj2" fmla="val -846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200" i="1" dirty="0"/>
              <a:t>Kas kecil dikurangi</a:t>
            </a:r>
          </a:p>
        </p:txBody>
      </p:sp>
      <p:sp>
        <p:nvSpPr>
          <p:cNvPr id="6" name="Rounded Rectangular Callout 5"/>
          <p:cNvSpPr/>
          <p:nvPr/>
        </p:nvSpPr>
        <p:spPr>
          <a:xfrm>
            <a:off x="4667250" y="5214939"/>
            <a:ext cx="1214438" cy="357187"/>
          </a:xfrm>
          <a:prstGeom prst="wedgeRoundRectCallout">
            <a:avLst>
              <a:gd name="adj1" fmla="val 67161"/>
              <a:gd name="adj2" fmla="val -937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200" i="1" dirty="0"/>
              <a:t>Kas kecil ditambah</a:t>
            </a:r>
          </a:p>
        </p:txBody>
      </p:sp>
      <p:sp>
        <p:nvSpPr>
          <p:cNvPr id="7" name="Oval Callout 6"/>
          <p:cNvSpPr/>
          <p:nvPr/>
        </p:nvSpPr>
        <p:spPr>
          <a:xfrm>
            <a:off x="8239125" y="2786064"/>
            <a:ext cx="1785938" cy="642937"/>
          </a:xfrm>
          <a:prstGeom prst="wedgeEllipseCallout">
            <a:avLst>
              <a:gd name="adj1" fmla="val -40778"/>
              <a:gd name="adj2" fmla="val 1024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200" i="1" dirty="0"/>
              <a:t>Penggantian dana dari kas umum</a:t>
            </a:r>
          </a:p>
        </p:txBody>
      </p:sp>
    </p:spTree>
    <p:extLst>
      <p:ext uri="{BB962C8B-B14F-4D97-AF65-F5344CB8AC3E}">
        <p14:creationId xmlns:p14="http://schemas.microsoft.com/office/powerpoint/2010/main" val="202898455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0" y="274638"/>
            <a:ext cx="6972300" cy="1143000"/>
          </a:xfrm>
          <a:solidFill>
            <a:srgbClr val="F9A5ED"/>
          </a:solidFill>
        </p:spPr>
        <p:txBody>
          <a:bodyPr rtlCol="0">
            <a:normAutofit fontScale="90000"/>
          </a:bodyPr>
          <a:lstStyle/>
          <a:p>
            <a:pPr>
              <a:defRPr/>
            </a:pPr>
            <a:r>
              <a:rPr lang="id-ID" dirty="0" smtClean="0"/>
              <a:t>2. Sistem Dana Tidak Tetap (Fluctuation Fund System)</a:t>
            </a:r>
            <a:endParaRPr lang="id-ID" dirty="0"/>
          </a:p>
        </p:txBody>
      </p:sp>
      <p:sp>
        <p:nvSpPr>
          <p:cNvPr id="36867" name="Content Placeholder 2"/>
          <p:cNvSpPr>
            <a:spLocks noGrp="1"/>
          </p:cNvSpPr>
          <p:nvPr>
            <p:ph idx="1"/>
          </p:nvPr>
        </p:nvSpPr>
        <p:spPr>
          <a:solidFill>
            <a:srgbClr val="F9A5ED">
              <a:alpha val="76862"/>
            </a:srgbClr>
          </a:solidFill>
        </p:spPr>
        <p:txBody>
          <a:bodyPr/>
          <a:lstStyle/>
          <a:p>
            <a:pPr eaLnBrk="1" hangingPunct="1">
              <a:buFont typeface="Wingdings" panose="05000000000000000000" pitchFamily="2" charset="2"/>
              <a:buChar char="§"/>
            </a:pPr>
            <a:r>
              <a:rPr lang="id-ID"/>
              <a:t>Adalah suatu sistem di mana besarnya dana kas kecil berubah-ubah sesuai dengan pengeluaran dan penerimaan atau penambahan kas kecil.</a:t>
            </a:r>
          </a:p>
          <a:p>
            <a:pPr eaLnBrk="1" hangingPunct="1">
              <a:buFont typeface="Wingdings" panose="05000000000000000000" pitchFamily="2" charset="2"/>
              <a:buChar char="§"/>
            </a:pPr>
            <a:r>
              <a:rPr lang="id-ID"/>
              <a:t>Pengelola kas kecil melakukan pencatatan pada buku kas kecil untuk setiap pengeluaran maupun untuk penambahan dana kas kecil yang akan dijadikan dasar untuk diposting ke perkiraan-perkiraan buku besar.</a:t>
            </a:r>
          </a:p>
        </p:txBody>
      </p:sp>
    </p:spTree>
    <p:extLst>
      <p:ext uri="{BB962C8B-B14F-4D97-AF65-F5344CB8AC3E}">
        <p14:creationId xmlns:p14="http://schemas.microsoft.com/office/powerpoint/2010/main" val="126500153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555" y="386366"/>
            <a:ext cx="9337183" cy="1256698"/>
          </a:xfrm>
          <a:solidFill>
            <a:srgbClr val="F9A5ED"/>
          </a:solidFill>
        </p:spPr>
        <p:txBody>
          <a:bodyPr rtlCol="0">
            <a:normAutofit fontScale="90000"/>
          </a:bodyPr>
          <a:lstStyle/>
          <a:p>
            <a:pPr>
              <a:defRPr/>
            </a:pPr>
            <a:r>
              <a:rPr lang="id-ID" dirty="0" smtClean="0"/>
              <a:t>Pencatatan sistem dana tidak tetap dalam jurnal umum sebagai berikut:</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9558818"/>
              </p:ext>
            </p:extLst>
          </p:nvPr>
        </p:nvGraphicFramePr>
        <p:xfrm>
          <a:off x="1403796" y="1785939"/>
          <a:ext cx="9401578" cy="4214811"/>
        </p:xfrm>
        <a:graphic>
          <a:graphicData uri="http://schemas.openxmlformats.org/drawingml/2006/table">
            <a:tbl>
              <a:tblPr firstRow="1" bandRow="1">
                <a:tableStyleId>{5C22544A-7EE6-4342-B048-85BDC9FD1C3A}</a:tableStyleId>
              </a:tblPr>
              <a:tblGrid>
                <a:gridCol w="620215"/>
                <a:gridCol w="4243797"/>
                <a:gridCol w="4537566"/>
              </a:tblGrid>
              <a:tr h="533243">
                <a:tc>
                  <a:txBody>
                    <a:bodyPr/>
                    <a:lstStyle/>
                    <a:p>
                      <a:r>
                        <a:rPr lang="id-ID" sz="1800" dirty="0" smtClean="0"/>
                        <a:t>No.</a:t>
                      </a:r>
                      <a:endParaRPr lang="id-ID" sz="1800" dirty="0"/>
                    </a:p>
                  </a:txBody>
                  <a:tcPr/>
                </a:tc>
                <a:tc>
                  <a:txBody>
                    <a:bodyPr/>
                    <a:lstStyle/>
                    <a:p>
                      <a:r>
                        <a:rPr lang="id-ID" sz="1800" dirty="0" smtClean="0"/>
                        <a:t>Keterangan </a:t>
                      </a:r>
                      <a:endParaRPr lang="id-ID" sz="1800" dirty="0"/>
                    </a:p>
                  </a:txBody>
                  <a:tcPr/>
                </a:tc>
                <a:tc>
                  <a:txBody>
                    <a:bodyPr/>
                    <a:lstStyle/>
                    <a:p>
                      <a:r>
                        <a:rPr lang="id-ID" sz="1800" dirty="0" smtClean="0"/>
                        <a:t>Jurnal </a:t>
                      </a:r>
                      <a:endParaRPr lang="id-ID" sz="1800" dirty="0"/>
                    </a:p>
                  </a:txBody>
                  <a:tcPr/>
                </a:tc>
              </a:tr>
              <a:tr h="920392">
                <a:tc>
                  <a:txBody>
                    <a:bodyPr/>
                    <a:lstStyle/>
                    <a:p>
                      <a:r>
                        <a:rPr lang="id-ID" sz="1800" dirty="0" smtClean="0"/>
                        <a:t>1.</a:t>
                      </a:r>
                      <a:endParaRPr lang="id-ID" sz="1800" dirty="0"/>
                    </a:p>
                  </a:txBody>
                  <a:tcPr>
                    <a:solidFill>
                      <a:srgbClr val="F9A5ED"/>
                    </a:solidFill>
                  </a:tcPr>
                </a:tc>
                <a:tc>
                  <a:txBody>
                    <a:bodyPr/>
                    <a:lstStyle/>
                    <a:p>
                      <a:r>
                        <a:rPr lang="id-ID" sz="1800" dirty="0" smtClean="0"/>
                        <a:t>Pada saat pembentukan dana</a:t>
                      </a:r>
                      <a:r>
                        <a:rPr lang="id-ID" sz="1800" baseline="0" dirty="0" smtClean="0"/>
                        <a:t> kas kecil</a:t>
                      </a:r>
                      <a:endParaRPr lang="id-ID" sz="1800" dirty="0"/>
                    </a:p>
                  </a:txBody>
                  <a:tcPr>
                    <a:solidFill>
                      <a:srgbClr val="F9A5ED"/>
                    </a:solidFill>
                  </a:tcPr>
                </a:tc>
                <a:tc>
                  <a:txBody>
                    <a:bodyPr/>
                    <a:lstStyle/>
                    <a:p>
                      <a:r>
                        <a:rPr lang="id-ID" sz="1800" dirty="0" smtClean="0"/>
                        <a:t>Kas kecil                xxxxx                     -</a:t>
                      </a:r>
                    </a:p>
                    <a:p>
                      <a:r>
                        <a:rPr lang="id-ID" sz="1800" dirty="0" smtClean="0"/>
                        <a:t>             Kas                 -                    xxxxx</a:t>
                      </a:r>
                      <a:endParaRPr lang="id-ID" sz="1800" dirty="0"/>
                    </a:p>
                  </a:txBody>
                  <a:tcPr>
                    <a:solidFill>
                      <a:srgbClr val="F9A5ED"/>
                    </a:solidFill>
                  </a:tcPr>
                </a:tc>
              </a:tr>
              <a:tr h="920392">
                <a:tc>
                  <a:txBody>
                    <a:bodyPr/>
                    <a:lstStyle/>
                    <a:p>
                      <a:r>
                        <a:rPr lang="id-ID" sz="1800" dirty="0" smtClean="0"/>
                        <a:t>2</a:t>
                      </a:r>
                      <a:endParaRPr lang="id-ID" sz="1800" dirty="0"/>
                    </a:p>
                  </a:txBody>
                  <a:tcPr/>
                </a:tc>
                <a:tc>
                  <a:txBody>
                    <a:bodyPr/>
                    <a:lstStyle/>
                    <a:p>
                      <a:r>
                        <a:rPr lang="id-ID" sz="1800" dirty="0" smtClean="0"/>
                        <a:t>Pada saat pemegang kas kecil melakukan pembayaran biaya</a:t>
                      </a:r>
                      <a:endParaRPr lang="id-ID" sz="1800" dirty="0"/>
                    </a:p>
                  </a:txBody>
                  <a:tcPr/>
                </a:tc>
                <a:tc>
                  <a:txBody>
                    <a:bodyPr/>
                    <a:lstStyle/>
                    <a:p>
                      <a:r>
                        <a:rPr lang="id-ID" sz="1800" dirty="0" smtClean="0"/>
                        <a:t>Biaya-biaya            xxxxx                    -</a:t>
                      </a:r>
                    </a:p>
                    <a:p>
                      <a:r>
                        <a:rPr lang="id-ID" sz="1800" dirty="0" smtClean="0"/>
                        <a:t>             Kas kecil         -                    xxxxx</a:t>
                      </a:r>
                      <a:endParaRPr lang="id-ID" sz="1800" dirty="0"/>
                    </a:p>
                  </a:txBody>
                  <a:tcPr/>
                </a:tc>
              </a:tr>
              <a:tr h="920392">
                <a:tc>
                  <a:txBody>
                    <a:bodyPr/>
                    <a:lstStyle/>
                    <a:p>
                      <a:r>
                        <a:rPr lang="id-ID" sz="1800" dirty="0" smtClean="0"/>
                        <a:t>3.</a:t>
                      </a:r>
                      <a:endParaRPr lang="id-ID" sz="1800" dirty="0"/>
                    </a:p>
                  </a:txBody>
                  <a:tcPr>
                    <a:solidFill>
                      <a:srgbClr val="F9A5ED"/>
                    </a:solidFill>
                  </a:tcPr>
                </a:tc>
                <a:tc>
                  <a:txBody>
                    <a:bodyPr/>
                    <a:lstStyle/>
                    <a:p>
                      <a:r>
                        <a:rPr lang="id-ID" sz="1800" dirty="0" smtClean="0"/>
                        <a:t>Pada</a:t>
                      </a:r>
                      <a:r>
                        <a:rPr lang="id-ID" sz="1800" baseline="0" dirty="0" smtClean="0"/>
                        <a:t> saat menerima tambahan uang dari pemegang kas umum</a:t>
                      </a:r>
                      <a:endParaRPr lang="id-ID" sz="1800" dirty="0"/>
                    </a:p>
                  </a:txBody>
                  <a:tcPr>
                    <a:solidFill>
                      <a:srgbClr val="F9A5ED"/>
                    </a:solidFill>
                  </a:tcPr>
                </a:tc>
                <a:tc>
                  <a:txBody>
                    <a:bodyPr/>
                    <a:lstStyle/>
                    <a:p>
                      <a:r>
                        <a:rPr lang="id-ID" sz="1800" dirty="0" smtClean="0"/>
                        <a:t>Kas kecil                 xxxxx                     -</a:t>
                      </a:r>
                    </a:p>
                    <a:p>
                      <a:r>
                        <a:rPr lang="id-ID" sz="1800" dirty="0" smtClean="0"/>
                        <a:t>             Kas                 -                     xxxxx</a:t>
                      </a:r>
                      <a:endParaRPr lang="id-ID" sz="1800" dirty="0"/>
                    </a:p>
                  </a:txBody>
                  <a:tcPr>
                    <a:solidFill>
                      <a:srgbClr val="F9A5ED"/>
                    </a:solidFill>
                  </a:tcPr>
                </a:tc>
              </a:tr>
              <a:tr h="920392">
                <a:tc>
                  <a:txBody>
                    <a:bodyPr/>
                    <a:lstStyle/>
                    <a:p>
                      <a:r>
                        <a:rPr lang="id-ID" sz="1800" dirty="0" smtClean="0"/>
                        <a:t>4.</a:t>
                      </a:r>
                      <a:endParaRPr lang="id-ID" sz="1800" dirty="0"/>
                    </a:p>
                  </a:txBody>
                  <a:tcPr/>
                </a:tc>
                <a:tc>
                  <a:txBody>
                    <a:bodyPr/>
                    <a:lstStyle/>
                    <a:p>
                      <a:r>
                        <a:rPr lang="id-ID" sz="1800" dirty="0" smtClean="0"/>
                        <a:t>Pada waktu kas</a:t>
                      </a:r>
                      <a:r>
                        <a:rPr lang="id-ID" sz="1800" baseline="0" dirty="0" smtClean="0"/>
                        <a:t> kecil diisi kembali</a:t>
                      </a:r>
                      <a:endParaRPr lang="id-ID" sz="1800" dirty="0"/>
                    </a:p>
                  </a:txBody>
                  <a:tcPr/>
                </a:tc>
                <a:tc>
                  <a:txBody>
                    <a:bodyPr/>
                    <a:lstStyle/>
                    <a:p>
                      <a:r>
                        <a:rPr lang="id-ID" sz="1800" dirty="0" smtClean="0"/>
                        <a:t>Kas kecil                 xxxxx                     -</a:t>
                      </a:r>
                    </a:p>
                    <a:p>
                      <a:r>
                        <a:rPr lang="id-ID" sz="1800" dirty="0" smtClean="0"/>
                        <a:t>             Kas                 -</a:t>
                      </a:r>
                      <a:r>
                        <a:rPr lang="id-ID" sz="1800" baseline="0" dirty="0" smtClean="0"/>
                        <a:t>                     </a:t>
                      </a:r>
                      <a:r>
                        <a:rPr lang="en-US" sz="1800" baseline="0" dirty="0" smtClean="0"/>
                        <a:t>   </a:t>
                      </a:r>
                      <a:r>
                        <a:rPr lang="id-ID" sz="1800" baseline="0" dirty="0" smtClean="0"/>
                        <a:t>xxxxx</a:t>
                      </a:r>
                      <a:endParaRPr lang="id-ID" sz="1800" dirty="0"/>
                    </a:p>
                  </a:txBody>
                  <a:tcPr/>
                </a:tc>
              </a:tr>
            </a:tbl>
          </a:graphicData>
        </a:graphic>
      </p:graphicFrame>
      <p:sp>
        <p:nvSpPr>
          <p:cNvPr id="5" name="Rectangular Callout 4"/>
          <p:cNvSpPr/>
          <p:nvPr/>
        </p:nvSpPr>
        <p:spPr>
          <a:xfrm>
            <a:off x="4310063" y="5929314"/>
            <a:ext cx="1357312" cy="428625"/>
          </a:xfrm>
          <a:prstGeom prst="wedgeRectCallout">
            <a:avLst>
              <a:gd name="adj1" fmla="val 103352"/>
              <a:gd name="adj2" fmla="val -17396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200" i="1" dirty="0"/>
              <a:t>Pengisian kembali dana kas kecil</a:t>
            </a:r>
          </a:p>
        </p:txBody>
      </p:sp>
      <p:sp>
        <p:nvSpPr>
          <p:cNvPr id="6" name="Rectangular Callout 5"/>
          <p:cNvSpPr/>
          <p:nvPr/>
        </p:nvSpPr>
        <p:spPr>
          <a:xfrm>
            <a:off x="5048518" y="2614410"/>
            <a:ext cx="1249251" cy="540913"/>
          </a:xfrm>
          <a:prstGeom prst="wedgeRectCallout">
            <a:avLst>
              <a:gd name="adj1" fmla="val 41760"/>
              <a:gd name="adj2" fmla="val 833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000" i="1" dirty="0"/>
              <a:t>Pengeluaran-pengeluaran dari kas kecil</a:t>
            </a:r>
          </a:p>
        </p:txBody>
      </p:sp>
    </p:spTree>
    <p:extLst>
      <p:ext uri="{BB962C8B-B14F-4D97-AF65-F5344CB8AC3E}">
        <p14:creationId xmlns:p14="http://schemas.microsoft.com/office/powerpoint/2010/main" val="353915457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287888" y="274639"/>
            <a:ext cx="10045520" cy="1296987"/>
          </a:xfrm>
          <a:solidFill>
            <a:srgbClr val="F9A5ED"/>
          </a:solidFill>
        </p:spPr>
        <p:txBody>
          <a:bodyPr/>
          <a:lstStyle/>
          <a:p>
            <a:pPr algn="l" eaLnBrk="1" hangingPunct="1"/>
            <a:r>
              <a:rPr lang="id-ID" sz="2400" dirty="0"/>
              <a:t>Contoh Buku Kas Kecil:</a:t>
            </a:r>
            <a:br>
              <a:rPr lang="id-ID" sz="2400" dirty="0"/>
            </a:br>
            <a:r>
              <a:rPr lang="id-ID" sz="2400" dirty="0"/>
              <a:t>		</a:t>
            </a:r>
            <a:r>
              <a:rPr lang="en-US" sz="2400" dirty="0" smtClean="0"/>
              <a:t>							</a:t>
            </a:r>
            <a:r>
              <a:rPr lang="id-ID" sz="2400" dirty="0" smtClean="0"/>
              <a:t>Buku </a:t>
            </a:r>
            <a:r>
              <a:rPr lang="id-ID" sz="2400" dirty="0"/>
              <a:t>Kas Kecil</a:t>
            </a:r>
            <a:br>
              <a:rPr lang="id-ID" sz="2400" dirty="0"/>
            </a:br>
            <a:r>
              <a:rPr lang="en-US" sz="2400" dirty="0" smtClean="0"/>
              <a:t>          						   		   </a:t>
            </a:r>
            <a:r>
              <a:rPr lang="id-ID" sz="1600" dirty="0" smtClean="0"/>
              <a:t>Periode</a:t>
            </a:r>
            <a:r>
              <a:rPr lang="id-ID" sz="1600" dirty="0"/>
              <a:t>: Juni 2009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27884"/>
              </p:ext>
            </p:extLst>
          </p:nvPr>
        </p:nvGraphicFramePr>
        <p:xfrm>
          <a:off x="1287887" y="1600200"/>
          <a:ext cx="10084157" cy="4237038"/>
        </p:xfrm>
        <a:graphic>
          <a:graphicData uri="http://schemas.openxmlformats.org/drawingml/2006/table">
            <a:tbl>
              <a:tblPr firstRow="1" bandRow="1">
                <a:tableStyleId>{5C22544A-7EE6-4342-B048-85BDC9FD1C3A}</a:tableStyleId>
              </a:tblPr>
              <a:tblGrid>
                <a:gridCol w="1056068"/>
                <a:gridCol w="1117502"/>
                <a:gridCol w="3249979"/>
                <a:gridCol w="1134035"/>
                <a:gridCol w="1839351"/>
                <a:gridCol w="1687222"/>
              </a:tblGrid>
              <a:tr h="640128">
                <a:tc>
                  <a:txBody>
                    <a:bodyPr/>
                    <a:lstStyle/>
                    <a:p>
                      <a:r>
                        <a:rPr lang="id-ID" sz="1800" dirty="0" smtClean="0"/>
                        <a:t>T</a:t>
                      </a:r>
                      <a:r>
                        <a:rPr lang="en-US" sz="1800" dirty="0" err="1" smtClean="0"/>
                        <a:t>anggal</a:t>
                      </a:r>
                      <a:endParaRPr lang="id-ID" sz="1800" dirty="0"/>
                    </a:p>
                  </a:txBody>
                  <a:tcPr marT="45723" marB="45723"/>
                </a:tc>
                <a:tc>
                  <a:txBody>
                    <a:bodyPr/>
                    <a:lstStyle/>
                    <a:p>
                      <a:r>
                        <a:rPr lang="id-ID" sz="1800" dirty="0" smtClean="0"/>
                        <a:t>No. Bukti</a:t>
                      </a:r>
                      <a:endParaRPr lang="id-ID" sz="1800" dirty="0"/>
                    </a:p>
                  </a:txBody>
                  <a:tcPr marT="45723" marB="45723"/>
                </a:tc>
                <a:tc>
                  <a:txBody>
                    <a:bodyPr/>
                    <a:lstStyle/>
                    <a:p>
                      <a:r>
                        <a:rPr lang="id-ID" sz="1800" dirty="0" smtClean="0"/>
                        <a:t>Keterangan</a:t>
                      </a:r>
                      <a:endParaRPr lang="id-ID" sz="1800" dirty="0"/>
                    </a:p>
                  </a:txBody>
                  <a:tcPr marT="45723" marB="45723"/>
                </a:tc>
                <a:tc>
                  <a:txBody>
                    <a:bodyPr/>
                    <a:lstStyle/>
                    <a:p>
                      <a:r>
                        <a:rPr lang="id-ID" sz="1800" dirty="0" smtClean="0"/>
                        <a:t>No. Perk</a:t>
                      </a:r>
                      <a:endParaRPr lang="id-ID" sz="1800" dirty="0"/>
                    </a:p>
                  </a:txBody>
                  <a:tcPr marT="45723" marB="45723"/>
                </a:tc>
                <a:tc>
                  <a:txBody>
                    <a:bodyPr/>
                    <a:lstStyle/>
                    <a:p>
                      <a:r>
                        <a:rPr lang="id-ID" sz="1800" dirty="0" smtClean="0"/>
                        <a:t>Jumlah</a:t>
                      </a:r>
                      <a:endParaRPr lang="id-ID" sz="1800" dirty="0"/>
                    </a:p>
                  </a:txBody>
                  <a:tcPr marT="45723" marB="45723"/>
                </a:tc>
                <a:tc>
                  <a:txBody>
                    <a:bodyPr/>
                    <a:lstStyle/>
                    <a:p>
                      <a:r>
                        <a:rPr lang="id-ID" sz="1800" dirty="0" smtClean="0"/>
                        <a:t>Saldo hari ini</a:t>
                      </a:r>
                      <a:endParaRPr lang="id-ID" sz="1800" dirty="0"/>
                    </a:p>
                  </a:txBody>
                  <a:tcPr marT="45723" marB="45723"/>
                </a:tc>
              </a:tr>
              <a:tr h="3078711">
                <a:tc>
                  <a:txBody>
                    <a:bodyPr/>
                    <a:lstStyle/>
                    <a:p>
                      <a:r>
                        <a:rPr lang="id-ID" sz="1400" dirty="0" smtClean="0"/>
                        <a:t>2009</a:t>
                      </a:r>
                    </a:p>
                    <a:p>
                      <a:r>
                        <a:rPr lang="id-ID" sz="1400" dirty="0" smtClean="0"/>
                        <a:t>1/6</a:t>
                      </a:r>
                    </a:p>
                    <a:p>
                      <a:r>
                        <a:rPr lang="id-ID" sz="1400" dirty="0" smtClean="0"/>
                        <a:t>2/6</a:t>
                      </a:r>
                    </a:p>
                    <a:p>
                      <a:r>
                        <a:rPr lang="id-ID" sz="1400" dirty="0" smtClean="0"/>
                        <a:t>3/6</a:t>
                      </a:r>
                    </a:p>
                    <a:p>
                      <a:r>
                        <a:rPr lang="id-ID" sz="1400" dirty="0" smtClean="0"/>
                        <a:t>4/6</a:t>
                      </a:r>
                    </a:p>
                    <a:p>
                      <a:r>
                        <a:rPr lang="id-ID" sz="1400" dirty="0" smtClean="0"/>
                        <a:t>5/6</a:t>
                      </a:r>
                    </a:p>
                    <a:p>
                      <a:r>
                        <a:rPr lang="id-ID" sz="1400" dirty="0" smtClean="0"/>
                        <a:t>6/6</a:t>
                      </a:r>
                    </a:p>
                    <a:p>
                      <a:r>
                        <a:rPr lang="id-ID" sz="1400" dirty="0" smtClean="0"/>
                        <a:t>11/6</a:t>
                      </a:r>
                    </a:p>
                    <a:p>
                      <a:endParaRPr lang="id-ID" sz="1400" dirty="0" smtClean="0"/>
                    </a:p>
                    <a:p>
                      <a:endParaRPr lang="id-ID" sz="1400" dirty="0" smtClean="0"/>
                    </a:p>
                    <a:p>
                      <a:r>
                        <a:rPr lang="id-ID" sz="1400" dirty="0" smtClean="0"/>
                        <a:t>16/6</a:t>
                      </a:r>
                    </a:p>
                    <a:p>
                      <a:r>
                        <a:rPr lang="id-ID" sz="1400" dirty="0" smtClean="0"/>
                        <a:t>21/6</a:t>
                      </a:r>
                    </a:p>
                    <a:p>
                      <a:endParaRPr lang="id-ID" sz="1400" dirty="0" smtClean="0"/>
                    </a:p>
                    <a:p>
                      <a:r>
                        <a:rPr lang="id-ID" sz="1400" dirty="0" smtClean="0"/>
                        <a:t>26/6</a:t>
                      </a:r>
                      <a:endParaRPr lang="id-ID" sz="1400" dirty="0"/>
                    </a:p>
                  </a:txBody>
                  <a:tcPr marT="45723" marB="45723">
                    <a:solidFill>
                      <a:srgbClr val="F9A5ED"/>
                    </a:solidFill>
                  </a:tcPr>
                </a:tc>
                <a:tc>
                  <a:txBody>
                    <a:bodyPr/>
                    <a:lstStyle/>
                    <a:p>
                      <a:pPr algn="ctr"/>
                      <a:endParaRPr lang="id-ID" sz="1400" dirty="0" smtClean="0"/>
                    </a:p>
                    <a:p>
                      <a:pPr algn="ctr"/>
                      <a:r>
                        <a:rPr lang="id-ID" sz="1400" dirty="0" smtClean="0"/>
                        <a:t>KM</a:t>
                      </a:r>
                      <a:r>
                        <a:rPr lang="id-ID" sz="1400" baseline="0" dirty="0" smtClean="0"/>
                        <a:t> 001</a:t>
                      </a:r>
                    </a:p>
                    <a:p>
                      <a:pPr algn="ctr"/>
                      <a:r>
                        <a:rPr lang="id-ID" sz="1400" baseline="0" dirty="0" smtClean="0"/>
                        <a:t>KK 001</a:t>
                      </a:r>
                    </a:p>
                    <a:p>
                      <a:pPr algn="ctr"/>
                      <a:r>
                        <a:rPr lang="id-ID" sz="1400" baseline="0" dirty="0" smtClean="0"/>
                        <a:t>KK 002</a:t>
                      </a:r>
                    </a:p>
                    <a:p>
                      <a:pPr algn="ctr"/>
                      <a:r>
                        <a:rPr lang="id-ID" sz="1400" baseline="0" dirty="0" smtClean="0"/>
                        <a:t>KK 003</a:t>
                      </a:r>
                    </a:p>
                    <a:p>
                      <a:pPr algn="ctr"/>
                      <a:r>
                        <a:rPr lang="id-ID" sz="1400" baseline="0" dirty="0" smtClean="0"/>
                        <a:t>KK 004</a:t>
                      </a:r>
                    </a:p>
                    <a:p>
                      <a:pPr algn="ctr"/>
                      <a:r>
                        <a:rPr lang="id-ID" sz="1400" baseline="0" dirty="0" smtClean="0"/>
                        <a:t>KK 005</a:t>
                      </a:r>
                    </a:p>
                    <a:p>
                      <a:pPr algn="ctr"/>
                      <a:r>
                        <a:rPr lang="id-ID" sz="1400" baseline="0" dirty="0" smtClean="0"/>
                        <a:t>KK 006</a:t>
                      </a:r>
                    </a:p>
                    <a:p>
                      <a:pPr algn="ctr"/>
                      <a:r>
                        <a:rPr lang="id-ID" sz="1400" baseline="0" dirty="0" smtClean="0"/>
                        <a:t>KK 007</a:t>
                      </a:r>
                    </a:p>
                    <a:p>
                      <a:pPr algn="ctr"/>
                      <a:r>
                        <a:rPr lang="id-ID" sz="1400" baseline="0" dirty="0" smtClean="0"/>
                        <a:t>KK 008</a:t>
                      </a:r>
                    </a:p>
                    <a:p>
                      <a:pPr algn="ctr"/>
                      <a:r>
                        <a:rPr lang="id-ID" sz="1400" baseline="0" dirty="0" smtClean="0"/>
                        <a:t>KK 009</a:t>
                      </a:r>
                    </a:p>
                    <a:p>
                      <a:pPr algn="ctr"/>
                      <a:r>
                        <a:rPr lang="id-ID" sz="1400" baseline="0" dirty="0" smtClean="0"/>
                        <a:t>KK 010</a:t>
                      </a:r>
                    </a:p>
                    <a:p>
                      <a:pPr algn="ctr"/>
                      <a:r>
                        <a:rPr lang="id-ID" sz="1400" baseline="0" dirty="0" smtClean="0"/>
                        <a:t>KK 011</a:t>
                      </a:r>
                    </a:p>
                    <a:p>
                      <a:pPr algn="ctr"/>
                      <a:r>
                        <a:rPr lang="id-ID" sz="1400" baseline="0" dirty="0" smtClean="0"/>
                        <a:t>KK 012</a:t>
                      </a:r>
                      <a:endParaRPr lang="id-ID" sz="1400" dirty="0"/>
                    </a:p>
                  </a:txBody>
                  <a:tcPr marT="45723" marB="45723">
                    <a:solidFill>
                      <a:srgbClr val="F9A5ED"/>
                    </a:solidFill>
                  </a:tcPr>
                </a:tc>
                <a:tc>
                  <a:txBody>
                    <a:bodyPr/>
                    <a:lstStyle/>
                    <a:p>
                      <a:endParaRPr lang="id-ID" sz="1400" dirty="0" smtClean="0"/>
                    </a:p>
                    <a:p>
                      <a:r>
                        <a:rPr lang="id-ID" sz="1400" dirty="0" smtClean="0"/>
                        <a:t>Pembentukan dana kas kecil</a:t>
                      </a:r>
                    </a:p>
                    <a:p>
                      <a:r>
                        <a:rPr lang="id-ID" sz="1400" dirty="0" smtClean="0"/>
                        <a:t>Sapu,</a:t>
                      </a:r>
                      <a:r>
                        <a:rPr lang="id-ID" sz="1400" baseline="0" dirty="0" smtClean="0"/>
                        <a:t> wipol, keramik, pel</a:t>
                      </a:r>
                    </a:p>
                    <a:p>
                      <a:r>
                        <a:rPr lang="id-ID" sz="1400" baseline="0" dirty="0" smtClean="0"/>
                        <a:t>Alat tulis kantor</a:t>
                      </a:r>
                    </a:p>
                    <a:p>
                      <a:r>
                        <a:rPr lang="id-ID" sz="1400" baseline="0" dirty="0" smtClean="0"/>
                        <a:t>Foto copy &amp; HVS</a:t>
                      </a:r>
                    </a:p>
                    <a:p>
                      <a:r>
                        <a:rPr lang="id-ID" sz="1400" baseline="0" dirty="0" smtClean="0"/>
                        <a:t>Ongkos angkut /Arman</a:t>
                      </a:r>
                    </a:p>
                    <a:p>
                      <a:r>
                        <a:rPr lang="id-ID" sz="1400" baseline="0" dirty="0" smtClean="0"/>
                        <a:t>SPBU/ pengisian bensin</a:t>
                      </a:r>
                    </a:p>
                    <a:p>
                      <a:r>
                        <a:rPr lang="id-ID" sz="1400" baseline="0" dirty="0" smtClean="0"/>
                        <a:t>Rekening telepon/ PT Telkom</a:t>
                      </a:r>
                    </a:p>
                    <a:p>
                      <a:r>
                        <a:rPr lang="id-ID" sz="1400" baseline="0" dirty="0" smtClean="0"/>
                        <a:t>Rekening listrik/ PT PLN</a:t>
                      </a:r>
                    </a:p>
                    <a:p>
                      <a:r>
                        <a:rPr lang="id-ID" sz="1400" baseline="0" dirty="0" smtClean="0"/>
                        <a:t>Rekening air/ PDAM</a:t>
                      </a:r>
                    </a:p>
                    <a:p>
                      <a:r>
                        <a:rPr lang="id-ID" sz="1400" baseline="0" dirty="0" smtClean="0"/>
                        <a:t>Tinta Printer/ Gramedia</a:t>
                      </a:r>
                    </a:p>
                    <a:p>
                      <a:r>
                        <a:rPr lang="id-ID" sz="1400" baseline="0" dirty="0" smtClean="0"/>
                        <a:t>SPBU/Pengisian Solar</a:t>
                      </a:r>
                    </a:p>
                    <a:p>
                      <a:r>
                        <a:rPr lang="id-ID" sz="1400" baseline="0" dirty="0" smtClean="0"/>
                        <a:t>Snack rapat/ Toko Roti Anis</a:t>
                      </a:r>
                    </a:p>
                    <a:p>
                      <a:r>
                        <a:rPr lang="id-ID" sz="1400" baseline="0" dirty="0" smtClean="0"/>
                        <a:t>Biaya transportasi/ Arman</a:t>
                      </a:r>
                      <a:endParaRPr lang="id-ID" sz="1400" dirty="0"/>
                    </a:p>
                  </a:txBody>
                  <a:tcPr marT="45723" marB="45723">
                    <a:solidFill>
                      <a:srgbClr val="F9A5ED"/>
                    </a:solidFill>
                  </a:tcPr>
                </a:tc>
                <a:tc>
                  <a:txBody>
                    <a:bodyPr/>
                    <a:lstStyle/>
                    <a:p>
                      <a:endParaRPr lang="id-ID" sz="1400" dirty="0" smtClean="0"/>
                    </a:p>
                    <a:p>
                      <a:pPr algn="ctr"/>
                      <a:r>
                        <a:rPr lang="id-ID" sz="1400" dirty="0" smtClean="0"/>
                        <a:t>-</a:t>
                      </a:r>
                    </a:p>
                    <a:p>
                      <a:pPr algn="ctr"/>
                      <a:r>
                        <a:rPr lang="id-ID" sz="1400" dirty="0" smtClean="0"/>
                        <a:t>410</a:t>
                      </a:r>
                    </a:p>
                    <a:p>
                      <a:pPr algn="ctr"/>
                      <a:r>
                        <a:rPr lang="id-ID" sz="1400" dirty="0" smtClean="0"/>
                        <a:t>411</a:t>
                      </a:r>
                    </a:p>
                    <a:p>
                      <a:pPr algn="ctr"/>
                      <a:r>
                        <a:rPr lang="id-ID" sz="1400" dirty="0" smtClean="0"/>
                        <a:t>411</a:t>
                      </a:r>
                    </a:p>
                    <a:p>
                      <a:pPr algn="ctr"/>
                      <a:r>
                        <a:rPr lang="id-ID" sz="1400" dirty="0" smtClean="0"/>
                        <a:t>412</a:t>
                      </a:r>
                    </a:p>
                    <a:p>
                      <a:pPr algn="ctr"/>
                      <a:r>
                        <a:rPr lang="id-ID" sz="1400" dirty="0" smtClean="0"/>
                        <a:t>412</a:t>
                      </a:r>
                    </a:p>
                    <a:p>
                      <a:pPr algn="ctr"/>
                      <a:r>
                        <a:rPr lang="id-ID" sz="1400" dirty="0" smtClean="0"/>
                        <a:t>413</a:t>
                      </a:r>
                    </a:p>
                    <a:p>
                      <a:pPr algn="ctr"/>
                      <a:r>
                        <a:rPr lang="id-ID" sz="1400" dirty="0" smtClean="0"/>
                        <a:t>414</a:t>
                      </a:r>
                    </a:p>
                    <a:p>
                      <a:pPr algn="ctr"/>
                      <a:r>
                        <a:rPr lang="id-ID" sz="1400" dirty="0" smtClean="0"/>
                        <a:t>414</a:t>
                      </a:r>
                    </a:p>
                    <a:p>
                      <a:pPr algn="ctr"/>
                      <a:r>
                        <a:rPr lang="id-ID" sz="1400" dirty="0" smtClean="0"/>
                        <a:t>411</a:t>
                      </a:r>
                    </a:p>
                    <a:p>
                      <a:pPr algn="ctr"/>
                      <a:r>
                        <a:rPr lang="id-ID" sz="1400" dirty="0" smtClean="0"/>
                        <a:t>412</a:t>
                      </a:r>
                    </a:p>
                    <a:p>
                      <a:pPr algn="ctr"/>
                      <a:r>
                        <a:rPr lang="id-ID" sz="1400" dirty="0" smtClean="0"/>
                        <a:t>415</a:t>
                      </a:r>
                    </a:p>
                    <a:p>
                      <a:pPr algn="ctr"/>
                      <a:r>
                        <a:rPr lang="id-ID" sz="1400" dirty="0" smtClean="0"/>
                        <a:t>412</a:t>
                      </a:r>
                      <a:endParaRPr lang="id-ID" sz="1400" dirty="0"/>
                    </a:p>
                  </a:txBody>
                  <a:tcPr marT="45723" marB="45723">
                    <a:solidFill>
                      <a:srgbClr val="F9A5ED"/>
                    </a:solidFill>
                  </a:tcPr>
                </a:tc>
                <a:tc>
                  <a:txBody>
                    <a:bodyPr/>
                    <a:lstStyle/>
                    <a:p>
                      <a:endParaRPr lang="id-ID" sz="1400" dirty="0" smtClean="0"/>
                    </a:p>
                    <a:p>
                      <a:r>
                        <a:rPr lang="id-ID" sz="1400" dirty="0" smtClean="0"/>
                        <a:t>-</a:t>
                      </a:r>
                    </a:p>
                    <a:p>
                      <a:r>
                        <a:rPr lang="id-ID" sz="1400" dirty="0" smtClean="0"/>
                        <a:t>Rp 300.000,00</a:t>
                      </a:r>
                    </a:p>
                    <a:p>
                      <a:r>
                        <a:rPr lang="id-ID" sz="1400" dirty="0" smtClean="0"/>
                        <a:t>Rp 300.000,00</a:t>
                      </a:r>
                    </a:p>
                    <a:p>
                      <a:r>
                        <a:rPr lang="id-ID" sz="1400" dirty="0" smtClean="0"/>
                        <a:t>Rp 200.000,00</a:t>
                      </a:r>
                    </a:p>
                    <a:p>
                      <a:r>
                        <a:rPr lang="id-ID" sz="1400" dirty="0" smtClean="0"/>
                        <a:t>Rp 100.000,00</a:t>
                      </a:r>
                    </a:p>
                    <a:p>
                      <a:r>
                        <a:rPr lang="id-ID" sz="1400" dirty="0" smtClean="0"/>
                        <a:t>Rp 150.000,00</a:t>
                      </a:r>
                    </a:p>
                    <a:p>
                      <a:r>
                        <a:rPr lang="id-ID" sz="1400" dirty="0" smtClean="0"/>
                        <a:t>Rp 500.000,00</a:t>
                      </a:r>
                    </a:p>
                    <a:p>
                      <a:r>
                        <a:rPr lang="id-ID" sz="1400" dirty="0" smtClean="0"/>
                        <a:t>Rp</a:t>
                      </a:r>
                      <a:r>
                        <a:rPr lang="id-ID" sz="1400" baseline="0" dirty="0" smtClean="0"/>
                        <a:t> 300.000,00</a:t>
                      </a:r>
                    </a:p>
                    <a:p>
                      <a:r>
                        <a:rPr lang="id-ID" sz="1400" baseline="0" dirty="0" smtClean="0"/>
                        <a:t>Rp 200.000,00</a:t>
                      </a:r>
                    </a:p>
                    <a:p>
                      <a:r>
                        <a:rPr lang="id-ID" sz="1400" baseline="0" dirty="0" smtClean="0"/>
                        <a:t>Rp 300.000,00</a:t>
                      </a:r>
                    </a:p>
                    <a:p>
                      <a:r>
                        <a:rPr lang="id-ID" sz="1400" baseline="0" dirty="0" smtClean="0"/>
                        <a:t>Rp 150.000,00</a:t>
                      </a:r>
                    </a:p>
                    <a:p>
                      <a:r>
                        <a:rPr lang="id-ID" sz="1400" baseline="0" dirty="0" smtClean="0"/>
                        <a:t>Rp 300.000,00</a:t>
                      </a:r>
                    </a:p>
                    <a:p>
                      <a:r>
                        <a:rPr lang="id-ID" sz="1400" baseline="0" dirty="0" smtClean="0"/>
                        <a:t>Rp 100.000,00</a:t>
                      </a:r>
                      <a:endParaRPr lang="id-ID" sz="1400" dirty="0"/>
                    </a:p>
                  </a:txBody>
                  <a:tcPr marT="45723" marB="45723">
                    <a:solidFill>
                      <a:srgbClr val="F9A5ED"/>
                    </a:solidFill>
                  </a:tcPr>
                </a:tc>
                <a:tc>
                  <a:txBody>
                    <a:bodyPr/>
                    <a:lstStyle/>
                    <a:p>
                      <a:endParaRPr lang="id-ID" sz="1400" dirty="0" smtClean="0"/>
                    </a:p>
                    <a:p>
                      <a:r>
                        <a:rPr lang="id-ID" sz="1400" dirty="0" smtClean="0"/>
                        <a:t>Rp 3.500.000,00</a:t>
                      </a:r>
                    </a:p>
                    <a:p>
                      <a:r>
                        <a:rPr lang="id-ID" sz="1400" dirty="0" smtClean="0"/>
                        <a:t>Rp 3.200.000,00</a:t>
                      </a:r>
                    </a:p>
                    <a:p>
                      <a:r>
                        <a:rPr lang="id-ID" sz="1400" dirty="0" smtClean="0"/>
                        <a:t>Rp 2.900.000,00</a:t>
                      </a:r>
                    </a:p>
                    <a:p>
                      <a:r>
                        <a:rPr lang="id-ID" sz="1400" dirty="0" smtClean="0"/>
                        <a:t>Rp 2.700.000,00</a:t>
                      </a:r>
                    </a:p>
                    <a:p>
                      <a:r>
                        <a:rPr lang="id-ID" sz="1400" dirty="0" smtClean="0"/>
                        <a:t>Rp 2.600.000,00</a:t>
                      </a:r>
                    </a:p>
                    <a:p>
                      <a:r>
                        <a:rPr lang="id-ID" sz="1400" dirty="0" smtClean="0"/>
                        <a:t>Rp 2.450.000,00</a:t>
                      </a:r>
                    </a:p>
                    <a:p>
                      <a:r>
                        <a:rPr lang="id-ID" sz="1400" dirty="0" smtClean="0"/>
                        <a:t>Rp 1.950.000,00</a:t>
                      </a:r>
                    </a:p>
                    <a:p>
                      <a:r>
                        <a:rPr lang="id-ID" sz="1400" dirty="0" smtClean="0"/>
                        <a:t>Rp 1.650.000,00</a:t>
                      </a:r>
                    </a:p>
                    <a:p>
                      <a:r>
                        <a:rPr lang="id-ID" sz="1400" dirty="0" smtClean="0"/>
                        <a:t>Rp 1.450.000,00</a:t>
                      </a:r>
                    </a:p>
                    <a:p>
                      <a:r>
                        <a:rPr lang="id-ID" sz="1400" dirty="0" smtClean="0"/>
                        <a:t>Rp 1.150.000,00</a:t>
                      </a:r>
                    </a:p>
                    <a:p>
                      <a:r>
                        <a:rPr lang="id-ID" sz="1400" dirty="0" smtClean="0"/>
                        <a:t>Rp</a:t>
                      </a:r>
                      <a:r>
                        <a:rPr lang="id-ID" sz="1400" baseline="0" dirty="0" smtClean="0"/>
                        <a:t> 1.000.000,00</a:t>
                      </a:r>
                    </a:p>
                    <a:p>
                      <a:r>
                        <a:rPr lang="id-ID" sz="1400" baseline="0" dirty="0" smtClean="0"/>
                        <a:t>Rp     700.000,00</a:t>
                      </a:r>
                    </a:p>
                    <a:p>
                      <a:r>
                        <a:rPr lang="id-ID" sz="1400" baseline="0" dirty="0" smtClean="0"/>
                        <a:t>Rp     600.000,00</a:t>
                      </a:r>
                      <a:endParaRPr lang="id-ID" sz="1400" dirty="0"/>
                    </a:p>
                  </a:txBody>
                  <a:tcPr marT="45723" marB="45723">
                    <a:solidFill>
                      <a:srgbClr val="F9A5ED"/>
                    </a:solidFill>
                  </a:tcPr>
                </a:tc>
              </a:tr>
              <a:tr h="518199">
                <a:tc>
                  <a:txBody>
                    <a:bodyPr/>
                    <a:lstStyle/>
                    <a:p>
                      <a:r>
                        <a:rPr lang="id-ID" sz="1400" dirty="0" smtClean="0"/>
                        <a:t>Jumlah </a:t>
                      </a:r>
                    </a:p>
                    <a:p>
                      <a:r>
                        <a:rPr lang="id-ID" sz="1400" dirty="0" smtClean="0"/>
                        <a:t>Sisa kas</a:t>
                      </a:r>
                      <a:endParaRPr lang="id-ID" sz="1400" dirty="0"/>
                    </a:p>
                  </a:txBody>
                  <a:tcPr marT="45723" marB="45723"/>
                </a:tc>
                <a:tc>
                  <a:txBody>
                    <a:bodyPr/>
                    <a:lstStyle/>
                    <a:p>
                      <a:r>
                        <a:rPr lang="id-ID" sz="1400" dirty="0" smtClean="0"/>
                        <a:t>Pengeluaran</a:t>
                      </a:r>
                    </a:p>
                    <a:p>
                      <a:r>
                        <a:rPr lang="id-ID" sz="1400" dirty="0" smtClean="0"/>
                        <a:t>saat ini</a:t>
                      </a:r>
                      <a:endParaRPr lang="id-ID" sz="1400" dirty="0"/>
                    </a:p>
                  </a:txBody>
                  <a:tcPr marT="45723" marB="45723"/>
                </a:tc>
                <a:tc>
                  <a:txBody>
                    <a:bodyPr/>
                    <a:lstStyle/>
                    <a:p>
                      <a:endParaRPr lang="id-ID" sz="1400" dirty="0"/>
                    </a:p>
                  </a:txBody>
                  <a:tcPr marT="45723" marB="45723"/>
                </a:tc>
                <a:tc>
                  <a:txBody>
                    <a:bodyPr/>
                    <a:lstStyle/>
                    <a:p>
                      <a:endParaRPr lang="id-ID" sz="1400"/>
                    </a:p>
                  </a:txBody>
                  <a:tcPr marT="45723" marB="45723"/>
                </a:tc>
                <a:tc>
                  <a:txBody>
                    <a:bodyPr/>
                    <a:lstStyle/>
                    <a:p>
                      <a:r>
                        <a:rPr lang="id-ID" sz="1400" dirty="0" smtClean="0"/>
                        <a:t>Rp 2.900.000,00</a:t>
                      </a:r>
                    </a:p>
                    <a:p>
                      <a:r>
                        <a:rPr lang="id-ID" sz="1400" dirty="0" smtClean="0"/>
                        <a:t>Rp</a:t>
                      </a:r>
                      <a:r>
                        <a:rPr lang="id-ID" sz="1400" baseline="0" dirty="0" smtClean="0"/>
                        <a:t>     600.000,00</a:t>
                      </a:r>
                      <a:endParaRPr lang="id-ID" sz="1400" dirty="0"/>
                    </a:p>
                  </a:txBody>
                  <a:tcPr marT="45723" marB="45723"/>
                </a:tc>
                <a:tc>
                  <a:txBody>
                    <a:bodyPr/>
                    <a:lstStyle/>
                    <a:p>
                      <a:endParaRPr lang="id-ID" sz="1400" dirty="0"/>
                    </a:p>
                  </a:txBody>
                  <a:tcPr marT="45723" marB="45723"/>
                </a:tc>
              </a:tr>
            </a:tbl>
          </a:graphicData>
        </a:graphic>
      </p:graphicFrame>
    </p:spTree>
    <p:extLst>
      <p:ext uri="{BB962C8B-B14F-4D97-AF65-F5344CB8AC3E}">
        <p14:creationId xmlns:p14="http://schemas.microsoft.com/office/powerpoint/2010/main" val="265644440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2678806" y="1571223"/>
            <a:ext cx="6915955" cy="1017431"/>
          </a:xfrm>
          <a:solidFill>
            <a:srgbClr val="F9A5ED">
              <a:alpha val="76862"/>
            </a:srgbClr>
          </a:solidFill>
        </p:spPr>
        <p:txBody>
          <a:bodyPr/>
          <a:lstStyle/>
          <a:p>
            <a:pPr eaLnBrk="1" hangingPunct="1"/>
            <a:r>
              <a:rPr lang="id-ID" dirty="0" smtClean="0"/>
              <a:t>Bukti transaksi</a:t>
            </a:r>
          </a:p>
        </p:txBody>
      </p:sp>
      <p:sp>
        <p:nvSpPr>
          <p:cNvPr id="22531" name="Subtitle 2"/>
          <p:cNvSpPr>
            <a:spLocks noGrp="1"/>
          </p:cNvSpPr>
          <p:nvPr>
            <p:ph type="subTitle" idx="1"/>
          </p:nvPr>
        </p:nvSpPr>
        <p:spPr>
          <a:xfrm>
            <a:off x="2678806" y="2588654"/>
            <a:ext cx="6915955" cy="2717443"/>
          </a:xfrm>
          <a:solidFill>
            <a:srgbClr val="FFFF00">
              <a:alpha val="76862"/>
            </a:srgbClr>
          </a:solidFill>
        </p:spPr>
        <p:txBody>
          <a:bodyPr>
            <a:noAutofit/>
          </a:bodyPr>
          <a:lstStyle/>
          <a:p>
            <a:pPr algn="l" eaLnBrk="1" hangingPunct="1"/>
            <a:r>
              <a:rPr lang="id-ID" sz="3600" dirty="0" smtClean="0">
                <a:solidFill>
                  <a:schemeClr val="tx1"/>
                </a:solidFill>
              </a:rPr>
              <a:t>Pengertian transaksi keuangan adalah segala kegiatan yang dapat mempengaruhi posisi keuangan perusahaan.</a:t>
            </a:r>
          </a:p>
        </p:txBody>
      </p:sp>
    </p:spTree>
    <p:extLst>
      <p:ext uri="{BB962C8B-B14F-4D97-AF65-F5344CB8AC3E}">
        <p14:creationId xmlns:p14="http://schemas.microsoft.com/office/powerpoint/2010/main" val="21446029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amond(in)">
                                      <p:cBhvr>
                                        <p:cTn id="7" dur="20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531">
                                            <p:bg/>
                                          </p:spTgt>
                                        </p:tgtEl>
                                        <p:attrNameLst>
                                          <p:attrName>style.visibility</p:attrName>
                                        </p:attrNameLst>
                                      </p:cBhvr>
                                      <p:to>
                                        <p:strVal val="visible"/>
                                      </p:to>
                                    </p:set>
                                    <p:animEffect transition="in" filter="slide(fromBottom)">
                                      <p:cBhvr>
                                        <p:cTn id="12" dur="500"/>
                                        <p:tgtEl>
                                          <p:spTgt spid="22531">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2531">
                                            <p:txEl>
                                              <p:pRg st="0" end="0"/>
                                            </p:txEl>
                                          </p:spTgt>
                                        </p:tgtEl>
                                        <p:attrNameLst>
                                          <p:attrName>style.visibility</p:attrName>
                                        </p:attrNameLst>
                                      </p:cBhvr>
                                      <p:to>
                                        <p:strVal val="visible"/>
                                      </p:to>
                                    </p:set>
                                    <p:animEffect transition="in" filter="slide(fromBottom)">
                                      <p:cBhvr>
                                        <p:cTn id="17" dur="5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429555" y="991673"/>
            <a:ext cx="9311425" cy="940158"/>
          </a:xfrm>
          <a:solidFill>
            <a:srgbClr val="F9A5ED"/>
          </a:solidFill>
        </p:spPr>
        <p:txBody>
          <a:bodyPr/>
          <a:lstStyle/>
          <a:p>
            <a:pPr algn="l" eaLnBrk="1" hangingPunct="1"/>
            <a:r>
              <a:rPr lang="id-ID" dirty="0" smtClean="0"/>
              <a:t>Rekapitulasi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3936154"/>
              </p:ext>
            </p:extLst>
          </p:nvPr>
        </p:nvGraphicFramePr>
        <p:xfrm>
          <a:off x="1416677" y="1996225"/>
          <a:ext cx="9362940" cy="3168203"/>
        </p:xfrm>
        <a:graphic>
          <a:graphicData uri="http://schemas.openxmlformats.org/drawingml/2006/table">
            <a:tbl>
              <a:tblPr firstRow="1" bandRow="1">
                <a:tableStyleId>{5C22544A-7EE6-4342-B048-85BDC9FD1C3A}</a:tableStyleId>
              </a:tblPr>
              <a:tblGrid>
                <a:gridCol w="1267874"/>
                <a:gridCol w="3413596"/>
                <a:gridCol w="2340735"/>
                <a:gridCol w="2340735"/>
              </a:tblGrid>
              <a:tr h="386587">
                <a:tc>
                  <a:txBody>
                    <a:bodyPr/>
                    <a:lstStyle/>
                    <a:p>
                      <a:r>
                        <a:rPr lang="id-ID" sz="1800" dirty="0" smtClean="0"/>
                        <a:t>No. Perk</a:t>
                      </a:r>
                      <a:endParaRPr lang="id-ID" sz="1800" dirty="0"/>
                    </a:p>
                  </a:txBody>
                  <a:tcPr marT="45715" marB="45715"/>
                </a:tc>
                <a:tc>
                  <a:txBody>
                    <a:bodyPr/>
                    <a:lstStyle/>
                    <a:p>
                      <a:r>
                        <a:rPr lang="id-ID" sz="1800" dirty="0" smtClean="0"/>
                        <a:t>Nama Perkiraan</a:t>
                      </a:r>
                      <a:endParaRPr lang="id-ID" sz="1800" dirty="0"/>
                    </a:p>
                  </a:txBody>
                  <a:tcPr marT="45715" marB="45715"/>
                </a:tc>
                <a:tc>
                  <a:txBody>
                    <a:bodyPr/>
                    <a:lstStyle/>
                    <a:p>
                      <a:r>
                        <a:rPr lang="id-ID" sz="1800" dirty="0" smtClean="0"/>
                        <a:t>Jumlah</a:t>
                      </a:r>
                      <a:endParaRPr lang="id-ID" sz="1800" dirty="0"/>
                    </a:p>
                  </a:txBody>
                  <a:tcPr marT="45715" marB="45715"/>
                </a:tc>
                <a:tc>
                  <a:txBody>
                    <a:bodyPr/>
                    <a:lstStyle/>
                    <a:p>
                      <a:endParaRPr lang="id-ID" sz="1800" dirty="0"/>
                    </a:p>
                  </a:txBody>
                  <a:tcPr marT="45715" marB="45715"/>
                </a:tc>
              </a:tr>
              <a:tr h="2126280">
                <a:tc>
                  <a:txBody>
                    <a:bodyPr/>
                    <a:lstStyle/>
                    <a:p>
                      <a:r>
                        <a:rPr lang="id-ID" sz="1800" dirty="0" smtClean="0"/>
                        <a:t>410</a:t>
                      </a:r>
                    </a:p>
                    <a:p>
                      <a:r>
                        <a:rPr lang="id-ID" sz="1800" dirty="0" smtClean="0"/>
                        <a:t>411</a:t>
                      </a:r>
                    </a:p>
                    <a:p>
                      <a:r>
                        <a:rPr lang="id-ID" sz="1800" dirty="0" smtClean="0"/>
                        <a:t>412</a:t>
                      </a:r>
                    </a:p>
                    <a:p>
                      <a:r>
                        <a:rPr lang="id-ID" sz="1800" dirty="0" smtClean="0"/>
                        <a:t>413</a:t>
                      </a:r>
                    </a:p>
                    <a:p>
                      <a:r>
                        <a:rPr lang="id-ID" sz="1800" dirty="0" smtClean="0"/>
                        <a:t>414</a:t>
                      </a:r>
                    </a:p>
                    <a:p>
                      <a:r>
                        <a:rPr lang="id-ID" sz="1800" dirty="0" smtClean="0"/>
                        <a:t>415</a:t>
                      </a:r>
                      <a:endParaRPr lang="id-ID" sz="1800" dirty="0"/>
                    </a:p>
                  </a:txBody>
                  <a:tcPr marT="45715" marB="45715">
                    <a:solidFill>
                      <a:srgbClr val="F9A5ED"/>
                    </a:solidFill>
                  </a:tcPr>
                </a:tc>
                <a:tc>
                  <a:txBody>
                    <a:bodyPr/>
                    <a:lstStyle/>
                    <a:p>
                      <a:r>
                        <a:rPr lang="id-ID" sz="1800" dirty="0" smtClean="0"/>
                        <a:t>Keperluan kantor</a:t>
                      </a:r>
                    </a:p>
                    <a:p>
                      <a:r>
                        <a:rPr lang="id-ID" sz="1800" dirty="0" smtClean="0"/>
                        <a:t>Peralatan kantor</a:t>
                      </a:r>
                    </a:p>
                    <a:p>
                      <a:r>
                        <a:rPr lang="id-ID" sz="1800" dirty="0" smtClean="0"/>
                        <a:t>Biaya transportasi</a:t>
                      </a:r>
                    </a:p>
                    <a:p>
                      <a:r>
                        <a:rPr lang="id-ID" sz="1800" dirty="0" smtClean="0"/>
                        <a:t>Biaya telepon</a:t>
                      </a:r>
                    </a:p>
                    <a:p>
                      <a:r>
                        <a:rPr lang="id-ID" sz="1800" dirty="0" smtClean="0"/>
                        <a:t>Biaya listrik dan air</a:t>
                      </a:r>
                    </a:p>
                    <a:p>
                      <a:r>
                        <a:rPr lang="id-ID" sz="1800" dirty="0" smtClean="0"/>
                        <a:t>Makanan</a:t>
                      </a:r>
                      <a:r>
                        <a:rPr lang="id-ID" sz="1800" baseline="0" dirty="0" smtClean="0"/>
                        <a:t> dan minuman</a:t>
                      </a:r>
                      <a:endParaRPr lang="id-ID" sz="1800" dirty="0"/>
                    </a:p>
                  </a:txBody>
                  <a:tcPr marT="45715" marB="45715">
                    <a:solidFill>
                      <a:srgbClr val="F9A5ED"/>
                    </a:solidFill>
                  </a:tcPr>
                </a:tc>
                <a:tc>
                  <a:txBody>
                    <a:bodyPr/>
                    <a:lstStyle/>
                    <a:p>
                      <a:r>
                        <a:rPr lang="id-ID" sz="1800" dirty="0" smtClean="0"/>
                        <a:t>Rp   300.000,00</a:t>
                      </a:r>
                    </a:p>
                    <a:p>
                      <a:r>
                        <a:rPr lang="id-ID" sz="1800" dirty="0" smtClean="0"/>
                        <a:t>Rp   800.000,00</a:t>
                      </a:r>
                    </a:p>
                    <a:p>
                      <a:r>
                        <a:rPr lang="id-ID" sz="1800" dirty="0" smtClean="0"/>
                        <a:t>Rp   500.000,00</a:t>
                      </a:r>
                    </a:p>
                    <a:p>
                      <a:r>
                        <a:rPr lang="id-ID" sz="1800" dirty="0" smtClean="0"/>
                        <a:t>Rp   500.000,00</a:t>
                      </a:r>
                    </a:p>
                    <a:p>
                      <a:r>
                        <a:rPr lang="id-ID" sz="1800" dirty="0" smtClean="0"/>
                        <a:t>Rp   500.000,00</a:t>
                      </a:r>
                    </a:p>
                    <a:p>
                      <a:r>
                        <a:rPr lang="id-ID" sz="1800" dirty="0" smtClean="0"/>
                        <a:t>Rp   300.000,00</a:t>
                      </a:r>
                    </a:p>
                    <a:p>
                      <a:endParaRPr lang="id-ID" sz="1800" dirty="0"/>
                    </a:p>
                  </a:txBody>
                  <a:tcPr marT="45715" marB="45715">
                    <a:solidFill>
                      <a:srgbClr val="F9A5ED"/>
                    </a:solidFill>
                  </a:tcPr>
                </a:tc>
                <a:tc>
                  <a:txBody>
                    <a:bodyPr/>
                    <a:lstStyle/>
                    <a:p>
                      <a:r>
                        <a:rPr lang="id-ID" sz="1800" dirty="0" smtClean="0"/>
                        <a:t>Disusun oleh:</a:t>
                      </a:r>
                    </a:p>
                    <a:p>
                      <a:endParaRPr lang="id-ID" sz="1800" dirty="0" smtClean="0"/>
                    </a:p>
                    <a:p>
                      <a:r>
                        <a:rPr lang="id-ID" sz="1800" dirty="0" smtClean="0"/>
                        <a:t>Diperiksa</a:t>
                      </a:r>
                      <a:r>
                        <a:rPr lang="id-ID" sz="1800" baseline="0" dirty="0" smtClean="0"/>
                        <a:t> oleh:</a:t>
                      </a:r>
                    </a:p>
                    <a:p>
                      <a:endParaRPr lang="id-ID" sz="1800" baseline="0" dirty="0" smtClean="0"/>
                    </a:p>
                    <a:p>
                      <a:r>
                        <a:rPr lang="id-ID" sz="1800" baseline="0" dirty="0" smtClean="0"/>
                        <a:t>Disetujui oleh:</a:t>
                      </a:r>
                    </a:p>
                    <a:p>
                      <a:endParaRPr lang="id-ID" sz="1800" dirty="0"/>
                    </a:p>
                  </a:txBody>
                  <a:tcPr marT="45715" marB="45715">
                    <a:solidFill>
                      <a:srgbClr val="F9A5ED"/>
                    </a:solidFill>
                  </a:tcPr>
                </a:tc>
              </a:tr>
              <a:tr h="655336">
                <a:tc>
                  <a:txBody>
                    <a:bodyPr/>
                    <a:lstStyle/>
                    <a:p>
                      <a:endParaRPr lang="id-ID" sz="1800" dirty="0"/>
                    </a:p>
                  </a:txBody>
                  <a:tcPr marT="45715" marB="45715">
                    <a:solidFill>
                      <a:srgbClr val="A3F3FB"/>
                    </a:solidFill>
                  </a:tcPr>
                </a:tc>
                <a:tc>
                  <a:txBody>
                    <a:bodyPr/>
                    <a:lstStyle/>
                    <a:p>
                      <a:r>
                        <a:rPr lang="en-US" sz="1800" smtClean="0"/>
                        <a:t>Jumlah</a:t>
                      </a:r>
                      <a:endParaRPr lang="id-ID" sz="1800" dirty="0"/>
                    </a:p>
                  </a:txBody>
                  <a:tcPr marT="45715" marB="45715">
                    <a:solidFill>
                      <a:srgbClr val="A3F3FB"/>
                    </a:solidFill>
                  </a:tcPr>
                </a:tc>
                <a:tc>
                  <a:txBody>
                    <a:bodyPr/>
                    <a:lstStyle/>
                    <a:p>
                      <a:r>
                        <a:rPr lang="id-ID" sz="1800" dirty="0" smtClean="0"/>
                        <a:t>Rp 2.900.000,00</a:t>
                      </a:r>
                      <a:endParaRPr lang="id-ID" sz="1800" dirty="0"/>
                    </a:p>
                  </a:txBody>
                  <a:tcPr marT="45715" marB="45715">
                    <a:solidFill>
                      <a:srgbClr val="A3F3FB"/>
                    </a:solidFill>
                  </a:tcPr>
                </a:tc>
                <a:tc>
                  <a:txBody>
                    <a:bodyPr/>
                    <a:lstStyle/>
                    <a:p>
                      <a:endParaRPr lang="id-ID" sz="1800" dirty="0"/>
                    </a:p>
                  </a:txBody>
                  <a:tcPr marT="45715" marB="45715">
                    <a:solidFill>
                      <a:srgbClr val="A3F3FB"/>
                    </a:solidFill>
                  </a:tcPr>
                </a:tc>
              </a:tr>
            </a:tbl>
          </a:graphicData>
        </a:graphic>
      </p:graphicFrame>
    </p:spTree>
    <p:extLst>
      <p:ext uri="{BB962C8B-B14F-4D97-AF65-F5344CB8AC3E}">
        <p14:creationId xmlns:p14="http://schemas.microsoft.com/office/powerpoint/2010/main" val="25545502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295401" y="656823"/>
            <a:ext cx="9601196" cy="1287887"/>
          </a:xfrm>
          <a:solidFill>
            <a:srgbClr val="F9A5ED">
              <a:alpha val="74901"/>
            </a:srgbClr>
          </a:solidFill>
        </p:spPr>
        <p:txBody>
          <a:bodyPr/>
          <a:lstStyle/>
          <a:p>
            <a:pPr eaLnBrk="1" hangingPunct="1"/>
            <a:r>
              <a:rPr lang="id-ID" dirty="0" smtClean="0"/>
              <a:t>Jenis-jenis bukti transaksi</a:t>
            </a:r>
          </a:p>
        </p:txBody>
      </p:sp>
      <p:sp>
        <p:nvSpPr>
          <p:cNvPr id="3" name="Content Placeholder 2"/>
          <p:cNvSpPr>
            <a:spLocks noGrp="1"/>
          </p:cNvSpPr>
          <p:nvPr>
            <p:ph idx="1"/>
          </p:nvPr>
        </p:nvSpPr>
        <p:spPr>
          <a:xfrm>
            <a:off x="1295401" y="1944710"/>
            <a:ext cx="9601196" cy="3931158"/>
          </a:xfrm>
          <a:solidFill>
            <a:srgbClr val="FFFF00">
              <a:alpha val="75000"/>
            </a:srgbClr>
          </a:solidFill>
        </p:spPr>
        <p:txBody>
          <a:bodyPr rtlCol="0">
            <a:noAutofit/>
          </a:bodyPr>
          <a:lstStyle/>
          <a:p>
            <a:pPr marL="514350" indent="-514350">
              <a:buFont typeface="Arial" panose="020B0604020202020204" pitchFamily="34" charset="0"/>
              <a:buAutoNum type="arabicPeriod"/>
              <a:defRPr/>
            </a:pPr>
            <a:r>
              <a:rPr lang="id-ID" sz="2800" dirty="0" smtClean="0"/>
              <a:t>Bukti transaksi intern</a:t>
            </a:r>
          </a:p>
          <a:p>
            <a:pPr marL="514350" indent="-514350">
              <a:buFont typeface="Arial" panose="020B0604020202020204" pitchFamily="34" charset="0"/>
              <a:buAutoNum type="arabicPeriod"/>
              <a:defRPr/>
            </a:pPr>
            <a:r>
              <a:rPr lang="id-ID" sz="2800" dirty="0" smtClean="0"/>
              <a:t>Bukti transaksi ekstern, antara lain:</a:t>
            </a:r>
          </a:p>
          <a:p>
            <a:pPr marL="514350" indent="-514350">
              <a:buNone/>
              <a:defRPr/>
            </a:pPr>
            <a:r>
              <a:rPr lang="id-ID" sz="2800" dirty="0" smtClean="0"/>
              <a:t>	a. Faktur (Invoice)</a:t>
            </a:r>
            <a:r>
              <a:rPr lang="en-US" sz="2800" dirty="0" smtClean="0"/>
              <a:t>							e.  </a:t>
            </a:r>
            <a:r>
              <a:rPr lang="en-US" sz="2800" dirty="0" err="1" smtClean="0"/>
              <a:t>Cek</a:t>
            </a:r>
            <a:r>
              <a:rPr lang="en-US" sz="2800" dirty="0" smtClean="0"/>
              <a:t> (check)</a:t>
            </a:r>
            <a:endParaRPr lang="id-ID" sz="2800" dirty="0" smtClean="0"/>
          </a:p>
          <a:p>
            <a:pPr marL="514350" indent="-514350">
              <a:buNone/>
              <a:defRPr/>
            </a:pPr>
            <a:r>
              <a:rPr lang="id-ID" sz="2800" dirty="0" smtClean="0"/>
              <a:t>	b. Kuitansi (official receive)</a:t>
            </a:r>
            <a:r>
              <a:rPr lang="en-US" sz="2800" dirty="0" smtClean="0"/>
              <a:t>				f.  </a:t>
            </a:r>
            <a:r>
              <a:rPr lang="en-US" sz="2800" dirty="0" err="1" smtClean="0"/>
              <a:t>Bilyet</a:t>
            </a:r>
            <a:r>
              <a:rPr lang="en-US" sz="2800" dirty="0" smtClean="0"/>
              <a:t> </a:t>
            </a:r>
            <a:r>
              <a:rPr lang="en-US" sz="2800" dirty="0" err="1" smtClean="0"/>
              <a:t>giro</a:t>
            </a:r>
            <a:endParaRPr lang="id-ID" sz="2800" dirty="0" smtClean="0"/>
          </a:p>
          <a:p>
            <a:pPr marL="514350" indent="-514350">
              <a:buNone/>
              <a:defRPr/>
            </a:pPr>
            <a:r>
              <a:rPr lang="id-ID" sz="2800" dirty="0" smtClean="0"/>
              <a:t>	c. Nota kredit (credit memo)</a:t>
            </a:r>
            <a:r>
              <a:rPr lang="en-US" sz="2800" dirty="0" smtClean="0"/>
              <a:t>				g.  </a:t>
            </a:r>
            <a:r>
              <a:rPr lang="en-US" sz="2800" dirty="0" err="1" smtClean="0"/>
              <a:t>Rekening</a:t>
            </a:r>
            <a:r>
              <a:rPr lang="en-US" sz="2800" dirty="0" smtClean="0"/>
              <a:t> Koran</a:t>
            </a:r>
            <a:endParaRPr lang="id-ID" sz="2800" dirty="0" smtClean="0"/>
          </a:p>
          <a:p>
            <a:pPr marL="514350" indent="-514350">
              <a:buNone/>
              <a:defRPr/>
            </a:pPr>
            <a:r>
              <a:rPr lang="id-ID" sz="2800" dirty="0" smtClean="0"/>
              <a:t>	d. Nota debet (debit memo)</a:t>
            </a:r>
            <a:r>
              <a:rPr lang="en-US" sz="2800" dirty="0" smtClean="0"/>
              <a:t>				h.  </a:t>
            </a:r>
            <a:r>
              <a:rPr lang="en-US" sz="2800" dirty="0" err="1" smtClean="0"/>
              <a:t>Bukti</a:t>
            </a:r>
            <a:r>
              <a:rPr lang="en-US" sz="2800" dirty="0" smtClean="0"/>
              <a:t> </a:t>
            </a:r>
            <a:r>
              <a:rPr lang="en-US" sz="2800" dirty="0" err="1" smtClean="0"/>
              <a:t>Setoran</a:t>
            </a:r>
            <a:r>
              <a:rPr lang="en-US" sz="2800" dirty="0" smtClean="0"/>
              <a:t> Bank</a:t>
            </a:r>
            <a:endParaRPr lang="id-ID" sz="2800" dirty="0" smtClean="0"/>
          </a:p>
          <a:p>
            <a:pPr marL="514350" indent="-514350">
              <a:buNone/>
              <a:defRPr/>
            </a:pPr>
            <a:r>
              <a:rPr lang="id-ID" sz="1800" dirty="0" smtClean="0"/>
              <a:t>	</a:t>
            </a:r>
          </a:p>
        </p:txBody>
      </p:sp>
    </p:spTree>
    <p:extLst>
      <p:ext uri="{BB962C8B-B14F-4D97-AF65-F5344CB8AC3E}">
        <p14:creationId xmlns:p14="http://schemas.microsoft.com/office/powerpoint/2010/main" val="35841923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box(in)">
                                      <p:cBhvr>
                                        <p:cTn id="13" dur="500"/>
                                        <p:tgtEl>
                                          <p:spTgt spid="3">
                                            <p:bg/>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ox(in)">
                                      <p:cBhvr>
                                        <p:cTn id="18" dur="500"/>
                                        <p:tgtEl>
                                          <p:spTgt spid="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ox(in)">
                                      <p:cBhvr>
                                        <p:cTn id="23" dur="500"/>
                                        <p:tgtEl>
                                          <p:spTgt spid="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ox(in)">
                                      <p:cBhvr>
                                        <p:cTn id="28" dur="500"/>
                                        <p:tgtEl>
                                          <p:spTgt spid="3">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ox(in)">
                                      <p:cBhvr>
                                        <p:cTn id="33" dur="500"/>
                                        <p:tgtEl>
                                          <p:spTgt spid="3">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box(in)">
                                      <p:cBhvr>
                                        <p:cTn id="38" dur="500"/>
                                        <p:tgtEl>
                                          <p:spTgt spid="3">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box(in)">
                                      <p:cBhvr>
                                        <p:cTn id="43" dur="500"/>
                                        <p:tgtEl>
                                          <p:spTgt spid="3">
                                            <p:txEl>
                                              <p:pRg st="5" end="5"/>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box(in)">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4" name="Picture 3" descr="Bukti Transaksi | Akuntans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2" y="2556932"/>
            <a:ext cx="2053106" cy="1352739"/>
          </a:xfrm>
          <a:prstGeom prst="rect">
            <a:avLst/>
          </a:prstGeom>
          <a:noFill/>
          <a:ln>
            <a:noFill/>
          </a:ln>
        </p:spPr>
      </p:pic>
      <p:pic>
        <p:nvPicPr>
          <p:cNvPr id="5" name="Content Placeholder 4" descr="Jenis-Jenis Bukti Transaksi"/>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48508" y="2556932"/>
            <a:ext cx="2610214" cy="1352739"/>
          </a:xfrm>
          <a:prstGeom prst="rect">
            <a:avLst/>
          </a:prstGeom>
          <a:noFill/>
          <a:ln>
            <a:noFill/>
          </a:ln>
        </p:spPr>
      </p:pic>
      <p:pic>
        <p:nvPicPr>
          <p:cNvPr id="6" name="Picture 5" descr="√ 12 Contoh Bukti Transaksi Perusahaan dan Pribadi"/>
          <p:cNvPicPr/>
          <p:nvPr/>
        </p:nvPicPr>
        <p:blipFill>
          <a:blip r:embed="rId4">
            <a:extLst>
              <a:ext uri="{28A0092B-C50C-407E-A947-70E740481C1C}">
                <a14:useLocalDpi xmlns:a14="http://schemas.microsoft.com/office/drawing/2010/main" val="0"/>
              </a:ext>
            </a:extLst>
          </a:blip>
          <a:srcRect/>
          <a:stretch>
            <a:fillRect/>
          </a:stretch>
        </p:blipFill>
        <p:spPr bwMode="auto">
          <a:xfrm>
            <a:off x="5958722" y="2556932"/>
            <a:ext cx="2105025" cy="1151995"/>
          </a:xfrm>
          <a:prstGeom prst="rect">
            <a:avLst/>
          </a:prstGeom>
          <a:noFill/>
          <a:ln>
            <a:noFill/>
          </a:ln>
        </p:spPr>
      </p:pic>
      <p:pic>
        <p:nvPicPr>
          <p:cNvPr id="7" name="Picture 6" descr="https://2.bp.blogspot.com/-1lF4cPzY9MY/WQ2Wyg6xnqI/AAAAAAAAB3g/qKw6jfNAO787CgNfdVAWaLF_VRhPYhbjACLcB/s1600/Bukti%2BKas%2BMasuk.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3747" y="2485494"/>
            <a:ext cx="2447925" cy="952500"/>
          </a:xfrm>
          <a:prstGeom prst="rect">
            <a:avLst/>
          </a:prstGeom>
          <a:noFill/>
          <a:ln>
            <a:noFill/>
          </a:ln>
        </p:spPr>
      </p:pic>
      <p:pic>
        <p:nvPicPr>
          <p:cNvPr id="8" name="Picture 7" descr="https://4.bp.blogspot.com/-lp73DzGVCBo/WQ2XFYgU77I/AAAAAAAAB3k/ODySRAtEjmgfpiqw8AZuneE_GC94q5AXQCLcB/s1600/Bukti%2BKas%2BKeluar.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5858" y="3909671"/>
            <a:ext cx="2152650" cy="1085850"/>
          </a:xfrm>
          <a:prstGeom prst="rect">
            <a:avLst/>
          </a:prstGeom>
          <a:noFill/>
          <a:ln>
            <a:noFill/>
          </a:ln>
        </p:spPr>
      </p:pic>
      <p:pic>
        <p:nvPicPr>
          <p:cNvPr id="9" name="Picture 8" descr="Bukti Transaksi Nota Debet"/>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9652" y="3909671"/>
            <a:ext cx="2447925" cy="1241878"/>
          </a:xfrm>
          <a:prstGeom prst="rect">
            <a:avLst/>
          </a:prstGeom>
          <a:noFill/>
          <a:ln>
            <a:noFill/>
          </a:ln>
        </p:spPr>
      </p:pic>
      <p:pic>
        <p:nvPicPr>
          <p:cNvPr id="10" name="Picture 9" descr="https://4.bp.blogspot.com/-Z6sxDYeB7HY/WQ2XSLzeo8I/AAAAAAAAB3o/2-jeLeGefTAhnt4aoJ6Y5yMr_EIs_O5lACLcB/s1600/Memo.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68886" y="3424450"/>
            <a:ext cx="2505075" cy="1295400"/>
          </a:xfrm>
          <a:prstGeom prst="rect">
            <a:avLst/>
          </a:prstGeom>
          <a:noFill/>
          <a:ln>
            <a:noFill/>
          </a:ln>
        </p:spPr>
      </p:pic>
      <p:pic>
        <p:nvPicPr>
          <p:cNvPr id="11" name="Picture 10" descr="Bukti Transaksi Nota Kontan"/>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51864" y="3922214"/>
            <a:ext cx="2023880" cy="1060763"/>
          </a:xfrm>
          <a:prstGeom prst="rect">
            <a:avLst/>
          </a:prstGeom>
          <a:noFill/>
          <a:ln>
            <a:noFill/>
          </a:ln>
        </p:spPr>
      </p:pic>
      <p:pic>
        <p:nvPicPr>
          <p:cNvPr id="12" name="Picture 11" descr="https://www.portalinvestasi.com/wp-content/uploads/2017/04/cara-mengisi-cek-yang-benar.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00159" y="1106922"/>
            <a:ext cx="2106712" cy="791507"/>
          </a:xfrm>
          <a:prstGeom prst="rect">
            <a:avLst/>
          </a:prstGeom>
          <a:noFill/>
          <a:ln>
            <a:noFill/>
          </a:ln>
        </p:spPr>
      </p:pic>
      <p:pic>
        <p:nvPicPr>
          <p:cNvPr id="13" name="Picture 12" descr="12 Contoh Gambar Bukti Transaksi Perusahaan Dagang dan Jasa"/>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95402" y="982132"/>
            <a:ext cx="1581150" cy="695325"/>
          </a:xfrm>
          <a:prstGeom prst="rect">
            <a:avLst/>
          </a:prstGeom>
          <a:noFill/>
          <a:ln>
            <a:noFill/>
          </a:ln>
        </p:spPr>
      </p:pic>
      <p:pic>
        <p:nvPicPr>
          <p:cNvPr id="14" name="Picture 13" descr="12 Contoh Gambar Bukti Transaksi Perusahaan Dagang dan Jasa"/>
          <p:cNvPicPr/>
          <p:nvPr/>
        </p:nvPicPr>
        <p:blipFill>
          <a:blip r:embed="rId12">
            <a:extLst>
              <a:ext uri="{28A0092B-C50C-407E-A947-70E740481C1C}">
                <a14:useLocalDpi xmlns:a14="http://schemas.microsoft.com/office/drawing/2010/main" val="0"/>
              </a:ext>
            </a:extLst>
          </a:blip>
          <a:srcRect/>
          <a:stretch>
            <a:fillRect/>
          </a:stretch>
        </p:blipFill>
        <p:spPr bwMode="auto">
          <a:xfrm>
            <a:off x="3005425" y="1072090"/>
            <a:ext cx="2581275" cy="1123950"/>
          </a:xfrm>
          <a:prstGeom prst="rect">
            <a:avLst/>
          </a:prstGeom>
          <a:noFill/>
          <a:ln>
            <a:noFill/>
          </a:ln>
        </p:spPr>
      </p:pic>
      <p:pic>
        <p:nvPicPr>
          <p:cNvPr id="15" name="Picture 14" descr="Inilah 12 contoh Bukti Transaksi Perusahaan"/>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15573" y="978801"/>
            <a:ext cx="2009140" cy="1047750"/>
          </a:xfrm>
          <a:prstGeom prst="rect">
            <a:avLst/>
          </a:prstGeom>
          <a:noFill/>
          <a:ln>
            <a:noFill/>
          </a:ln>
        </p:spPr>
      </p:pic>
    </p:spTree>
    <p:extLst>
      <p:ext uri="{BB962C8B-B14F-4D97-AF65-F5344CB8AC3E}">
        <p14:creationId xmlns:p14="http://schemas.microsoft.com/office/powerpoint/2010/main" val="237094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solidFill>
            <a:schemeClr val="accent2">
              <a:lumMod val="40000"/>
              <a:lumOff val="60000"/>
            </a:schemeClr>
          </a:solidFill>
        </p:spPr>
        <p:txBody>
          <a:bodyPr/>
          <a:lstStyle/>
          <a:p>
            <a:r>
              <a:rPr lang="id-ID" dirty="0" smtClean="0"/>
              <a:t>Jenis-jenis bukti transaksi</a:t>
            </a:r>
          </a:p>
        </p:txBody>
      </p:sp>
      <p:sp>
        <p:nvSpPr>
          <p:cNvPr id="24579" name="Content Placeholder 2"/>
          <p:cNvSpPr>
            <a:spLocks noGrp="1"/>
          </p:cNvSpPr>
          <p:nvPr>
            <p:ph idx="1"/>
          </p:nvPr>
        </p:nvSpPr>
        <p:spPr>
          <a:xfrm>
            <a:off x="1295401" y="2285999"/>
            <a:ext cx="9601196" cy="3589869"/>
          </a:xfrm>
          <a:solidFill>
            <a:schemeClr val="accent5">
              <a:lumMod val="40000"/>
              <a:lumOff val="60000"/>
            </a:schemeClr>
          </a:solidFill>
        </p:spPr>
        <p:txBody>
          <a:bodyPr>
            <a:normAutofit lnSpcReduction="10000"/>
          </a:bodyPr>
          <a:lstStyle/>
          <a:p>
            <a:pPr marL="514350" indent="-514350">
              <a:buFont typeface="Arial" panose="020B0604020202020204" pitchFamily="34" charset="0"/>
              <a:buAutoNum type="arabicPeriod"/>
            </a:pPr>
            <a:r>
              <a:rPr lang="id-ID" sz="2800" dirty="0"/>
              <a:t>Bukti transaksi intern adalah bukti pencatatan perubahan posisi keuangan yang terjadi dalam kegiatan intern perusahaan itu sendiri.</a:t>
            </a:r>
          </a:p>
          <a:p>
            <a:pPr marL="514350" indent="-514350">
              <a:buFont typeface="Arial" panose="020B0604020202020204" pitchFamily="34" charset="0"/>
              <a:buAutoNum type="arabicPeriod"/>
            </a:pPr>
            <a:r>
              <a:rPr lang="id-ID" sz="2800" dirty="0"/>
              <a:t>Bukti transaksi ekstern adalah bukti pencatatan transaksi keuangan yang terjadi dengan pihak perusahaan, seperti penjualan, pembelian, pembayaran gaji pegawai, penerimaan investasi dari pemilik perusahaan, dll.(faktur, kuitansi, nota kredit, nota debet, cek,bilyet giro RK, setoran bank.</a:t>
            </a:r>
          </a:p>
        </p:txBody>
      </p:sp>
    </p:spTree>
    <p:extLst>
      <p:ext uri="{BB962C8B-B14F-4D97-AF65-F5344CB8AC3E}">
        <p14:creationId xmlns:p14="http://schemas.microsoft.com/office/powerpoint/2010/main" val="3994752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017431"/>
            <a:ext cx="9601196" cy="1429555"/>
          </a:xfrm>
          <a:solidFill>
            <a:schemeClr val="accent2">
              <a:lumMod val="40000"/>
              <a:lumOff val="60000"/>
            </a:schemeClr>
          </a:solidFill>
        </p:spPr>
        <p:txBody>
          <a:bodyPr/>
          <a:lstStyle/>
          <a:p>
            <a:pPr>
              <a:defRPr/>
            </a:pPr>
            <a:r>
              <a:rPr lang="id-ID" dirty="0" smtClean="0"/>
              <a:t>Jenis-jenis bukti transaksi</a:t>
            </a:r>
            <a:endParaRPr lang="id-ID" dirty="0"/>
          </a:p>
        </p:txBody>
      </p:sp>
      <p:sp>
        <p:nvSpPr>
          <p:cNvPr id="3" name="Content Placeholder 2"/>
          <p:cNvSpPr>
            <a:spLocks noGrp="1"/>
          </p:cNvSpPr>
          <p:nvPr>
            <p:ph idx="1"/>
          </p:nvPr>
        </p:nvSpPr>
        <p:spPr>
          <a:xfrm>
            <a:off x="1295401" y="2446986"/>
            <a:ext cx="9601196" cy="3428882"/>
          </a:xfrm>
          <a:solidFill>
            <a:schemeClr val="accent5">
              <a:lumMod val="40000"/>
              <a:lumOff val="60000"/>
            </a:schemeClr>
          </a:solidFill>
        </p:spPr>
        <p:txBody>
          <a:bodyPr>
            <a:normAutofit/>
          </a:bodyPr>
          <a:lstStyle/>
          <a:p>
            <a:pPr marL="514350" indent="-514350">
              <a:buFont typeface="Arial" charset="0"/>
              <a:buAutoNum type="alphaLcPeriod"/>
              <a:defRPr/>
            </a:pPr>
            <a:r>
              <a:rPr lang="id-ID" sz="2800" dirty="0"/>
              <a:t>Faktur adalah perhitungan penjualan barang dan bukti penyerahan barang dagangan yang diperjualbelikan, dibuat oleh pihak penjualan disampaikan kepada pihak pembeli bersamaan dengan baranga yang dibelinya.</a:t>
            </a:r>
          </a:p>
          <a:p>
            <a:pPr marL="514350" indent="-514350">
              <a:buFont typeface="Arial" charset="0"/>
              <a:buAutoNum type="alphaLcPeriod"/>
              <a:defRPr/>
            </a:pPr>
            <a:r>
              <a:rPr lang="id-ID" sz="2800" dirty="0"/>
              <a:t>Kuitansi adalah bukti pembayaran uang yang dibuat oleh pihak penerima uang.</a:t>
            </a:r>
          </a:p>
        </p:txBody>
      </p:sp>
    </p:spTree>
    <p:extLst>
      <p:ext uri="{BB962C8B-B14F-4D97-AF65-F5344CB8AC3E}">
        <p14:creationId xmlns:p14="http://schemas.microsoft.com/office/powerpoint/2010/main" val="3663853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107583"/>
            <a:ext cx="9601196" cy="1339404"/>
          </a:xfrm>
          <a:solidFill>
            <a:schemeClr val="accent2">
              <a:lumMod val="40000"/>
              <a:lumOff val="60000"/>
            </a:schemeClr>
          </a:solidFill>
        </p:spPr>
        <p:txBody>
          <a:bodyPr/>
          <a:lstStyle/>
          <a:p>
            <a:pPr>
              <a:defRPr/>
            </a:pPr>
            <a:r>
              <a:rPr lang="id-ID" dirty="0" smtClean="0"/>
              <a:t>Jenis-jenis bukti transaksi</a:t>
            </a:r>
            <a:endParaRPr lang="id-ID" dirty="0"/>
          </a:p>
        </p:txBody>
      </p:sp>
      <p:sp>
        <p:nvSpPr>
          <p:cNvPr id="3" name="Content Placeholder 2"/>
          <p:cNvSpPr>
            <a:spLocks noGrp="1"/>
          </p:cNvSpPr>
          <p:nvPr>
            <p:ph idx="1"/>
          </p:nvPr>
        </p:nvSpPr>
        <p:spPr>
          <a:xfrm>
            <a:off x="1295401" y="2446986"/>
            <a:ext cx="9601196" cy="3428882"/>
          </a:xfrm>
          <a:solidFill>
            <a:schemeClr val="accent5">
              <a:lumMod val="40000"/>
              <a:lumOff val="60000"/>
            </a:schemeClr>
          </a:solidFill>
        </p:spPr>
        <p:txBody>
          <a:bodyPr/>
          <a:lstStyle/>
          <a:p>
            <a:pPr>
              <a:buFont typeface="Arial" charset="0"/>
              <a:buNone/>
              <a:defRPr/>
            </a:pPr>
            <a:r>
              <a:rPr lang="id-ID" dirty="0" smtClean="0"/>
              <a:t>c. </a:t>
            </a:r>
            <a:r>
              <a:rPr lang="id-ID" sz="3200" dirty="0" smtClean="0"/>
              <a:t>Nota kredit adalah perhitungan atau pemberitahuan yang dikirim oleh suatu perusahaan /badan usaha (penjual kepada lalngganannya (pembeli) bahwa akunnya telah dikredit dengan jumlah tertentu akibat penerimaan kembali barang yang telah dijual karena cacat atau tidak sesuai dengan pesanan.</a:t>
            </a:r>
          </a:p>
          <a:p>
            <a:pPr>
              <a:buFont typeface="Arial" charset="0"/>
              <a:buChar char="•"/>
              <a:defRPr/>
            </a:pPr>
            <a:endParaRPr lang="id-ID" dirty="0"/>
          </a:p>
        </p:txBody>
      </p:sp>
    </p:spTree>
    <p:extLst>
      <p:ext uri="{BB962C8B-B14F-4D97-AF65-F5344CB8AC3E}">
        <p14:creationId xmlns:p14="http://schemas.microsoft.com/office/powerpoint/2010/main" val="3932480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403797" y="643943"/>
            <a:ext cx="9401578" cy="1764405"/>
          </a:xfrm>
          <a:solidFill>
            <a:schemeClr val="accent6">
              <a:lumMod val="60000"/>
              <a:lumOff val="40000"/>
              <a:alpha val="61569"/>
            </a:schemeClr>
          </a:solidFill>
        </p:spPr>
        <p:txBody>
          <a:bodyPr>
            <a:normAutofit/>
          </a:bodyPr>
          <a:lstStyle/>
          <a:p>
            <a:pPr algn="l" eaLnBrk="1" hangingPunct="1"/>
            <a:r>
              <a:rPr lang="id-ID" sz="3600" dirty="0"/>
              <a:t>Contoh penarikan dana untuk dana kas kecil dengan cek sebesar             Rp 3.000.000,00</a:t>
            </a:r>
          </a:p>
        </p:txBody>
      </p:sp>
      <p:sp>
        <p:nvSpPr>
          <p:cNvPr id="24579" name="Content Placeholder 2"/>
          <p:cNvSpPr>
            <a:spLocks noGrp="1"/>
          </p:cNvSpPr>
          <p:nvPr>
            <p:ph idx="1"/>
          </p:nvPr>
        </p:nvSpPr>
        <p:spPr>
          <a:xfrm>
            <a:off x="1403797" y="2408349"/>
            <a:ext cx="9401578" cy="3717814"/>
          </a:xfrm>
          <a:solidFill>
            <a:srgbClr val="A3F3FB">
              <a:alpha val="61960"/>
            </a:srgbClr>
          </a:solidFill>
        </p:spPr>
        <p:txBody>
          <a:bodyPr>
            <a:noAutofit/>
          </a:bodyPr>
          <a:lstStyle/>
          <a:p>
            <a:pPr eaLnBrk="1" hangingPunct="1"/>
            <a:r>
              <a:rPr lang="id-ID" sz="3200" dirty="0" smtClean="0"/>
              <a:t>Penarikan dana kas kecil tersebut dicatat dengan ayat jurnal sebagai berikut:</a:t>
            </a:r>
          </a:p>
          <a:p>
            <a:pPr eaLnBrk="1" hangingPunct="1">
              <a:buFont typeface="Arial" panose="020B0604020202020204" pitchFamily="34" charset="0"/>
              <a:buNone/>
            </a:pPr>
            <a:r>
              <a:rPr lang="id-ID" sz="3200" dirty="0" smtClean="0"/>
              <a:t>	Keterangan                Debit (Rp)	</a:t>
            </a:r>
            <a:r>
              <a:rPr lang="en-US" sz="3200" dirty="0" smtClean="0"/>
              <a:t>		</a:t>
            </a:r>
            <a:r>
              <a:rPr lang="id-ID" sz="3200" dirty="0" smtClean="0"/>
              <a:t>Kredit (Rp)</a:t>
            </a:r>
          </a:p>
          <a:p>
            <a:pPr eaLnBrk="1" hangingPunct="1">
              <a:buFont typeface="Arial" panose="020B0604020202020204" pitchFamily="34" charset="0"/>
              <a:buNone/>
            </a:pPr>
            <a:r>
              <a:rPr lang="id-ID" sz="3200" dirty="0" smtClean="0"/>
              <a:t>	Dana kas kecil		</a:t>
            </a:r>
            <a:r>
              <a:rPr lang="en-US" sz="3200" dirty="0" smtClean="0"/>
              <a:t>	</a:t>
            </a:r>
            <a:r>
              <a:rPr lang="id-ID" sz="3200" dirty="0" smtClean="0"/>
              <a:t>3.000.000		</a:t>
            </a:r>
            <a:r>
              <a:rPr lang="en-US" sz="3200" dirty="0" smtClean="0"/>
              <a:t>			</a:t>
            </a:r>
            <a:r>
              <a:rPr lang="id-ID" sz="3200" dirty="0" smtClean="0"/>
              <a:t>-</a:t>
            </a:r>
          </a:p>
          <a:p>
            <a:pPr eaLnBrk="1" hangingPunct="1">
              <a:buFont typeface="Arial" panose="020B0604020202020204" pitchFamily="34" charset="0"/>
              <a:buNone/>
            </a:pPr>
            <a:r>
              <a:rPr lang="id-ID" sz="3200" dirty="0" smtClean="0"/>
              <a:t>		</a:t>
            </a:r>
            <a:r>
              <a:rPr lang="en-US" sz="3200" dirty="0" smtClean="0"/>
              <a:t>	</a:t>
            </a:r>
            <a:r>
              <a:rPr lang="id-ID" sz="3200" dirty="0" smtClean="0"/>
              <a:t>Bank				- 	</a:t>
            </a:r>
            <a:r>
              <a:rPr lang="en-US" sz="3200" dirty="0" smtClean="0"/>
              <a:t>						</a:t>
            </a:r>
            <a:r>
              <a:rPr lang="id-ID" sz="3200" dirty="0" smtClean="0"/>
              <a:t>3.000.000</a:t>
            </a:r>
          </a:p>
        </p:txBody>
      </p:sp>
    </p:spTree>
    <p:extLst>
      <p:ext uri="{BB962C8B-B14F-4D97-AF65-F5344CB8AC3E}">
        <p14:creationId xmlns:p14="http://schemas.microsoft.com/office/powerpoint/2010/main" val="7655231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linds(horizontal)">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4579">
                                            <p:bg/>
                                          </p:spTgt>
                                        </p:tgtEl>
                                        <p:attrNameLst>
                                          <p:attrName>style.visibility</p:attrName>
                                        </p:attrNameLst>
                                      </p:cBhvr>
                                      <p:to>
                                        <p:strVal val="visible"/>
                                      </p:to>
                                    </p:set>
                                    <p:anim calcmode="lin" valueType="num">
                                      <p:cBhvr additive="base">
                                        <p:cTn id="12" dur="5000" fill="hold"/>
                                        <p:tgtEl>
                                          <p:spTgt spid="24579">
                                            <p:bg/>
                                          </p:spTgt>
                                        </p:tgtEl>
                                        <p:attrNameLst>
                                          <p:attrName>ppt_x</p:attrName>
                                        </p:attrNameLst>
                                      </p:cBhvr>
                                      <p:tavLst>
                                        <p:tav tm="0">
                                          <p:val>
                                            <p:strVal val="#ppt_x"/>
                                          </p:val>
                                        </p:tav>
                                        <p:tav tm="100000">
                                          <p:val>
                                            <p:strVal val="#ppt_x"/>
                                          </p:val>
                                        </p:tav>
                                      </p:tavLst>
                                    </p:anim>
                                    <p:anim calcmode="lin" valueType="num">
                                      <p:cBhvr additive="base">
                                        <p:cTn id="13" dur="5000" fill="hold"/>
                                        <p:tgtEl>
                                          <p:spTgt spid="24579">
                                            <p:bg/>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24579">
                                            <p:txEl>
                                              <p:pRg st="0" end="0"/>
                                            </p:txEl>
                                          </p:spTgt>
                                        </p:tgtEl>
                                        <p:attrNameLst>
                                          <p:attrName>style.visibility</p:attrName>
                                        </p:attrNameLst>
                                      </p:cBhvr>
                                      <p:to>
                                        <p:strVal val="visible"/>
                                      </p:to>
                                    </p:set>
                                    <p:anim calcmode="lin" valueType="num">
                                      <p:cBhvr additive="base">
                                        <p:cTn id="18" dur="5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24579">
                                            <p:txEl>
                                              <p:pRg st="1" end="1"/>
                                            </p:txEl>
                                          </p:spTgt>
                                        </p:tgtEl>
                                        <p:attrNameLst>
                                          <p:attrName>style.visibility</p:attrName>
                                        </p:attrNameLst>
                                      </p:cBhvr>
                                      <p:to>
                                        <p:strVal val="visible"/>
                                      </p:to>
                                    </p:set>
                                    <p:anim calcmode="lin" valueType="num">
                                      <p:cBhvr additive="base">
                                        <p:cTn id="24" dur="5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24579">
                                            <p:txEl>
                                              <p:pRg st="2" end="2"/>
                                            </p:txEl>
                                          </p:spTgt>
                                        </p:tgtEl>
                                        <p:attrNameLst>
                                          <p:attrName>style.visibility</p:attrName>
                                        </p:attrNameLst>
                                      </p:cBhvr>
                                      <p:to>
                                        <p:strVal val="visible"/>
                                      </p:to>
                                    </p:set>
                                    <p:anim calcmode="lin" valueType="num">
                                      <p:cBhvr additive="base">
                                        <p:cTn id="30" dur="5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7" presetClass="entr" presetSubtype="4" fill="hold" grpId="0" nodeType="clickEffect">
                                  <p:stCondLst>
                                    <p:cond delay="0"/>
                                  </p:stCondLst>
                                  <p:childTnLst>
                                    <p:set>
                                      <p:cBhvr>
                                        <p:cTn id="35" dur="1" fill="hold">
                                          <p:stCondLst>
                                            <p:cond delay="0"/>
                                          </p:stCondLst>
                                        </p:cTn>
                                        <p:tgtEl>
                                          <p:spTgt spid="24579">
                                            <p:txEl>
                                              <p:pRg st="3" end="3"/>
                                            </p:txEl>
                                          </p:spTgt>
                                        </p:tgtEl>
                                        <p:attrNameLst>
                                          <p:attrName>style.visibility</p:attrName>
                                        </p:attrNameLst>
                                      </p:cBhvr>
                                      <p:to>
                                        <p:strVal val="visible"/>
                                      </p:to>
                                    </p:set>
                                    <p:anim calcmode="lin" valueType="num">
                                      <p:cBhvr additive="base">
                                        <p:cTn id="36" dur="5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37" dur="50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918" y="502275"/>
            <a:ext cx="9401578" cy="1275009"/>
          </a:xfrm>
          <a:solidFill>
            <a:srgbClr val="F9A5ED">
              <a:alpha val="76000"/>
            </a:srgbClr>
          </a:solidFill>
        </p:spPr>
        <p:txBody>
          <a:bodyPr rtlCol="0">
            <a:noAutofit/>
          </a:bodyPr>
          <a:lstStyle/>
          <a:p>
            <a:pPr>
              <a:defRPr/>
            </a:pPr>
            <a:r>
              <a:rPr lang="id-ID" sz="2800" dirty="0"/>
              <a:t>Pengeluaran uang yang dilakukan melalui dana kas kecil dibuatkan bukti kas kecil. </a:t>
            </a:r>
            <a:br>
              <a:rPr lang="id-ID" sz="2800" dirty="0"/>
            </a:br>
            <a:r>
              <a:rPr lang="id-ID" sz="2800" dirty="0"/>
              <a:t>Contoh bukti kas kecil: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6740664"/>
              </p:ext>
            </p:extLst>
          </p:nvPr>
        </p:nvGraphicFramePr>
        <p:xfrm>
          <a:off x="1390918" y="1809750"/>
          <a:ext cx="9440213" cy="3676649"/>
        </p:xfrm>
        <a:graphic>
          <a:graphicData uri="http://schemas.openxmlformats.org/drawingml/2006/table">
            <a:tbl>
              <a:tblPr firstRow="1" bandRow="1">
                <a:tableStyleId>{5C22544A-7EE6-4342-B048-85BDC9FD1C3A}</a:tableStyleId>
              </a:tblPr>
              <a:tblGrid>
                <a:gridCol w="9440213"/>
              </a:tblGrid>
              <a:tr h="1188917">
                <a:tc>
                  <a:txBody>
                    <a:bodyPr/>
                    <a:lstStyle/>
                    <a:p>
                      <a:pPr algn="ctr"/>
                      <a:r>
                        <a:rPr lang="id-ID" sz="1800" dirty="0" smtClean="0"/>
                        <a:t>BUKTI KAS KECIL</a:t>
                      </a:r>
                    </a:p>
                    <a:p>
                      <a:endParaRPr lang="id-ID" sz="1800" dirty="0" smtClean="0"/>
                    </a:p>
                    <a:p>
                      <a:r>
                        <a:rPr lang="id-ID" sz="1800" dirty="0" smtClean="0"/>
                        <a:t>Dibayarkan</a:t>
                      </a:r>
                      <a:r>
                        <a:rPr lang="id-ID" sz="1800" baseline="0" dirty="0" smtClean="0"/>
                        <a:t> kepada: SPBU CILANDAK                                   No.       : 017</a:t>
                      </a:r>
                    </a:p>
                    <a:p>
                      <a:r>
                        <a:rPr lang="id-ID" sz="1800" dirty="0" smtClean="0"/>
                        <a:t>                                                                                                     Tanggal: 12-1-09</a:t>
                      </a:r>
                      <a:endParaRPr lang="id-ID" sz="1800" dirty="0"/>
                    </a:p>
                  </a:txBody>
                  <a:tcPr marT="45728" marB="45728"/>
                </a:tc>
              </a:tr>
              <a:tr h="365820">
                <a:tc>
                  <a:txBody>
                    <a:bodyPr/>
                    <a:lstStyle/>
                    <a:p>
                      <a:r>
                        <a:rPr lang="id-ID" sz="1800" dirty="0" smtClean="0"/>
                        <a:t>Keterangan                                                                                  Jumlah</a:t>
                      </a:r>
                      <a:endParaRPr lang="id-ID" sz="1800" dirty="0"/>
                    </a:p>
                  </a:txBody>
                  <a:tcPr marT="45728" marB="45728"/>
                </a:tc>
              </a:tr>
              <a:tr h="1010978">
                <a:tc>
                  <a:txBody>
                    <a:bodyPr/>
                    <a:lstStyle/>
                    <a:p>
                      <a:r>
                        <a:rPr lang="id-ID" sz="1800" dirty="0" smtClean="0"/>
                        <a:t>Pengisian</a:t>
                      </a:r>
                      <a:r>
                        <a:rPr lang="id-ID" sz="1800" baseline="0" dirty="0" smtClean="0"/>
                        <a:t> </a:t>
                      </a:r>
                      <a:r>
                        <a:rPr lang="id-ID" sz="1800" dirty="0" smtClean="0"/>
                        <a:t>solar Phanter                                                           Rp 120.000,00</a:t>
                      </a:r>
                    </a:p>
                    <a:p>
                      <a:r>
                        <a:rPr lang="id-ID" sz="1800" dirty="0" smtClean="0"/>
                        <a:t>(nota terlampir)</a:t>
                      </a:r>
                      <a:endParaRPr lang="id-ID" sz="1800" dirty="0"/>
                    </a:p>
                  </a:txBody>
                  <a:tcPr marT="45728" marB="45728">
                    <a:solidFill>
                      <a:srgbClr val="F9A5ED"/>
                    </a:solidFill>
                  </a:tcPr>
                </a:tc>
              </a:tr>
              <a:tr h="365820">
                <a:tc>
                  <a:txBody>
                    <a:bodyPr/>
                    <a:lstStyle/>
                    <a:p>
                      <a:r>
                        <a:rPr lang="id-ID" sz="1800" dirty="0" smtClean="0"/>
                        <a:t>      Total                                                                                      Rp 120.000,00</a:t>
                      </a:r>
                      <a:endParaRPr lang="id-ID" sz="1800" dirty="0"/>
                    </a:p>
                  </a:txBody>
                  <a:tcPr marT="45728" marB="45728"/>
                </a:tc>
              </a:tr>
              <a:tr h="745114">
                <a:tc>
                  <a:txBody>
                    <a:bodyPr/>
                    <a:lstStyle/>
                    <a:p>
                      <a:r>
                        <a:rPr lang="id-ID" sz="1800" dirty="0" smtClean="0"/>
                        <a:t>Disetujui oleh: Deti</a:t>
                      </a:r>
                      <a:r>
                        <a:rPr lang="id-ID" sz="1800" baseline="0" dirty="0" smtClean="0"/>
                        <a:t>                                                           Diterima oleh: Sudargo</a:t>
                      </a:r>
                      <a:endParaRPr lang="id-ID" sz="1800" dirty="0"/>
                    </a:p>
                  </a:txBody>
                  <a:tcPr marT="45728" marB="45728">
                    <a:solidFill>
                      <a:srgbClr val="F9A5ED"/>
                    </a:solidFill>
                  </a:tcPr>
                </a:tc>
              </a:tr>
            </a:tbl>
          </a:graphicData>
        </a:graphic>
      </p:graphicFrame>
    </p:spTree>
    <p:extLst>
      <p:ext uri="{BB962C8B-B14F-4D97-AF65-F5344CB8AC3E}">
        <p14:creationId xmlns:p14="http://schemas.microsoft.com/office/powerpoint/2010/main" val="680547413"/>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481</TotalTime>
  <Words>1055</Words>
  <Application>Microsoft Office PowerPoint</Application>
  <PresentationFormat>Widescreen</PresentationFormat>
  <Paragraphs>315</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Garamond</vt:lpstr>
      <vt:lpstr>Wingdings</vt:lpstr>
      <vt:lpstr>Organic</vt:lpstr>
      <vt:lpstr>OTK KEUANGAN Mengelola Kas Kecil</vt:lpstr>
      <vt:lpstr>Bukti transaksi</vt:lpstr>
      <vt:lpstr>Jenis-jenis bukti transaksi</vt:lpstr>
      <vt:lpstr>.</vt:lpstr>
      <vt:lpstr>Jenis-jenis bukti transaksi</vt:lpstr>
      <vt:lpstr>Jenis-jenis bukti transaksi</vt:lpstr>
      <vt:lpstr>Jenis-jenis bukti transaksi</vt:lpstr>
      <vt:lpstr>Contoh penarikan dana untuk dana kas kecil dengan cek sebesar             Rp 3.000.000,00</vt:lpstr>
      <vt:lpstr>Pengeluaran uang yang dilakukan melalui dana kas kecil dibuatkan bukti kas kecil.  Contoh bukti kas kecil:</vt:lpstr>
      <vt:lpstr>Contoh bukti transaksi SALSA COMPUTER JL. Jenderal Sudirman Kav.34, Jakarta, telp/faks 021 7345345 e-mail salsa@yahoo.com.home page:http://www.salsa.blogspot.com =================================================================== Kepada Yth. Drs. Handoko Jl. Ciputat Raya No 56, Jakarta  FAKTUR No. 23/SL/PJ/VII/2009</vt:lpstr>
      <vt:lpstr>Contoh kuitansi</vt:lpstr>
      <vt:lpstr>   SALSA COMPUTER JL. Jenderal Sudirman Kav.34, Jakarta, telp/faks 021 7345345 e-mail salsa@yahoo.com.home page:http://www.salsa.blogspot.com  Kepada  PT RAKA SIWI Jl.  RS Fatmawati  No 81, Jakarta                NOTA KREDIT         No. 29/SL/PJ/VII/2009 Kami telah mengkredit rekening Saudara atas barang yang kami terima sebagai berikut: </vt:lpstr>
      <vt:lpstr>SALSA COMPUTER JL. Jenderal Sudirman Kav.34, Jakarta, telp/faks 021 7345345 e-mail salsa@yahoo.com.home page:http://www.salsa.blogspot.com  Kepada  PT RAKA SIWI Jl.  RS Fatmawati  No 81, Jakarta  NOTA DEBET No. 29/SL/PJ/VII/2009 Kami telah mendebet rekening Saudara atas barang yang kami terima sebagai berikut: </vt:lpstr>
      <vt:lpstr>Metode Pencatatan Dana Kas Kecil</vt:lpstr>
      <vt:lpstr>1. Sistem Dana Tetap (Imprest Fund System) </vt:lpstr>
      <vt:lpstr>Jurnal umum pada sistem dana tetap oleh pemegang kas umum</vt:lpstr>
      <vt:lpstr>2. Sistem Dana Tidak Tetap (Fluctuation Fund System)</vt:lpstr>
      <vt:lpstr>Pencatatan sistem dana tidak tetap dalam jurnal umum sebagai berikut:</vt:lpstr>
      <vt:lpstr>Contoh Buku Kas Kecil:          Buku Kas Kecil                         Periode: Juni 2009 </vt:lpstr>
      <vt:lpstr>Rekapitulasi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OTK KEUANGAN</dc:title>
  <dc:creator>smkn43</dc:creator>
  <cp:lastModifiedBy>smkn43</cp:lastModifiedBy>
  <cp:revision>10</cp:revision>
  <dcterms:created xsi:type="dcterms:W3CDTF">2020-07-22T04:25:42Z</dcterms:created>
  <dcterms:modified xsi:type="dcterms:W3CDTF">2020-07-23T02:26:47Z</dcterms:modified>
</cp:coreProperties>
</file>