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FF66"/>
    <a:srgbClr val="FF9933"/>
    <a:srgbClr val="99CC00"/>
    <a:srgbClr val="99FFCC"/>
    <a:srgbClr val="FFCCFF"/>
    <a:srgbClr val="FF99FF"/>
    <a:srgbClr val="CCCCFF"/>
    <a:srgbClr val="FF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2997-7AD8-45CB-84C0-D326C894C31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6D7F-628A-42E4-AC43-AB343231C08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39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2997-7AD8-45CB-84C0-D326C894C31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6D7F-628A-42E4-AC43-AB343231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2997-7AD8-45CB-84C0-D326C894C31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6D7F-628A-42E4-AC43-AB343231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0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2997-7AD8-45CB-84C0-D326C894C31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6D7F-628A-42E4-AC43-AB343231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2997-7AD8-45CB-84C0-D326C894C31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6D7F-628A-42E4-AC43-AB343231C08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7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2997-7AD8-45CB-84C0-D326C894C31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6D7F-628A-42E4-AC43-AB343231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6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2997-7AD8-45CB-84C0-D326C894C31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6D7F-628A-42E4-AC43-AB343231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2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2997-7AD8-45CB-84C0-D326C894C31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6D7F-628A-42E4-AC43-AB343231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5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2997-7AD8-45CB-84C0-D326C894C31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6D7F-628A-42E4-AC43-AB343231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3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0A2997-7AD8-45CB-84C0-D326C894C31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FA6D7F-628A-42E4-AC43-AB343231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3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2997-7AD8-45CB-84C0-D326C894C31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6D7F-628A-42E4-AC43-AB343231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6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0A2997-7AD8-45CB-84C0-D326C894C31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3FA6D7F-628A-42E4-AC43-AB343231C08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26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-386365"/>
            <a:ext cx="10058400" cy="4739424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/>
              <a:t/>
            </a:r>
            <a:br>
              <a:rPr lang="en-US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353059"/>
            <a:ext cx="10058400" cy="1245561"/>
          </a:xfrm>
          <a:solidFill>
            <a:srgbClr val="99FFCC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Kelas</a:t>
            </a:r>
            <a:r>
              <a:rPr lang="en-US" sz="5400" dirty="0" smtClean="0"/>
              <a:t> x</a:t>
            </a:r>
            <a:endParaRPr lang="en-US" sz="5400" dirty="0"/>
          </a:p>
        </p:txBody>
      </p:sp>
      <p:pic>
        <p:nvPicPr>
          <p:cNvPr id="5" name="Picture 4" descr="Inilah 10 Prospek Kerja Administrasi Negara/Publik - Habibullah Al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130" y="1725769"/>
            <a:ext cx="1900722" cy="2421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Perkembangan Administrasi Publik dan Prospeknya di Masa Depan - S1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31" y="1725769"/>
            <a:ext cx="1550813" cy="24212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utoShape 2" descr="Pengertian Administrasi Bisnis/ Niaga Adalah, Ciri-Ciri, dan Rua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Pengertian Administrasi Bisnis/ Niaga Adalah, Ciri-Ciri, dan Ruang ...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763" y="1725769"/>
            <a:ext cx="1781551" cy="2421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dministrasi Pembanguna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546" y="1725769"/>
            <a:ext cx="1941523" cy="2421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Pelatihan Admin SIRUP Bagi Administrasi Sirup Di Lingkungan Skpd ...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882" y="1725770"/>
            <a:ext cx="1947970" cy="24212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254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04551"/>
            <a:ext cx="10058400" cy="746975"/>
          </a:xfrm>
          <a:solidFill>
            <a:srgbClr val="FF9999"/>
          </a:solidFill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Fungsi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administrasi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menurut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Quible</a:t>
            </a:r>
            <a:r>
              <a:rPr lang="en-US" sz="4000" b="1" dirty="0" smtClean="0">
                <a:solidFill>
                  <a:srgbClr val="7030A0"/>
                </a:solidFill>
              </a:rPr>
              <a:t> (2001)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51527"/>
            <a:ext cx="10058400" cy="4117567"/>
          </a:xfrm>
          <a:solidFill>
            <a:srgbClr val="CCFF66"/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rutin</a:t>
            </a:r>
            <a:endParaRPr lang="en-US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teknis</a:t>
            </a:r>
            <a:endParaRPr lang="en-US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endParaRPr lang="en-US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600" dirty="0" err="1" smtClean="0"/>
              <a:t>Fungsi</a:t>
            </a:r>
            <a:r>
              <a:rPr lang="en-US" sz="3600" dirty="0" smtClean="0"/>
              <a:t> interpersonal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manajerial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173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18185"/>
            <a:ext cx="10058400" cy="1133341"/>
          </a:xfrm>
          <a:solidFill>
            <a:srgbClr val="FF9999"/>
          </a:solidFill>
        </p:spPr>
        <p:txBody>
          <a:bodyPr>
            <a:normAutofit/>
          </a:bodyPr>
          <a:lstStyle/>
          <a:p>
            <a:r>
              <a:rPr lang="en-US" sz="4000" b="1" dirty="0" err="1" smtClean="0"/>
              <a:t>Fungsi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administrasi</a:t>
            </a:r>
            <a:r>
              <a:rPr lang="en-US" sz="4000" b="1" dirty="0" smtClean="0"/>
              <a:t> </a:t>
            </a:r>
            <a:r>
              <a:rPr lang="en-US" sz="4000" b="1" dirty="0" err="1"/>
              <a:t>m</a:t>
            </a:r>
            <a:r>
              <a:rPr lang="en-US" sz="4000" b="1" dirty="0" err="1" smtClean="0"/>
              <a:t>enurut</a:t>
            </a:r>
            <a:r>
              <a:rPr lang="en-US" sz="4000" b="1" dirty="0" smtClean="0"/>
              <a:t> Mills (2001)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51527"/>
            <a:ext cx="10058400" cy="4117567"/>
          </a:xfrm>
          <a:solidFill>
            <a:srgbClr val="CCFF66"/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err="1" smtClean="0">
                <a:solidFill>
                  <a:srgbClr val="C00000"/>
                </a:solidFill>
              </a:rPr>
              <a:t>Perencanaan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i="1" dirty="0" smtClean="0">
                <a:solidFill>
                  <a:srgbClr val="C00000"/>
                </a:solidFill>
              </a:rPr>
              <a:t>(planning)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 smtClean="0">
                <a:solidFill>
                  <a:srgbClr val="C00000"/>
                </a:solidFill>
              </a:rPr>
              <a:t>Perorganisasian</a:t>
            </a:r>
            <a:r>
              <a:rPr lang="en-US" sz="3600" dirty="0" smtClean="0">
                <a:solidFill>
                  <a:srgbClr val="C00000"/>
                </a:solidFill>
              </a:rPr>
              <a:t> (</a:t>
            </a:r>
            <a:r>
              <a:rPr lang="en-US" sz="3600" i="1" dirty="0" smtClean="0">
                <a:solidFill>
                  <a:srgbClr val="C00000"/>
                </a:solidFill>
              </a:rPr>
              <a:t>organizing)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 smtClean="0">
                <a:solidFill>
                  <a:srgbClr val="C00000"/>
                </a:solidFill>
              </a:rPr>
              <a:t>Kepemimpinan</a:t>
            </a:r>
            <a:r>
              <a:rPr lang="en-US" sz="3600" dirty="0" smtClean="0">
                <a:solidFill>
                  <a:srgbClr val="C00000"/>
                </a:solidFill>
              </a:rPr>
              <a:t> (</a:t>
            </a:r>
            <a:r>
              <a:rPr lang="en-US" sz="3600" i="1" dirty="0" smtClean="0">
                <a:solidFill>
                  <a:srgbClr val="C00000"/>
                </a:solidFill>
              </a:rPr>
              <a:t>leading)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 smtClean="0">
                <a:solidFill>
                  <a:srgbClr val="C00000"/>
                </a:solidFill>
              </a:rPr>
              <a:t>Pengendalian</a:t>
            </a:r>
            <a:r>
              <a:rPr lang="en-US" sz="3600" dirty="0" smtClean="0">
                <a:solidFill>
                  <a:srgbClr val="C00000"/>
                </a:solidFill>
              </a:rPr>
              <a:t> (</a:t>
            </a:r>
            <a:r>
              <a:rPr lang="en-US" sz="3600" i="1" dirty="0" smtClean="0">
                <a:solidFill>
                  <a:srgbClr val="C00000"/>
                </a:solidFill>
              </a:rPr>
              <a:t>controlling)</a:t>
            </a:r>
            <a:endParaRPr lang="en-US" sz="3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8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85611"/>
            <a:ext cx="10058400" cy="927278"/>
          </a:xfrm>
          <a:solidFill>
            <a:srgbClr val="99FFCC"/>
          </a:solidFill>
        </p:spPr>
        <p:txBody>
          <a:bodyPr/>
          <a:lstStyle/>
          <a:p>
            <a:r>
              <a:rPr lang="en-US" b="1" dirty="0" err="1" smtClean="0"/>
              <a:t>Jenis-jenis</a:t>
            </a:r>
            <a:r>
              <a:rPr lang="en-US" b="1" dirty="0" smtClean="0"/>
              <a:t> </a:t>
            </a:r>
            <a:r>
              <a:rPr lang="en-US" b="1" dirty="0" err="1" smtClean="0"/>
              <a:t>Administrasi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12889"/>
            <a:ext cx="10058400" cy="4156205"/>
          </a:xfrm>
          <a:solidFill>
            <a:srgbClr val="FFFF99"/>
          </a:solidFill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/>
              <a:t>1. </a:t>
            </a:r>
            <a:r>
              <a:rPr lang="en-US" sz="3600" dirty="0" err="1" smtClean="0"/>
              <a:t>Administrasi</a:t>
            </a:r>
            <a:r>
              <a:rPr lang="en-US" sz="3600" dirty="0" smtClean="0"/>
              <a:t> </a:t>
            </a:r>
            <a:r>
              <a:rPr lang="en-US" sz="3600" dirty="0" err="1" smtClean="0"/>
              <a:t>Publik</a:t>
            </a:r>
            <a:endParaRPr lang="en-US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/>
              <a:t>2. </a:t>
            </a:r>
            <a:r>
              <a:rPr lang="en-US" sz="3600" dirty="0" err="1" smtClean="0"/>
              <a:t>Administrasi</a:t>
            </a:r>
            <a:r>
              <a:rPr lang="en-US" sz="3600" dirty="0" smtClean="0"/>
              <a:t> Pembangunan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/>
              <a:t>3. </a:t>
            </a:r>
            <a:r>
              <a:rPr lang="en-US" sz="3600" dirty="0" err="1" smtClean="0"/>
              <a:t>Administrasi</a:t>
            </a:r>
            <a:r>
              <a:rPr lang="en-US" sz="3600" dirty="0" smtClean="0"/>
              <a:t> </a:t>
            </a:r>
            <a:r>
              <a:rPr lang="en-US" sz="3600" dirty="0" err="1" smtClean="0"/>
              <a:t>Lingkungan</a:t>
            </a:r>
            <a:endParaRPr lang="en-US" sz="3600" dirty="0" smtClean="0"/>
          </a:p>
          <a:p>
            <a:pPr marL="384048" lvl="2" indent="0">
              <a:buNone/>
            </a:pPr>
            <a:r>
              <a:rPr lang="en-US" sz="3600" dirty="0" smtClean="0"/>
              <a:t>	</a:t>
            </a:r>
            <a:endParaRPr lang="en-US" sz="36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54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8101"/>
          </a:xfrm>
          <a:solidFill>
            <a:srgbClr val="99FFCC"/>
          </a:solidFill>
        </p:spPr>
        <p:txBody>
          <a:bodyPr/>
          <a:lstStyle/>
          <a:p>
            <a:r>
              <a:rPr lang="en-US" i="1" dirty="0" err="1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12890"/>
            <a:ext cx="10058400" cy="4156204"/>
          </a:xfrm>
          <a:solidFill>
            <a:srgbClr val="CCCCFF"/>
          </a:solidFill>
        </p:spPr>
        <p:txBody>
          <a:bodyPr/>
          <a:lstStyle/>
          <a:p>
            <a:pPr marL="201168" lvl="1" indent="0">
              <a:buNone/>
            </a:pPr>
            <a:r>
              <a:rPr lang="en-US" sz="3000" b="1" dirty="0"/>
              <a:t>1. </a:t>
            </a:r>
            <a:r>
              <a:rPr lang="en-US" sz="3000" b="1" dirty="0" err="1"/>
              <a:t>Administrasi</a:t>
            </a:r>
            <a:r>
              <a:rPr lang="en-US" sz="3000" b="1" dirty="0"/>
              <a:t> </a:t>
            </a:r>
            <a:r>
              <a:rPr lang="en-US" sz="3000" b="1" dirty="0" err="1"/>
              <a:t>Publik</a:t>
            </a:r>
            <a:endParaRPr lang="en-US" sz="3000" b="1" dirty="0"/>
          </a:p>
          <a:p>
            <a:pPr marL="201168" lvl="1" indent="0">
              <a:buNone/>
            </a:pPr>
            <a:r>
              <a:rPr lang="en-US" sz="3200" dirty="0"/>
              <a:t>	</a:t>
            </a:r>
            <a:r>
              <a:rPr lang="en-US" sz="3200" dirty="0" err="1"/>
              <a:t>Administrasi</a:t>
            </a:r>
            <a:r>
              <a:rPr lang="en-US" sz="3200" dirty="0"/>
              <a:t> public </a:t>
            </a:r>
            <a:r>
              <a:rPr lang="en-US" sz="3200" dirty="0" err="1"/>
              <a:t>dilaksanakan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	</a:t>
            </a:r>
            <a:r>
              <a:rPr lang="en-US" sz="3200" dirty="0" err="1"/>
              <a:t>layanan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public </a:t>
            </a:r>
            <a:r>
              <a:rPr lang="en-US" sz="3200" dirty="0" err="1"/>
              <a:t>terkait</a:t>
            </a:r>
            <a:r>
              <a:rPr lang="en-US" sz="3200" dirty="0"/>
              <a:t> </a:t>
            </a:r>
            <a:r>
              <a:rPr lang="en-US" sz="3200" dirty="0" err="1"/>
              <a:t>keputusan</a:t>
            </a:r>
            <a:r>
              <a:rPr lang="en-US" sz="3200" dirty="0"/>
              <a:t> </a:t>
            </a:r>
            <a:r>
              <a:rPr lang="en-US" sz="3200" dirty="0" err="1"/>
              <a:t>pemerintah</a:t>
            </a:r>
            <a:r>
              <a:rPr lang="en-US" sz="3200" dirty="0"/>
              <a:t> 	yang </a:t>
            </a:r>
            <a:r>
              <a:rPr lang="en-US" sz="3200" dirty="0" err="1"/>
              <a:t>menyangkut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endParaRPr lang="en-US" sz="3200" dirty="0"/>
          </a:p>
          <a:p>
            <a:pPr marL="201168" lvl="1" indent="0">
              <a:buNone/>
            </a:pPr>
            <a:r>
              <a:rPr lang="en-US" sz="3200" b="1" dirty="0"/>
              <a:t>2. </a:t>
            </a:r>
            <a:r>
              <a:rPr lang="en-US" sz="3200" b="1" dirty="0" err="1"/>
              <a:t>Administrasi</a:t>
            </a:r>
            <a:r>
              <a:rPr lang="en-US" sz="3200" b="1" dirty="0"/>
              <a:t> Pembangunan</a:t>
            </a:r>
          </a:p>
          <a:p>
            <a:pPr marL="201168" lvl="1" indent="0">
              <a:buNone/>
            </a:pPr>
            <a:r>
              <a:rPr lang="en-US" sz="3200" dirty="0"/>
              <a:t>	</a:t>
            </a:r>
            <a:r>
              <a:rPr lang="en-US" sz="3200" dirty="0" err="1"/>
              <a:t>berfokus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implementasi</a:t>
            </a:r>
            <a:r>
              <a:rPr lang="en-US" sz="3200" dirty="0"/>
              <a:t> </a:t>
            </a:r>
            <a:r>
              <a:rPr lang="en-US" sz="3200" dirty="0" err="1"/>
              <a:t>rencana</a:t>
            </a:r>
            <a:r>
              <a:rPr lang="en-US" sz="3200" dirty="0"/>
              <a:t> </a:t>
            </a:r>
            <a:r>
              <a:rPr lang="en-US" sz="3200" dirty="0" err="1"/>
              <a:t>pemerintah</a:t>
            </a:r>
            <a:r>
              <a:rPr lang="en-US" sz="3200" dirty="0"/>
              <a:t> 	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meningkatkan</a:t>
            </a:r>
            <a:r>
              <a:rPr lang="en-US" sz="3200" dirty="0"/>
              <a:t> </a:t>
            </a:r>
            <a:r>
              <a:rPr lang="en-US" sz="3200" dirty="0" err="1"/>
              <a:t>potensi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wilayah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	</a:t>
            </a:r>
            <a:r>
              <a:rPr lang="en-US" sz="3200" dirty="0" err="1"/>
              <a:t>masyarakatnya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53036"/>
            <a:ext cx="10058400" cy="759853"/>
          </a:xfrm>
          <a:solidFill>
            <a:srgbClr val="99FFCC"/>
          </a:solidFill>
        </p:spPr>
        <p:txBody>
          <a:bodyPr/>
          <a:lstStyle/>
          <a:p>
            <a:r>
              <a:rPr lang="en-US" i="1" dirty="0" err="1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CCFF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3. </a:t>
            </a:r>
            <a:r>
              <a:rPr lang="en-US" sz="3200" b="1" dirty="0" err="1" smtClean="0"/>
              <a:t>Administrasi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lingkungan</a:t>
            </a:r>
            <a:r>
              <a:rPr lang="en-US" sz="3200" b="1" dirty="0" smtClean="0"/>
              <a:t> </a:t>
            </a:r>
          </a:p>
          <a:p>
            <a:pPr marL="201168" lvl="1" indent="0">
              <a:buNone/>
            </a:pPr>
            <a:r>
              <a:rPr lang="en-US" sz="3000" b="1" dirty="0" smtClean="0"/>
              <a:t>	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seluruh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yang 	</a:t>
            </a:r>
            <a:r>
              <a:rPr lang="en-US" sz="3000" dirty="0" err="1" smtClean="0"/>
              <a:t>dilaksanakan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upaya</a:t>
            </a:r>
            <a:r>
              <a:rPr lang="en-US" sz="3000" dirty="0" smtClean="0"/>
              <a:t>  	</a:t>
            </a:r>
            <a:r>
              <a:rPr lang="en-US" sz="3000" dirty="0" err="1" smtClean="0"/>
              <a:t>menyeimbangkan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	</a:t>
            </a:r>
            <a:r>
              <a:rPr lang="en-US" sz="3000" dirty="0" err="1" smtClean="0"/>
              <a:t>pembangunan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merusak</a:t>
            </a:r>
            <a:r>
              <a:rPr lang="en-US" sz="3000" dirty="0" smtClean="0"/>
              <a:t> </a:t>
            </a:r>
            <a:r>
              <a:rPr lang="en-US" sz="3000" dirty="0" err="1" smtClean="0"/>
              <a:t>lingkungan</a:t>
            </a:r>
            <a:r>
              <a:rPr lang="en-US" sz="3000" dirty="0" smtClean="0"/>
              <a:t> 	</a:t>
            </a:r>
            <a:r>
              <a:rPr lang="en-US" sz="3000" dirty="0" err="1" smtClean="0"/>
              <a:t>disekitarnya</a:t>
            </a:r>
            <a:r>
              <a:rPr lang="en-US" sz="3000" dirty="0" smtClean="0"/>
              <a:t>.</a:t>
            </a:r>
          </a:p>
          <a:p>
            <a:pPr marL="201168" lvl="1" indent="0">
              <a:buNone/>
            </a:pPr>
            <a:r>
              <a:rPr lang="en-US" sz="3000" dirty="0" smtClean="0"/>
              <a:t>	</a:t>
            </a:r>
          </a:p>
          <a:p>
            <a:pPr marL="201168" lvl="1" indent="0">
              <a:buNone/>
            </a:pPr>
            <a:r>
              <a:rPr lang="en-US" sz="3000" dirty="0"/>
              <a:t>	</a:t>
            </a:r>
            <a:r>
              <a:rPr lang="en-US" sz="3000" dirty="0" err="1" smtClean="0"/>
              <a:t>Bahwa</a:t>
            </a:r>
            <a:r>
              <a:rPr lang="en-US" sz="3000" dirty="0" smtClean="0"/>
              <a:t> </a:t>
            </a:r>
            <a:r>
              <a:rPr lang="en-US" sz="3000" dirty="0" err="1"/>
              <a:t>a</a:t>
            </a:r>
            <a:r>
              <a:rPr lang="en-US" sz="3000" dirty="0" err="1" smtClean="0"/>
              <a:t>dministrasi</a:t>
            </a:r>
            <a:r>
              <a:rPr lang="en-US" sz="3000" dirty="0" smtClean="0"/>
              <a:t> </a:t>
            </a:r>
            <a:r>
              <a:rPr lang="en-US" sz="3000" dirty="0" err="1" smtClean="0"/>
              <a:t>lingkungan</a:t>
            </a:r>
            <a:r>
              <a:rPr lang="en-US" sz="3000" dirty="0" smtClean="0"/>
              <a:t> </a:t>
            </a:r>
            <a:r>
              <a:rPr lang="en-US" sz="3000" dirty="0" err="1" smtClean="0"/>
              <a:t>berfokus</a:t>
            </a:r>
            <a:r>
              <a:rPr lang="en-US" sz="3000" dirty="0" smtClean="0"/>
              <a:t>  </a:t>
            </a:r>
            <a:r>
              <a:rPr lang="en-US" sz="3000" dirty="0" err="1" smtClean="0"/>
              <a:t>pada</a:t>
            </a:r>
            <a:r>
              <a:rPr lang="en-US" sz="3000" dirty="0" smtClean="0"/>
              <a:t> 	</a:t>
            </a:r>
            <a:r>
              <a:rPr lang="en-US" sz="3000" dirty="0" err="1" smtClean="0"/>
              <a:t>pembangunan</a:t>
            </a:r>
            <a:r>
              <a:rPr lang="en-US" sz="3000" dirty="0" smtClean="0"/>
              <a:t> </a:t>
            </a:r>
            <a:r>
              <a:rPr lang="en-US" sz="3000" dirty="0" err="1" smtClean="0"/>
              <a:t>berwawasan</a:t>
            </a:r>
            <a:r>
              <a:rPr lang="en-US" sz="3000" dirty="0" smtClean="0"/>
              <a:t> </a:t>
            </a:r>
            <a:r>
              <a:rPr lang="en-US" sz="3000" dirty="0" err="1" smtClean="0"/>
              <a:t>lingkungan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1272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sz="4000" dirty="0" err="1" smtClean="0"/>
              <a:t>Menurut</a:t>
            </a:r>
            <a:r>
              <a:rPr lang="en-US" sz="4000" dirty="0" smtClean="0"/>
              <a:t> </a:t>
            </a:r>
            <a:r>
              <a:rPr lang="en-US" sz="4000" dirty="0" err="1" smtClean="0"/>
              <a:t>Soekarno</a:t>
            </a:r>
            <a:r>
              <a:rPr lang="en-US" sz="4000" dirty="0" smtClean="0"/>
              <a:t> K. </a:t>
            </a:r>
            <a:r>
              <a:rPr lang="en-US" sz="4000" dirty="0" err="1" smtClean="0"/>
              <a:t>menggolongkan</a:t>
            </a:r>
            <a:r>
              <a:rPr lang="en-US" sz="4000" dirty="0" smtClean="0"/>
              <a:t> </a:t>
            </a:r>
            <a:r>
              <a:rPr lang="en-US" sz="4000" dirty="0" err="1" smtClean="0"/>
              <a:t>administrasi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tiga</a:t>
            </a:r>
            <a:r>
              <a:rPr lang="en-US" sz="4000" dirty="0" smtClean="0"/>
              <a:t> </a:t>
            </a:r>
            <a:r>
              <a:rPr lang="en-US" sz="4000" dirty="0" err="1" smtClean="0"/>
              <a:t>jenis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marL="384048" lvl="2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1. </a:t>
            </a:r>
            <a:r>
              <a:rPr lang="en-US" sz="2400" b="1" dirty="0" err="1" smtClean="0">
                <a:solidFill>
                  <a:srgbClr val="FF0000"/>
                </a:solidFill>
              </a:rPr>
              <a:t>Administrasi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Negara</a:t>
            </a:r>
          </a:p>
          <a:p>
            <a:pPr marL="1071400" lvl="6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1) </a:t>
            </a:r>
            <a:r>
              <a:rPr lang="en-US" sz="2400" dirty="0" err="1">
                <a:solidFill>
                  <a:srgbClr val="0070C0"/>
                </a:solidFill>
              </a:rPr>
              <a:t>Administrasi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pemerintahan</a:t>
            </a:r>
            <a:r>
              <a:rPr lang="en-US" sz="2400" dirty="0">
                <a:solidFill>
                  <a:srgbClr val="0070C0"/>
                </a:solidFill>
              </a:rPr>
              <a:t> Negara</a:t>
            </a:r>
          </a:p>
          <a:p>
            <a:pPr marL="1471400" lvl="8" indent="0">
              <a:buNone/>
            </a:pPr>
            <a:r>
              <a:rPr lang="en-US" sz="2400" dirty="0"/>
              <a:t>a) </a:t>
            </a:r>
            <a:r>
              <a:rPr lang="en-US" sz="2400" dirty="0" err="1"/>
              <a:t>Administrasi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endParaRPr lang="en-US" sz="2400" dirty="0"/>
          </a:p>
          <a:p>
            <a:pPr marL="1471400" lvl="8" indent="0">
              <a:buNone/>
            </a:pPr>
            <a:r>
              <a:rPr lang="en-US" sz="2400" dirty="0"/>
              <a:t>b) </a:t>
            </a:r>
            <a:r>
              <a:rPr lang="en-US" sz="2400" dirty="0" err="1"/>
              <a:t>Administrasi</a:t>
            </a:r>
            <a:r>
              <a:rPr lang="en-US" sz="2400" dirty="0"/>
              <a:t> </a:t>
            </a:r>
            <a:r>
              <a:rPr lang="en-US" sz="2400" dirty="0" err="1"/>
              <a:t>militer</a:t>
            </a:r>
            <a:endParaRPr lang="en-US" sz="2400" dirty="0"/>
          </a:p>
          <a:p>
            <a:pPr marL="749808" lvl="4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   </a:t>
            </a:r>
            <a:r>
              <a:rPr lang="en-US" sz="2400" dirty="0" smtClean="0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) </a:t>
            </a:r>
            <a:r>
              <a:rPr lang="en-US" sz="2400" dirty="0" err="1">
                <a:solidFill>
                  <a:srgbClr val="0070C0"/>
                </a:solidFill>
              </a:rPr>
              <a:t>Administrasi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perusahaan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Negara</a:t>
            </a:r>
          </a:p>
          <a:p>
            <a:pPr marL="749808" lvl="4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</a:rPr>
              <a:t>Administrasi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swasta</a:t>
            </a:r>
            <a:endParaRPr lang="en-US" sz="2400" b="1" dirty="0">
              <a:solidFill>
                <a:srgbClr val="FF0000"/>
              </a:solidFill>
            </a:endParaRPr>
          </a:p>
          <a:p>
            <a:pPr marL="749808" lvl="4" indent="0">
              <a:buNone/>
            </a:pPr>
            <a:r>
              <a:rPr lang="en-US" sz="2400" dirty="0"/>
              <a:t>	    </a:t>
            </a:r>
            <a:r>
              <a:rPr lang="en-US" sz="2400" dirty="0" smtClean="0">
                <a:solidFill>
                  <a:srgbClr val="00B050"/>
                </a:solidFill>
              </a:rPr>
              <a:t>1</a:t>
            </a:r>
            <a:r>
              <a:rPr lang="en-US" sz="2400" dirty="0">
                <a:solidFill>
                  <a:srgbClr val="00B050"/>
                </a:solidFill>
              </a:rPr>
              <a:t>) </a:t>
            </a:r>
            <a:r>
              <a:rPr lang="en-US" sz="2400" dirty="0" err="1">
                <a:solidFill>
                  <a:srgbClr val="00B050"/>
                </a:solidFill>
              </a:rPr>
              <a:t>Administrasi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niaga</a:t>
            </a:r>
            <a:endParaRPr lang="en-US" sz="2400" dirty="0">
              <a:solidFill>
                <a:srgbClr val="00B050"/>
              </a:solidFill>
            </a:endParaRPr>
          </a:p>
          <a:p>
            <a:pPr marL="749808" lvl="4" indent="0">
              <a:buNone/>
            </a:pPr>
            <a:r>
              <a:rPr lang="en-US" sz="2400" dirty="0"/>
              <a:t>       </a:t>
            </a:r>
            <a:r>
              <a:rPr lang="en-US" sz="2400" dirty="0" smtClean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</a:rPr>
              <a:t>) </a:t>
            </a:r>
            <a:r>
              <a:rPr lang="en-US" sz="2400" dirty="0" err="1">
                <a:solidFill>
                  <a:srgbClr val="00B050"/>
                </a:solidFill>
              </a:rPr>
              <a:t>Administrasi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nonniaga</a:t>
            </a:r>
            <a:endParaRPr lang="en-US" sz="2400" dirty="0">
              <a:solidFill>
                <a:srgbClr val="00B050"/>
              </a:solidFill>
            </a:endParaRPr>
          </a:p>
          <a:p>
            <a:pPr marL="749808" lvl="4" indent="0">
              <a:buNone/>
            </a:pPr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</a:rPr>
              <a:t>Administrasi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internasional</a:t>
            </a:r>
            <a:endParaRPr lang="en-US" sz="2400" b="1" dirty="0">
              <a:solidFill>
                <a:srgbClr val="FF0000"/>
              </a:solidFill>
            </a:endParaRPr>
          </a:p>
          <a:p>
            <a:pPr marL="749808" lvl="4" indent="0">
              <a:buNone/>
            </a:pPr>
            <a:r>
              <a:rPr lang="en-US" sz="2400" dirty="0"/>
              <a:t>	    </a:t>
            </a:r>
            <a:r>
              <a:rPr lang="en-US" sz="2400" dirty="0" smtClean="0">
                <a:solidFill>
                  <a:srgbClr val="7030A0"/>
                </a:solidFill>
              </a:rPr>
              <a:t>1</a:t>
            </a:r>
            <a:r>
              <a:rPr lang="en-US" sz="2400" dirty="0">
                <a:solidFill>
                  <a:srgbClr val="7030A0"/>
                </a:solidFill>
              </a:rPr>
              <a:t>) </a:t>
            </a:r>
            <a:r>
              <a:rPr lang="en-US" sz="2400" dirty="0" err="1">
                <a:solidFill>
                  <a:srgbClr val="7030A0"/>
                </a:solidFill>
              </a:rPr>
              <a:t>Administrasi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niaga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internasional</a:t>
            </a:r>
            <a:endParaRPr lang="en-US" sz="2400" dirty="0">
              <a:solidFill>
                <a:srgbClr val="7030A0"/>
              </a:solidFill>
            </a:endParaRPr>
          </a:p>
          <a:p>
            <a:pPr marL="749808" lvl="4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 2) </a:t>
            </a:r>
            <a:r>
              <a:rPr lang="en-US" sz="2400" dirty="0" err="1">
                <a:solidFill>
                  <a:srgbClr val="7030A0"/>
                </a:solidFill>
              </a:rPr>
              <a:t>Administrasi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nonniaga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internasional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4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210613"/>
            <a:ext cx="10058400" cy="540913"/>
          </a:xfrm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sz="2400" i="1" dirty="0" err="1" smtClean="0"/>
              <a:t>lanjutan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51527"/>
            <a:ext cx="10058400" cy="4117567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marL="841248" lvl="2" indent="-457200"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Administrasi</a:t>
            </a:r>
            <a:r>
              <a:rPr lang="en-US" sz="2400" b="1" dirty="0" smtClean="0">
                <a:solidFill>
                  <a:srgbClr val="FF0000"/>
                </a:solidFill>
              </a:rPr>
              <a:t> Negara (</a:t>
            </a:r>
            <a:r>
              <a:rPr lang="en-US" sz="2400" b="1" i="1" dirty="0" smtClean="0">
                <a:solidFill>
                  <a:srgbClr val="FF0000"/>
                </a:solidFill>
              </a:rPr>
              <a:t>public administration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</a:p>
          <a:p>
            <a:pPr marL="384048" lvl="2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yaitu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administrasi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dilangsungkan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mengatur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urusan</a:t>
            </a:r>
            <a:r>
              <a:rPr lang="en-US" sz="2400" dirty="0" smtClean="0">
                <a:solidFill>
                  <a:schemeClr val="tx1"/>
                </a:solidFill>
              </a:rPr>
              <a:t>-	</a:t>
            </a:r>
            <a:r>
              <a:rPr lang="en-US" sz="2400" dirty="0" err="1" smtClean="0">
                <a:solidFill>
                  <a:schemeClr val="tx1"/>
                </a:solidFill>
              </a:rPr>
              <a:t>urusan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menyangkut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kepentingan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umum</a:t>
            </a:r>
            <a:r>
              <a:rPr lang="en-US" sz="2400" dirty="0" smtClean="0">
                <a:solidFill>
                  <a:schemeClr val="tx1"/>
                </a:solidFill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	Negara.</a:t>
            </a:r>
          </a:p>
          <a:p>
            <a:pPr marL="384048" lvl="2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</a:rPr>
              <a:t>Administrasi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swasta</a:t>
            </a:r>
            <a:r>
              <a:rPr lang="en-US" sz="2400" b="1" dirty="0" smtClean="0">
                <a:solidFill>
                  <a:srgbClr val="FF0000"/>
                </a:solidFill>
              </a:rPr>
              <a:t> (</a:t>
            </a:r>
            <a:r>
              <a:rPr lang="en-US" sz="2400" b="1" i="1" dirty="0" smtClean="0">
                <a:solidFill>
                  <a:srgbClr val="FF0000"/>
                </a:solidFill>
              </a:rPr>
              <a:t>private administration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</a:p>
          <a:p>
            <a:pPr marL="384048" lvl="2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diartikan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seluruh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kegiatandan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pelaksanaan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kebijakan</a:t>
            </a:r>
            <a:r>
              <a:rPr lang="en-US" sz="2400" dirty="0" smtClean="0">
                <a:solidFill>
                  <a:schemeClr val="tx1"/>
                </a:solidFill>
              </a:rPr>
              <a:t> yang 	</a:t>
            </a:r>
            <a:r>
              <a:rPr lang="en-US" sz="2400" dirty="0" err="1" smtClean="0">
                <a:solidFill>
                  <a:schemeClr val="tx1"/>
                </a:solidFill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pihak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swasta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memenuhi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kepentingan</a:t>
            </a:r>
            <a:r>
              <a:rPr lang="en-US" sz="2400" dirty="0" smtClean="0">
                <a:solidFill>
                  <a:schemeClr val="tx1"/>
                </a:solidFill>
              </a:rPr>
              <a:t> 	</a:t>
            </a:r>
            <a:r>
              <a:rPr lang="en-US" sz="2400" dirty="0" err="1" smtClean="0">
                <a:solidFill>
                  <a:schemeClr val="tx1"/>
                </a:solidFill>
              </a:rPr>
              <a:t>pribadi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golongan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841248" lvl="2" indent="-457200">
              <a:buAutoNum type="arabicPeriod" startAt="3"/>
            </a:pPr>
            <a:r>
              <a:rPr lang="en-US" sz="2400" b="1" dirty="0" err="1" smtClean="0">
                <a:solidFill>
                  <a:srgbClr val="FF0000"/>
                </a:solidFill>
              </a:rPr>
              <a:t>Administrasi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internasional</a:t>
            </a:r>
            <a:r>
              <a:rPr lang="en-US" sz="2400" b="1" dirty="0" smtClean="0">
                <a:solidFill>
                  <a:srgbClr val="FF0000"/>
                </a:solidFill>
              </a:rPr>
              <a:t> (</a:t>
            </a:r>
            <a:r>
              <a:rPr lang="en-US" sz="2400" b="1" i="1" dirty="0" smtClean="0">
                <a:solidFill>
                  <a:srgbClr val="FF0000"/>
                </a:solidFill>
              </a:rPr>
              <a:t>international administration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</a:p>
          <a:p>
            <a:pPr marL="384048" lvl="2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yakni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seluruh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organisasi-organisasi</a:t>
            </a:r>
            <a:r>
              <a:rPr lang="en-US" sz="2400" dirty="0" smtClean="0">
                <a:solidFill>
                  <a:schemeClr val="tx1"/>
                </a:solidFill>
              </a:rPr>
              <a:t> 	</a:t>
            </a:r>
            <a:r>
              <a:rPr lang="en-US" sz="2400" dirty="0" err="1" smtClean="0">
                <a:solidFill>
                  <a:schemeClr val="tx1"/>
                </a:solidFill>
              </a:rPr>
              <a:t>internasional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diikuti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berbagai</a:t>
            </a:r>
            <a:r>
              <a:rPr lang="en-US" sz="2400" dirty="0" smtClean="0">
                <a:solidFill>
                  <a:schemeClr val="tx1"/>
                </a:solidFill>
              </a:rPr>
              <a:t> Negara di </a:t>
            </a:r>
            <a:r>
              <a:rPr lang="en-US" sz="2400" dirty="0" err="1" smtClean="0">
                <a:solidFill>
                  <a:schemeClr val="tx1"/>
                </a:solidFill>
              </a:rPr>
              <a:t>seluruh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dunia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marL="384048" lvl="2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4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11369"/>
            <a:ext cx="10058400" cy="850006"/>
          </a:xfrm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i="1" dirty="0" err="1" smtClean="0"/>
              <a:t>Lanjutan</a:t>
            </a:r>
            <a:r>
              <a:rPr lang="en-US" i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administrasi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negara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51527"/>
            <a:ext cx="10058400" cy="4117567"/>
          </a:xfrm>
          <a:solidFill>
            <a:srgbClr val="FFCCFF"/>
          </a:solidFill>
        </p:spPr>
        <p:txBody>
          <a:bodyPr/>
          <a:lstStyle/>
          <a:p>
            <a:pPr marL="1071400" lvl="6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1) </a:t>
            </a:r>
            <a:r>
              <a:rPr lang="en-US" sz="2400" dirty="0" err="1">
                <a:solidFill>
                  <a:srgbClr val="0070C0"/>
                </a:solidFill>
              </a:rPr>
              <a:t>Administrasi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pemerintahan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Negara, </a:t>
            </a:r>
            <a:r>
              <a:rPr lang="en-US" sz="2400" dirty="0" err="1" smtClean="0">
                <a:solidFill>
                  <a:srgbClr val="0070C0"/>
                </a:solidFill>
              </a:rPr>
              <a:t>meliputi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semua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pelaksanaan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kebijakan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pemerintah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bertujuan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melayani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kekperntingan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umum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atau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masyarakat</a:t>
            </a:r>
            <a:endParaRPr lang="en-US" sz="2400" dirty="0">
              <a:solidFill>
                <a:srgbClr val="0070C0"/>
              </a:solidFill>
            </a:endParaRPr>
          </a:p>
          <a:p>
            <a:pPr marL="1471400" lvl="8" indent="0">
              <a:buNone/>
            </a:pPr>
            <a:r>
              <a:rPr lang="en-US" sz="2400" dirty="0"/>
              <a:t>a) </a:t>
            </a:r>
            <a:r>
              <a:rPr lang="en-US" sz="2400" dirty="0" err="1"/>
              <a:t>Administrasi</a:t>
            </a:r>
            <a:r>
              <a:rPr lang="en-US" sz="2400" dirty="0"/>
              <a:t> </a:t>
            </a:r>
            <a:r>
              <a:rPr lang="en-US" sz="2400" dirty="0" err="1" smtClean="0"/>
              <a:t>sipil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tiap-tiap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,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terendah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tertinggi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nondepartemen</a:t>
            </a:r>
            <a:r>
              <a:rPr lang="en-US" sz="2400" dirty="0" smtClean="0"/>
              <a:t>.</a:t>
            </a:r>
            <a:endParaRPr lang="en-US" sz="2400" dirty="0"/>
          </a:p>
          <a:p>
            <a:pPr marL="1471400" lvl="8" indent="0">
              <a:buNone/>
            </a:pPr>
            <a:r>
              <a:rPr lang="en-US" sz="2400" dirty="0"/>
              <a:t>b) </a:t>
            </a:r>
            <a:r>
              <a:rPr lang="en-US" sz="2400" dirty="0" err="1"/>
              <a:t>Administrasi</a:t>
            </a:r>
            <a:r>
              <a:rPr lang="en-US" sz="2400" dirty="0"/>
              <a:t> </a:t>
            </a:r>
            <a:r>
              <a:rPr lang="en-US" sz="2400" dirty="0" err="1" smtClean="0"/>
              <a:t>militer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bersenjata</a:t>
            </a:r>
            <a:endParaRPr lang="en-US" sz="2400" dirty="0"/>
          </a:p>
          <a:p>
            <a:pPr marL="749808" lvl="4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   2) </a:t>
            </a:r>
            <a:r>
              <a:rPr lang="en-US" sz="2400" dirty="0" err="1">
                <a:solidFill>
                  <a:srgbClr val="0070C0"/>
                </a:solidFill>
              </a:rPr>
              <a:t>Administrasi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perusahaan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Negara, </a:t>
            </a:r>
            <a:r>
              <a:rPr lang="en-US" sz="2400" dirty="0" err="1" smtClean="0">
                <a:solidFill>
                  <a:srgbClr val="0070C0"/>
                </a:solidFill>
              </a:rPr>
              <a:t>meliputi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kegiatan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administrasi</a:t>
            </a:r>
            <a:r>
              <a:rPr lang="en-US" sz="2400" dirty="0" smtClean="0">
                <a:solidFill>
                  <a:srgbClr val="0070C0"/>
                </a:solidFill>
              </a:rPr>
              <a:t> yang 		 </a:t>
            </a:r>
            <a:r>
              <a:rPr lang="en-US" sz="2400" dirty="0" err="1" smtClean="0">
                <a:solidFill>
                  <a:srgbClr val="0070C0"/>
                </a:solidFill>
              </a:rPr>
              <a:t>dilaksanakan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oleh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perusahaan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dimiliki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oleh</a:t>
            </a:r>
            <a:r>
              <a:rPr lang="en-US" sz="2400" dirty="0" smtClean="0">
                <a:solidFill>
                  <a:srgbClr val="0070C0"/>
                </a:solidFill>
              </a:rPr>
              <a:t> Negara.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2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24248"/>
            <a:ext cx="10058400" cy="913112"/>
          </a:xfrm>
          <a:solidFill>
            <a:srgbClr val="99FFCC"/>
          </a:solidFill>
        </p:spPr>
        <p:txBody>
          <a:bodyPr/>
          <a:lstStyle/>
          <a:p>
            <a:r>
              <a:rPr lang="en-US" i="1" dirty="0" err="1"/>
              <a:t>Lanjutan</a:t>
            </a:r>
            <a:r>
              <a:rPr lang="en-US" i="1" dirty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administrasi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swasta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  <a:solidFill>
            <a:srgbClr val="FFCCFF"/>
          </a:solidFill>
        </p:spPr>
        <p:txBody>
          <a:bodyPr/>
          <a:lstStyle/>
          <a:p>
            <a:pPr marL="749808" lvl="4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pPr marL="749808" lvl="4" indent="0">
              <a:buNone/>
            </a:pPr>
            <a:r>
              <a:rPr lang="en-US" sz="2400" dirty="0"/>
              <a:t>	    </a:t>
            </a:r>
            <a:r>
              <a:rPr lang="en-US" sz="2400" dirty="0">
                <a:solidFill>
                  <a:srgbClr val="00B050"/>
                </a:solidFill>
              </a:rPr>
              <a:t>1) </a:t>
            </a:r>
            <a:r>
              <a:rPr lang="en-US" sz="2400" dirty="0" err="1">
                <a:solidFill>
                  <a:srgbClr val="00B050"/>
                </a:solidFill>
              </a:rPr>
              <a:t>Administrasi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niaga</a:t>
            </a:r>
            <a:r>
              <a:rPr lang="en-US" sz="2400" dirty="0" smtClean="0">
                <a:solidFill>
                  <a:srgbClr val="00B050"/>
                </a:solidFill>
              </a:rPr>
              <a:t> (</a:t>
            </a:r>
            <a:r>
              <a:rPr lang="en-US" sz="2400" i="1" dirty="0" smtClean="0">
                <a:solidFill>
                  <a:srgbClr val="00B050"/>
                </a:solidFill>
              </a:rPr>
              <a:t>business administration</a:t>
            </a:r>
            <a:r>
              <a:rPr lang="en-US" sz="2400" dirty="0" smtClean="0">
                <a:solidFill>
                  <a:srgbClr val="00B050"/>
                </a:solidFill>
              </a:rPr>
              <a:t>), </a:t>
            </a:r>
            <a:r>
              <a:rPr lang="en-US" sz="2400" dirty="0" err="1" smtClean="0">
                <a:solidFill>
                  <a:srgbClr val="00B050"/>
                </a:solidFill>
              </a:rPr>
              <a:t>adalah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seluruh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kegiatan</a:t>
            </a:r>
            <a:r>
              <a:rPr lang="en-US" sz="2400" dirty="0" smtClean="0">
                <a:solidFill>
                  <a:srgbClr val="00B050"/>
                </a:solidFill>
              </a:rPr>
              <a:t> 	        yang </a:t>
            </a:r>
            <a:r>
              <a:rPr lang="en-US" sz="2400" dirty="0" err="1" smtClean="0">
                <a:solidFill>
                  <a:srgbClr val="00B050"/>
                </a:solidFill>
              </a:rPr>
              <a:t>dilakukan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pihak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swasta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dalam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bidang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perdagangan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atau</a:t>
            </a:r>
            <a:r>
              <a:rPr lang="en-US" sz="2400" dirty="0" smtClean="0">
                <a:solidFill>
                  <a:srgbClr val="00B050"/>
                </a:solidFill>
              </a:rPr>
              <a:t>   		        </a:t>
            </a:r>
            <a:r>
              <a:rPr lang="en-US" sz="2400" dirty="0" err="1" smtClean="0">
                <a:solidFill>
                  <a:srgbClr val="00B050"/>
                </a:solidFill>
              </a:rPr>
              <a:t>perniagaan</a:t>
            </a:r>
            <a:r>
              <a:rPr lang="en-US" sz="2400" dirty="0" smtClean="0">
                <a:solidFill>
                  <a:srgbClr val="00B050"/>
                </a:solidFill>
              </a:rPr>
              <a:t>.</a:t>
            </a:r>
            <a:endParaRPr lang="en-US" sz="2400" dirty="0">
              <a:solidFill>
                <a:srgbClr val="00B050"/>
              </a:solidFill>
            </a:endParaRPr>
          </a:p>
          <a:p>
            <a:pPr marL="749808" lvl="4" indent="0">
              <a:buNone/>
            </a:pPr>
            <a:r>
              <a:rPr lang="en-US" sz="2400" dirty="0"/>
              <a:t>       </a:t>
            </a:r>
            <a:r>
              <a:rPr lang="en-US" sz="2400" dirty="0">
                <a:solidFill>
                  <a:srgbClr val="00B050"/>
                </a:solidFill>
              </a:rPr>
              <a:t>2) </a:t>
            </a:r>
            <a:r>
              <a:rPr lang="en-US" sz="2400" dirty="0" err="1">
                <a:solidFill>
                  <a:srgbClr val="00B050"/>
                </a:solidFill>
              </a:rPr>
              <a:t>Administrasi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nonniaga</a:t>
            </a:r>
            <a:r>
              <a:rPr lang="en-US" sz="2400" dirty="0" smtClean="0">
                <a:solidFill>
                  <a:srgbClr val="00B050"/>
                </a:solidFill>
              </a:rPr>
              <a:t> (non</a:t>
            </a:r>
            <a:r>
              <a:rPr lang="en-US" sz="2400" i="1" dirty="0" smtClean="0">
                <a:solidFill>
                  <a:srgbClr val="00B050"/>
                </a:solidFill>
              </a:rPr>
              <a:t>business </a:t>
            </a:r>
            <a:r>
              <a:rPr lang="en-US" sz="2400" i="1" dirty="0">
                <a:solidFill>
                  <a:srgbClr val="00B050"/>
                </a:solidFill>
              </a:rPr>
              <a:t>administration</a:t>
            </a:r>
            <a:r>
              <a:rPr lang="en-US" sz="2400" dirty="0">
                <a:solidFill>
                  <a:srgbClr val="00B050"/>
                </a:solidFill>
              </a:rPr>
              <a:t>), </a:t>
            </a:r>
            <a:r>
              <a:rPr lang="en-US" sz="2400" dirty="0" err="1" smtClean="0">
                <a:solidFill>
                  <a:srgbClr val="00B050"/>
                </a:solidFill>
              </a:rPr>
              <a:t>adalah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selluruh</a:t>
            </a:r>
            <a:r>
              <a:rPr lang="en-US" sz="2400" dirty="0" smtClean="0">
                <a:solidFill>
                  <a:srgbClr val="00B050"/>
                </a:solidFill>
              </a:rPr>
              <a:t> 	   	        </a:t>
            </a:r>
            <a:r>
              <a:rPr lang="en-US" sz="2400" dirty="0" err="1" smtClean="0">
                <a:solidFill>
                  <a:srgbClr val="00B050"/>
                </a:solidFill>
              </a:rPr>
              <a:t>kegiatan</a:t>
            </a:r>
            <a:r>
              <a:rPr lang="en-US" sz="2400" dirty="0" smtClean="0">
                <a:solidFill>
                  <a:srgbClr val="00B050"/>
                </a:solidFill>
              </a:rPr>
              <a:t> yang </a:t>
            </a:r>
            <a:r>
              <a:rPr lang="en-US" sz="2400" dirty="0" err="1" smtClean="0">
                <a:solidFill>
                  <a:srgbClr val="00B050"/>
                </a:solidFill>
              </a:rPr>
              <a:t>dilakukan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pihak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swasta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dalam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bidang</a:t>
            </a:r>
            <a:r>
              <a:rPr lang="en-US" sz="2400" dirty="0" smtClean="0">
                <a:solidFill>
                  <a:srgbClr val="00B050"/>
                </a:solidFill>
              </a:rPr>
              <a:t> social, </a:t>
            </a:r>
            <a:r>
              <a:rPr lang="en-US" sz="2400" dirty="0" err="1" smtClean="0">
                <a:solidFill>
                  <a:srgbClr val="00B050"/>
                </a:solidFill>
              </a:rPr>
              <a:t>budaya</a:t>
            </a:r>
            <a:r>
              <a:rPr lang="en-US" sz="2400" dirty="0" smtClean="0">
                <a:solidFill>
                  <a:srgbClr val="00B050"/>
                </a:solidFill>
              </a:rPr>
              <a:t> 	    	        </a:t>
            </a:r>
            <a:r>
              <a:rPr lang="en-US" sz="2400" dirty="0" err="1" smtClean="0">
                <a:solidFill>
                  <a:srgbClr val="00B050"/>
                </a:solidFill>
              </a:rPr>
              <a:t>dan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kesejahteraan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lingkungan</a:t>
            </a:r>
            <a:r>
              <a:rPr lang="en-US" sz="2400" dirty="0" smtClean="0">
                <a:solidFill>
                  <a:srgbClr val="00B050"/>
                </a:solidFill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1933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01520"/>
            <a:ext cx="10058400" cy="835839"/>
          </a:xfrm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sz="4000" i="1" dirty="0" err="1"/>
              <a:t>Lanjutan</a:t>
            </a:r>
            <a:r>
              <a:rPr lang="en-US" sz="4000" i="1" dirty="0"/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administrasi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internasional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  <a:solidFill>
            <a:srgbClr val="FFCCFF"/>
          </a:solidFill>
        </p:spPr>
        <p:txBody>
          <a:bodyPr/>
          <a:lstStyle/>
          <a:p>
            <a:pPr marL="1207008" lvl="4" indent="-457200">
              <a:buAutoNum type="arabicParenR"/>
            </a:pPr>
            <a:r>
              <a:rPr lang="en-US" sz="2400" dirty="0" err="1" smtClean="0">
                <a:solidFill>
                  <a:srgbClr val="7030A0"/>
                </a:solidFill>
              </a:rPr>
              <a:t>Administrasi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niaga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internasional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(</a:t>
            </a:r>
            <a:r>
              <a:rPr lang="en-US" sz="2400" i="1" dirty="0" smtClean="0">
                <a:solidFill>
                  <a:srgbClr val="7030A0"/>
                </a:solidFill>
              </a:rPr>
              <a:t>business international administration</a:t>
            </a:r>
            <a:r>
              <a:rPr lang="en-US" sz="2400" dirty="0" smtClean="0">
                <a:solidFill>
                  <a:srgbClr val="7030A0"/>
                </a:solidFill>
              </a:rPr>
              <a:t>) </a:t>
            </a:r>
            <a:r>
              <a:rPr lang="en-US" sz="2400" dirty="0" err="1" smtClean="0">
                <a:solidFill>
                  <a:srgbClr val="7030A0"/>
                </a:solidFill>
              </a:rPr>
              <a:t>adalah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seluruh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kegiatan</a:t>
            </a:r>
            <a:r>
              <a:rPr lang="en-US" sz="2400" dirty="0" smtClean="0">
                <a:solidFill>
                  <a:srgbClr val="7030A0"/>
                </a:solidFill>
              </a:rPr>
              <a:t> yang </a:t>
            </a:r>
            <a:r>
              <a:rPr lang="en-US" sz="2400" dirty="0" err="1" smtClean="0">
                <a:solidFill>
                  <a:srgbClr val="7030A0"/>
                </a:solidFill>
              </a:rPr>
              <a:t>dilakukan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organisasi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internasional</a:t>
            </a:r>
            <a:r>
              <a:rPr lang="en-US" sz="2400" dirty="0" smtClean="0">
                <a:solidFill>
                  <a:srgbClr val="7030A0"/>
                </a:solidFill>
              </a:rPr>
              <a:t> yang </a:t>
            </a:r>
            <a:r>
              <a:rPr lang="en-US" sz="2400" dirty="0" err="1" smtClean="0">
                <a:solidFill>
                  <a:srgbClr val="7030A0"/>
                </a:solidFill>
              </a:rPr>
              <a:t>bergerak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dalam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bidang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perekonomian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dan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perdagangan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marL="1207008" lvl="4" indent="-457200">
              <a:buAutoNum type="arabicParenR"/>
            </a:pPr>
            <a:r>
              <a:rPr lang="en-US" sz="2400" dirty="0" err="1" smtClean="0">
                <a:solidFill>
                  <a:srgbClr val="7030A0"/>
                </a:solidFill>
              </a:rPr>
              <a:t>Administrasi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nonniaga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internasional</a:t>
            </a:r>
            <a:r>
              <a:rPr lang="en-US" sz="2400" dirty="0" smtClean="0">
                <a:solidFill>
                  <a:srgbClr val="7030A0"/>
                </a:solidFill>
              </a:rPr>
              <a:t> (non</a:t>
            </a:r>
            <a:r>
              <a:rPr lang="en-US" sz="2400" i="1" dirty="0" smtClean="0">
                <a:solidFill>
                  <a:srgbClr val="7030A0"/>
                </a:solidFill>
              </a:rPr>
              <a:t>business </a:t>
            </a:r>
            <a:r>
              <a:rPr lang="en-US" sz="2400" i="1" dirty="0">
                <a:solidFill>
                  <a:srgbClr val="7030A0"/>
                </a:solidFill>
              </a:rPr>
              <a:t>international administration</a:t>
            </a:r>
            <a:r>
              <a:rPr lang="en-US" sz="2400" dirty="0">
                <a:solidFill>
                  <a:srgbClr val="7030A0"/>
                </a:solidFill>
              </a:rPr>
              <a:t>) </a:t>
            </a:r>
            <a:r>
              <a:rPr lang="en-US" sz="2400" dirty="0" err="1" smtClean="0">
                <a:solidFill>
                  <a:srgbClr val="7030A0"/>
                </a:solidFill>
              </a:rPr>
              <a:t>adalah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seluruh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kegiatan</a:t>
            </a:r>
            <a:r>
              <a:rPr lang="en-US" sz="2400" dirty="0" smtClean="0">
                <a:solidFill>
                  <a:srgbClr val="7030A0"/>
                </a:solidFill>
              </a:rPr>
              <a:t> yang </a:t>
            </a:r>
            <a:r>
              <a:rPr lang="en-US" sz="2400" dirty="0" err="1" smtClean="0">
                <a:solidFill>
                  <a:srgbClr val="7030A0"/>
                </a:solidFill>
              </a:rPr>
              <a:t>dilakukan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oleh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berbagai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organisasi</a:t>
            </a:r>
            <a:r>
              <a:rPr lang="en-US" sz="2400" dirty="0" smtClean="0">
                <a:solidFill>
                  <a:srgbClr val="7030A0"/>
                </a:solidFill>
              </a:rPr>
              <a:t> yang </a:t>
            </a:r>
            <a:r>
              <a:rPr lang="en-US" sz="2400" dirty="0" err="1" smtClean="0">
                <a:solidFill>
                  <a:srgbClr val="7030A0"/>
                </a:solidFill>
              </a:rPr>
              <a:t>bergerak</a:t>
            </a:r>
            <a:r>
              <a:rPr lang="en-US" sz="2400" dirty="0" smtClean="0">
                <a:solidFill>
                  <a:srgbClr val="7030A0"/>
                </a:solidFill>
              </a:rPr>
              <a:t> di </a:t>
            </a:r>
            <a:r>
              <a:rPr lang="en-US" sz="2400" dirty="0" err="1" smtClean="0">
                <a:solidFill>
                  <a:srgbClr val="7030A0"/>
                </a:solidFill>
              </a:rPr>
              <a:t>bidang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sosial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</a:rPr>
              <a:t>budaya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dan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kesejahteraan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masyarakat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internasional</a:t>
            </a:r>
            <a:endParaRPr lang="en-US" sz="24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286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</TotalTime>
  <Words>223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Retrospect</vt:lpstr>
      <vt:lpstr>      Administrasi Umum Jenis-jenis administrasi   </vt:lpstr>
      <vt:lpstr>Jenis-jenis Administrasi</vt:lpstr>
      <vt:lpstr>lanjutan</vt:lpstr>
      <vt:lpstr>lanjutan</vt:lpstr>
      <vt:lpstr>Menurut Soekarno K. menggolongkan administrasi ke dalam tiga jenis:</vt:lpstr>
      <vt:lpstr>lanjutan</vt:lpstr>
      <vt:lpstr>Lanjutan administrasi negara</vt:lpstr>
      <vt:lpstr>Lanjutan administrasi swasta</vt:lpstr>
      <vt:lpstr>Lanjutan administrasi internasional</vt:lpstr>
      <vt:lpstr>Fungsi administrasi menurut Quible (2001)</vt:lpstr>
      <vt:lpstr>Fungsi administrasi menurut Mills (2001)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smkn43</dc:creator>
  <cp:lastModifiedBy>smkn43</cp:lastModifiedBy>
  <cp:revision>18</cp:revision>
  <dcterms:created xsi:type="dcterms:W3CDTF">2020-07-22T14:54:32Z</dcterms:created>
  <dcterms:modified xsi:type="dcterms:W3CDTF">2020-07-22T17:36:31Z</dcterms:modified>
</cp:coreProperties>
</file>