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5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53817A-3DA5-4A5B-AB90-E6C7A5093F05}"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231323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53817A-3DA5-4A5B-AB90-E6C7A5093F05}"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2560422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53817A-3DA5-4A5B-AB90-E6C7A5093F05}"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398196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53817A-3DA5-4A5B-AB90-E6C7A5093F05}"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256810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3817A-3DA5-4A5B-AB90-E6C7A5093F05}" type="datetimeFigureOut">
              <a:rPr lang="id-ID" smtClean="0"/>
              <a:t>29/07/2020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851485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53817A-3DA5-4A5B-AB90-E6C7A5093F05}" type="datetimeFigureOut">
              <a:rPr lang="id-ID" smtClean="0"/>
              <a:t>29/07/2020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3148019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53817A-3DA5-4A5B-AB90-E6C7A5093F05}" type="datetimeFigureOut">
              <a:rPr lang="id-ID" smtClean="0"/>
              <a:t>29/07/2020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154708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53817A-3DA5-4A5B-AB90-E6C7A5093F05}" type="datetimeFigureOut">
              <a:rPr lang="id-ID" smtClean="0"/>
              <a:t>29/07/2020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180128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3817A-3DA5-4A5B-AB90-E6C7A5093F05}" type="datetimeFigureOut">
              <a:rPr lang="id-ID" smtClean="0"/>
              <a:t>29/07/2020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223365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3817A-3DA5-4A5B-AB90-E6C7A5093F05}" type="datetimeFigureOut">
              <a:rPr lang="id-ID" smtClean="0"/>
              <a:t>29/07/2020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101615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3817A-3DA5-4A5B-AB90-E6C7A5093F05}" type="datetimeFigureOut">
              <a:rPr lang="id-ID" smtClean="0"/>
              <a:t>29/07/2020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A823D2-F49B-4853-A7DD-F2F856F77069}" type="slidenum">
              <a:rPr lang="id-ID" smtClean="0"/>
              <a:t>‹#›</a:t>
            </a:fld>
            <a:endParaRPr lang="id-ID"/>
          </a:p>
        </p:txBody>
      </p:sp>
    </p:spTree>
    <p:extLst>
      <p:ext uri="{BB962C8B-B14F-4D97-AF65-F5344CB8AC3E}">
        <p14:creationId xmlns:p14="http://schemas.microsoft.com/office/powerpoint/2010/main" val="131367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3817A-3DA5-4A5B-AB90-E6C7A5093F05}" type="datetimeFigureOut">
              <a:rPr lang="id-ID" smtClean="0"/>
              <a:t>29/07/2020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823D2-F49B-4853-A7DD-F2F856F77069}" type="slidenum">
              <a:rPr lang="id-ID" smtClean="0"/>
              <a:t>‹#›</a:t>
            </a:fld>
            <a:endParaRPr lang="id-ID"/>
          </a:p>
        </p:txBody>
      </p:sp>
    </p:spTree>
    <p:extLst>
      <p:ext uri="{BB962C8B-B14F-4D97-AF65-F5344CB8AC3E}">
        <p14:creationId xmlns:p14="http://schemas.microsoft.com/office/powerpoint/2010/main" val="2070647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56447"/>
            <a:ext cx="9144000" cy="830997"/>
          </a:xfrm>
          <a:prstGeom prst="rect">
            <a:avLst/>
          </a:prstGeom>
          <a:noFill/>
        </p:spPr>
        <p:txBody>
          <a:bodyPr wrap="square" rtlCol="0">
            <a:spAutoFit/>
          </a:bodyPr>
          <a:lstStyle/>
          <a:p>
            <a:pPr algn="ctr"/>
            <a:r>
              <a:rPr lang="id-ID" sz="4800" dirty="0" smtClean="0">
                <a:latin typeface="Britannic Bold" panose="020B0903060703020204" pitchFamily="34" charset="0"/>
              </a:rPr>
              <a:t>SMKN43 JAKARTA</a:t>
            </a:r>
            <a:endParaRPr lang="id-ID" sz="4800" dirty="0">
              <a:latin typeface="Britannic Bold" panose="020B0903060703020204" pitchFamily="34" charset="0"/>
            </a:endParaRPr>
          </a:p>
        </p:txBody>
      </p:sp>
      <p:sp>
        <p:nvSpPr>
          <p:cNvPr id="5" name="TextBox 4"/>
          <p:cNvSpPr txBox="1"/>
          <p:nvPr/>
        </p:nvSpPr>
        <p:spPr>
          <a:xfrm>
            <a:off x="0" y="3281082"/>
            <a:ext cx="9144000" cy="707886"/>
          </a:xfrm>
          <a:prstGeom prst="rect">
            <a:avLst/>
          </a:prstGeom>
          <a:noFill/>
        </p:spPr>
        <p:txBody>
          <a:bodyPr wrap="square" rtlCol="0">
            <a:spAutoFit/>
          </a:bodyPr>
          <a:lstStyle/>
          <a:p>
            <a:pPr algn="ctr"/>
            <a:r>
              <a:rPr lang="id-ID" sz="4000" b="1" dirty="0" smtClean="0">
                <a:latin typeface="Tahoma" panose="020B0604030504040204" pitchFamily="34" charset="0"/>
                <a:ea typeface="Tahoma" panose="020B0604030504040204" pitchFamily="34" charset="0"/>
                <a:cs typeface="Tahoma" panose="020B0604030504040204" pitchFamily="34" charset="0"/>
              </a:rPr>
              <a:t>PENDIDIKAN AGAMA KRISTEN</a:t>
            </a:r>
            <a:endParaRPr lang="id-ID" sz="4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722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7239"/>
            <a:ext cx="9144000" cy="461665"/>
          </a:xfrm>
          <a:prstGeom prst="rect">
            <a:avLst/>
          </a:prstGeom>
          <a:noFill/>
        </p:spPr>
        <p:txBody>
          <a:bodyPr wrap="square" rtlCol="0">
            <a:spAutoFit/>
          </a:bodyPr>
          <a:lstStyle/>
          <a:p>
            <a:pPr algn="ctr"/>
            <a:r>
              <a:rPr lang="id-ID" sz="2400" b="1" dirty="0" smtClean="0"/>
              <a:t>DEMOKRASI </a:t>
            </a:r>
            <a:r>
              <a:rPr lang="id-ID" sz="2400" b="1" dirty="0"/>
              <a:t>MENURUT ALKITAB</a:t>
            </a:r>
            <a:endParaRPr lang="id-ID" sz="2400" b="1" dirty="0"/>
          </a:p>
        </p:txBody>
      </p:sp>
      <p:sp>
        <p:nvSpPr>
          <p:cNvPr id="2" name="TextBox 1"/>
          <p:cNvSpPr txBox="1"/>
          <p:nvPr/>
        </p:nvSpPr>
        <p:spPr>
          <a:xfrm>
            <a:off x="564776" y="564781"/>
            <a:ext cx="8068236" cy="4116768"/>
          </a:xfrm>
          <a:prstGeom prst="rect">
            <a:avLst/>
          </a:prstGeom>
          <a:noFill/>
        </p:spPr>
        <p:txBody>
          <a:bodyPr wrap="square" rtlCol="0">
            <a:spAutoFit/>
          </a:bodyPr>
          <a:lstStyle/>
          <a:p>
            <a:pPr algn="just">
              <a:lnSpc>
                <a:spcPct val="150000"/>
              </a:lnSpc>
            </a:pPr>
            <a:r>
              <a:rPr lang="id-ID" sz="1600" dirty="0"/>
              <a:t>	Demokrasi berasal dari bahasa yunani, </a:t>
            </a:r>
            <a:r>
              <a:rPr lang="id-ID" sz="1600" i="1" dirty="0"/>
              <a:t>demokratia. </a:t>
            </a:r>
            <a:r>
              <a:rPr lang="id-ID" sz="1600" dirty="0"/>
              <a:t>Demos berarti rakyat dan kratos berarti kekuasaan atau pemerintahan.</a:t>
            </a:r>
            <a:r>
              <a:rPr lang="id-ID" sz="1600" i="1" dirty="0"/>
              <a:t> Demokratia </a:t>
            </a:r>
            <a:r>
              <a:rPr lang="id-ID" sz="1600" dirty="0"/>
              <a:t>artinya kekuasaan atau pemerintahan rakyat.  Demokrasi merupakan mekanisme sistem pemerintahan suatu negara yang berupaya mewujudkan kedaulatan rakyat atau negara dijalankan atau dilaksanakan oleh pemerintah negara tersebut. Pemerintah demokrastis pertama kali dipraktekan di Atena kuno, yunani.</a:t>
            </a:r>
          </a:p>
          <a:p>
            <a:pPr algn="just">
              <a:lnSpc>
                <a:spcPct val="150000"/>
              </a:lnSpc>
            </a:pPr>
            <a:r>
              <a:rPr lang="id-ID" sz="1600" dirty="0"/>
              <a:t>	</a:t>
            </a:r>
            <a:r>
              <a:rPr lang="id-ID" sz="1600" dirty="0"/>
              <a:t>dalam melakukan demokrasi dibutuhkan kerendahan hati untuk saling menerima dan mengargai. Alkitab tidak menyebutkan istilah demokarsi, namun beberapa peristiwa dalam lkitab memberikan gambaran tentang demokrasi yng benar. Demokrasi hanya dapat terpenuhi apabila kasih dan keadilan Allah dimiliki oleh manusia. Allah mengatur dan mencampuri kehidupan umatNya agar umatNya mendapatkan kedudukan yang sama, menikmati kasih dan kedailan, serta memiliki kebebasan untuk memilih atau berpendapat.</a:t>
            </a:r>
            <a:endParaRPr lang="id-ID" sz="1600" dirty="0"/>
          </a:p>
        </p:txBody>
      </p:sp>
    </p:spTree>
    <p:extLst>
      <p:ext uri="{BB962C8B-B14F-4D97-AF65-F5344CB8AC3E}">
        <p14:creationId xmlns:p14="http://schemas.microsoft.com/office/powerpoint/2010/main" val="238843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5120" y="564779"/>
            <a:ext cx="8041341" cy="4893647"/>
          </a:xfrm>
          <a:prstGeom prst="rect">
            <a:avLst/>
          </a:prstGeom>
          <a:noFill/>
        </p:spPr>
        <p:txBody>
          <a:bodyPr wrap="square" rtlCol="0">
            <a:spAutoFit/>
          </a:bodyPr>
          <a:lstStyle/>
          <a:p>
            <a:pPr marL="285750" indent="-285750" algn="just">
              <a:buFont typeface="Arial" panose="020B0604020202020204" pitchFamily="34" charset="0"/>
              <a:buChar char="•"/>
            </a:pPr>
            <a:r>
              <a:rPr lang="id-ID" sz="2400" dirty="0"/>
              <a:t>Demokrasi adalah pemerintahan atau kekuasaan rakyat. Para wakil rakyat yang ditunjuk akan melaksanakan semua fungsi dan tugasnya, untuk kesejahteraan rakyatnya. Bangsa Indonesia menganut demokrasi pancasila, kekuasaan rakyat dilaksnakn dengan menjunjung tinggi nilai-nilai yang dikandung dalam pencasila</a:t>
            </a:r>
          </a:p>
          <a:p>
            <a:pPr marL="285750" indent="-285750" algn="just">
              <a:buFont typeface="Arial" panose="020B0604020202020204" pitchFamily="34" charset="0"/>
              <a:buChar char="•"/>
            </a:pPr>
            <a:r>
              <a:rPr lang="id-ID" sz="2400" dirty="0"/>
              <a:t>Alkitab memang tidak pernah menyebutkan kata demokrasi, tetapi Alkitab mengajarkan cara yang tepat dalam demokrasi, yaitu saling menghargai dan menghormati.</a:t>
            </a:r>
          </a:p>
          <a:p>
            <a:pPr marL="285750" indent="-285750" algn="just">
              <a:buFont typeface="Arial" panose="020B0604020202020204" pitchFamily="34" charset="0"/>
              <a:buChar char="•"/>
            </a:pPr>
            <a:r>
              <a:rPr lang="id-ID" sz="2400" dirty="0"/>
              <a:t>Dalam kehidupan bergereja yang menaati ajaran Alkitab, para pemimpin adalah pelayan. Mereka bertugas untuk memperhatikan dan memetingkan kepetingan seluruh jemaat (rakyat) di atas kepentingan pribadi/golongan</a:t>
            </a:r>
          </a:p>
        </p:txBody>
      </p:sp>
    </p:spTree>
    <p:extLst>
      <p:ext uri="{BB962C8B-B14F-4D97-AF65-F5344CB8AC3E}">
        <p14:creationId xmlns:p14="http://schemas.microsoft.com/office/powerpoint/2010/main" val="5211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4437" y="416857"/>
            <a:ext cx="8175813" cy="5112425"/>
          </a:xfrm>
          <a:prstGeom prst="rect">
            <a:avLst/>
          </a:prstGeom>
          <a:noFill/>
        </p:spPr>
        <p:txBody>
          <a:bodyPr wrap="square" rtlCol="0">
            <a:spAutoFit/>
          </a:bodyPr>
          <a:lstStyle/>
          <a:p>
            <a:pPr>
              <a:lnSpc>
                <a:spcPct val="150000"/>
              </a:lnSpc>
            </a:pPr>
            <a:r>
              <a:rPr lang="id-ID" sz="2000" dirty="0">
                <a:latin typeface="Arial Narrow" panose="020B0606020202030204" pitchFamily="34" charset="0"/>
              </a:rPr>
              <a:t>Seluruh tindakan Allah dalam perjanjian lama dilanjutkan sampai mencapai puncaknya pada diri Yesus Kristus. Demokrasi menempatkan setiap manusia di hadpan Allah bahwa Allah mengasihi seluruh umatNya dan kasihNya menempatkan sama dihadapanNya tanpa terkecuali. Dari kepemimpinan Allah secara langsung, yaitu Theokras, menjadi kerajaan yang dipimpin oleh raja.</a:t>
            </a:r>
          </a:p>
          <a:p>
            <a:pPr>
              <a:lnSpc>
                <a:spcPct val="150000"/>
              </a:lnSpc>
            </a:pPr>
            <a:r>
              <a:rPr lang="id-ID" sz="2000" dirty="0">
                <a:latin typeface="Arial Narrow" panose="020B0606020202030204" pitchFamily="34" charset="0"/>
              </a:rPr>
              <a:t>	</a:t>
            </a:r>
            <a:r>
              <a:rPr lang="id-ID" sz="2000" dirty="0">
                <a:latin typeface="Arial Narrow" panose="020B0606020202030204" pitchFamily="34" charset="0"/>
              </a:rPr>
              <a:t>hidup berdemokrasi akan terealisasi dengan cara :</a:t>
            </a:r>
          </a:p>
          <a:p>
            <a:pPr marL="342900" indent="-342900">
              <a:lnSpc>
                <a:spcPct val="150000"/>
              </a:lnSpc>
              <a:buAutoNum type="arabicPeriod"/>
            </a:pPr>
            <a:r>
              <a:rPr lang="id-ID" sz="2000" dirty="0">
                <a:latin typeface="Arial Narrow" panose="020B0606020202030204" pitchFamily="34" charset="0"/>
              </a:rPr>
              <a:t>menerima, mendengarkan, dan menghargai pendapat orang lain</a:t>
            </a:r>
          </a:p>
          <a:p>
            <a:pPr marL="342900" indent="-342900">
              <a:lnSpc>
                <a:spcPct val="150000"/>
              </a:lnSpc>
              <a:buAutoNum type="arabicPeriod"/>
            </a:pPr>
            <a:r>
              <a:rPr lang="id-ID" sz="2000" dirty="0">
                <a:latin typeface="Arial Narrow" panose="020B0606020202030204" pitchFamily="34" charset="0"/>
              </a:rPr>
              <a:t>Mengutamakan kepentingan masyarakat umum</a:t>
            </a:r>
          </a:p>
          <a:p>
            <a:pPr marL="342900" indent="-342900">
              <a:lnSpc>
                <a:spcPct val="150000"/>
              </a:lnSpc>
              <a:buAutoNum type="arabicPeriod"/>
            </a:pPr>
            <a:r>
              <a:rPr lang="id-ID" sz="2000" dirty="0">
                <a:latin typeface="Arial Narrow" panose="020B0606020202030204" pitchFamily="34" charset="0"/>
              </a:rPr>
              <a:t>Mengakomodasi atau berupaya memenuhi kebutuhan masyarakat</a:t>
            </a:r>
          </a:p>
          <a:p>
            <a:pPr marL="342900" indent="-342900">
              <a:lnSpc>
                <a:spcPct val="150000"/>
              </a:lnSpc>
              <a:buAutoNum type="arabicPeriod"/>
            </a:pPr>
            <a:r>
              <a:rPr lang="id-ID" sz="2000" dirty="0">
                <a:latin typeface="Arial Narrow" panose="020B0606020202030204" pitchFamily="34" charset="0"/>
              </a:rPr>
              <a:t>Menjunjung tinggi kesederajatan dan martabat manusia</a:t>
            </a:r>
          </a:p>
          <a:p>
            <a:pPr marL="342900" indent="-342900">
              <a:lnSpc>
                <a:spcPct val="150000"/>
              </a:lnSpc>
              <a:buAutoNum type="arabicPeriod"/>
            </a:pPr>
            <a:r>
              <a:rPr lang="id-ID" sz="2000" dirty="0">
                <a:latin typeface="Arial Narrow" panose="020B0606020202030204" pitchFamily="34" charset="0"/>
              </a:rPr>
              <a:t>Mengupayakan kesejahteraan dan keutuhan bangsa indonesia.</a:t>
            </a:r>
            <a:endParaRPr lang="id-ID" sz="2000" dirty="0">
              <a:latin typeface="Arial Narrow" panose="020B0606020202030204" pitchFamily="34" charset="0"/>
            </a:endParaRPr>
          </a:p>
        </p:txBody>
      </p:sp>
    </p:spTree>
    <p:extLst>
      <p:ext uri="{BB962C8B-B14F-4D97-AF65-F5344CB8AC3E}">
        <p14:creationId xmlns:p14="http://schemas.microsoft.com/office/powerpoint/2010/main" val="373923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378" y="739589"/>
            <a:ext cx="7584141" cy="4708981"/>
          </a:xfrm>
          <a:prstGeom prst="rect">
            <a:avLst/>
          </a:prstGeom>
          <a:noFill/>
        </p:spPr>
        <p:txBody>
          <a:bodyPr wrap="square" rtlCol="0">
            <a:spAutoFit/>
          </a:bodyPr>
          <a:lstStyle/>
          <a:p>
            <a:pPr marL="457200" indent="-457200" algn="just">
              <a:lnSpc>
                <a:spcPct val="150000"/>
              </a:lnSpc>
              <a:buAutoNum type="arabicPeriod"/>
            </a:pPr>
            <a:r>
              <a:rPr lang="id-ID" sz="2000" dirty="0"/>
              <a:t>Bagaimana sikapmu ketika sesorang menyampaikan pendapat yang menurutmu salah dan tidak sesuai dengan keinginanmu ?</a:t>
            </a:r>
          </a:p>
          <a:p>
            <a:pPr marL="457200" indent="-457200" algn="just">
              <a:lnSpc>
                <a:spcPct val="150000"/>
              </a:lnSpc>
              <a:buAutoNum type="arabicPeriod"/>
            </a:pPr>
            <a:r>
              <a:rPr lang="id-ID" sz="2000" dirty="0"/>
              <a:t>Bacalah 1 samuel 10:17-27. jelaskan proses pemilihan atas Saul</a:t>
            </a:r>
          </a:p>
          <a:p>
            <a:pPr marL="457200" indent="-457200" algn="just">
              <a:lnSpc>
                <a:spcPct val="150000"/>
              </a:lnSpc>
              <a:buAutoNum type="arabicPeriod"/>
            </a:pPr>
            <a:r>
              <a:rPr lang="id-ID" sz="2000" dirty="0"/>
              <a:t>Mengapa peristiwa pemilihan atas raja saul dapat dipahami sebagai salah satu bentuk demokrasi ?</a:t>
            </a:r>
          </a:p>
          <a:p>
            <a:pPr marL="457200" indent="-457200" algn="just">
              <a:lnSpc>
                <a:spcPct val="150000"/>
              </a:lnSpc>
              <a:buAutoNum type="arabicPeriod"/>
            </a:pPr>
            <a:r>
              <a:rPr lang="id-ID" sz="2000" dirty="0"/>
              <a:t>Menurut pendapatmu, apakah terdapat perbedaan anatara demokrasi dalam masyarakat di indonesia dan demokrasi yang di ajarkan oleh Alkitab ?</a:t>
            </a:r>
          </a:p>
          <a:p>
            <a:pPr marL="457200" indent="-457200" algn="just">
              <a:lnSpc>
                <a:spcPct val="150000"/>
              </a:lnSpc>
              <a:buAutoNum type="arabicPeriod"/>
            </a:pPr>
            <a:r>
              <a:rPr lang="id-ID" sz="2000" dirty="0"/>
              <a:t>Tuliskan satu contoh demokrasi di gereja dan apa pendapatmu tentang pelaksanaan demokrasi tersebut.</a:t>
            </a:r>
            <a:endParaRPr lang="id-ID" sz="2000" dirty="0"/>
          </a:p>
        </p:txBody>
      </p:sp>
      <p:sp>
        <p:nvSpPr>
          <p:cNvPr id="2" name="TextBox 1"/>
          <p:cNvSpPr txBox="1"/>
          <p:nvPr/>
        </p:nvSpPr>
        <p:spPr>
          <a:xfrm>
            <a:off x="4034118" y="53789"/>
            <a:ext cx="1138453" cy="523220"/>
          </a:xfrm>
          <a:prstGeom prst="rect">
            <a:avLst/>
          </a:prstGeom>
          <a:noFill/>
        </p:spPr>
        <p:txBody>
          <a:bodyPr wrap="none" rtlCol="0">
            <a:spAutoFit/>
          </a:bodyPr>
          <a:lstStyle/>
          <a:p>
            <a:r>
              <a:rPr lang="id-ID" sz="2800" b="1" dirty="0" smtClean="0">
                <a:latin typeface="Tahoma" panose="020B0604030504040204" pitchFamily="34" charset="0"/>
                <a:ea typeface="Tahoma" panose="020B0604030504040204" pitchFamily="34" charset="0"/>
                <a:cs typeface="Tahoma" panose="020B0604030504040204" pitchFamily="34" charset="0"/>
              </a:rPr>
              <a:t>SOAL</a:t>
            </a:r>
            <a:endParaRPr lang="id-ID"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64200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225</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Narrow</vt:lpstr>
      <vt:lpstr>Britannic Bold</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Yoel</dc:creator>
  <cp:lastModifiedBy>Yoel</cp:lastModifiedBy>
  <cp:revision>1</cp:revision>
  <dcterms:created xsi:type="dcterms:W3CDTF">2020-07-29T02:48:24Z</dcterms:created>
  <dcterms:modified xsi:type="dcterms:W3CDTF">2020-07-29T02:56:14Z</dcterms:modified>
</cp:coreProperties>
</file>