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2" r:id="rId8"/>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8DAF662-E88F-4E8B-A441-B619D99C9821}" type="datetimeFigureOut">
              <a:rPr lang="id-ID" smtClean="0"/>
              <a:t>14/01/2019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D22DEBB-EA33-43DF-A86F-1FE19A849377}" type="slidenum">
              <a:rPr lang="id-ID" smtClean="0"/>
              <a:t>‹#›</a:t>
            </a:fld>
            <a:endParaRPr lang="id-ID"/>
          </a:p>
        </p:txBody>
      </p:sp>
    </p:spTree>
    <p:extLst>
      <p:ext uri="{BB962C8B-B14F-4D97-AF65-F5344CB8AC3E}">
        <p14:creationId xmlns:p14="http://schemas.microsoft.com/office/powerpoint/2010/main" val="3700045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8DAF662-E88F-4E8B-A441-B619D99C9821}" type="datetimeFigureOut">
              <a:rPr lang="id-ID" smtClean="0"/>
              <a:t>14/01/2019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D22DEBB-EA33-43DF-A86F-1FE19A849377}" type="slidenum">
              <a:rPr lang="id-ID" smtClean="0"/>
              <a:t>‹#›</a:t>
            </a:fld>
            <a:endParaRPr lang="id-ID"/>
          </a:p>
        </p:txBody>
      </p:sp>
    </p:spTree>
    <p:extLst>
      <p:ext uri="{BB962C8B-B14F-4D97-AF65-F5344CB8AC3E}">
        <p14:creationId xmlns:p14="http://schemas.microsoft.com/office/powerpoint/2010/main" val="1578355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8DAF662-E88F-4E8B-A441-B619D99C9821}" type="datetimeFigureOut">
              <a:rPr lang="id-ID" smtClean="0"/>
              <a:t>14/01/2019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D22DEBB-EA33-43DF-A86F-1FE19A849377}" type="slidenum">
              <a:rPr lang="id-ID" smtClean="0"/>
              <a:t>‹#›</a:t>
            </a:fld>
            <a:endParaRPr lang="id-ID"/>
          </a:p>
        </p:txBody>
      </p:sp>
    </p:spTree>
    <p:extLst>
      <p:ext uri="{BB962C8B-B14F-4D97-AF65-F5344CB8AC3E}">
        <p14:creationId xmlns:p14="http://schemas.microsoft.com/office/powerpoint/2010/main" val="1176666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8DAF662-E88F-4E8B-A441-B619D99C9821}" type="datetimeFigureOut">
              <a:rPr lang="id-ID" smtClean="0"/>
              <a:t>14/01/2019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D22DEBB-EA33-43DF-A86F-1FE19A849377}" type="slidenum">
              <a:rPr lang="id-ID" smtClean="0"/>
              <a:t>‹#›</a:t>
            </a:fld>
            <a:endParaRPr lang="id-ID"/>
          </a:p>
        </p:txBody>
      </p:sp>
    </p:spTree>
    <p:extLst>
      <p:ext uri="{BB962C8B-B14F-4D97-AF65-F5344CB8AC3E}">
        <p14:creationId xmlns:p14="http://schemas.microsoft.com/office/powerpoint/2010/main" val="2279398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DAF662-E88F-4E8B-A441-B619D99C9821}" type="datetimeFigureOut">
              <a:rPr lang="id-ID" smtClean="0"/>
              <a:t>14/01/2019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D22DEBB-EA33-43DF-A86F-1FE19A849377}" type="slidenum">
              <a:rPr lang="id-ID" smtClean="0"/>
              <a:t>‹#›</a:t>
            </a:fld>
            <a:endParaRPr lang="id-ID"/>
          </a:p>
        </p:txBody>
      </p:sp>
    </p:spTree>
    <p:extLst>
      <p:ext uri="{BB962C8B-B14F-4D97-AF65-F5344CB8AC3E}">
        <p14:creationId xmlns:p14="http://schemas.microsoft.com/office/powerpoint/2010/main" val="2181521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8DAF662-E88F-4E8B-A441-B619D99C9821}" type="datetimeFigureOut">
              <a:rPr lang="id-ID" smtClean="0"/>
              <a:t>14/01/2019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D22DEBB-EA33-43DF-A86F-1FE19A849377}" type="slidenum">
              <a:rPr lang="id-ID" smtClean="0"/>
              <a:t>‹#›</a:t>
            </a:fld>
            <a:endParaRPr lang="id-ID"/>
          </a:p>
        </p:txBody>
      </p:sp>
    </p:spTree>
    <p:extLst>
      <p:ext uri="{BB962C8B-B14F-4D97-AF65-F5344CB8AC3E}">
        <p14:creationId xmlns:p14="http://schemas.microsoft.com/office/powerpoint/2010/main" val="2048322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8DAF662-E88F-4E8B-A441-B619D99C9821}" type="datetimeFigureOut">
              <a:rPr lang="id-ID" smtClean="0"/>
              <a:t>14/01/2019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D22DEBB-EA33-43DF-A86F-1FE19A849377}" type="slidenum">
              <a:rPr lang="id-ID" smtClean="0"/>
              <a:t>‹#›</a:t>
            </a:fld>
            <a:endParaRPr lang="id-ID"/>
          </a:p>
        </p:txBody>
      </p:sp>
    </p:spTree>
    <p:extLst>
      <p:ext uri="{BB962C8B-B14F-4D97-AF65-F5344CB8AC3E}">
        <p14:creationId xmlns:p14="http://schemas.microsoft.com/office/powerpoint/2010/main" val="1487369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8DAF662-E88F-4E8B-A441-B619D99C9821}" type="datetimeFigureOut">
              <a:rPr lang="id-ID" smtClean="0"/>
              <a:t>14/01/2019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D22DEBB-EA33-43DF-A86F-1FE19A849377}" type="slidenum">
              <a:rPr lang="id-ID" smtClean="0"/>
              <a:t>‹#›</a:t>
            </a:fld>
            <a:endParaRPr lang="id-ID"/>
          </a:p>
        </p:txBody>
      </p:sp>
    </p:spTree>
    <p:extLst>
      <p:ext uri="{BB962C8B-B14F-4D97-AF65-F5344CB8AC3E}">
        <p14:creationId xmlns:p14="http://schemas.microsoft.com/office/powerpoint/2010/main" val="2369085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DAF662-E88F-4E8B-A441-B619D99C9821}" type="datetimeFigureOut">
              <a:rPr lang="id-ID" smtClean="0"/>
              <a:t>14/01/2019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D22DEBB-EA33-43DF-A86F-1FE19A849377}" type="slidenum">
              <a:rPr lang="id-ID" smtClean="0"/>
              <a:t>‹#›</a:t>
            </a:fld>
            <a:endParaRPr lang="id-ID"/>
          </a:p>
        </p:txBody>
      </p:sp>
    </p:spTree>
    <p:extLst>
      <p:ext uri="{BB962C8B-B14F-4D97-AF65-F5344CB8AC3E}">
        <p14:creationId xmlns:p14="http://schemas.microsoft.com/office/powerpoint/2010/main" val="403252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DAF662-E88F-4E8B-A441-B619D99C9821}" type="datetimeFigureOut">
              <a:rPr lang="id-ID" smtClean="0"/>
              <a:t>14/01/2019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D22DEBB-EA33-43DF-A86F-1FE19A849377}" type="slidenum">
              <a:rPr lang="id-ID" smtClean="0"/>
              <a:t>‹#›</a:t>
            </a:fld>
            <a:endParaRPr lang="id-ID"/>
          </a:p>
        </p:txBody>
      </p:sp>
    </p:spTree>
    <p:extLst>
      <p:ext uri="{BB962C8B-B14F-4D97-AF65-F5344CB8AC3E}">
        <p14:creationId xmlns:p14="http://schemas.microsoft.com/office/powerpoint/2010/main" val="1597602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DAF662-E88F-4E8B-A441-B619D99C9821}" type="datetimeFigureOut">
              <a:rPr lang="id-ID" smtClean="0"/>
              <a:t>14/01/2019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D22DEBB-EA33-43DF-A86F-1FE19A849377}" type="slidenum">
              <a:rPr lang="id-ID" smtClean="0"/>
              <a:t>‹#›</a:t>
            </a:fld>
            <a:endParaRPr lang="id-ID"/>
          </a:p>
        </p:txBody>
      </p:sp>
    </p:spTree>
    <p:extLst>
      <p:ext uri="{BB962C8B-B14F-4D97-AF65-F5344CB8AC3E}">
        <p14:creationId xmlns:p14="http://schemas.microsoft.com/office/powerpoint/2010/main" val="3097914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DAF662-E88F-4E8B-A441-B619D99C9821}" type="datetimeFigureOut">
              <a:rPr lang="id-ID" smtClean="0"/>
              <a:t>14/01/2019</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22DEBB-EA33-43DF-A86F-1FE19A849377}" type="slidenum">
              <a:rPr lang="id-ID" smtClean="0"/>
              <a:t>‹#›</a:t>
            </a:fld>
            <a:endParaRPr lang="id-ID"/>
          </a:p>
        </p:txBody>
      </p:sp>
    </p:spTree>
    <p:extLst>
      <p:ext uri="{BB962C8B-B14F-4D97-AF65-F5344CB8AC3E}">
        <p14:creationId xmlns:p14="http://schemas.microsoft.com/office/powerpoint/2010/main" val="491048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32001"/>
            <a:ext cx="9144000" cy="1477962"/>
          </a:xfrm>
        </p:spPr>
        <p:txBody>
          <a:bodyPr>
            <a:normAutofit fontScale="90000"/>
          </a:bodyPr>
          <a:lstStyle/>
          <a:p>
            <a:r>
              <a:rPr lang="id-ID" b="1" cap="all" dirty="0"/>
              <a:t>MENGHITUNG HARGA POKOK PRODUKSI BESERTA CONTOHNYA</a:t>
            </a:r>
            <a:r>
              <a:rPr lang="id-ID" dirty="0"/>
              <a:t/>
            </a:r>
            <a:br>
              <a:rPr lang="id-ID" dirty="0"/>
            </a:br>
            <a:r>
              <a:rPr lang="id-ID" dirty="0"/>
              <a:t> </a:t>
            </a:r>
            <a:br>
              <a:rPr lang="id-ID" dirty="0"/>
            </a:br>
            <a:endParaRPr lang="id-ID" dirty="0"/>
          </a:p>
        </p:txBody>
      </p:sp>
      <p:sp>
        <p:nvSpPr>
          <p:cNvPr id="3" name="Subtitle 2"/>
          <p:cNvSpPr>
            <a:spLocks noGrp="1"/>
          </p:cNvSpPr>
          <p:nvPr>
            <p:ph type="subTitle" idx="1"/>
          </p:nvPr>
        </p:nvSpPr>
        <p:spPr/>
        <p:txBody>
          <a:bodyPr/>
          <a:lstStyle/>
          <a:p>
            <a:endParaRPr lang="id-ID" dirty="0"/>
          </a:p>
        </p:txBody>
      </p:sp>
    </p:spTree>
    <p:extLst>
      <p:ext uri="{BB962C8B-B14F-4D97-AF65-F5344CB8AC3E}">
        <p14:creationId xmlns:p14="http://schemas.microsoft.com/office/powerpoint/2010/main" val="2943668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2711" y="903112"/>
            <a:ext cx="8816622" cy="2961067"/>
          </a:xfrm>
          <a:prstGeom prst="rect">
            <a:avLst/>
          </a:prstGeom>
        </p:spPr>
        <p:txBody>
          <a:bodyPr wrap="square">
            <a:spAutoFit/>
          </a:bodyPr>
          <a:lstStyle/>
          <a:p>
            <a:pPr algn="just">
              <a:lnSpc>
                <a:spcPct val="107000"/>
              </a:lnSpc>
              <a:spcAft>
                <a:spcPts val="750"/>
              </a:spcAft>
            </a:pPr>
            <a:r>
              <a:rPr lang="id-ID" sz="2800" b="1" dirty="0" smtClean="0">
                <a:effectLst/>
                <a:latin typeface="Arial Rounded MT Bold" panose="020F0704030504030204" pitchFamily="34" charset="0"/>
                <a:ea typeface="Times New Roman" panose="02020603050405020304" pitchFamily="18" charset="0"/>
                <a:cs typeface="Times New Roman" panose="02020603050405020304" pitchFamily="18" charset="0"/>
              </a:rPr>
              <a:t>Biaya Bahan Baku</a:t>
            </a:r>
            <a:endParaRPr lang="id-ID" sz="2800" dirty="0" smtClean="0">
              <a:effectLst/>
              <a:latin typeface="Arial Rounded MT Bold" panose="020F07040305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id-ID" sz="2800" dirty="0" smtClean="0">
                <a:effectLst/>
                <a:latin typeface="Arial Rounded MT Bold" panose="020F0704030504030204" pitchFamily="34" charset="0"/>
                <a:ea typeface="Times New Roman" panose="02020603050405020304" pitchFamily="18" charset="0"/>
                <a:cs typeface="Times New Roman" panose="02020603050405020304" pitchFamily="18" charset="0"/>
              </a:rPr>
              <a:t>Biaya bahan baku (</a:t>
            </a:r>
            <a:r>
              <a:rPr lang="id-ID" sz="2800" i="1" dirty="0" smtClean="0">
                <a:effectLst/>
                <a:latin typeface="Arial Rounded MT Bold" panose="020F0704030504030204" pitchFamily="34" charset="0"/>
                <a:ea typeface="Times New Roman" panose="02020603050405020304" pitchFamily="18" charset="0"/>
                <a:cs typeface="Times New Roman" panose="02020603050405020304" pitchFamily="18" charset="0"/>
              </a:rPr>
              <a:t>direct material</a:t>
            </a:r>
            <a:r>
              <a:rPr lang="id-ID" sz="2800" dirty="0" smtClean="0">
                <a:effectLst/>
                <a:latin typeface="Arial Rounded MT Bold" panose="020F0704030504030204" pitchFamily="34" charset="0"/>
                <a:ea typeface="Times New Roman" panose="02020603050405020304" pitchFamily="18" charset="0"/>
                <a:cs typeface="Times New Roman" panose="02020603050405020304" pitchFamily="18" charset="0"/>
              </a:rPr>
              <a:t>) adalah biaya yang jumlahnya besar dalam rangka menghasilkan suatu jenis output. Bahan baku yang diolah dalam perusahaan industri dapat diperoleh dari pembelian atau pengolahan sendiri</a:t>
            </a:r>
            <a:endParaRPr lang="id-ID" sz="2800" dirty="0">
              <a:effectLst/>
              <a:latin typeface="Arial Rounded MT Bold" panose="020F07040305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005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2000" y="970844"/>
            <a:ext cx="7112000" cy="4907369"/>
          </a:xfrm>
          <a:prstGeom prst="rect">
            <a:avLst/>
          </a:prstGeom>
        </p:spPr>
        <p:txBody>
          <a:bodyPr wrap="square">
            <a:spAutoFit/>
          </a:bodyPr>
          <a:lstStyle/>
          <a:p>
            <a:pPr algn="just">
              <a:lnSpc>
                <a:spcPct val="107000"/>
              </a:lnSpc>
              <a:spcAft>
                <a:spcPts val="750"/>
              </a:spcAft>
            </a:pPr>
            <a:r>
              <a:rPr lang="id-ID" sz="3600" b="1" dirty="0" smtClean="0">
                <a:effectLst/>
                <a:latin typeface="Helvetica" panose="020B0604020202020204" pitchFamily="34" charset="0"/>
                <a:ea typeface="Times New Roman" panose="02020603050405020304" pitchFamily="18" charset="0"/>
                <a:cs typeface="Times New Roman" panose="02020603050405020304" pitchFamily="18" charset="0"/>
              </a:rPr>
              <a:t>2. Biaya Tenaga Kerja</a:t>
            </a:r>
            <a:endParaRPr lang="id-ID" sz="3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id-ID" sz="3600" dirty="0" smtClean="0">
                <a:effectLst/>
                <a:latin typeface="Helvetica" panose="020B0604020202020204" pitchFamily="34" charset="0"/>
                <a:ea typeface="Times New Roman" panose="02020603050405020304" pitchFamily="18" charset="0"/>
                <a:cs typeface="Times New Roman" panose="02020603050405020304" pitchFamily="18" charset="0"/>
              </a:rPr>
              <a:t>Biaya Tenaga kerja adalah upah atau kompensasi yang dibayarkan kepada tenaga kerja langsung yang berkerja di bagian produksi, tenaga kerja merupakan bagian yang langsung terlibat dalam proses produksi.</a:t>
            </a:r>
            <a:endParaRPr lang="id-ID"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3909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9822" y="711201"/>
            <a:ext cx="7744178" cy="3859903"/>
          </a:xfrm>
          <a:prstGeom prst="rect">
            <a:avLst/>
          </a:prstGeom>
        </p:spPr>
        <p:txBody>
          <a:bodyPr wrap="square">
            <a:spAutoFit/>
          </a:bodyPr>
          <a:lstStyle/>
          <a:p>
            <a:pPr algn="just">
              <a:lnSpc>
                <a:spcPct val="107000"/>
              </a:lnSpc>
              <a:spcAft>
                <a:spcPts val="750"/>
              </a:spcAft>
            </a:pPr>
            <a:r>
              <a:rPr lang="id-ID" sz="2800" b="1" dirty="0" smtClean="0">
                <a:effectLst/>
                <a:latin typeface="Helvetica" panose="020B0604020202020204" pitchFamily="34" charset="0"/>
                <a:ea typeface="Times New Roman" panose="02020603050405020304" pitchFamily="18" charset="0"/>
                <a:cs typeface="Times New Roman" panose="02020603050405020304" pitchFamily="18" charset="0"/>
              </a:rPr>
              <a:t>3. Biaya Overhead Pabrik</a:t>
            </a:r>
            <a:endParaRPr lang="id-ID"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id-ID" sz="2800" dirty="0" smtClean="0">
                <a:effectLst/>
                <a:latin typeface="Helvetica" panose="020B0604020202020204" pitchFamily="34" charset="0"/>
                <a:ea typeface="Times New Roman" panose="02020603050405020304" pitchFamily="18" charset="0"/>
                <a:cs typeface="Times New Roman" panose="02020603050405020304" pitchFamily="18" charset="0"/>
              </a:rPr>
              <a:t>Biaya </a:t>
            </a:r>
            <a:r>
              <a:rPr lang="id-ID" sz="2800" i="1" dirty="0" smtClean="0">
                <a:effectLst/>
                <a:latin typeface="Helvetica" panose="020B0604020202020204" pitchFamily="34" charset="0"/>
                <a:ea typeface="Times New Roman" panose="02020603050405020304" pitchFamily="18" charset="0"/>
                <a:cs typeface="Times New Roman" panose="02020603050405020304" pitchFamily="18" charset="0"/>
              </a:rPr>
              <a:t>overhead </a:t>
            </a:r>
            <a:r>
              <a:rPr lang="id-ID" sz="2800" dirty="0" smtClean="0">
                <a:effectLst/>
                <a:latin typeface="Helvetica" panose="020B0604020202020204" pitchFamily="34" charset="0"/>
                <a:ea typeface="Times New Roman" panose="02020603050405020304" pitchFamily="18" charset="0"/>
                <a:cs typeface="Times New Roman" panose="02020603050405020304" pitchFamily="18" charset="0"/>
              </a:rPr>
              <a:t>pabrik (</a:t>
            </a:r>
            <a:r>
              <a:rPr lang="id-ID" sz="2800" i="1" dirty="0" smtClean="0">
                <a:effectLst/>
                <a:latin typeface="Helvetica" panose="020B0604020202020204" pitchFamily="34" charset="0"/>
                <a:ea typeface="Times New Roman" panose="02020603050405020304" pitchFamily="18" charset="0"/>
                <a:cs typeface="Times New Roman" panose="02020603050405020304" pitchFamily="18" charset="0"/>
              </a:rPr>
              <a:t>factory overhead cost</a:t>
            </a:r>
            <a:r>
              <a:rPr lang="id-ID" sz="2800" dirty="0" smtClean="0">
                <a:effectLst/>
                <a:latin typeface="Helvetica" panose="020B0604020202020204" pitchFamily="34" charset="0"/>
                <a:ea typeface="Times New Roman" panose="02020603050405020304" pitchFamily="18" charset="0"/>
                <a:cs typeface="Times New Roman" panose="02020603050405020304" pitchFamily="18" charset="0"/>
              </a:rPr>
              <a:t>) adalah biaya produksi selain biaya bahan baku dan biaya tenaga kerja langsung yang terdiri dari macam biaya yang semuanya tidak dapat ditelusuri secara langsung kepada produk atau aktivitas lainnya dalam upaya perusahaan untuk merealisasi pendapatan</a:t>
            </a:r>
            <a:endParaRPr lang="id-ID"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0581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3467" y="519289"/>
            <a:ext cx="9866489" cy="4006033"/>
          </a:xfrm>
          <a:prstGeom prst="rect">
            <a:avLst/>
          </a:prstGeom>
        </p:spPr>
        <p:txBody>
          <a:bodyPr wrap="square">
            <a:spAutoFit/>
          </a:bodyPr>
          <a:lstStyle/>
          <a:p>
            <a:pPr algn="just">
              <a:lnSpc>
                <a:spcPct val="107000"/>
              </a:lnSpc>
              <a:spcAft>
                <a:spcPts val="750"/>
              </a:spcAft>
            </a:pPr>
            <a:r>
              <a:rPr lang="id-ID" sz="2000" dirty="0" smtClean="0">
                <a:effectLst/>
                <a:latin typeface="Helvetica" panose="020B0604020202020204" pitchFamily="34" charset="0"/>
                <a:ea typeface="Times New Roman" panose="02020603050405020304" pitchFamily="18" charset="0"/>
                <a:cs typeface="Times New Roman" panose="02020603050405020304" pitchFamily="18" charset="0"/>
              </a:rPr>
              <a:t>PT. XYZ adalah perusahaan yang bergerak dibidang manufaktur pembuatan spare part kendaraan. Pada awal bulan Juni, PT. XYZ memiliki persediaan bahan baku mentah sebesar Rp 60.000.000,-, bahan setengah jadi sebesar Rp 90.000.000,- dan persediaan spare part siap jual sebesar Rp 120.000.000,-.</a:t>
            </a:r>
            <a:endParaRPr lang="id-ID"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id-ID" sz="2000" dirty="0" smtClean="0">
                <a:effectLst/>
                <a:latin typeface="Helvetica" panose="020B0604020202020204" pitchFamily="34" charset="0"/>
                <a:ea typeface="Times New Roman" panose="02020603050405020304" pitchFamily="18" charset="0"/>
                <a:cs typeface="Times New Roman" panose="02020603050405020304" pitchFamily="18" charset="0"/>
              </a:rPr>
              <a:t>Untuk proses produksi spare part di bulan Juni membeli persediaan bahan baku sebesar Rp 750.000.000,- dengan biaya pengiriman Rp 10.000.000,-.</a:t>
            </a:r>
            <a:endParaRPr lang="id-ID"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id-ID" sz="2000" dirty="0" smtClean="0">
                <a:effectLst/>
                <a:latin typeface="Helvetica" panose="020B0604020202020204" pitchFamily="34" charset="0"/>
                <a:ea typeface="Times New Roman" panose="02020603050405020304" pitchFamily="18" charset="0"/>
                <a:cs typeface="Times New Roman" panose="02020603050405020304" pitchFamily="18" charset="0"/>
              </a:rPr>
              <a:t>Selama proses produksi, terdapat biaya pemeliharaan bahan mesin sebesar Rp 9.000.000,-. Pada akhir bulan juli terdapat sisa penggunaan bahan baku mentah sebesar Rp 50.000.000,-, sisa bahan setengah jadi sebesar Rp 8.000.000,- dan sisa sparepart siap jual sebesar Rp 25.000.000,-.</a:t>
            </a:r>
            <a:endParaRPr lang="id-ID"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750"/>
              </a:spcAft>
            </a:pPr>
            <a:r>
              <a:rPr lang="id-ID" sz="2000" dirty="0" smtClean="0">
                <a:effectLst/>
                <a:latin typeface="Helvetica" panose="020B0604020202020204" pitchFamily="34" charset="0"/>
                <a:ea typeface="Times New Roman" panose="02020603050405020304" pitchFamily="18" charset="0"/>
                <a:cs typeface="Times New Roman" panose="02020603050405020304" pitchFamily="18" charset="0"/>
              </a:rPr>
              <a:t>Berapakah Harga pokok produksi dari PT. XYZ?</a:t>
            </a:r>
            <a:endParaRPr lang="id-ID"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1907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24178"/>
            <a:ext cx="12192000" cy="5293757"/>
          </a:xfrm>
          <a:prstGeom prst="rect">
            <a:avLst/>
          </a:prstGeom>
        </p:spPr>
        <p:txBody>
          <a:bodyPr wrap="square">
            <a:spAutoFit/>
          </a:bodyPr>
          <a:lstStyle/>
          <a:p>
            <a:r>
              <a:rPr lang="id-ID" sz="2000" b="1" dirty="0"/>
              <a:t>Tahap 1:</a:t>
            </a:r>
            <a:r>
              <a:rPr lang="id-ID" sz="2000" dirty="0"/>
              <a:t> Menghitung Bahan Baku Yang Digunakan</a:t>
            </a:r>
          </a:p>
          <a:p>
            <a:r>
              <a:rPr lang="id-ID" sz="2000" dirty="0"/>
              <a:t>Rumus untuk menghitung bahan baku yang digunakan adalah</a:t>
            </a:r>
            <a:br>
              <a:rPr lang="id-ID" sz="2000" dirty="0"/>
            </a:br>
            <a:r>
              <a:rPr lang="id-ID" sz="2000" dirty="0"/>
              <a:t>Bahan Baku Yang Digunakan = Saldo awal Bahan Baku + Pembelian Bahan Baku – Saldo Akhir Bahan </a:t>
            </a:r>
            <a:r>
              <a:rPr lang="id-ID" sz="2000" dirty="0" smtClean="0"/>
              <a:t>Baku</a:t>
            </a:r>
          </a:p>
          <a:p>
            <a:endParaRPr lang="id-ID" sz="2000" dirty="0"/>
          </a:p>
          <a:p>
            <a:r>
              <a:rPr lang="id-ID" sz="2000" b="1" dirty="0"/>
              <a:t>Tahap 2:</a:t>
            </a:r>
            <a:r>
              <a:rPr lang="id-ID" sz="2000" dirty="0"/>
              <a:t> Menghitung Biaya </a:t>
            </a:r>
            <a:r>
              <a:rPr lang="id-ID" sz="2000" dirty="0" smtClean="0"/>
              <a:t>Produksi</a:t>
            </a:r>
          </a:p>
          <a:p>
            <a:r>
              <a:rPr lang="id-ID" sz="2000" dirty="0"/>
              <a:t>Rumus untuk menghitung biaya produksi adalah</a:t>
            </a:r>
            <a:br>
              <a:rPr lang="id-ID" sz="2000" dirty="0"/>
            </a:br>
            <a:r>
              <a:rPr lang="id-ID" sz="2000" dirty="0"/>
              <a:t>Total biaya produksi = Bahan baku yang digunakan + biaya tenaga kerja langsung + biaya overhead </a:t>
            </a:r>
            <a:r>
              <a:rPr lang="id-ID" sz="2000" dirty="0" smtClean="0"/>
              <a:t>produksi</a:t>
            </a:r>
          </a:p>
          <a:p>
            <a:endParaRPr lang="id-ID" sz="2000" dirty="0"/>
          </a:p>
          <a:p>
            <a:r>
              <a:rPr lang="id-ID" sz="2000" b="1" dirty="0"/>
              <a:t>Tahap 3:</a:t>
            </a:r>
            <a:r>
              <a:rPr lang="id-ID" sz="2000" dirty="0"/>
              <a:t> Menghitung Harga Pokok </a:t>
            </a:r>
            <a:r>
              <a:rPr lang="id-ID" sz="2000" dirty="0" smtClean="0"/>
              <a:t>Produksi</a:t>
            </a:r>
          </a:p>
          <a:p>
            <a:r>
              <a:rPr lang="id-ID" sz="2000" dirty="0"/>
              <a:t>Rumus untuk menghitung Harga Pokok Produksi adalah</a:t>
            </a:r>
            <a:br>
              <a:rPr lang="id-ID" sz="2000" dirty="0"/>
            </a:br>
            <a:r>
              <a:rPr lang="id-ID" sz="2000" dirty="0"/>
              <a:t>Harga Pokok Produksi = Total biaya produksi + saldo awal persediaan barang dalam proses produksi – saldo akhir persediaan barang dalam proses </a:t>
            </a:r>
            <a:r>
              <a:rPr lang="id-ID" sz="2000" dirty="0" smtClean="0"/>
              <a:t>produksi</a:t>
            </a:r>
          </a:p>
          <a:p>
            <a:endParaRPr lang="id-ID" sz="2000" dirty="0"/>
          </a:p>
          <a:p>
            <a:r>
              <a:rPr lang="id-ID" sz="2000" b="1" dirty="0"/>
              <a:t>Tahap 4:</a:t>
            </a:r>
            <a:r>
              <a:rPr lang="id-ID" sz="2000" dirty="0"/>
              <a:t> Menghitung </a:t>
            </a:r>
            <a:r>
              <a:rPr lang="id-ID" sz="2000" dirty="0" smtClean="0"/>
              <a:t>HPP</a:t>
            </a:r>
          </a:p>
          <a:p>
            <a:r>
              <a:rPr lang="id-ID" sz="2000" dirty="0"/>
              <a:t>Rumus Menghitung HPP adalah Harga pokok produksi + Persediaan barang awal – persediaan barang akhir</a:t>
            </a:r>
          </a:p>
          <a:p>
            <a:r>
              <a:rPr lang="id-ID" sz="2000" dirty="0"/>
              <a:t>Contoh Menghitung Harga Pokok Produksi</a:t>
            </a:r>
          </a:p>
          <a:p>
            <a:endParaRPr lang="id-ID" dirty="0"/>
          </a:p>
        </p:txBody>
      </p:sp>
    </p:spTree>
    <p:extLst>
      <p:ext uri="{BB962C8B-B14F-4D97-AF65-F5344CB8AC3E}">
        <p14:creationId xmlns:p14="http://schemas.microsoft.com/office/powerpoint/2010/main" val="4143817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2489" y="383822"/>
            <a:ext cx="10611555" cy="3416320"/>
          </a:xfrm>
          <a:prstGeom prst="rect">
            <a:avLst/>
          </a:prstGeom>
        </p:spPr>
        <p:txBody>
          <a:bodyPr wrap="square">
            <a:spAutoFit/>
          </a:bodyPr>
          <a:lstStyle/>
          <a:p>
            <a:pPr algn="just"/>
            <a:r>
              <a:rPr lang="id-ID" sz="2400" dirty="0">
                <a:solidFill>
                  <a:srgbClr val="1A1A1A"/>
                </a:solidFill>
                <a:latin typeface="helvetica" panose="020B0604020202020204" pitchFamily="34" charset="0"/>
              </a:rPr>
              <a:t>Tahap 1:</a:t>
            </a:r>
            <a:br>
              <a:rPr lang="id-ID" sz="2400" dirty="0">
                <a:solidFill>
                  <a:srgbClr val="1A1A1A"/>
                </a:solidFill>
                <a:latin typeface="helvetica" panose="020B0604020202020204" pitchFamily="34" charset="0"/>
              </a:rPr>
            </a:br>
            <a:r>
              <a:rPr lang="id-ID" sz="2400" dirty="0">
                <a:solidFill>
                  <a:srgbClr val="1A1A1A"/>
                </a:solidFill>
                <a:latin typeface="helvetica" panose="020B0604020202020204" pitchFamily="34" charset="0"/>
              </a:rPr>
              <a:t>60.000.000 + (750.000.000 + 10.000.000) – 50.000.000 = 770.000.000</a:t>
            </a:r>
            <a:endParaRPr lang="id-ID" sz="2400" dirty="0">
              <a:solidFill>
                <a:srgbClr val="1A1A1A"/>
              </a:solidFill>
              <a:latin typeface="Open Sans"/>
            </a:endParaRPr>
          </a:p>
          <a:p>
            <a:pPr algn="just"/>
            <a:r>
              <a:rPr lang="id-ID" sz="2400" dirty="0">
                <a:solidFill>
                  <a:srgbClr val="1A1A1A"/>
                </a:solidFill>
                <a:latin typeface="helvetica" panose="020B0604020202020204" pitchFamily="34" charset="0"/>
              </a:rPr>
              <a:t>Tahap 2</a:t>
            </a:r>
            <a:br>
              <a:rPr lang="id-ID" sz="2400" dirty="0">
                <a:solidFill>
                  <a:srgbClr val="1A1A1A"/>
                </a:solidFill>
                <a:latin typeface="helvetica" panose="020B0604020202020204" pitchFamily="34" charset="0"/>
              </a:rPr>
            </a:br>
            <a:r>
              <a:rPr lang="id-ID" sz="2400" dirty="0">
                <a:solidFill>
                  <a:srgbClr val="1A1A1A"/>
                </a:solidFill>
                <a:latin typeface="helvetica" panose="020B0604020202020204" pitchFamily="34" charset="0"/>
              </a:rPr>
              <a:t>145.000.000 + 9.000.000 = 154.000.000</a:t>
            </a:r>
            <a:endParaRPr lang="id-ID" sz="2400" dirty="0">
              <a:solidFill>
                <a:srgbClr val="1A1A1A"/>
              </a:solidFill>
              <a:latin typeface="Open Sans"/>
            </a:endParaRPr>
          </a:p>
          <a:p>
            <a:pPr algn="just"/>
            <a:r>
              <a:rPr lang="id-ID" sz="2400" dirty="0">
                <a:solidFill>
                  <a:srgbClr val="1A1A1A"/>
                </a:solidFill>
                <a:latin typeface="helvetica" panose="020B0604020202020204" pitchFamily="34" charset="0"/>
              </a:rPr>
              <a:t>Tahap 3</a:t>
            </a:r>
            <a:br>
              <a:rPr lang="id-ID" sz="2400" dirty="0">
                <a:solidFill>
                  <a:srgbClr val="1A1A1A"/>
                </a:solidFill>
                <a:latin typeface="helvetica" panose="020B0604020202020204" pitchFamily="34" charset="0"/>
              </a:rPr>
            </a:br>
            <a:r>
              <a:rPr lang="id-ID" sz="2400" dirty="0">
                <a:solidFill>
                  <a:srgbClr val="1A1A1A"/>
                </a:solidFill>
                <a:latin typeface="helvetica" panose="020B0604020202020204" pitchFamily="34" charset="0"/>
              </a:rPr>
              <a:t>154.000.000 + 90.000.000 – 8.000.000 = 236.000.000</a:t>
            </a:r>
            <a:endParaRPr lang="id-ID" sz="2400" dirty="0">
              <a:solidFill>
                <a:srgbClr val="1A1A1A"/>
              </a:solidFill>
              <a:latin typeface="Open Sans"/>
            </a:endParaRPr>
          </a:p>
          <a:p>
            <a:pPr algn="just"/>
            <a:r>
              <a:rPr lang="id-ID" sz="2400" dirty="0">
                <a:solidFill>
                  <a:srgbClr val="1A1A1A"/>
                </a:solidFill>
                <a:latin typeface="helvetica" panose="020B0604020202020204" pitchFamily="34" charset="0"/>
              </a:rPr>
              <a:t>Tahap 4</a:t>
            </a:r>
            <a:br>
              <a:rPr lang="id-ID" sz="2400" dirty="0">
                <a:solidFill>
                  <a:srgbClr val="1A1A1A"/>
                </a:solidFill>
                <a:latin typeface="helvetica" panose="020B0604020202020204" pitchFamily="34" charset="0"/>
              </a:rPr>
            </a:br>
            <a:r>
              <a:rPr lang="id-ID" sz="2400" dirty="0">
                <a:solidFill>
                  <a:srgbClr val="1A1A1A"/>
                </a:solidFill>
                <a:latin typeface="helvetica" panose="020B0604020202020204" pitchFamily="34" charset="0"/>
              </a:rPr>
              <a:t>236.000.000 + 120.000.000 – 25.000.000 = 331.000.000</a:t>
            </a:r>
            <a:endParaRPr lang="id-ID" sz="2400" dirty="0">
              <a:solidFill>
                <a:srgbClr val="1A1A1A"/>
              </a:solidFill>
              <a:latin typeface="Open Sans"/>
            </a:endParaRPr>
          </a:p>
          <a:p>
            <a:pPr algn="just"/>
            <a:r>
              <a:rPr lang="id-ID" sz="2400" dirty="0">
                <a:solidFill>
                  <a:srgbClr val="1A1A1A"/>
                </a:solidFill>
                <a:latin typeface="helvetica" panose="020B0604020202020204" pitchFamily="34" charset="0"/>
              </a:rPr>
              <a:t>Jadi harga pokok produksi pada bulan Juni adalah Rp 331.000.000,-</a:t>
            </a:r>
            <a:endParaRPr lang="id-ID" sz="2400" b="0" i="0" dirty="0">
              <a:solidFill>
                <a:srgbClr val="1A1A1A"/>
              </a:solidFill>
              <a:effectLst/>
              <a:latin typeface="Open Sans"/>
            </a:endParaRPr>
          </a:p>
        </p:txBody>
      </p:sp>
    </p:spTree>
    <p:extLst>
      <p:ext uri="{BB962C8B-B14F-4D97-AF65-F5344CB8AC3E}">
        <p14:creationId xmlns:p14="http://schemas.microsoft.com/office/powerpoint/2010/main" val="2618690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142</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Arial Rounded MT Bold</vt:lpstr>
      <vt:lpstr>Calibri</vt:lpstr>
      <vt:lpstr>Calibri Light</vt:lpstr>
      <vt:lpstr>helvetica</vt:lpstr>
      <vt:lpstr>helvetica</vt:lpstr>
      <vt:lpstr>Open Sans</vt:lpstr>
      <vt:lpstr>Times New Roman</vt:lpstr>
      <vt:lpstr>Office Theme</vt:lpstr>
      <vt:lpstr>MENGHITUNG HARGA POKOK PRODUKSI BESERTA CONTOHNYA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MENGHITUNG HARGA POKOK PRODUKSI BESERTA CONTOHNYA   </dc:title>
  <dc:creator>SMKN 43 JAKARTA</dc:creator>
  <cp:lastModifiedBy>SMKN 43 JAKARTA</cp:lastModifiedBy>
  <cp:revision>4</cp:revision>
  <dcterms:created xsi:type="dcterms:W3CDTF">2019-01-14T00:27:24Z</dcterms:created>
  <dcterms:modified xsi:type="dcterms:W3CDTF">2019-01-14T03:46:35Z</dcterms:modified>
</cp:coreProperties>
</file>