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3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992438"/>
          </a:xfrm>
        </p:spPr>
        <p:txBody>
          <a:bodyPr/>
          <a:lstStyle/>
          <a:p>
            <a:r>
              <a:rPr lang="en-US" dirty="0" smtClean="0"/>
              <a:t>KOMPUTER AKUNTANSI (</a:t>
            </a:r>
            <a:r>
              <a:rPr lang="en-US" dirty="0" err="1" smtClean="0"/>
              <a:t>myob</a:t>
            </a:r>
            <a:r>
              <a:rPr lang="en-US" dirty="0" smtClean="0"/>
              <a:t>)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8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68" y="0"/>
            <a:ext cx="9912355" cy="1004552"/>
          </a:xfrm>
        </p:spPr>
        <p:txBody>
          <a:bodyPr/>
          <a:lstStyle/>
          <a:p>
            <a:r>
              <a:rPr lang="en-ID" dirty="0"/>
              <a:t>Sales Accounts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3863661"/>
            <a:ext cx="9910859" cy="279471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1800" dirty="0" smtClean="0"/>
              <a:t>Asset </a:t>
            </a:r>
            <a:r>
              <a:rPr lang="en-ID" sz="1800" dirty="0"/>
              <a:t>accounts for TRACKING RECEIVABLES = </a:t>
            </a:r>
            <a:r>
              <a:rPr lang="en-ID" sz="1800" dirty="0" err="1"/>
              <a:t>akun</a:t>
            </a:r>
            <a:r>
              <a:rPr lang="en-ID" sz="1800" dirty="0"/>
              <a:t> </a:t>
            </a:r>
            <a:r>
              <a:rPr lang="en-ID" sz="1800" dirty="0" err="1"/>
              <a:t>piutang</a:t>
            </a:r>
            <a:r>
              <a:rPr lang="en-ID" sz="1800" dirty="0"/>
              <a:t> </a:t>
            </a:r>
            <a:r>
              <a:rPr lang="en-ID" sz="1800" dirty="0" err="1"/>
              <a:t>dagang</a:t>
            </a:r>
            <a:r>
              <a:rPr lang="en-ID" sz="1800" dirty="0"/>
              <a:t> = ACCOUNTS RECEIVABLE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1800" dirty="0" smtClean="0"/>
              <a:t>bank </a:t>
            </a:r>
            <a:r>
              <a:rPr lang="en-ID" sz="1800" dirty="0"/>
              <a:t>accounts for CUSTOMER RECEIPTS = </a:t>
            </a:r>
            <a:r>
              <a:rPr lang="en-ID" sz="1800" dirty="0" err="1"/>
              <a:t>akun</a:t>
            </a:r>
            <a:r>
              <a:rPr lang="en-ID" sz="1800" dirty="0"/>
              <a:t> </a:t>
            </a:r>
            <a:r>
              <a:rPr lang="en-ID" sz="1800" dirty="0" err="1"/>
              <a:t>kas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terima</a:t>
            </a:r>
            <a:r>
              <a:rPr lang="en-ID" sz="1800" dirty="0"/>
              <a:t> </a:t>
            </a:r>
            <a:r>
              <a:rPr lang="en-ID" sz="1800" dirty="0" err="1"/>
              <a:t>piutang</a:t>
            </a:r>
            <a:r>
              <a:rPr lang="en-ID" sz="1800" dirty="0"/>
              <a:t> = CASH IN BANK</a:t>
            </a:r>
          </a:p>
          <a:p>
            <a:pPr>
              <a:lnSpc>
                <a:spcPct val="100000"/>
              </a:lnSpc>
            </a:pPr>
            <a:r>
              <a:rPr lang="en-ID" sz="1800" dirty="0" err="1"/>
              <a:t>Bagian</a:t>
            </a:r>
            <a:r>
              <a:rPr lang="en-ID" sz="1800" dirty="0"/>
              <a:t> </a:t>
            </a:r>
            <a:r>
              <a:rPr lang="en-ID" sz="1800" dirty="0" err="1"/>
              <a:t>bawahnya</a:t>
            </a:r>
            <a:r>
              <a:rPr lang="en-ID" sz="1800" dirty="0"/>
              <a:t> </a:t>
            </a:r>
            <a:r>
              <a:rPr lang="en-ID" sz="1800" dirty="0" err="1"/>
              <a:t>bila</a:t>
            </a:r>
            <a:r>
              <a:rPr lang="en-ID" sz="1800" dirty="0"/>
              <a:t> </a:t>
            </a:r>
            <a:r>
              <a:rPr lang="en-ID" sz="1800" dirty="0" err="1"/>
              <a:t>perlu</a:t>
            </a:r>
            <a:r>
              <a:rPr lang="en-ID" sz="1800" dirty="0"/>
              <a:t> </a:t>
            </a:r>
            <a:r>
              <a:rPr lang="en-ID" sz="1800" dirty="0" err="1"/>
              <a:t>diceklis</a:t>
            </a:r>
            <a:r>
              <a:rPr lang="en-ID" sz="1800" dirty="0"/>
              <a:t> (</a:t>
            </a:r>
            <a:r>
              <a:rPr lang="en-ID" sz="1800" dirty="0" err="1"/>
              <a:t>sesuaikan</a:t>
            </a:r>
            <a:r>
              <a:rPr lang="en-ID" sz="1800" dirty="0"/>
              <a:t> </a:t>
            </a:r>
            <a:r>
              <a:rPr lang="en-ID" sz="1800" dirty="0" err="1"/>
              <a:t>kasus</a:t>
            </a:r>
            <a:r>
              <a:rPr lang="en-ID" sz="1800" dirty="0"/>
              <a:t> </a:t>
            </a:r>
            <a:r>
              <a:rPr lang="en-ID" sz="1800" dirty="0" err="1"/>
              <a:t>soal</a:t>
            </a:r>
            <a:r>
              <a:rPr lang="en-ID" sz="1800" dirty="0" smtClean="0"/>
              <a:t>) :</a:t>
            </a:r>
            <a:endParaRPr lang="en-ID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1800" dirty="0" smtClean="0"/>
              <a:t>I </a:t>
            </a:r>
            <a:r>
              <a:rPr lang="en-ID" sz="1800" dirty="0"/>
              <a:t>charge freight on sales = </a:t>
            </a:r>
            <a:r>
              <a:rPr lang="en-ID" sz="1800" dirty="0" err="1"/>
              <a:t>akun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</a:t>
            </a:r>
            <a:r>
              <a:rPr lang="en-ID" sz="1800" dirty="0" err="1"/>
              <a:t>angkut</a:t>
            </a:r>
            <a:r>
              <a:rPr lang="en-ID" sz="1800" dirty="0"/>
              <a:t> </a:t>
            </a:r>
            <a:r>
              <a:rPr lang="en-ID" sz="1800" dirty="0" err="1"/>
              <a:t>penjualan</a:t>
            </a:r>
            <a:endParaRPr lang="en-ID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1800" dirty="0" smtClean="0"/>
              <a:t>I </a:t>
            </a:r>
            <a:r>
              <a:rPr lang="en-ID" sz="1800" dirty="0"/>
              <a:t>track deposits collected from customers = </a:t>
            </a:r>
            <a:r>
              <a:rPr lang="en-ID" sz="1800" dirty="0" err="1"/>
              <a:t>akun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penerimaan</a:t>
            </a:r>
            <a:r>
              <a:rPr lang="en-ID" sz="1800" dirty="0"/>
              <a:t> </a:t>
            </a:r>
            <a:r>
              <a:rPr lang="en-ID" sz="1800" dirty="0" err="1"/>
              <a:t>uang</a:t>
            </a:r>
            <a:r>
              <a:rPr lang="en-ID" sz="1800" dirty="0"/>
              <a:t> </a:t>
            </a:r>
            <a:r>
              <a:rPr lang="en-ID" sz="1800" dirty="0" err="1"/>
              <a:t>muka</a:t>
            </a:r>
            <a:endParaRPr lang="en-ID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1800" dirty="0" smtClean="0"/>
              <a:t>I </a:t>
            </a:r>
            <a:r>
              <a:rPr lang="en-ID" sz="1800" dirty="0"/>
              <a:t>give discounts for early payments = </a:t>
            </a:r>
            <a:r>
              <a:rPr lang="en-ID" sz="1800" dirty="0" err="1"/>
              <a:t>akun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potongan</a:t>
            </a:r>
            <a:r>
              <a:rPr lang="en-ID" sz="1800" dirty="0"/>
              <a:t> </a:t>
            </a:r>
            <a:r>
              <a:rPr lang="en-ID" sz="1800" dirty="0" err="1"/>
              <a:t>penjualan</a:t>
            </a:r>
            <a:r>
              <a:rPr lang="en-ID" sz="1800" dirty="0"/>
              <a:t>/</a:t>
            </a:r>
            <a:r>
              <a:rPr lang="en-ID" sz="1800" dirty="0" err="1"/>
              <a:t>diskon</a:t>
            </a:r>
            <a:endParaRPr lang="en-ID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D" sz="1800" dirty="0" smtClean="0"/>
              <a:t>I </a:t>
            </a:r>
            <a:r>
              <a:rPr lang="en-ID" sz="1800" dirty="0"/>
              <a:t>assess charges for </a:t>
            </a:r>
            <a:r>
              <a:rPr lang="en-ID" sz="1800" dirty="0" err="1"/>
              <a:t>lates</a:t>
            </a:r>
            <a:r>
              <a:rPr lang="en-ID" sz="1800" dirty="0"/>
              <a:t> payments = </a:t>
            </a:r>
            <a:r>
              <a:rPr lang="en-ID" sz="1800" dirty="0" err="1"/>
              <a:t>akun</a:t>
            </a:r>
            <a:r>
              <a:rPr lang="en-ID" sz="1800" dirty="0"/>
              <a:t> </a:t>
            </a:r>
            <a:r>
              <a:rPr lang="en-ID" sz="1800" dirty="0" err="1"/>
              <a:t>pendapatan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keterlambatan</a:t>
            </a:r>
            <a:r>
              <a:rPr lang="en-ID" sz="1800" dirty="0"/>
              <a:t> </a:t>
            </a:r>
            <a:r>
              <a:rPr lang="en-ID" sz="1800" dirty="0" err="1"/>
              <a:t>piutang</a:t>
            </a:r>
            <a:endParaRPr lang="en-ID" sz="1800" dirty="0"/>
          </a:p>
          <a:p>
            <a:pPr>
              <a:lnSpc>
                <a:spcPct val="100000"/>
              </a:lnSpc>
            </a:pPr>
            <a:endParaRPr lang="en-ID" sz="1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8" y="1004552"/>
            <a:ext cx="9292019" cy="28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1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7" y="103031"/>
            <a:ext cx="9656493" cy="746976"/>
          </a:xfrm>
        </p:spPr>
        <p:txBody>
          <a:bodyPr>
            <a:normAutofit/>
          </a:bodyPr>
          <a:lstStyle/>
          <a:p>
            <a:r>
              <a:rPr lang="en-ID" dirty="0"/>
              <a:t>Purchases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17" y="3606085"/>
            <a:ext cx="9656494" cy="3000776"/>
          </a:xfrm>
        </p:spPr>
        <p:txBody>
          <a:bodyPr>
            <a:normAutofit fontScale="62500" lnSpcReduction="20000"/>
          </a:bodyPr>
          <a:lstStyle/>
          <a:p>
            <a:r>
              <a:rPr lang="en-ID" dirty="0" smtClean="0"/>
              <a:t>Liability </a:t>
            </a:r>
            <a:r>
              <a:rPr lang="en-ID" dirty="0"/>
              <a:t>accounts for TRACKING PAYABLES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utang</a:t>
            </a:r>
            <a:r>
              <a:rPr lang="en-ID" dirty="0"/>
              <a:t> </a:t>
            </a:r>
            <a:r>
              <a:rPr lang="en-ID" dirty="0" err="1"/>
              <a:t>dagang</a:t>
            </a:r>
            <a:r>
              <a:rPr lang="en-ID" dirty="0"/>
              <a:t> = ACCOUNTS PAYABLE</a:t>
            </a:r>
          </a:p>
          <a:p>
            <a:r>
              <a:rPr lang="en-ID" dirty="0" smtClean="0"/>
              <a:t>Bank </a:t>
            </a:r>
            <a:r>
              <a:rPr lang="en-ID" dirty="0"/>
              <a:t>accounts for PAYING BILLS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kas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utang</a:t>
            </a:r>
            <a:r>
              <a:rPr lang="en-ID" dirty="0"/>
              <a:t> </a:t>
            </a:r>
            <a:r>
              <a:rPr lang="en-ID" dirty="0" err="1"/>
              <a:t>dagang</a:t>
            </a:r>
            <a:r>
              <a:rPr lang="en-ID" dirty="0"/>
              <a:t> = CASH IN BANK</a:t>
            </a:r>
          </a:p>
          <a:p>
            <a:pPr marL="0" indent="0">
              <a:buNone/>
            </a:pP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bawahnya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diceklis</a:t>
            </a:r>
            <a:r>
              <a:rPr lang="en-ID" dirty="0"/>
              <a:t> (</a:t>
            </a:r>
            <a:r>
              <a:rPr lang="en-ID" dirty="0" err="1"/>
              <a:t>sesuaikan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 smtClean="0"/>
              <a:t>) :</a:t>
            </a:r>
            <a:endParaRPr lang="en-ID" dirty="0"/>
          </a:p>
          <a:p>
            <a:r>
              <a:rPr lang="en-ID" dirty="0" smtClean="0"/>
              <a:t>I </a:t>
            </a:r>
            <a:r>
              <a:rPr lang="en-ID" dirty="0"/>
              <a:t>can receive item without a </a:t>
            </a:r>
            <a:r>
              <a:rPr lang="en-ID" dirty="0" err="1"/>
              <a:t>Supllier</a:t>
            </a:r>
            <a:r>
              <a:rPr lang="en-ID" dirty="0"/>
              <a:t> bill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utang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persediaan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faktur</a:t>
            </a:r>
            <a:endParaRPr lang="en-ID" dirty="0"/>
          </a:p>
          <a:p>
            <a:r>
              <a:rPr lang="en-ID" dirty="0" smtClean="0"/>
              <a:t>I </a:t>
            </a:r>
            <a:r>
              <a:rPr lang="en-ID" dirty="0"/>
              <a:t>pay freight on purchases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 </a:t>
            </a:r>
            <a:r>
              <a:rPr lang="en-ID" dirty="0" err="1"/>
              <a:t>angkut</a:t>
            </a:r>
            <a:r>
              <a:rPr lang="en-ID" dirty="0"/>
              <a:t> </a:t>
            </a:r>
            <a:r>
              <a:rPr lang="en-ID" dirty="0" err="1" smtClean="0"/>
              <a:t>pembelian</a:t>
            </a:r>
            <a:endParaRPr lang="en-ID" dirty="0" smtClean="0"/>
          </a:p>
          <a:p>
            <a:r>
              <a:rPr lang="en-ID" dirty="0" smtClean="0"/>
              <a:t>I </a:t>
            </a:r>
            <a:r>
              <a:rPr lang="en-ID" dirty="0"/>
              <a:t>track deposits paid to purchases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uang</a:t>
            </a:r>
            <a:r>
              <a:rPr lang="en-ID" dirty="0"/>
              <a:t> </a:t>
            </a:r>
            <a:r>
              <a:rPr lang="en-ID" dirty="0" err="1"/>
              <a:t>muka</a:t>
            </a:r>
            <a:r>
              <a:rPr lang="en-ID" dirty="0"/>
              <a:t> </a:t>
            </a:r>
            <a:r>
              <a:rPr lang="en-ID" dirty="0" err="1"/>
              <a:t>pembelian</a:t>
            </a:r>
            <a:endParaRPr lang="en-ID" dirty="0"/>
          </a:p>
          <a:p>
            <a:r>
              <a:rPr lang="en-ID" dirty="0" smtClean="0"/>
              <a:t>I </a:t>
            </a:r>
            <a:r>
              <a:rPr lang="en-ID" dirty="0"/>
              <a:t>take discounts for early payment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potongan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/</a:t>
            </a:r>
            <a:r>
              <a:rPr lang="en-ID" dirty="0" err="1"/>
              <a:t>diskon</a:t>
            </a:r>
            <a:endParaRPr lang="en-ID" dirty="0"/>
          </a:p>
          <a:p>
            <a:r>
              <a:rPr lang="en-ID" dirty="0" smtClean="0"/>
              <a:t>I </a:t>
            </a:r>
            <a:r>
              <a:rPr lang="en-ID" dirty="0"/>
              <a:t>pay charges for late payment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 </a:t>
            </a:r>
            <a:r>
              <a:rPr lang="en-ID" dirty="0" err="1"/>
              <a:t>keterlambatan</a:t>
            </a:r>
            <a:endParaRPr lang="en-ID" dirty="0"/>
          </a:p>
          <a:p>
            <a:endParaRPr lang="en-ID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6" y="850007"/>
            <a:ext cx="9517489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47730"/>
            <a:ext cx="9905998" cy="708338"/>
          </a:xfrm>
        </p:spPr>
        <p:txBody>
          <a:bodyPr/>
          <a:lstStyle/>
          <a:p>
            <a:r>
              <a:rPr lang="en-ID" dirty="0"/>
              <a:t>Payroll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567447"/>
            <a:ext cx="9905999" cy="3078051"/>
          </a:xfrm>
        </p:spPr>
        <p:txBody>
          <a:bodyPr>
            <a:normAutofit fontScale="77500" lnSpcReduction="20000"/>
          </a:bodyPr>
          <a:lstStyle/>
          <a:p>
            <a:r>
              <a:rPr lang="en-ID" dirty="0" smtClean="0"/>
              <a:t>Cash </a:t>
            </a:r>
            <a:r>
              <a:rPr lang="en-ID" dirty="0"/>
              <a:t>payments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kas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tunai</a:t>
            </a:r>
            <a:r>
              <a:rPr lang="en-ID" dirty="0"/>
              <a:t> = CASH IN BANK</a:t>
            </a:r>
          </a:p>
          <a:p>
            <a:r>
              <a:rPr lang="en-ID" dirty="0" smtClean="0"/>
              <a:t>Cheque </a:t>
            </a:r>
            <a:r>
              <a:rPr lang="en-ID" dirty="0"/>
              <a:t>payments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kas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cek</a:t>
            </a:r>
            <a:r>
              <a:rPr lang="en-ID" dirty="0"/>
              <a:t> = CASH IN BANK</a:t>
            </a:r>
          </a:p>
          <a:p>
            <a:r>
              <a:rPr lang="en-ID" dirty="0" smtClean="0"/>
              <a:t>Electronic </a:t>
            </a:r>
            <a:r>
              <a:rPr lang="en-ID" dirty="0"/>
              <a:t>payments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kas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/transfer = CASH IN BANK</a:t>
            </a:r>
          </a:p>
          <a:p>
            <a:r>
              <a:rPr lang="en-ID" dirty="0" smtClean="0"/>
              <a:t>Employer </a:t>
            </a:r>
            <a:r>
              <a:rPr lang="en-ID" dirty="0"/>
              <a:t>expense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/</a:t>
            </a:r>
            <a:r>
              <a:rPr lang="en-ID" dirty="0" err="1"/>
              <a:t>gaji</a:t>
            </a:r>
            <a:r>
              <a:rPr lang="en-ID" dirty="0"/>
              <a:t> lain = OTHER EMPLOYER EXPENSE</a:t>
            </a:r>
          </a:p>
          <a:p>
            <a:r>
              <a:rPr lang="en-ID" dirty="0" smtClean="0"/>
              <a:t>Wages </a:t>
            </a:r>
            <a:r>
              <a:rPr lang="en-ID" dirty="0"/>
              <a:t>expense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 </a:t>
            </a:r>
            <a:r>
              <a:rPr lang="en-ID" dirty="0" err="1"/>
              <a:t>gaji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 = WAGES &amp; SALARIES EXPENSES</a:t>
            </a:r>
          </a:p>
          <a:p>
            <a:r>
              <a:rPr lang="en-ID" dirty="0" smtClean="0"/>
              <a:t>Tax/Deductions </a:t>
            </a:r>
            <a:r>
              <a:rPr lang="en-ID" dirty="0"/>
              <a:t>payable account = </a:t>
            </a:r>
            <a:r>
              <a:rPr lang="en-ID" dirty="0" err="1"/>
              <a:t>akun</a:t>
            </a:r>
            <a:r>
              <a:rPr lang="en-ID" dirty="0"/>
              <a:t> </a:t>
            </a:r>
            <a:r>
              <a:rPr lang="en-ID" dirty="0" err="1"/>
              <a:t>utang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potongan</a:t>
            </a:r>
            <a:r>
              <a:rPr lang="en-ID" dirty="0"/>
              <a:t>/</a:t>
            </a: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gaji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lain yang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potongan</a:t>
            </a:r>
            <a:r>
              <a:rPr lang="en-ID" dirty="0"/>
              <a:t> =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soal</a:t>
            </a:r>
            <a:r>
              <a:rPr lang="en-ID" dirty="0"/>
              <a:t> SMK,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diisikan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akun</a:t>
            </a:r>
            <a:r>
              <a:rPr lang="en-ID" dirty="0"/>
              <a:t> ACCOUNTS PAYABLE</a:t>
            </a:r>
          </a:p>
          <a:p>
            <a:endParaRPr lang="en-ID" dirty="0"/>
          </a:p>
          <a:p>
            <a:endParaRPr lang="en-ID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1056068"/>
            <a:ext cx="9672033" cy="251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4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416522"/>
          </a:xfrm>
        </p:spPr>
        <p:txBody>
          <a:bodyPr>
            <a:normAutofit/>
          </a:bodyPr>
          <a:lstStyle/>
          <a:p>
            <a:r>
              <a:rPr lang="en-ID" dirty="0" smtClean="0">
                <a:latin typeface="Bookman Old Style" panose="02050604050505020204" pitchFamily="18" charset="0"/>
              </a:rPr>
              <a:t>KD.3.20 </a:t>
            </a:r>
            <a:r>
              <a:rPr lang="en-ID" dirty="0" err="1">
                <a:latin typeface="Bookman Old Style" panose="02050604050505020204" pitchFamily="18" charset="0"/>
              </a:rPr>
              <a:t>Menerapkan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 smtClean="0">
                <a:latin typeface="Bookman Old Style" panose="02050604050505020204" pitchFamily="18" charset="0"/>
              </a:rPr>
              <a:t>komputerisasi</a:t>
            </a:r>
            <a:r>
              <a:rPr lang="en-ID" dirty="0" smtClean="0">
                <a:latin typeface="Bookman Old Style" panose="02050604050505020204" pitchFamily="18" charset="0"/>
              </a:rPr>
              <a:t/>
            </a:r>
            <a:br>
              <a:rPr lang="en-ID" dirty="0" smtClean="0">
                <a:latin typeface="Bookman Old Style" panose="02050604050505020204" pitchFamily="18" charset="0"/>
              </a:rPr>
            </a:br>
            <a:r>
              <a:rPr lang="en-ID" dirty="0" smtClean="0">
                <a:latin typeface="Bookman Old Style" panose="02050604050505020204" pitchFamily="18" charset="0"/>
              </a:rPr>
              <a:t>              file </a:t>
            </a:r>
            <a:r>
              <a:rPr lang="en-ID" dirty="0">
                <a:latin typeface="Bookman Old Style" panose="02050604050505020204" pitchFamily="18" charset="0"/>
              </a:rPr>
              <a:t>data </a:t>
            </a:r>
            <a:r>
              <a:rPr lang="en-ID" dirty="0" err="1">
                <a:latin typeface="Bookman Old Style" panose="02050604050505020204" pitchFamily="18" charset="0"/>
              </a:rPr>
              <a:t>akuntansi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 smtClean="0">
                <a:latin typeface="Bookman Old Style" panose="02050604050505020204" pitchFamily="18" charset="0"/>
              </a:rPr>
              <a:t>untuk</a:t>
            </a:r>
            <a:r>
              <a:rPr lang="en-ID" dirty="0" smtClean="0">
                <a:latin typeface="Bookman Old Style" panose="02050604050505020204" pitchFamily="18" charset="0"/>
              </a:rPr>
              <a:t/>
            </a:r>
            <a:br>
              <a:rPr lang="en-ID" dirty="0" smtClean="0">
                <a:latin typeface="Bookman Old Style" panose="02050604050505020204" pitchFamily="18" charset="0"/>
              </a:rPr>
            </a:b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smtClean="0">
                <a:latin typeface="Bookman Old Style" panose="02050604050505020204" pitchFamily="18" charset="0"/>
              </a:rPr>
              <a:t>             </a:t>
            </a:r>
            <a:r>
              <a:rPr lang="en-ID" dirty="0" err="1" smtClean="0">
                <a:latin typeface="Bookman Old Style" panose="02050604050505020204" pitchFamily="18" charset="0"/>
              </a:rPr>
              <a:t>perusahaan</a:t>
            </a:r>
            <a:r>
              <a:rPr lang="en-ID" dirty="0" smtClean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manufaktur</a:t>
            </a:r>
            <a:r>
              <a:rPr lang="en-ID" dirty="0" smtClean="0">
                <a:latin typeface="Bookman Old Style" panose="02050604050505020204" pitchFamily="18" charset="0"/>
              </a:rPr>
              <a:t>.</a:t>
            </a:r>
            <a:br>
              <a:rPr lang="en-ID" dirty="0" smtClean="0">
                <a:latin typeface="Bookman Old Style" panose="02050604050505020204" pitchFamily="18" charset="0"/>
              </a:rPr>
            </a:br>
            <a:r>
              <a:rPr lang="en-ID" dirty="0">
                <a:latin typeface="Bookman Old Style" panose="02050604050505020204" pitchFamily="18" charset="0"/>
              </a:rPr>
              <a:t/>
            </a:r>
            <a:br>
              <a:rPr lang="en-ID" dirty="0">
                <a:latin typeface="Bookman Old Style" panose="02050604050505020204" pitchFamily="18" charset="0"/>
              </a:rPr>
            </a:br>
            <a:r>
              <a:rPr lang="en-ID" dirty="0" smtClean="0">
                <a:latin typeface="Bookman Old Style" panose="02050604050505020204" pitchFamily="18" charset="0"/>
              </a:rPr>
              <a:t>Kd.4.20 </a:t>
            </a:r>
            <a:r>
              <a:rPr lang="en-ID" dirty="0" err="1">
                <a:latin typeface="Bookman Old Style" panose="02050604050505020204" pitchFamily="18" charset="0"/>
              </a:rPr>
              <a:t>Melakukan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 smtClean="0">
                <a:latin typeface="Bookman Old Style" panose="02050604050505020204" pitchFamily="18" charset="0"/>
              </a:rPr>
              <a:t>komputerisasi</a:t>
            </a:r>
            <a:r>
              <a:rPr lang="en-ID" dirty="0" smtClean="0">
                <a:latin typeface="Bookman Old Style" panose="02050604050505020204" pitchFamily="18" charset="0"/>
              </a:rPr>
              <a:t/>
            </a:r>
            <a:br>
              <a:rPr lang="en-ID" dirty="0" smtClean="0">
                <a:latin typeface="Bookman Old Style" panose="02050604050505020204" pitchFamily="18" charset="0"/>
              </a:rPr>
            </a:b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smtClean="0">
                <a:latin typeface="Bookman Old Style" panose="02050604050505020204" pitchFamily="18" charset="0"/>
              </a:rPr>
              <a:t>             file data </a:t>
            </a:r>
            <a:r>
              <a:rPr lang="en-ID" dirty="0" err="1">
                <a:latin typeface="Bookman Old Style" panose="02050604050505020204" pitchFamily="18" charset="0"/>
              </a:rPr>
              <a:t>akuntansi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 smtClean="0">
                <a:latin typeface="Bookman Old Style" panose="02050604050505020204" pitchFamily="18" charset="0"/>
              </a:rPr>
              <a:t>untuk</a:t>
            </a:r>
            <a:r>
              <a:rPr lang="en-ID" dirty="0" smtClean="0">
                <a:latin typeface="Bookman Old Style" panose="02050604050505020204" pitchFamily="18" charset="0"/>
              </a:rPr>
              <a:t/>
            </a:r>
            <a:br>
              <a:rPr lang="en-ID" dirty="0" smtClean="0">
                <a:latin typeface="Bookman Old Style" panose="02050604050505020204" pitchFamily="18" charset="0"/>
              </a:rPr>
            </a:b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smtClean="0">
                <a:latin typeface="Bookman Old Style" panose="02050604050505020204" pitchFamily="18" charset="0"/>
              </a:rPr>
              <a:t>             </a:t>
            </a:r>
            <a:r>
              <a:rPr lang="en-ID" dirty="0" err="1" smtClean="0">
                <a:latin typeface="Bookman Old Style" panose="02050604050505020204" pitchFamily="18" charset="0"/>
              </a:rPr>
              <a:t>perusahaan</a:t>
            </a:r>
            <a:r>
              <a:rPr lang="en-ID" dirty="0" smtClean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manufaktur</a:t>
            </a:r>
            <a:r>
              <a:rPr lang="en-ID" dirty="0">
                <a:latin typeface="Bookman Old Style" panose="02050604050505020204" pitchFamily="18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150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163" y="618518"/>
            <a:ext cx="9257247" cy="1351950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0163" y="2097087"/>
            <a:ext cx="9257248" cy="41749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800" dirty="0" smtClean="0">
                <a:effectLst/>
              </a:rPr>
              <a:t>Menentukan </a:t>
            </a:r>
            <a:r>
              <a:rPr lang="id-ID" sz="2800" dirty="0">
                <a:effectLst/>
              </a:rPr>
              <a:t>Identitas perusahaan yang akan </a:t>
            </a:r>
            <a:r>
              <a:rPr lang="id-ID" sz="2800" dirty="0" smtClean="0">
                <a:effectLst/>
              </a:rPr>
              <a:t>diinput</a:t>
            </a:r>
            <a:r>
              <a:rPr lang="en-US" sz="2800" dirty="0" smtClean="0">
                <a:effectLst/>
              </a:rPr>
              <a:t>.</a:t>
            </a:r>
            <a:endParaRPr lang="en-ID" sz="28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>
                <a:effectLst/>
              </a:rPr>
              <a:t>Menentukan </a:t>
            </a:r>
            <a:r>
              <a:rPr lang="id-ID" sz="2800" dirty="0">
                <a:effectLst/>
              </a:rPr>
              <a:t>Periode akuntansi yang akan </a:t>
            </a:r>
            <a:r>
              <a:rPr lang="id-ID" sz="2800" dirty="0" smtClean="0">
                <a:effectLst/>
              </a:rPr>
              <a:t>diinput</a:t>
            </a:r>
            <a:r>
              <a:rPr lang="en-US" sz="2800" dirty="0" smtClean="0"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800" dirty="0" err="1"/>
              <a:t>Menginput</a:t>
            </a:r>
            <a:r>
              <a:rPr lang="en-ID" sz="2800" dirty="0"/>
              <a:t> data </a:t>
            </a:r>
            <a:r>
              <a:rPr lang="en-ID" sz="2800" dirty="0" err="1"/>
              <a:t>bisnis</a:t>
            </a:r>
            <a:r>
              <a:rPr lang="en-ID" sz="2800" dirty="0"/>
              <a:t> </a:t>
            </a:r>
            <a:r>
              <a:rPr lang="en-ID" sz="2800" dirty="0" err="1" smtClean="0"/>
              <a:t>baru</a:t>
            </a:r>
            <a:r>
              <a:rPr lang="en-ID" sz="2800" dirty="0" smtClean="0"/>
              <a:t>.</a:t>
            </a:r>
            <a:endParaRPr lang="en-ID" sz="2800" dirty="0"/>
          </a:p>
          <a:p>
            <a:pPr marL="457200" indent="-457200">
              <a:buFont typeface="+mj-lt"/>
              <a:buAutoNum type="arabicPeriod"/>
            </a:pPr>
            <a:r>
              <a:rPr lang="en-ID" sz="2800" dirty="0" err="1" smtClean="0"/>
              <a:t>Menginput</a:t>
            </a:r>
            <a:r>
              <a:rPr lang="en-ID" sz="2800" dirty="0" smtClean="0"/>
              <a:t> </a:t>
            </a:r>
            <a:r>
              <a:rPr lang="en-ID" sz="2800" dirty="0" err="1" smtClean="0"/>
              <a:t>identitas</a:t>
            </a:r>
            <a:r>
              <a:rPr lang="en-ID" sz="2800" dirty="0" smtClean="0"/>
              <a:t> </a:t>
            </a:r>
            <a:r>
              <a:rPr lang="en-ID" sz="2800" dirty="0" err="1" smtClean="0"/>
              <a:t>perusahaan</a:t>
            </a:r>
            <a:r>
              <a:rPr lang="en-ID" sz="2800" dirty="0" smtClean="0"/>
              <a:t> </a:t>
            </a:r>
            <a:r>
              <a:rPr lang="en-ID" sz="2800" dirty="0" err="1" smtClean="0"/>
              <a:t>manufaktur</a:t>
            </a:r>
            <a:r>
              <a:rPr lang="en-ID" sz="2800" dirty="0" smtClean="0"/>
              <a:t>.</a:t>
            </a:r>
            <a:endParaRPr lang="en-ID" sz="2800" dirty="0"/>
          </a:p>
          <a:p>
            <a:pPr marL="457200" indent="-457200">
              <a:buFont typeface="+mj-lt"/>
              <a:buAutoNum type="arabicPeriod"/>
            </a:pPr>
            <a:r>
              <a:rPr lang="en-ID" sz="2800" dirty="0" err="1" smtClean="0"/>
              <a:t>Menginput</a:t>
            </a:r>
            <a:r>
              <a:rPr lang="en-ID" sz="2800" dirty="0" smtClean="0"/>
              <a:t> </a:t>
            </a:r>
            <a:r>
              <a:rPr lang="en-ID" sz="2800" dirty="0" err="1" smtClean="0"/>
              <a:t>periode</a:t>
            </a:r>
            <a:r>
              <a:rPr lang="en-ID" sz="2800" dirty="0" smtClean="0"/>
              <a:t> </a:t>
            </a:r>
            <a:r>
              <a:rPr lang="en-ID" sz="2800" dirty="0" err="1"/>
              <a:t>akuntansi</a:t>
            </a:r>
            <a:r>
              <a:rPr lang="en-ID" sz="2800" dirty="0"/>
              <a:t> </a:t>
            </a:r>
            <a:r>
              <a:rPr lang="en-ID" sz="2800" dirty="0" err="1"/>
              <a:t>perusahaan</a:t>
            </a:r>
            <a:r>
              <a:rPr lang="en-ID" sz="2800" dirty="0"/>
              <a:t> </a:t>
            </a:r>
            <a:r>
              <a:rPr lang="en-ID" sz="2800" dirty="0" err="1" smtClean="0"/>
              <a:t>manufaktur</a:t>
            </a:r>
            <a:r>
              <a:rPr lang="en-ID" sz="2800" dirty="0" smtClean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1945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618518"/>
            <a:ext cx="9218611" cy="1081493"/>
          </a:xfrm>
        </p:spPr>
        <p:txBody>
          <a:bodyPr/>
          <a:lstStyle/>
          <a:p>
            <a:r>
              <a:rPr lang="en-ID" dirty="0" err="1"/>
              <a:t>Identitas</a:t>
            </a:r>
            <a:r>
              <a:rPr lang="en-ID" dirty="0"/>
              <a:t> </a:t>
            </a:r>
            <a:r>
              <a:rPr lang="en-ID" dirty="0" err="1"/>
              <a:t>perusahaan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1545465"/>
            <a:ext cx="9218612" cy="4245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D" sz="2600" dirty="0"/>
              <a:t>N</a:t>
            </a:r>
            <a:r>
              <a:rPr lang="en-ID" sz="2600" dirty="0" smtClean="0"/>
              <a:t>ama </a:t>
            </a:r>
            <a:r>
              <a:rPr lang="en-ID" sz="2600" dirty="0" err="1" smtClean="0"/>
              <a:t>perusahaan</a:t>
            </a:r>
            <a:endParaRPr lang="en-ID" sz="2600" dirty="0" smtClean="0"/>
          </a:p>
          <a:p>
            <a:pPr>
              <a:lnSpc>
                <a:spcPct val="100000"/>
              </a:lnSpc>
            </a:pPr>
            <a:r>
              <a:rPr lang="en-ID" sz="2600" dirty="0" err="1"/>
              <a:t>N</a:t>
            </a:r>
            <a:r>
              <a:rPr lang="en-ID" sz="2600" dirty="0" err="1" smtClean="0"/>
              <a:t>omor</a:t>
            </a:r>
            <a:r>
              <a:rPr lang="en-ID" sz="2600" dirty="0" smtClean="0"/>
              <a:t> </a:t>
            </a:r>
            <a:r>
              <a:rPr lang="en-ID" sz="2600" dirty="0" err="1" smtClean="0"/>
              <a:t>registrasi</a:t>
            </a:r>
            <a:endParaRPr lang="en-ID" sz="2600" dirty="0"/>
          </a:p>
          <a:p>
            <a:pPr>
              <a:lnSpc>
                <a:spcPct val="100000"/>
              </a:lnSpc>
            </a:pPr>
            <a:r>
              <a:rPr lang="en-ID" sz="2600" dirty="0" err="1" smtClean="0"/>
              <a:t>Alamat</a:t>
            </a:r>
            <a:r>
              <a:rPr lang="en-ID" sz="2600" dirty="0" smtClean="0"/>
              <a:t> </a:t>
            </a:r>
            <a:r>
              <a:rPr lang="en-ID" sz="2600" dirty="0" err="1" smtClean="0"/>
              <a:t>perusahaan</a:t>
            </a:r>
            <a:r>
              <a:rPr lang="en-ID" sz="2600" dirty="0" smtClean="0"/>
              <a:t> </a:t>
            </a:r>
            <a:endParaRPr lang="en-ID" sz="2600" dirty="0"/>
          </a:p>
          <a:p>
            <a:pPr>
              <a:lnSpc>
                <a:spcPct val="100000"/>
              </a:lnSpc>
            </a:pPr>
            <a:r>
              <a:rPr lang="en-ID" sz="2600" dirty="0" err="1"/>
              <a:t>N</a:t>
            </a:r>
            <a:r>
              <a:rPr lang="en-ID" sz="2600" dirty="0" err="1" smtClean="0"/>
              <a:t>omor</a:t>
            </a:r>
            <a:r>
              <a:rPr lang="en-ID" sz="2600" dirty="0" smtClean="0"/>
              <a:t> </a:t>
            </a:r>
            <a:r>
              <a:rPr lang="en-ID" sz="2600" dirty="0" err="1" smtClean="0"/>
              <a:t>telepon</a:t>
            </a:r>
            <a:endParaRPr lang="en-ID" sz="2600" dirty="0" smtClean="0"/>
          </a:p>
          <a:p>
            <a:pPr>
              <a:lnSpc>
                <a:spcPct val="100000"/>
              </a:lnSpc>
            </a:pPr>
            <a:r>
              <a:rPr lang="en-ID" sz="2600" dirty="0" err="1"/>
              <a:t>N</a:t>
            </a:r>
            <a:r>
              <a:rPr lang="en-ID" sz="2600" dirty="0" err="1" smtClean="0"/>
              <a:t>omor</a:t>
            </a:r>
            <a:r>
              <a:rPr lang="en-ID" sz="2600" dirty="0" smtClean="0"/>
              <a:t> fax</a:t>
            </a:r>
          </a:p>
          <a:p>
            <a:pPr>
              <a:lnSpc>
                <a:spcPct val="100000"/>
              </a:lnSpc>
            </a:pPr>
            <a:r>
              <a:rPr lang="en-ID" sz="2600" dirty="0" err="1"/>
              <a:t>A</a:t>
            </a:r>
            <a:r>
              <a:rPr lang="en-ID" sz="2600" dirty="0" err="1" smtClean="0"/>
              <a:t>lamat</a:t>
            </a:r>
            <a:r>
              <a:rPr lang="en-ID" sz="2600" dirty="0" smtClean="0"/>
              <a:t> e-mail</a:t>
            </a:r>
            <a:endParaRPr lang="en-ID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ID" sz="2600" dirty="0" err="1"/>
              <a:t>Kolom</a:t>
            </a:r>
            <a:r>
              <a:rPr lang="en-ID" sz="2600" dirty="0"/>
              <a:t> yang </a:t>
            </a:r>
            <a:r>
              <a:rPr lang="en-ID" sz="2600" dirty="0" err="1"/>
              <a:t>wajib</a:t>
            </a:r>
            <a:r>
              <a:rPr lang="en-ID" sz="2600" dirty="0"/>
              <a:t> </a:t>
            </a:r>
            <a:r>
              <a:rPr lang="en-ID" sz="2600" dirty="0" err="1"/>
              <a:t>diisi</a:t>
            </a:r>
            <a:r>
              <a:rPr lang="en-ID" sz="2600" dirty="0"/>
              <a:t> </a:t>
            </a:r>
            <a:r>
              <a:rPr lang="en-ID" sz="2600" dirty="0" err="1"/>
              <a:t>adalah</a:t>
            </a:r>
            <a:r>
              <a:rPr lang="en-ID" sz="2600" dirty="0"/>
              <a:t> </a:t>
            </a:r>
            <a:r>
              <a:rPr lang="en-ID" sz="2600" dirty="0" err="1"/>
              <a:t>nama</a:t>
            </a:r>
            <a:r>
              <a:rPr lang="en-ID" sz="2600" dirty="0"/>
              <a:t> </a:t>
            </a:r>
            <a:r>
              <a:rPr lang="en-ID" sz="2600" dirty="0" err="1"/>
              <a:t>perusahaan</a:t>
            </a:r>
            <a:r>
              <a:rPr lang="en-ID" sz="2600" dirty="0"/>
              <a:t>, </a:t>
            </a:r>
            <a:r>
              <a:rPr lang="en-ID" sz="2600" dirty="0" err="1"/>
              <a:t>kolom</a:t>
            </a:r>
            <a:r>
              <a:rPr lang="en-ID" sz="2600" dirty="0"/>
              <a:t> yang </a:t>
            </a:r>
            <a:r>
              <a:rPr lang="en-ID" sz="2600" dirty="0" smtClean="0"/>
              <a:t>lain </a:t>
            </a:r>
            <a:r>
              <a:rPr lang="en-ID" sz="2600" dirty="0" err="1" smtClean="0"/>
              <a:t>boleh</a:t>
            </a:r>
            <a:r>
              <a:rPr lang="en-ID" sz="2600" dirty="0" smtClean="0"/>
              <a:t> </a:t>
            </a:r>
            <a:r>
              <a:rPr lang="en-ID" sz="2600" dirty="0" err="1"/>
              <a:t>dikosongkan</a:t>
            </a:r>
            <a:r>
              <a:rPr lang="en-ID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56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979" y="759854"/>
            <a:ext cx="9450431" cy="1337234"/>
          </a:xfrm>
        </p:spPr>
        <p:txBody>
          <a:bodyPr>
            <a:normAutofit/>
          </a:bodyPr>
          <a:lstStyle/>
          <a:p>
            <a:r>
              <a:rPr lang="en-ID" sz="3800" dirty="0" err="1"/>
              <a:t>Periode</a:t>
            </a:r>
            <a:r>
              <a:rPr lang="en-ID" sz="3800" dirty="0"/>
              <a:t> </a:t>
            </a:r>
            <a:r>
              <a:rPr lang="en-ID" sz="3800" dirty="0" err="1"/>
              <a:t>akuntansi</a:t>
            </a:r>
            <a:endParaRPr lang="en-ID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979" y="2249487"/>
            <a:ext cx="9450432" cy="3541714"/>
          </a:xfrm>
        </p:spPr>
        <p:txBody>
          <a:bodyPr>
            <a:normAutofit/>
          </a:bodyPr>
          <a:lstStyle/>
          <a:p>
            <a:r>
              <a:rPr lang="en-ID" sz="2600" dirty="0" err="1" smtClean="0"/>
              <a:t>Tahun</a:t>
            </a:r>
            <a:r>
              <a:rPr lang="en-ID" sz="2600" dirty="0" smtClean="0"/>
              <a:t> </a:t>
            </a:r>
            <a:r>
              <a:rPr lang="en-ID" sz="2600" dirty="0" err="1" smtClean="0"/>
              <a:t>periode</a:t>
            </a:r>
            <a:r>
              <a:rPr lang="en-ID" sz="2600" dirty="0" smtClean="0"/>
              <a:t> </a:t>
            </a:r>
            <a:r>
              <a:rPr lang="en-ID" sz="2600" dirty="0" err="1" smtClean="0"/>
              <a:t>berjalan</a:t>
            </a:r>
            <a:endParaRPr lang="en-ID" sz="2600" dirty="0" smtClean="0"/>
          </a:p>
          <a:p>
            <a:r>
              <a:rPr lang="en-ID" sz="2600" dirty="0" err="1"/>
              <a:t>B</a:t>
            </a:r>
            <a:r>
              <a:rPr lang="en-ID" sz="2600" dirty="0" err="1" smtClean="0"/>
              <a:t>ulan</a:t>
            </a:r>
            <a:r>
              <a:rPr lang="en-ID" sz="2600" dirty="0" smtClean="0"/>
              <a:t> </a:t>
            </a:r>
            <a:r>
              <a:rPr lang="en-ID" sz="2600" dirty="0" err="1" smtClean="0"/>
              <a:t>akhir</a:t>
            </a:r>
            <a:r>
              <a:rPr lang="en-ID" sz="2600" dirty="0" smtClean="0"/>
              <a:t> </a:t>
            </a:r>
            <a:r>
              <a:rPr lang="en-ID" sz="2600" dirty="0" err="1" smtClean="0"/>
              <a:t>periode</a:t>
            </a:r>
            <a:endParaRPr lang="en-ID" sz="2600" dirty="0" smtClean="0"/>
          </a:p>
          <a:p>
            <a:r>
              <a:rPr lang="en-ID" sz="2600" dirty="0" err="1" smtClean="0"/>
              <a:t>Bulan</a:t>
            </a:r>
            <a:r>
              <a:rPr lang="en-ID" sz="2600" dirty="0" smtClean="0"/>
              <a:t> </a:t>
            </a:r>
            <a:r>
              <a:rPr lang="en-ID" sz="2600" dirty="0" err="1"/>
              <a:t>konversi</a:t>
            </a:r>
            <a:r>
              <a:rPr lang="en-ID" sz="2600" dirty="0"/>
              <a:t> </a:t>
            </a:r>
          </a:p>
          <a:p>
            <a:r>
              <a:rPr lang="en-ID" sz="2600" dirty="0" err="1" smtClean="0"/>
              <a:t>Jumlah</a:t>
            </a:r>
            <a:r>
              <a:rPr lang="en-ID" sz="2600" dirty="0" smtClean="0"/>
              <a:t> </a:t>
            </a:r>
            <a:r>
              <a:rPr lang="en-ID" sz="2600" dirty="0" err="1"/>
              <a:t>bulan</a:t>
            </a:r>
            <a:r>
              <a:rPr lang="en-ID" sz="2600" dirty="0"/>
              <a:t> </a:t>
            </a:r>
            <a:r>
              <a:rPr lang="en-ID" sz="2600" dirty="0" err="1"/>
              <a:t>dalam</a:t>
            </a:r>
            <a:r>
              <a:rPr lang="en-ID" sz="2600" dirty="0"/>
              <a:t> </a:t>
            </a:r>
            <a:r>
              <a:rPr lang="en-ID" sz="2600" dirty="0" err="1"/>
              <a:t>periode</a:t>
            </a:r>
            <a:endParaRPr lang="en-ID" sz="2600" dirty="0"/>
          </a:p>
        </p:txBody>
      </p:sp>
    </p:spTree>
    <p:extLst>
      <p:ext uri="{BB962C8B-B14F-4D97-AF65-F5344CB8AC3E}">
        <p14:creationId xmlns:p14="http://schemas.microsoft.com/office/powerpoint/2010/main" val="259960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21972"/>
            <a:ext cx="9905998" cy="875763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nn-N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Menginput DataBisnis Baru</a:t>
            </a:r>
            <a:br>
              <a:rPr lang="nn-N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nn-N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Identitas </a:t>
            </a:r>
            <a:r>
              <a:rPr lang="nn-N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perusahaan</a:t>
            </a:r>
            <a:endParaRPr lang="nn-N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313645"/>
            <a:ext cx="10204875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6637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Periode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akuntansi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495154"/>
            <a:ext cx="10151427" cy="49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349" y="-307192"/>
            <a:ext cx="8259649" cy="1556443"/>
          </a:xfrm>
        </p:spPr>
        <p:txBody>
          <a:bodyPr/>
          <a:lstStyle/>
          <a:p>
            <a:r>
              <a:rPr lang="en-US" dirty="0" smtClean="0"/>
              <a:t>Link account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49" y="1378039"/>
            <a:ext cx="9079606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6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645" y="296215"/>
            <a:ext cx="9733764" cy="669700"/>
          </a:xfrm>
        </p:spPr>
        <p:txBody>
          <a:bodyPr>
            <a:normAutofit/>
          </a:bodyPr>
          <a:lstStyle/>
          <a:p>
            <a:r>
              <a:rPr lang="en-ID" dirty="0"/>
              <a:t>Accounts &amp; Banking Accounts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3645" y="4636394"/>
            <a:ext cx="9733764" cy="115480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ID" sz="1800" dirty="0"/>
              <a:t>Equity account for CURRENT EARNING =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bisa</a:t>
            </a:r>
            <a:r>
              <a:rPr lang="en-ID" sz="1800" dirty="0"/>
              <a:t> </a:t>
            </a:r>
            <a:r>
              <a:rPr lang="en-ID" sz="1800" dirty="0" err="1"/>
              <a:t>diubah</a:t>
            </a:r>
            <a:r>
              <a:rPr lang="en-ID" sz="1800" dirty="0"/>
              <a:t>*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ID" sz="1800" dirty="0"/>
              <a:t>Equity account for RETAINED EARNING =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bisa</a:t>
            </a:r>
            <a:r>
              <a:rPr lang="en-ID" sz="1800" dirty="0"/>
              <a:t> </a:t>
            </a:r>
            <a:r>
              <a:rPr lang="en-ID" sz="1800" dirty="0" err="1"/>
              <a:t>diubah</a:t>
            </a:r>
            <a:r>
              <a:rPr lang="en-ID" sz="1800" dirty="0"/>
              <a:t>*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ID" sz="1800" dirty="0"/>
              <a:t>Equity account for HISTORICAL BALANCING = </a:t>
            </a:r>
            <a:r>
              <a:rPr lang="en-ID" sz="1800" dirty="0" err="1"/>
              <a:t>biarkan</a:t>
            </a:r>
            <a:r>
              <a:rPr lang="en-ID" sz="1800" dirty="0"/>
              <a:t>,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perlu</a:t>
            </a:r>
            <a:r>
              <a:rPr lang="en-ID" sz="1800" dirty="0"/>
              <a:t> </a:t>
            </a:r>
            <a:r>
              <a:rPr lang="en-ID" sz="1800" dirty="0" err="1"/>
              <a:t>diubah</a:t>
            </a:r>
            <a:r>
              <a:rPr lang="en-ID" sz="1800" dirty="0"/>
              <a:t>*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ID" sz="1800" dirty="0"/>
              <a:t>Equity account for ELECTRONIC PAYMENTS = </a:t>
            </a:r>
            <a:r>
              <a:rPr lang="en-ID" sz="1800" dirty="0" err="1"/>
              <a:t>ubah</a:t>
            </a:r>
            <a:r>
              <a:rPr lang="en-ID" sz="1800" dirty="0"/>
              <a:t> </a:t>
            </a:r>
            <a:r>
              <a:rPr lang="en-ID" sz="1800" dirty="0" err="1"/>
              <a:t>jadi</a:t>
            </a:r>
            <a:r>
              <a:rPr lang="en-ID" sz="1800" dirty="0"/>
              <a:t> CASH IN BANK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ID" sz="1800" dirty="0"/>
              <a:t>Equity account for UNDEPOSITED FUNDS = </a:t>
            </a:r>
            <a:r>
              <a:rPr lang="en-ID" sz="1800" dirty="0" err="1"/>
              <a:t>ubah</a:t>
            </a:r>
            <a:r>
              <a:rPr lang="en-ID" sz="1800" dirty="0"/>
              <a:t> </a:t>
            </a:r>
            <a:r>
              <a:rPr lang="en-ID" sz="1800" dirty="0" err="1"/>
              <a:t>jadi</a:t>
            </a:r>
            <a:r>
              <a:rPr lang="en-ID" sz="1800" dirty="0"/>
              <a:t> PETTY CASH/CASH ON HAND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4" y="965915"/>
            <a:ext cx="9569003" cy="36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63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362</TotalTime>
  <Words>439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Trebuchet MS</vt:lpstr>
      <vt:lpstr>Tw Cen MT</vt:lpstr>
      <vt:lpstr>Circuit</vt:lpstr>
      <vt:lpstr>KOMPUTER AKUNTANSI (myob) perusahaan manuFAKTUR</vt:lpstr>
      <vt:lpstr>KD.3.20 Menerapkan komputerisasi               file data akuntansi untuk               perusahaan manufaktur.  Kd.4.20 Melakukan komputerisasi               file data akuntansi untuk               perusahaan manufaktur.</vt:lpstr>
      <vt:lpstr>Tujuan pembelajaran</vt:lpstr>
      <vt:lpstr>Identitas perusahaan</vt:lpstr>
      <vt:lpstr>Periode akuntansi</vt:lpstr>
      <vt:lpstr>Menginput DataBisnis Baru Identitas perusahaan</vt:lpstr>
      <vt:lpstr>Periode akuntansi</vt:lpstr>
      <vt:lpstr>Link account</vt:lpstr>
      <vt:lpstr>Accounts &amp; Banking Accounts</vt:lpstr>
      <vt:lpstr>Sales Accounts</vt:lpstr>
      <vt:lpstr>Purchases Accounts</vt:lpstr>
      <vt:lpstr>Payroll Accounts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AKUNTANSI myob manuFAKTUR</dc:title>
  <dc:creator>LOLITA</dc:creator>
  <cp:lastModifiedBy>LOLITA</cp:lastModifiedBy>
  <cp:revision>17</cp:revision>
  <dcterms:created xsi:type="dcterms:W3CDTF">2020-07-14T07:56:19Z</dcterms:created>
  <dcterms:modified xsi:type="dcterms:W3CDTF">2020-07-15T00:01:14Z</dcterms:modified>
</cp:coreProperties>
</file>