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D672-3E34-4076-9339-54A0E8B03DAA}" type="datetimeFigureOut">
              <a:rPr lang="id-ID" smtClean="0"/>
              <a:t>20/08/2019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D9A52-7790-4AEB-A609-5C252D13AEB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58901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D672-3E34-4076-9339-54A0E8B03DAA}" type="datetimeFigureOut">
              <a:rPr lang="id-ID" smtClean="0"/>
              <a:t>20/08/2019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D9A52-7790-4AEB-A609-5C252D13AEB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01028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D672-3E34-4076-9339-54A0E8B03DAA}" type="datetimeFigureOut">
              <a:rPr lang="id-ID" smtClean="0"/>
              <a:t>20/08/2019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D9A52-7790-4AEB-A609-5C252D13AEB6}" type="slidenum">
              <a:rPr lang="id-ID" smtClean="0"/>
              <a:t>‹#›</a:t>
            </a:fld>
            <a:endParaRPr lang="id-ID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6506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D672-3E34-4076-9339-54A0E8B03DAA}" type="datetimeFigureOut">
              <a:rPr lang="id-ID" smtClean="0"/>
              <a:t>20/08/2019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D9A52-7790-4AEB-A609-5C252D13AEB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610600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D672-3E34-4076-9339-54A0E8B03DAA}" type="datetimeFigureOut">
              <a:rPr lang="id-ID" smtClean="0"/>
              <a:t>20/08/2019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D9A52-7790-4AEB-A609-5C252D13AEB6}" type="slidenum">
              <a:rPr lang="id-ID" smtClean="0"/>
              <a:t>‹#›</a:t>
            </a:fld>
            <a:endParaRPr lang="id-ID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2440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D672-3E34-4076-9339-54A0E8B03DAA}" type="datetimeFigureOut">
              <a:rPr lang="id-ID" smtClean="0"/>
              <a:t>20/08/2019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D9A52-7790-4AEB-A609-5C252D13AEB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500421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D672-3E34-4076-9339-54A0E8B03DAA}" type="datetimeFigureOut">
              <a:rPr lang="id-ID" smtClean="0"/>
              <a:t>20/08/2019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D9A52-7790-4AEB-A609-5C252D13AEB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500639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D672-3E34-4076-9339-54A0E8B03DAA}" type="datetimeFigureOut">
              <a:rPr lang="id-ID" smtClean="0"/>
              <a:t>20/08/2019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D9A52-7790-4AEB-A609-5C252D13AEB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0632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D672-3E34-4076-9339-54A0E8B03DAA}" type="datetimeFigureOut">
              <a:rPr lang="id-ID" smtClean="0"/>
              <a:t>20/08/2019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D9A52-7790-4AEB-A609-5C252D13AEB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54624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D672-3E34-4076-9339-54A0E8B03DAA}" type="datetimeFigureOut">
              <a:rPr lang="id-ID" smtClean="0"/>
              <a:t>20/08/2019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D9A52-7790-4AEB-A609-5C252D13AEB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7784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D672-3E34-4076-9339-54A0E8B03DAA}" type="datetimeFigureOut">
              <a:rPr lang="id-ID" smtClean="0"/>
              <a:t>20/08/2019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D9A52-7790-4AEB-A609-5C252D13AEB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70567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D672-3E34-4076-9339-54A0E8B03DAA}" type="datetimeFigureOut">
              <a:rPr lang="id-ID" smtClean="0"/>
              <a:t>20/08/2019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D9A52-7790-4AEB-A609-5C252D13AEB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72392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D672-3E34-4076-9339-54A0E8B03DAA}" type="datetimeFigureOut">
              <a:rPr lang="id-ID" smtClean="0"/>
              <a:t>20/08/2019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D9A52-7790-4AEB-A609-5C252D13AEB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18319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D672-3E34-4076-9339-54A0E8B03DAA}" type="datetimeFigureOut">
              <a:rPr lang="id-ID" smtClean="0"/>
              <a:t>20/08/2019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D9A52-7790-4AEB-A609-5C252D13AEB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31401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D672-3E34-4076-9339-54A0E8B03DAA}" type="datetimeFigureOut">
              <a:rPr lang="id-ID" smtClean="0"/>
              <a:t>20/08/2019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D9A52-7790-4AEB-A609-5C252D13AEB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59514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FD672-3E34-4076-9339-54A0E8B03DAA}" type="datetimeFigureOut">
              <a:rPr lang="id-ID" smtClean="0"/>
              <a:t>20/08/2019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D9A52-7790-4AEB-A609-5C252D13AEB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40363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FD672-3E34-4076-9339-54A0E8B03DAA}" type="datetimeFigureOut">
              <a:rPr lang="id-ID" smtClean="0"/>
              <a:t>20/08/2019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E2D9A52-7790-4AEB-A609-5C252D13AEB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55810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22364"/>
            <a:ext cx="9144000" cy="413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766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927" y="221673"/>
            <a:ext cx="9753599" cy="6511636"/>
          </a:xfrm>
        </p:spPr>
        <p:txBody>
          <a:bodyPr>
            <a:normAutofit lnSpcReduction="10000"/>
          </a:bodyPr>
          <a:lstStyle/>
          <a:p>
            <a:r>
              <a:rPr lang="id-ID" b="1" dirty="0"/>
              <a:t>Read the dialog and identify expression of giving opinions and </a:t>
            </a:r>
            <a:r>
              <a:rPr lang="id-ID" b="1" dirty="0" smtClean="0"/>
              <a:t>response.</a:t>
            </a:r>
          </a:p>
          <a:p>
            <a:endParaRPr lang="id-ID" dirty="0"/>
          </a:p>
          <a:p>
            <a:r>
              <a:rPr lang="en-US" i="1" dirty="0" smtClean="0"/>
              <a:t>Bella</a:t>
            </a:r>
            <a:r>
              <a:rPr lang="id-ID" i="1" dirty="0" smtClean="0"/>
              <a:t>		</a:t>
            </a:r>
            <a:r>
              <a:rPr lang="en-US" i="1" dirty="0" smtClean="0"/>
              <a:t> </a:t>
            </a:r>
            <a:r>
              <a:rPr lang="en-US" i="1" dirty="0"/>
              <a:t>: 	How are you? </a:t>
            </a:r>
            <a:endParaRPr lang="id-ID" dirty="0"/>
          </a:p>
          <a:p>
            <a:r>
              <a:rPr lang="en-US" i="1" dirty="0"/>
              <a:t>Ricky </a:t>
            </a:r>
            <a:r>
              <a:rPr lang="id-ID" i="1" dirty="0" smtClean="0"/>
              <a:t>	</a:t>
            </a:r>
            <a:r>
              <a:rPr lang="en-US" i="1" dirty="0" smtClean="0"/>
              <a:t>: </a:t>
            </a:r>
            <a:r>
              <a:rPr lang="en-US" i="1" dirty="0"/>
              <a:t>	I am fine, how about you?</a:t>
            </a:r>
            <a:endParaRPr lang="id-ID" dirty="0"/>
          </a:p>
          <a:p>
            <a:r>
              <a:rPr lang="en-US" i="1" dirty="0" smtClean="0"/>
              <a:t>Bella</a:t>
            </a:r>
            <a:r>
              <a:rPr lang="id-ID" i="1" dirty="0" smtClean="0"/>
              <a:t>		</a:t>
            </a:r>
            <a:r>
              <a:rPr lang="en-US" i="1" dirty="0" smtClean="0"/>
              <a:t> </a:t>
            </a:r>
            <a:r>
              <a:rPr lang="en-US" i="1" dirty="0"/>
              <a:t>: 	Fine too thanks. </a:t>
            </a:r>
            <a:endParaRPr lang="id-ID" dirty="0"/>
          </a:p>
          <a:p>
            <a:r>
              <a:rPr lang="en-US" i="1" dirty="0" smtClean="0"/>
              <a:t>Ricky</a:t>
            </a:r>
            <a:r>
              <a:rPr lang="id-ID" i="1" dirty="0" smtClean="0"/>
              <a:t>		</a:t>
            </a:r>
            <a:r>
              <a:rPr lang="en-US" i="1" dirty="0" smtClean="0"/>
              <a:t> </a:t>
            </a:r>
            <a:r>
              <a:rPr lang="en-US" i="1" dirty="0"/>
              <a:t>: 	Hey, what do you think about my new bag?</a:t>
            </a:r>
            <a:endParaRPr lang="id-ID" dirty="0"/>
          </a:p>
          <a:p>
            <a:r>
              <a:rPr lang="en-US" i="1" dirty="0" smtClean="0"/>
              <a:t>Bella</a:t>
            </a:r>
            <a:r>
              <a:rPr lang="id-ID" i="1" dirty="0" smtClean="0"/>
              <a:t>		</a:t>
            </a:r>
            <a:r>
              <a:rPr lang="en-US" i="1" dirty="0" smtClean="0"/>
              <a:t> </a:t>
            </a:r>
            <a:r>
              <a:rPr lang="en-US" i="1" dirty="0"/>
              <a:t>: 	Wow, I think it is a good bag with the newest style.   </a:t>
            </a:r>
            <a:endParaRPr lang="id-ID" dirty="0"/>
          </a:p>
          <a:p>
            <a:r>
              <a:rPr lang="en-US" i="1" dirty="0"/>
              <a:t>		</a:t>
            </a:r>
            <a:r>
              <a:rPr lang="id-ID" i="1" dirty="0" smtClean="0"/>
              <a:t>		</a:t>
            </a:r>
            <a:r>
              <a:rPr lang="en-US" i="1" dirty="0" smtClean="0"/>
              <a:t>Where </a:t>
            </a:r>
            <a:r>
              <a:rPr lang="en-US" i="1" dirty="0"/>
              <a:t>did you buy it, Ricky?</a:t>
            </a:r>
            <a:endParaRPr lang="id-ID" dirty="0"/>
          </a:p>
          <a:p>
            <a:r>
              <a:rPr lang="en-US" i="1" dirty="0" smtClean="0"/>
              <a:t>Ricky</a:t>
            </a:r>
            <a:r>
              <a:rPr lang="id-ID" i="1" dirty="0" smtClean="0"/>
              <a:t>		</a:t>
            </a:r>
            <a:r>
              <a:rPr lang="en-US" i="1" dirty="0" smtClean="0"/>
              <a:t> </a:t>
            </a:r>
            <a:r>
              <a:rPr lang="en-US" i="1" dirty="0"/>
              <a:t>: 	My auntie bought it for my birthday gift. What’s your </a:t>
            </a:r>
            <a:endParaRPr lang="id-ID" dirty="0"/>
          </a:p>
          <a:p>
            <a:r>
              <a:rPr lang="en-US" i="1" dirty="0"/>
              <a:t>		</a:t>
            </a:r>
            <a:r>
              <a:rPr lang="id-ID" i="1" dirty="0" smtClean="0"/>
              <a:t>		</a:t>
            </a:r>
            <a:r>
              <a:rPr lang="en-US" i="1" dirty="0" smtClean="0"/>
              <a:t>opinion </a:t>
            </a:r>
            <a:r>
              <a:rPr lang="en-US" i="1" dirty="0"/>
              <a:t>about the color? </a:t>
            </a:r>
            <a:endParaRPr lang="id-ID" dirty="0"/>
          </a:p>
          <a:p>
            <a:r>
              <a:rPr lang="en-US" i="1" dirty="0"/>
              <a:t>Bella </a:t>
            </a:r>
            <a:r>
              <a:rPr lang="id-ID" i="1" dirty="0" smtClean="0"/>
              <a:t>		</a:t>
            </a:r>
            <a:r>
              <a:rPr lang="en-US" i="1" dirty="0" smtClean="0"/>
              <a:t>: Hmm </a:t>
            </a:r>
            <a:r>
              <a:rPr lang="en-US" i="1" dirty="0"/>
              <a:t>in my opinion, it has a bad color. </a:t>
            </a:r>
            <a:endParaRPr lang="id-ID" dirty="0"/>
          </a:p>
          <a:p>
            <a:r>
              <a:rPr lang="en-US" i="1" dirty="0" smtClean="0"/>
              <a:t>Ricky</a:t>
            </a:r>
            <a:r>
              <a:rPr lang="id-ID" i="1" dirty="0" smtClean="0"/>
              <a:t>		</a:t>
            </a:r>
            <a:r>
              <a:rPr lang="en-US" i="1" dirty="0" smtClean="0"/>
              <a:t> </a:t>
            </a:r>
            <a:r>
              <a:rPr lang="en-US" i="1" dirty="0"/>
              <a:t>: 	Why? You know it's my auntie's choice.</a:t>
            </a:r>
            <a:endParaRPr lang="id-ID" dirty="0"/>
          </a:p>
          <a:p>
            <a:r>
              <a:rPr lang="en-US" i="1" dirty="0" smtClean="0"/>
              <a:t>Bella</a:t>
            </a:r>
            <a:r>
              <a:rPr lang="id-ID" i="1" dirty="0" smtClean="0"/>
              <a:t>		</a:t>
            </a:r>
            <a:r>
              <a:rPr lang="en-US" i="1" dirty="0" smtClean="0"/>
              <a:t> </a:t>
            </a:r>
            <a:r>
              <a:rPr lang="en-US" i="1" dirty="0"/>
              <a:t>: 	Because the color is glamour and look too over for boy like you, 	but I		       </a:t>
            </a:r>
            <a:r>
              <a:rPr lang="id-ID" i="1" smtClean="0"/>
              <a:t>	</a:t>
            </a:r>
            <a:r>
              <a:rPr lang="en-US" i="1" smtClean="0"/>
              <a:t>appreciate </a:t>
            </a:r>
            <a:r>
              <a:rPr lang="en-US" i="1" dirty="0"/>
              <a:t>it .</a:t>
            </a:r>
            <a:endParaRPr lang="id-ID" dirty="0"/>
          </a:p>
          <a:p>
            <a:r>
              <a:rPr lang="en-US" i="1" dirty="0" smtClean="0"/>
              <a:t>Ricky</a:t>
            </a:r>
            <a:r>
              <a:rPr lang="id-ID" i="1" dirty="0" smtClean="0"/>
              <a:t>		</a:t>
            </a:r>
            <a:r>
              <a:rPr lang="en-US" i="1" dirty="0" smtClean="0"/>
              <a:t> </a:t>
            </a:r>
            <a:r>
              <a:rPr lang="en-US" i="1" dirty="0"/>
              <a:t>:	 Yeah. Thanks for your opinion, Bell.</a:t>
            </a:r>
            <a:endParaRPr lang="id-ID" dirty="0"/>
          </a:p>
          <a:p>
            <a:r>
              <a:rPr lang="en-US" i="1" dirty="0" smtClean="0"/>
              <a:t>Bella</a:t>
            </a:r>
            <a:r>
              <a:rPr lang="id-ID" i="1" dirty="0" smtClean="0"/>
              <a:t>		</a:t>
            </a:r>
            <a:r>
              <a:rPr lang="en-US" i="1" dirty="0" smtClean="0"/>
              <a:t> </a:t>
            </a:r>
            <a:r>
              <a:rPr lang="en-US" i="1" dirty="0"/>
              <a:t>: 	No problem. </a:t>
            </a:r>
            <a:endParaRPr lang="id-ID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9341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4909" y="152401"/>
            <a:ext cx="9809017" cy="6470072"/>
          </a:xfrm>
        </p:spPr>
        <p:txBody>
          <a:bodyPr/>
          <a:lstStyle/>
          <a:p>
            <a:pPr marL="0" indent="0">
              <a:buNone/>
            </a:pPr>
            <a:r>
              <a:rPr lang="id-ID" dirty="0" smtClean="0"/>
              <a:t>GRAMMAR 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d-ID" dirty="0" smtClean="0"/>
              <a:t>Modal Auxilary ‘ Should ‘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d-ID" dirty="0" smtClean="0"/>
              <a:t>- ing and –ed Adjectives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The modal ‘ Should ‘ gives information about whether something is a good idea.</a:t>
            </a:r>
          </a:p>
          <a:p>
            <a:pPr marL="0" indent="0">
              <a:buNone/>
            </a:pPr>
            <a:r>
              <a:rPr lang="id-ID" dirty="0" smtClean="0"/>
              <a:t>We often use ‘ Should ‘ to expresss opinion.</a:t>
            </a:r>
          </a:p>
          <a:p>
            <a:pPr marL="0" indent="0">
              <a:buNone/>
            </a:pPr>
            <a:r>
              <a:rPr lang="id-ID" dirty="0" smtClean="0"/>
              <a:t>Examples	: - You should watch the new stand –up comedy. It is really entertaining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		  - You should not watch too much television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		  - We should clean the room.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		  - You should not </a:t>
            </a:r>
            <a:r>
              <a:rPr lang="en-US" dirty="0"/>
              <a:t>smoke so much. It is very bad for your health</a:t>
            </a:r>
            <a:r>
              <a:rPr lang="en-US" dirty="0" smtClean="0"/>
              <a:t>.</a:t>
            </a:r>
            <a:endParaRPr lang="id-ID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id-ID" dirty="0"/>
              <a:t>	</a:t>
            </a:r>
            <a:r>
              <a:rPr lang="id-ID" dirty="0" smtClean="0"/>
              <a:t>		  -  </a:t>
            </a:r>
            <a:r>
              <a:rPr lang="id-ID" dirty="0"/>
              <a:t>Y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/>
              <a:t>should stop eating fast food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id-ID" dirty="0" smtClean="0"/>
              <a:t>			  -</a:t>
            </a:r>
            <a:r>
              <a:rPr lang="id-ID" dirty="0"/>
              <a:t> </a:t>
            </a:r>
            <a:r>
              <a:rPr lang="id-ID" dirty="0" smtClean="0"/>
              <a:t> </a:t>
            </a:r>
            <a:r>
              <a:rPr lang="en-US" dirty="0" smtClean="0"/>
              <a:t>You </a:t>
            </a:r>
            <a:r>
              <a:rPr lang="en-US" dirty="0"/>
              <a:t>should go for walks more often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id-ID" dirty="0" smtClean="0"/>
              <a:t>                      - </a:t>
            </a:r>
            <a:r>
              <a:rPr lang="id-ID" dirty="0"/>
              <a:t> </a:t>
            </a:r>
            <a:r>
              <a:rPr lang="en-US" dirty="0" smtClean="0"/>
              <a:t>We </a:t>
            </a:r>
            <a:r>
              <a:rPr lang="en-US" dirty="0"/>
              <a:t>should go to the park </a:t>
            </a:r>
            <a:r>
              <a:rPr lang="en-US" dirty="0" smtClean="0"/>
              <a:t>tomorrow</a:t>
            </a:r>
            <a:r>
              <a:rPr lang="id-ID" dirty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id-ID" dirty="0" smtClean="0"/>
              <a:t>                      - </a:t>
            </a:r>
            <a:r>
              <a:rPr lang="id-ID" dirty="0"/>
              <a:t> </a:t>
            </a:r>
            <a:r>
              <a:rPr lang="en-US" dirty="0" smtClean="0"/>
              <a:t>He </a:t>
            </a:r>
            <a:r>
              <a:rPr lang="en-US" dirty="0"/>
              <a:t>should go to the pharmacy first thing in the morning</a:t>
            </a:r>
            <a:r>
              <a:rPr lang="en-US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0666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09" y="249382"/>
            <a:ext cx="10875818" cy="6414653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id-ID" dirty="0" smtClean="0"/>
              <a:t>- Ing and – ed Adjectives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Adjectives which from verbs ( participles ) can have two forms :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598963"/>
              </p:ext>
            </p:extLst>
          </p:nvPr>
        </p:nvGraphicFramePr>
        <p:xfrm>
          <a:off x="741681" y="1137920"/>
          <a:ext cx="7701278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1660"/>
                <a:gridCol w="2535777"/>
                <a:gridCol w="3493841"/>
              </a:tblGrid>
              <a:tr h="633984">
                <a:tc>
                  <a:txBody>
                    <a:bodyPr/>
                    <a:lstStyle/>
                    <a:p>
                      <a:r>
                        <a:rPr lang="id-ID" dirty="0" smtClean="0"/>
                        <a:t>Verb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Adjective 1 ( present participle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Adjective 2  ( past participle )</a:t>
                      </a:r>
                      <a:endParaRPr lang="id-ID" dirty="0"/>
                    </a:p>
                  </a:txBody>
                  <a:tcPr/>
                </a:tc>
              </a:tr>
              <a:tr h="362277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Amuse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Amusing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Amused</a:t>
                      </a:r>
                      <a:endParaRPr lang="id-ID" dirty="0"/>
                    </a:p>
                  </a:txBody>
                  <a:tcPr/>
                </a:tc>
              </a:tr>
              <a:tr h="362277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Bore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Boring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Bored</a:t>
                      </a:r>
                      <a:endParaRPr lang="id-ID" dirty="0"/>
                    </a:p>
                  </a:txBody>
                  <a:tcPr/>
                </a:tc>
              </a:tr>
              <a:tr h="362277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Embarrass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Embarrassing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Embarrassed</a:t>
                      </a:r>
                      <a:endParaRPr lang="id-ID" dirty="0"/>
                    </a:p>
                  </a:txBody>
                  <a:tcPr/>
                </a:tc>
              </a:tr>
              <a:tr h="362277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Interest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Interesting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Interested</a:t>
                      </a:r>
                      <a:endParaRPr lang="id-ID" dirty="0"/>
                    </a:p>
                  </a:txBody>
                  <a:tcPr/>
                </a:tc>
              </a:tr>
              <a:tr h="362277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Please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Pleasing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Pleased</a:t>
                      </a:r>
                      <a:endParaRPr lang="id-ID" dirty="0"/>
                    </a:p>
                  </a:txBody>
                  <a:tcPr/>
                </a:tc>
              </a:tr>
              <a:tr h="362277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Surprise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Surprising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Surprised</a:t>
                      </a:r>
                      <a:endParaRPr lang="id-ID" dirty="0"/>
                    </a:p>
                  </a:txBody>
                  <a:tcPr/>
                </a:tc>
              </a:tr>
              <a:tr h="362277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worry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worrying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worried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138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120" y="193041"/>
            <a:ext cx="9702800" cy="5848322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id-ID" dirty="0" smtClean="0"/>
              <a:t>We use the –ed form of interest to talk about how people feel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d-ID" dirty="0" smtClean="0"/>
              <a:t>	I am </a:t>
            </a:r>
            <a:r>
              <a:rPr lang="id-ID" u="sng" dirty="0" smtClean="0"/>
              <a:t>interested</a:t>
            </a:r>
            <a:r>
              <a:rPr lang="id-ID" dirty="0" smtClean="0"/>
              <a:t> in English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d-ID" dirty="0"/>
              <a:t> </a:t>
            </a:r>
            <a:r>
              <a:rPr lang="id-ID" dirty="0" smtClean="0"/>
              <a:t> Ines was </a:t>
            </a:r>
            <a:r>
              <a:rPr lang="id-ID" u="sng" dirty="0" smtClean="0"/>
              <a:t>excited</a:t>
            </a:r>
            <a:r>
              <a:rPr lang="id-ID" dirty="0" smtClean="0"/>
              <a:t> to go on a bus </a:t>
            </a:r>
            <a:r>
              <a:rPr lang="id-ID" smtClean="0"/>
              <a:t>around </a:t>
            </a:r>
            <a:r>
              <a:rPr lang="id-ID" smtClean="0"/>
              <a:t>Jakarta</a:t>
            </a:r>
          </a:p>
          <a:p>
            <a:pPr marL="0" indent="0">
              <a:buNone/>
            </a:pPr>
            <a:endParaRPr lang="id-ID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id-ID" dirty="0" smtClean="0"/>
              <a:t>We use the –ing form of interest to talk about the subject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d-ID" dirty="0" smtClean="0"/>
              <a:t>It was </a:t>
            </a:r>
            <a:r>
              <a:rPr lang="id-ID" u="sng" dirty="0" smtClean="0"/>
              <a:t>surprising</a:t>
            </a:r>
            <a:r>
              <a:rPr lang="id-ID" dirty="0" smtClean="0"/>
              <a:t> that he got 750 for the TOEIC test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d-ID" dirty="0" smtClean="0"/>
              <a:t>Julia thinks Math is </a:t>
            </a:r>
            <a:r>
              <a:rPr lang="id-ID" u="sng" dirty="0" smtClean="0"/>
              <a:t>interesting</a:t>
            </a:r>
          </a:p>
          <a:p>
            <a:pPr>
              <a:buFont typeface="Wingdings" panose="05000000000000000000" pitchFamily="2" charset="2"/>
              <a:buChar char="v"/>
            </a:pPr>
            <a:endParaRPr lang="id-ID" dirty="0" smtClean="0"/>
          </a:p>
          <a:p>
            <a:pPr>
              <a:buFont typeface="Wingdings" panose="05000000000000000000" pitchFamily="2" charset="2"/>
              <a:buChar char="q"/>
            </a:pP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106854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19" y="96982"/>
            <a:ext cx="11457708" cy="6761018"/>
          </a:xfrm>
        </p:spPr>
      </p:pic>
    </p:spTree>
    <p:extLst>
      <p:ext uri="{BB962C8B-B14F-4D97-AF65-F5344CB8AC3E}">
        <p14:creationId xmlns:p14="http://schemas.microsoft.com/office/powerpoint/2010/main" val="134192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87927"/>
            <a:ext cx="10515600" cy="62345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 smtClean="0"/>
              <a:t>KD 3.14 Menganalisis fungsi sosial,struktur teks,dan unsur kebahasaan</a:t>
            </a:r>
          </a:p>
          <a:p>
            <a:pPr marL="0" indent="0">
              <a:buNone/>
            </a:pPr>
            <a:r>
              <a:rPr lang="id-ID" dirty="0" smtClean="0"/>
              <a:t>Teks interaksi transaksional lisan dan tulis yang melibatkan tindakan memberi dan meminta  informasi terkait pendapat dan pikiran,sesuai dengan konteks penggunaannya ( perhatikan unsur kebahasaan I think, I suppose, in my opinion )</a:t>
            </a:r>
          </a:p>
          <a:p>
            <a:pPr marL="0" indent="0">
              <a:buNone/>
            </a:pPr>
            <a:r>
              <a:rPr lang="id-ID" dirty="0" smtClean="0"/>
              <a:t>        4.14 Menyusun teks interaksi transaksional,lisan dan tulis,pendek  dan sederhana,yang melibatkan tindakan memberi dan meminta informasi terkait pendapat dan pikiran,dengan memperhatikan fungsi sosial,struktur teks,dan unsur kebahasaan yang benar dan sesuai konteks.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Social Function :</a:t>
            </a:r>
          </a:p>
          <a:p>
            <a:pPr marL="0" indent="0">
              <a:buNone/>
            </a:pPr>
            <a:r>
              <a:rPr lang="id-ID" dirty="0" smtClean="0"/>
              <a:t>To sustain interpersonal relationships with teachers,friends,and others.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Learning focus :</a:t>
            </a:r>
          </a:p>
          <a:p>
            <a:r>
              <a:rPr lang="id-ID" dirty="0" smtClean="0"/>
              <a:t>Asking for and giving opinions</a:t>
            </a:r>
          </a:p>
          <a:p>
            <a:r>
              <a:rPr lang="id-ID" dirty="0" smtClean="0"/>
              <a:t>Agreeing and disagreeing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61606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65125"/>
            <a:ext cx="11353800" cy="620193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7520"/>
            <a:ext cx="10515600" cy="62896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2400" dirty="0" smtClean="0"/>
              <a:t>Grammar 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d-ID" sz="2400" dirty="0"/>
              <a:t> </a:t>
            </a:r>
            <a:r>
              <a:rPr lang="id-ID" sz="2400" dirty="0" smtClean="0"/>
              <a:t>Modal Auxilary :</a:t>
            </a:r>
          </a:p>
          <a:p>
            <a:pPr marL="0" indent="0">
              <a:buNone/>
            </a:pPr>
            <a:r>
              <a:rPr lang="id-ID" sz="2400" dirty="0"/>
              <a:t> </a:t>
            </a:r>
            <a:r>
              <a:rPr lang="id-ID" sz="2400" dirty="0" smtClean="0"/>
              <a:t>    - Should</a:t>
            </a:r>
          </a:p>
          <a:p>
            <a:pPr marL="0" indent="0">
              <a:buNone/>
            </a:pPr>
            <a:r>
              <a:rPr lang="id-ID" sz="2400" dirty="0"/>
              <a:t> </a:t>
            </a:r>
            <a:r>
              <a:rPr lang="id-ID" sz="2400" dirty="0" smtClean="0"/>
              <a:t>    -  -ed and – ing adjectives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id-ID" sz="2400" dirty="0" smtClean="0"/>
              <a:t>Asking and giving opinion is divided into two segments. First we shall learn about asking and giving opinion, We shall learn about agreeing and disagreeing expression.</a:t>
            </a:r>
          </a:p>
          <a:p>
            <a:pPr marL="514350" indent="-514350">
              <a:buAutoNum type="arabicPeriod"/>
            </a:pPr>
            <a:r>
              <a:rPr lang="id-ID" sz="2400" b="1" dirty="0" smtClean="0"/>
              <a:t>Asking and Giving Opinion</a:t>
            </a:r>
          </a:p>
          <a:p>
            <a:pPr marL="0" indent="0">
              <a:buNone/>
            </a:pPr>
            <a:r>
              <a:rPr lang="id-ID" sz="2400" dirty="0" smtClean="0"/>
              <a:t>Below are example of asking and giving opinion expression</a:t>
            </a:r>
          </a:p>
          <a:p>
            <a:pPr marL="514350" indent="-514350">
              <a:buAutoNum type="alphaLcPeriod"/>
            </a:pPr>
            <a:r>
              <a:rPr lang="id-ID" sz="2400" b="1" dirty="0" smtClean="0"/>
              <a:t>Asking opinion</a:t>
            </a:r>
          </a:p>
          <a:p>
            <a:pPr marL="0" indent="0">
              <a:buNone/>
            </a:pPr>
            <a:r>
              <a:rPr lang="id-ID" sz="2400" dirty="0" smtClean="0"/>
              <a:t>It is divided into two things,which are formal and informal</a:t>
            </a:r>
          </a:p>
          <a:p>
            <a:pPr marL="514350" indent="-514350">
              <a:buFont typeface="+mj-lt"/>
              <a:buAutoNum type="arabicParenR"/>
            </a:pPr>
            <a:r>
              <a:rPr lang="id-ID" sz="2400" dirty="0" smtClean="0"/>
              <a:t>Formal</a:t>
            </a:r>
          </a:p>
          <a:p>
            <a:pPr>
              <a:buFontTx/>
              <a:buChar char="-"/>
            </a:pPr>
            <a:r>
              <a:rPr lang="id-ID" sz="2400" dirty="0" smtClean="0"/>
              <a:t>Have you got any comments on ...</a:t>
            </a:r>
          </a:p>
          <a:p>
            <a:pPr>
              <a:buFontTx/>
              <a:buChar char="-"/>
            </a:pPr>
            <a:r>
              <a:rPr lang="id-ID" sz="2400" dirty="0" smtClean="0"/>
              <a:t>Do you have any idea ?</a:t>
            </a:r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endParaRPr lang="id-ID" sz="2400" dirty="0"/>
          </a:p>
          <a:p>
            <a:pPr marL="0" indent="0">
              <a:buNone/>
            </a:pP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40795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52400"/>
            <a:ext cx="10515600" cy="602456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id-ID" sz="2000" dirty="0" smtClean="0"/>
              <a:t>Do you have any opinion on ...</a:t>
            </a:r>
          </a:p>
          <a:p>
            <a:pPr>
              <a:buFontTx/>
              <a:buChar char="-"/>
            </a:pPr>
            <a:r>
              <a:rPr lang="id-ID" sz="2000" dirty="0" smtClean="0"/>
              <a:t>Would you give me your opinion on ...?</a:t>
            </a:r>
          </a:p>
          <a:p>
            <a:pPr>
              <a:buFontTx/>
              <a:buChar char="-"/>
            </a:pPr>
            <a:r>
              <a:rPr lang="id-ID" sz="2000" dirty="0" smtClean="0"/>
              <a:t>What is your reaction to ...</a:t>
            </a:r>
          </a:p>
          <a:p>
            <a:pPr>
              <a:buFontTx/>
              <a:buChar char="-"/>
            </a:pPr>
            <a:r>
              <a:rPr lang="id-ID" sz="2000" dirty="0" smtClean="0"/>
              <a:t>What is your opinion about ... ?</a:t>
            </a:r>
          </a:p>
          <a:p>
            <a:pPr>
              <a:buFontTx/>
              <a:buChar char="-"/>
            </a:pPr>
            <a:r>
              <a:rPr lang="id-ID" sz="2000" dirty="0" smtClean="0"/>
              <a:t>What are you feeling about ...?</a:t>
            </a:r>
          </a:p>
          <a:p>
            <a:pPr>
              <a:buFontTx/>
              <a:buChar char="-"/>
            </a:pPr>
            <a:r>
              <a:rPr lang="id-ID" sz="2000" dirty="0" smtClean="0"/>
              <a:t>What are your views on ...?</a:t>
            </a:r>
          </a:p>
          <a:p>
            <a:pPr>
              <a:buFontTx/>
              <a:buChar char="-"/>
            </a:pPr>
            <a:r>
              <a:rPr lang="id-ID" sz="2000" dirty="0" smtClean="0"/>
              <a:t>Please give me your frank opinion ?</a:t>
            </a:r>
          </a:p>
          <a:p>
            <a:pPr marL="0" indent="0">
              <a:buNone/>
            </a:pPr>
            <a:r>
              <a:rPr lang="id-ID" sz="2000" dirty="0" smtClean="0"/>
              <a:t>2) Informal</a:t>
            </a:r>
          </a:p>
          <a:p>
            <a:pPr>
              <a:buFontTx/>
              <a:buChar char="-"/>
            </a:pPr>
            <a:r>
              <a:rPr lang="id-ID" sz="2000" dirty="0" smtClean="0"/>
              <a:t>What do you think of ...?</a:t>
            </a:r>
          </a:p>
          <a:p>
            <a:pPr>
              <a:buFontTx/>
              <a:buChar char="-"/>
            </a:pPr>
            <a:r>
              <a:rPr lang="id-ID" sz="2000" dirty="0" smtClean="0"/>
              <a:t>What do you think about ...?</a:t>
            </a:r>
          </a:p>
          <a:p>
            <a:pPr>
              <a:buFontTx/>
              <a:buChar char="-"/>
            </a:pPr>
            <a:r>
              <a:rPr lang="id-ID" sz="2000" dirty="0" smtClean="0"/>
              <a:t>What is your opinion ?</a:t>
            </a:r>
          </a:p>
          <a:p>
            <a:pPr>
              <a:buFontTx/>
              <a:buChar char="-"/>
            </a:pPr>
            <a:r>
              <a:rPr lang="id-ID" sz="2000" dirty="0" smtClean="0"/>
              <a:t>Why do they behave like that ?</a:t>
            </a:r>
          </a:p>
          <a:p>
            <a:pPr>
              <a:buFontTx/>
              <a:buChar char="-"/>
            </a:pPr>
            <a:r>
              <a:rPr lang="id-ID" sz="2000" dirty="0" smtClean="0"/>
              <a:t>Do you think it is going ?</a:t>
            </a:r>
          </a:p>
          <a:p>
            <a:pPr>
              <a:buFontTx/>
              <a:buChar char="-"/>
            </a:pPr>
            <a:r>
              <a:rPr lang="id-ID" sz="2000" dirty="0" smtClean="0"/>
              <a:t>How do you like</a:t>
            </a:r>
          </a:p>
          <a:p>
            <a:pPr>
              <a:buFontTx/>
              <a:buChar char="-"/>
            </a:pPr>
            <a:r>
              <a:rPr lang="id-ID" sz="2000" dirty="0" smtClean="0"/>
              <a:t>How was the trip ?</a:t>
            </a:r>
          </a:p>
          <a:p>
            <a:pPr marL="0" indent="0">
              <a:buNone/>
            </a:pP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1277977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221673"/>
            <a:ext cx="10515600" cy="595529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id-ID" sz="2400" dirty="0" smtClean="0"/>
              <a:t>How do you think of Rina’idea ?</a:t>
            </a:r>
          </a:p>
          <a:p>
            <a:pPr>
              <a:buFontTx/>
              <a:buChar char="-"/>
            </a:pPr>
            <a:r>
              <a:rPr lang="id-ID" sz="2400" dirty="0" smtClean="0"/>
              <a:t>How do you feel about this decision ?</a:t>
            </a:r>
          </a:p>
          <a:p>
            <a:pPr marL="0" indent="0">
              <a:buNone/>
            </a:pPr>
            <a:r>
              <a:rPr lang="id-ID" sz="2400" dirty="0" smtClean="0"/>
              <a:t>b. </a:t>
            </a:r>
            <a:r>
              <a:rPr lang="id-ID" sz="2400" b="1" dirty="0" smtClean="0"/>
              <a:t>Giving opinion</a:t>
            </a:r>
          </a:p>
          <a:p>
            <a:pPr marL="0" indent="0">
              <a:buNone/>
            </a:pPr>
            <a:r>
              <a:rPr lang="id-ID" sz="2400" dirty="0" smtClean="0"/>
              <a:t>it is divided into two things,which are formal and informal.</a:t>
            </a:r>
          </a:p>
          <a:p>
            <a:pPr marL="514350" indent="-514350">
              <a:buAutoNum type="arabicParenR"/>
            </a:pPr>
            <a:r>
              <a:rPr lang="id-ID" sz="2400" dirty="0" smtClean="0"/>
              <a:t>Formal</a:t>
            </a:r>
          </a:p>
          <a:p>
            <a:pPr>
              <a:buFontTx/>
              <a:buChar char="-"/>
            </a:pPr>
            <a:r>
              <a:rPr lang="id-ID" sz="2400" dirty="0" smtClean="0"/>
              <a:t>I personally believe ...</a:t>
            </a:r>
          </a:p>
          <a:p>
            <a:pPr>
              <a:buFontTx/>
              <a:buChar char="-"/>
            </a:pPr>
            <a:r>
              <a:rPr lang="id-ID" sz="2400" dirty="0" smtClean="0"/>
              <a:t>I personally consider ...</a:t>
            </a:r>
          </a:p>
          <a:p>
            <a:pPr>
              <a:buFontTx/>
              <a:buChar char="-"/>
            </a:pPr>
            <a:r>
              <a:rPr lang="id-ID" sz="2400" dirty="0" smtClean="0"/>
              <a:t>I personally think/feel ...</a:t>
            </a:r>
          </a:p>
          <a:p>
            <a:pPr>
              <a:buFontTx/>
              <a:buChar char="-"/>
            </a:pPr>
            <a:r>
              <a:rPr lang="id-ID" sz="2400" dirty="0" smtClean="0"/>
              <a:t>I hold the opinion...</a:t>
            </a:r>
          </a:p>
          <a:p>
            <a:pPr>
              <a:buFontTx/>
              <a:buChar char="-"/>
            </a:pPr>
            <a:r>
              <a:rPr lang="id-ID" sz="2400" dirty="0" smtClean="0"/>
              <a:t>My own view of the matter is ...</a:t>
            </a:r>
          </a:p>
          <a:p>
            <a:pPr>
              <a:buFontTx/>
              <a:buChar char="-"/>
            </a:pPr>
            <a:r>
              <a:rPr lang="id-ID" sz="2400" dirty="0" smtClean="0"/>
              <a:t>Well,personally ...</a:t>
            </a:r>
          </a:p>
          <a:p>
            <a:pPr>
              <a:buFontTx/>
              <a:buChar char="-"/>
            </a:pPr>
            <a:r>
              <a:rPr lang="id-ID" sz="2400" dirty="0" smtClean="0"/>
              <a:t>If I had my view, I would...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502971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6240" y="-48147"/>
            <a:ext cx="10515600" cy="64977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dirty="0" smtClean="0"/>
              <a:t>2) Informal</a:t>
            </a:r>
          </a:p>
          <a:p>
            <a:pPr>
              <a:buFontTx/>
              <a:buChar char="-"/>
            </a:pPr>
            <a:r>
              <a:rPr lang="id-ID" dirty="0" smtClean="0"/>
              <a:t>I think I like it</a:t>
            </a:r>
          </a:p>
          <a:p>
            <a:pPr>
              <a:buFontTx/>
              <a:buChar char="-"/>
            </a:pPr>
            <a:r>
              <a:rPr lang="id-ID" dirty="0" smtClean="0"/>
              <a:t>I don’t think I care for it ...</a:t>
            </a:r>
          </a:p>
          <a:p>
            <a:pPr>
              <a:buFontTx/>
              <a:buChar char="-"/>
            </a:pPr>
            <a:r>
              <a:rPr lang="id-ID" dirty="0" smtClean="0"/>
              <a:t>I think it is good/nice/terrific ...</a:t>
            </a:r>
          </a:p>
          <a:p>
            <a:pPr>
              <a:buFontTx/>
              <a:buChar char="-"/>
            </a:pPr>
            <a:r>
              <a:rPr lang="id-ID" dirty="0" smtClean="0"/>
              <a:t>I don’t think that awful/not nice/terrible ...</a:t>
            </a:r>
          </a:p>
          <a:p>
            <a:pPr>
              <a:buFontTx/>
              <a:buChar char="-"/>
            </a:pPr>
            <a:r>
              <a:rPr lang="id-ID" dirty="0" smtClean="0"/>
              <a:t>I don’t think much of it </a:t>
            </a:r>
          </a:p>
          <a:p>
            <a:pPr>
              <a:buFontTx/>
              <a:buChar char="-"/>
            </a:pPr>
            <a:r>
              <a:rPr lang="id-ID" dirty="0" smtClean="0"/>
              <a:t>I think that ...</a:t>
            </a:r>
          </a:p>
          <a:p>
            <a:pPr>
              <a:buFontTx/>
              <a:buChar char="-"/>
            </a:pPr>
            <a:r>
              <a:rPr lang="id-ID" dirty="0" smtClean="0"/>
              <a:t>In my opinion, I would rather ...</a:t>
            </a:r>
          </a:p>
          <a:p>
            <a:pPr>
              <a:buFontTx/>
              <a:buChar char="-"/>
            </a:pPr>
            <a:r>
              <a:rPr lang="id-ID" dirty="0" smtClean="0"/>
              <a:t>In my case</a:t>
            </a:r>
          </a:p>
          <a:p>
            <a:pPr>
              <a:buFontTx/>
              <a:buChar char="-"/>
            </a:pPr>
            <a:r>
              <a:rPr lang="id-ID" dirty="0" smtClean="0"/>
              <a:t>What I am more concerned with ...</a:t>
            </a:r>
          </a:p>
          <a:p>
            <a:pPr>
              <a:buFontTx/>
              <a:buChar char="-"/>
            </a:pPr>
            <a:r>
              <a:rPr lang="id-ID" dirty="0" smtClean="0"/>
              <a:t>What I have in my mind is ...</a:t>
            </a:r>
          </a:p>
          <a:p>
            <a:pPr>
              <a:buFontTx/>
              <a:buChar char="-"/>
            </a:pPr>
            <a:r>
              <a:rPr lang="id-ID" dirty="0" smtClean="0"/>
              <a:t>The way I see is that ...</a:t>
            </a:r>
          </a:p>
          <a:p>
            <a:pPr>
              <a:buFontTx/>
              <a:buChar char="-"/>
            </a:pPr>
            <a:r>
              <a:rPr lang="id-ID" dirty="0" smtClean="0"/>
              <a:t>No everyone will agree with me,but ...</a:t>
            </a:r>
          </a:p>
          <a:p>
            <a:pPr>
              <a:buFontTx/>
              <a:buChar char="-"/>
            </a:pPr>
            <a:r>
              <a:rPr lang="id-ID" dirty="0" smtClean="0"/>
              <a:t>To my mind ...</a:t>
            </a:r>
          </a:p>
          <a:p>
            <a:pPr>
              <a:buFontTx/>
              <a:buChar char="-"/>
            </a:pPr>
            <a:r>
              <a:rPr lang="id-ID" dirty="0" smtClean="0"/>
              <a:t>From my point of view ...</a:t>
            </a:r>
          </a:p>
          <a:p>
            <a:pPr>
              <a:buFontTx/>
              <a:buChar char="-"/>
            </a:pPr>
            <a:r>
              <a:rPr lang="id-ID" dirty="0" smtClean="0"/>
              <a:t>If you ask me,I feel...</a:t>
            </a:r>
          </a:p>
          <a:p>
            <a:pPr>
              <a:buFontTx/>
              <a:buChar char="-"/>
            </a:pPr>
            <a:r>
              <a:rPr lang="id-ID" dirty="0" smtClean="0"/>
              <a:t>Absolutely ....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10418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781" y="152400"/>
            <a:ext cx="11416145" cy="65809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dirty="0" smtClean="0"/>
              <a:t>2. </a:t>
            </a:r>
            <a:r>
              <a:rPr lang="id-ID" sz="2400" b="1" dirty="0" smtClean="0"/>
              <a:t>Agreeing </a:t>
            </a:r>
            <a:r>
              <a:rPr lang="id-ID" sz="2400" b="1" smtClean="0"/>
              <a:t>and Disagreeing </a:t>
            </a:r>
            <a:r>
              <a:rPr lang="id-ID" sz="2400" b="1" dirty="0" smtClean="0"/>
              <a:t>Expression</a:t>
            </a:r>
          </a:p>
          <a:p>
            <a:pPr marL="0" indent="0">
              <a:buNone/>
            </a:pPr>
            <a:r>
              <a:rPr lang="id-ID" sz="2400" dirty="0" smtClean="0"/>
              <a:t>Below are examples of agreement in English Language</a:t>
            </a:r>
          </a:p>
          <a:p>
            <a:pPr marL="0" indent="0">
              <a:buNone/>
            </a:pPr>
            <a:endParaRPr lang="id-ID" sz="2400" dirty="0" smtClean="0"/>
          </a:p>
          <a:p>
            <a:pPr marL="514350" indent="-514350">
              <a:buAutoNum type="alphaLcPeriod"/>
            </a:pPr>
            <a:r>
              <a:rPr lang="id-ID" sz="2400" b="1" dirty="0" smtClean="0"/>
              <a:t>Agreement</a:t>
            </a:r>
          </a:p>
          <a:p>
            <a:pPr marL="0" indent="0">
              <a:buNone/>
            </a:pPr>
            <a:r>
              <a:rPr lang="id-ID" sz="2400" dirty="0" smtClean="0"/>
              <a:t>Below are expressions of agreeing to something</a:t>
            </a:r>
          </a:p>
          <a:p>
            <a:pPr>
              <a:buFontTx/>
              <a:buChar char="-"/>
            </a:pPr>
            <a:r>
              <a:rPr lang="id-ID" sz="2400" dirty="0" smtClean="0"/>
              <a:t>I agree ...</a:t>
            </a:r>
          </a:p>
          <a:p>
            <a:pPr>
              <a:buFontTx/>
              <a:buChar char="-"/>
            </a:pPr>
            <a:r>
              <a:rPr lang="id-ID" sz="2400" dirty="0" smtClean="0"/>
              <a:t>I agree with you</a:t>
            </a:r>
          </a:p>
          <a:p>
            <a:pPr>
              <a:buFontTx/>
              <a:buChar char="-"/>
            </a:pPr>
            <a:r>
              <a:rPr lang="id-ID" sz="2400" dirty="0" smtClean="0"/>
              <a:t>You are right</a:t>
            </a:r>
          </a:p>
          <a:p>
            <a:pPr>
              <a:buFontTx/>
              <a:buChar char="-"/>
            </a:pPr>
            <a:r>
              <a:rPr lang="id-ID" sz="2400" dirty="0" smtClean="0"/>
              <a:t>I could not agree with you more</a:t>
            </a:r>
          </a:p>
          <a:p>
            <a:pPr>
              <a:buFontTx/>
              <a:buChar char="-"/>
            </a:pPr>
            <a:r>
              <a:rPr lang="id-ID" sz="2400" dirty="0" smtClean="0"/>
              <a:t>That is the point</a:t>
            </a:r>
          </a:p>
          <a:p>
            <a:pPr>
              <a:buFontTx/>
              <a:buChar char="-"/>
            </a:pPr>
            <a:r>
              <a:rPr lang="id-ID" sz="2400" dirty="0" smtClean="0"/>
              <a:t>I will say that</a:t>
            </a:r>
          </a:p>
          <a:p>
            <a:pPr>
              <a:buFontTx/>
              <a:buChar char="-"/>
            </a:pPr>
            <a:r>
              <a:rPr lang="id-ID" sz="2400" dirty="0" smtClean="0"/>
              <a:t>I feel the same way about ...</a:t>
            </a:r>
          </a:p>
          <a:p>
            <a:pPr>
              <a:buFontTx/>
              <a:buChar char="-"/>
            </a:pPr>
            <a:r>
              <a:rPr lang="id-ID" sz="2400" dirty="0" smtClean="0"/>
              <a:t>Exactly ! That is what I had in mind</a:t>
            </a:r>
          </a:p>
          <a:p>
            <a:pPr marL="0" indent="0">
              <a:buNone/>
            </a:pPr>
            <a:endParaRPr lang="id-ID" sz="2400" dirty="0" smtClean="0"/>
          </a:p>
          <a:p>
            <a:pPr marL="0" indent="0">
              <a:buNone/>
            </a:pPr>
            <a:endParaRPr lang="id-ID" sz="2400" b="1" dirty="0"/>
          </a:p>
        </p:txBody>
      </p:sp>
    </p:spTree>
    <p:extLst>
      <p:ext uri="{BB962C8B-B14F-4D97-AF65-F5344CB8AC3E}">
        <p14:creationId xmlns:p14="http://schemas.microsoft.com/office/powerpoint/2010/main" val="178049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81" y="110836"/>
            <a:ext cx="11651673" cy="65947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dirty="0" smtClean="0"/>
              <a:t>b. Disagreement</a:t>
            </a:r>
          </a:p>
          <a:p>
            <a:pPr marL="0" indent="0">
              <a:buNone/>
            </a:pPr>
            <a:r>
              <a:rPr lang="id-ID" sz="2400" dirty="0" smtClean="0"/>
              <a:t>Below are examples of disagreement in English language </a:t>
            </a:r>
          </a:p>
          <a:p>
            <a:pPr>
              <a:buFontTx/>
              <a:buChar char="-"/>
            </a:pPr>
            <a:r>
              <a:rPr lang="id-ID" sz="2400" dirty="0" smtClean="0"/>
              <a:t>I don’t agree ...</a:t>
            </a:r>
          </a:p>
          <a:p>
            <a:pPr>
              <a:buFontTx/>
              <a:buChar char="-"/>
            </a:pPr>
            <a:r>
              <a:rPr lang="id-ID" sz="2400" dirty="0" smtClean="0"/>
              <a:t>I don’t agree with you</a:t>
            </a:r>
          </a:p>
          <a:p>
            <a:pPr>
              <a:buFontTx/>
              <a:buChar char="-"/>
            </a:pPr>
            <a:r>
              <a:rPr lang="id-ID" sz="2400" dirty="0" smtClean="0"/>
              <a:t>I don’t think so</a:t>
            </a:r>
          </a:p>
          <a:p>
            <a:pPr>
              <a:buFontTx/>
              <a:buChar char="-"/>
            </a:pPr>
            <a:r>
              <a:rPr lang="id-ID" sz="2400" dirty="0" smtClean="0"/>
              <a:t>That is not what I think</a:t>
            </a:r>
          </a:p>
          <a:p>
            <a:pPr>
              <a:buFontTx/>
              <a:buChar char="-"/>
            </a:pPr>
            <a:r>
              <a:rPr lang="id-ID" sz="2400" dirty="0"/>
              <a:t> </a:t>
            </a:r>
            <a:r>
              <a:rPr lang="id-ID" sz="2400" dirty="0" smtClean="0"/>
              <a:t>I could not agree with you less</a:t>
            </a:r>
          </a:p>
          <a:p>
            <a:pPr>
              <a:buFontTx/>
              <a:buChar char="-"/>
            </a:pPr>
            <a:r>
              <a:rPr lang="id-ID" sz="2400" dirty="0"/>
              <a:t> </a:t>
            </a:r>
            <a:r>
              <a:rPr lang="id-ID" sz="2400" dirty="0" smtClean="0"/>
              <a:t>I am not sure</a:t>
            </a:r>
          </a:p>
          <a:p>
            <a:pPr>
              <a:buFontTx/>
              <a:buChar char="-"/>
            </a:pPr>
            <a:r>
              <a:rPr lang="id-ID" sz="2400" dirty="0" smtClean="0"/>
              <a:t>Probably not</a:t>
            </a:r>
          </a:p>
          <a:p>
            <a:pPr>
              <a:buFontTx/>
              <a:buChar char="-"/>
            </a:pPr>
            <a:r>
              <a:rPr lang="id-ID" sz="2400" dirty="0" smtClean="0"/>
              <a:t>I don’t agree with your opinion</a:t>
            </a:r>
          </a:p>
          <a:p>
            <a:pPr>
              <a:buFontTx/>
              <a:buChar char="-"/>
            </a:pPr>
            <a:r>
              <a:rPr lang="id-ID" sz="2400" dirty="0" smtClean="0"/>
              <a:t>Your opinion may be right,but ...</a:t>
            </a:r>
          </a:p>
          <a:p>
            <a:pPr>
              <a:buFontTx/>
              <a:buChar char="-"/>
            </a:pPr>
            <a:r>
              <a:rPr lang="id-ID" sz="2400" dirty="0" smtClean="0"/>
              <a:t>I know  what you are saying,but ...</a:t>
            </a:r>
          </a:p>
          <a:p>
            <a:pPr>
              <a:buFontTx/>
              <a:buChar char="-"/>
            </a:pPr>
            <a:r>
              <a:rPr lang="id-ID" sz="2400" dirty="0" smtClean="0"/>
              <a:t>That is true,but ...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212907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945" y="235526"/>
            <a:ext cx="11748655" cy="6511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dirty="0" smtClean="0"/>
              <a:t>Read the following dialogue carefully !</a:t>
            </a:r>
          </a:p>
          <a:p>
            <a:pPr marL="0" indent="0">
              <a:buNone/>
            </a:pPr>
            <a:r>
              <a:rPr lang="id-ID" sz="2400" dirty="0" smtClean="0"/>
              <a:t>Putri 		:  “Ilham, What do you think is the best  action to reduce global </a:t>
            </a:r>
          </a:p>
          <a:p>
            <a:pPr marL="0" indent="0">
              <a:buNone/>
            </a:pPr>
            <a:r>
              <a:rPr lang="id-ID" sz="2400" dirty="0"/>
              <a:t>	</a:t>
            </a:r>
            <a:r>
              <a:rPr lang="id-ID" sz="2400" dirty="0" smtClean="0"/>
              <a:t>	         Warming ? “</a:t>
            </a:r>
          </a:p>
          <a:p>
            <a:pPr marL="0" indent="0">
              <a:buNone/>
            </a:pPr>
            <a:r>
              <a:rPr lang="id-ID" sz="2400" dirty="0" smtClean="0"/>
              <a:t>Ilham		: “ I think everyone should star changing their life style “</a:t>
            </a:r>
          </a:p>
          <a:p>
            <a:pPr marL="0" indent="0">
              <a:buNone/>
            </a:pPr>
            <a:r>
              <a:rPr lang="id-ID" sz="2400" dirty="0" smtClean="0"/>
              <a:t>Putri		: “ What do you mean ?’</a:t>
            </a:r>
          </a:p>
          <a:p>
            <a:pPr marL="0" indent="0">
              <a:buNone/>
            </a:pPr>
            <a:r>
              <a:rPr lang="id-ID" sz="2400" dirty="0" smtClean="0"/>
              <a:t>Ilham		: “ Well, we have to start to do what we can, to help reduce global </a:t>
            </a:r>
          </a:p>
          <a:p>
            <a:pPr marL="0" indent="0">
              <a:buNone/>
            </a:pPr>
            <a:r>
              <a:rPr lang="id-ID" sz="2400" dirty="0"/>
              <a:t>	</a:t>
            </a:r>
            <a:r>
              <a:rPr lang="id-ID" sz="2400" dirty="0" smtClean="0"/>
              <a:t>	</a:t>
            </a:r>
            <a:r>
              <a:rPr lang="id-ID" sz="2400" smtClean="0"/>
              <a:t>          warming </a:t>
            </a:r>
            <a:r>
              <a:rPr lang="id-ID" sz="2400" dirty="0" smtClean="0"/>
              <a:t>.”</a:t>
            </a:r>
          </a:p>
          <a:p>
            <a:pPr marL="0" indent="0">
              <a:buNone/>
            </a:pPr>
            <a:r>
              <a:rPr lang="id-ID" sz="2400" dirty="0" smtClean="0"/>
              <a:t>Putri		: “ What do you suggest that we should do ?”</a:t>
            </a:r>
          </a:p>
          <a:p>
            <a:pPr marL="0" indent="0">
              <a:buNone/>
            </a:pPr>
            <a:r>
              <a:rPr lang="id-ID" sz="2400" dirty="0" smtClean="0"/>
              <a:t>Ilham		: “ Well,there are lots of things that we can do . We should star </a:t>
            </a:r>
          </a:p>
          <a:p>
            <a:pPr marL="0" indent="0">
              <a:buNone/>
            </a:pPr>
            <a:r>
              <a:rPr lang="id-ID" sz="2400" dirty="0"/>
              <a:t>	</a:t>
            </a:r>
            <a:r>
              <a:rPr lang="id-ID" sz="2400" dirty="0" smtClean="0"/>
              <a:t>	          saving electricity,recylcing things,using public transportation,</a:t>
            </a:r>
          </a:p>
          <a:p>
            <a:pPr marL="0" indent="0">
              <a:buNone/>
            </a:pPr>
            <a:r>
              <a:rPr lang="id-ID" sz="2400" dirty="0"/>
              <a:t>	</a:t>
            </a:r>
            <a:r>
              <a:rPr lang="id-ID" sz="2400" dirty="0" smtClean="0"/>
              <a:t>	          buying and consuming as much as we need only, Basically,just </a:t>
            </a:r>
          </a:p>
          <a:p>
            <a:pPr marL="0" indent="0">
              <a:buNone/>
            </a:pPr>
            <a:r>
              <a:rPr lang="id-ID" sz="2400" dirty="0"/>
              <a:t>	</a:t>
            </a:r>
            <a:r>
              <a:rPr lang="id-ID" sz="2400" dirty="0" smtClean="0"/>
              <a:t>	          save anything that we can “</a:t>
            </a:r>
          </a:p>
          <a:p>
            <a:pPr marL="0" indent="0">
              <a:buNone/>
            </a:pPr>
            <a:r>
              <a:rPr lang="id-ID" sz="2400" dirty="0" smtClean="0"/>
              <a:t>Putri		: “ That is a great idea. I will do that “                                     </a:t>
            </a:r>
          </a:p>
          <a:p>
            <a:pPr marL="0" indent="0">
              <a:buNone/>
            </a:pPr>
            <a:endParaRPr lang="id-ID" sz="2400" dirty="0" smtClean="0"/>
          </a:p>
        </p:txBody>
      </p:sp>
    </p:spTree>
    <p:extLst>
      <p:ext uri="{BB962C8B-B14F-4D97-AF65-F5344CB8AC3E}">
        <p14:creationId xmlns:p14="http://schemas.microsoft.com/office/powerpoint/2010/main" val="2740400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740</TotalTime>
  <Words>678</Words>
  <Application>Microsoft Office PowerPoint</Application>
  <PresentationFormat>Widescreen</PresentationFormat>
  <Paragraphs>166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37</cp:revision>
  <dcterms:created xsi:type="dcterms:W3CDTF">2019-07-24T04:22:31Z</dcterms:created>
  <dcterms:modified xsi:type="dcterms:W3CDTF">2019-08-20T02:12:37Z</dcterms:modified>
</cp:coreProperties>
</file>