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44"/>
  </p:notesMasterIdLst>
  <p:sldIdLst>
    <p:sldId id="256" r:id="rId2"/>
    <p:sldId id="257" r:id="rId3"/>
    <p:sldId id="258" r:id="rId4"/>
    <p:sldId id="28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3" r:id="rId23"/>
    <p:sldId id="284" r:id="rId24"/>
    <p:sldId id="285" r:id="rId25"/>
    <p:sldId id="286" r:id="rId26"/>
    <p:sldId id="276" r:id="rId27"/>
    <p:sldId id="277" r:id="rId28"/>
    <p:sldId id="278" r:id="rId29"/>
    <p:sldId id="279" r:id="rId30"/>
    <p:sldId id="280" r:id="rId31"/>
    <p:sldId id="281"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FF3399"/>
    <a:srgbClr val="00FF00"/>
    <a:srgbClr val="0000FF"/>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0" autoAdjust="0"/>
    <p:restoredTop sz="94627" autoAdjust="0"/>
  </p:normalViewPr>
  <p:slideViewPr>
    <p:cSldViewPr>
      <p:cViewPr varScale="1">
        <p:scale>
          <a:sx n="69" d="100"/>
          <a:sy n="69" d="100"/>
        </p:scale>
        <p:origin x="-13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F6832F3-FB4B-4430-B4FB-7BC9912D6CCA}" type="slidenum">
              <a:rPr lang="en-US"/>
              <a:pPr/>
              <a:t>‹#›</a:t>
            </a:fld>
            <a:endParaRPr lang="en-US"/>
          </a:p>
        </p:txBody>
      </p:sp>
    </p:spTree>
    <p:extLst>
      <p:ext uri="{BB962C8B-B14F-4D97-AF65-F5344CB8AC3E}">
        <p14:creationId xmlns:p14="http://schemas.microsoft.com/office/powerpoint/2010/main" xmlns="" val="11954239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5178B5-8AD3-4B20-920F-F39C89119E53}" type="slidenum">
              <a:rPr lang="en-US"/>
              <a:pPr/>
              <a:t>1</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78F1AE-201B-477C-8ADE-85D21D746E9C}" type="slidenum">
              <a:rPr lang="en-US"/>
              <a:pPr/>
              <a:t>10</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C476E6-AE9A-4165-9D4B-1FAD6E16FE7A}" type="slidenum">
              <a:rPr lang="en-US"/>
              <a:pPr/>
              <a:t>11</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3BDDE2-538D-4F1B-97F0-A67609C75339}" type="slidenum">
              <a:rPr lang="en-US"/>
              <a:pPr/>
              <a:t>12</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4673-8469-49CE-9F35-2C6D935B440E}" type="slidenum">
              <a:rPr lang="en-US"/>
              <a:pPr/>
              <a:t>13</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970F4-63F0-46C4-8864-28D58B3C36A2}" type="slidenum">
              <a:rPr lang="en-US"/>
              <a:pPr/>
              <a:t>14</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2CAE7-79FB-4A10-9C54-7AF22D891202}" type="slidenum">
              <a:rPr lang="en-US"/>
              <a:pPr/>
              <a:t>15</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7C757-1A1F-4F0D-8535-A60375F7FF1B}" type="slidenum">
              <a:rPr lang="en-US"/>
              <a:pPr/>
              <a:t>16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8D55C-608A-4FF8-825D-6CFB6120FF92}" type="slidenum">
              <a:rPr lang="en-US"/>
              <a:pPr/>
              <a:t>17</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EE107-148C-47EF-A610-33A96A0DE014}" type="slidenum">
              <a:rPr lang="en-US"/>
              <a:pPr/>
              <a:t>18</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796D2F-F4DB-4617-B971-4E3230D3865D}" type="slidenum">
              <a:rPr lang="en-US"/>
              <a:pPr/>
              <a:t>19</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AFE6B-3F1B-4D42-A4AF-29FD8524B7DE}" type="slidenum">
              <a:rPr lang="en-US"/>
              <a:pPr/>
              <a:t>2</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AC839-E2CF-4DCA-A09C-44F565CB6B1F}" type="slidenum">
              <a:rPr lang="en-US"/>
              <a:pPr/>
              <a:t>20</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7B490-C48F-42F2-9651-1B7A885A6F28}" type="slidenum">
              <a:rPr lang="en-US"/>
              <a:pPr/>
              <a:t>21</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3EDE1D-F96C-4052-A106-56C7BB3E2D17}" type="slidenum">
              <a:rPr lang="en-US"/>
              <a:pPr/>
              <a:t>22</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4F850C-9E13-4BBF-925A-A488396D5BFA}" type="slidenum">
              <a:rPr lang="en-US"/>
              <a:pPr/>
              <a:t>23</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F2AE0-6818-4177-9AF2-34565A84C9DF}" type="slidenum">
              <a:rPr lang="en-US"/>
              <a:pPr/>
              <a:t>24</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38789-B1E3-41FC-AED3-823B76192609}" type="slidenum">
              <a:rPr lang="en-US"/>
              <a:pPr/>
              <a:t>25</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72AEA-31BB-44B4-BA54-D3367A22F2F9}" type="slidenum">
              <a:rPr lang="en-US"/>
              <a:pPr/>
              <a:t>26</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AD66C-1AA7-446A-AF1C-C629AF9B20D0}" type="slidenum">
              <a:rPr lang="en-US"/>
              <a:pPr/>
              <a:t>27</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0D98B4-C2DB-482F-A218-DA2E912A5C7C}" type="slidenum">
              <a:rPr lang="en-US"/>
              <a:pPr/>
              <a:t>28</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5FC99F-228D-4B96-995E-ADC026B4F569}" type="slidenum">
              <a:rPr lang="en-US"/>
              <a:pPr/>
              <a:t>29</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1AD2A-3E71-4972-84BB-FEB3D718495B}" type="slidenum">
              <a:rPr lang="en-US"/>
              <a:pPr/>
              <a:t>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C0EAC6-31A1-400C-855C-CFDA29B81AAF}" type="slidenum">
              <a:rPr lang="en-US"/>
              <a:pPr/>
              <a:t>30</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54598-A2C9-4E0C-9A36-48679BADE19F}" type="slidenum">
              <a:rPr lang="en-US"/>
              <a:pPr/>
              <a:t>31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32A15-947B-46BB-A6CA-7E949D14848D}" type="slidenum">
              <a:rPr lang="en-US"/>
              <a:pPr/>
              <a:t>32</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C2598-09B3-43B7-A079-528140F934E5}" type="slidenum">
              <a:rPr lang="en-US"/>
              <a:pPr/>
              <a:t>33</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D7B9B-1892-45D8-ACBC-EC57AFF2ED3F}" type="slidenum">
              <a:rPr lang="en-US"/>
              <a:pPr/>
              <a:t>34</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959DB-8814-4892-A9F1-28BCFC58F428}" type="slidenum">
              <a:rPr lang="en-US"/>
              <a:pPr/>
              <a:t>35</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DD4E8-BF9A-4A26-8B9D-E0196A87C58E}" type="slidenum">
              <a:rPr lang="en-US"/>
              <a:pPr/>
              <a:t>36</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7554A-1710-4A60-A093-3D13EB98C154}" type="slidenum">
              <a:rPr lang="en-US"/>
              <a:pPr/>
              <a:t>37</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3B88CE-5516-4738-9A91-8094C2FD5B56}" type="slidenum">
              <a:rPr lang="en-US"/>
              <a:pPr/>
              <a:t>38</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6A4F3-11F6-40C7-898F-BA5402468A58}" type="slidenum">
              <a:rPr lang="en-US"/>
              <a:pPr/>
              <a:t>39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78548-3767-4CD4-BBB0-2D9429531FE7}" type="slidenum">
              <a:rPr lang="en-US"/>
              <a:pPr/>
              <a:t>4</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24197B-9D75-4F93-971B-B73EF0B14268}" type="slidenum">
              <a:rPr lang="en-US"/>
              <a:pPr/>
              <a:t>40</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97230A-748B-4A4C-88E6-6579E3357951}" type="slidenum">
              <a:rPr lang="en-US"/>
              <a:pPr/>
              <a:t>41</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763ED-8884-451F-9187-749CA6A46ECC}" type="slidenum">
              <a:rPr lang="en-US"/>
              <a:pPr/>
              <a:t>42</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09832-1D08-439D-9C40-EC91B560E37D}" type="slidenum">
              <a:rPr lang="en-US"/>
              <a:pPr/>
              <a:t>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95346-8C9D-4D8C-8A6B-32F76CB4FC4E}" type="slidenum">
              <a:rPr lang="en-US"/>
              <a:pPr/>
              <a:t>6</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63F83-0737-4FF4-ACD7-D65906781BD7}" type="slidenum">
              <a:rPr lang="en-US"/>
              <a:pPr/>
              <a:t>7</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3F284A-2F33-4E6A-BA7A-4977EB5BE903}" type="slidenum">
              <a:rPr lang="en-US"/>
              <a:pPr/>
              <a:t>8</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154C95-DE73-456A-A016-650FCC586756}" type="slidenum">
              <a:rPr lang="en-US"/>
              <a:pPr/>
              <a:t>9</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4690" name="Group 2"/>
          <p:cNvGrpSpPr>
            <a:grpSpLocks/>
          </p:cNvGrpSpPr>
          <p:nvPr/>
        </p:nvGrpSpPr>
        <p:grpSpPr bwMode="auto">
          <a:xfrm>
            <a:off x="1658938" y="1600200"/>
            <a:ext cx="6837362" cy="3200400"/>
            <a:chOff x="1045" y="1008"/>
            <a:chExt cx="4307" cy="2016"/>
          </a:xfrm>
        </p:grpSpPr>
        <p:sp>
          <p:nvSpPr>
            <p:cNvPr id="114691"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eaLnBrk="1" hangingPunct="1"/>
              <a:endParaRPr lang="en-US" sz="2400">
                <a:latin typeface="Times New Roman" pitchFamily="18" charset="0"/>
              </a:endParaRPr>
            </a:p>
          </p:txBody>
        </p:sp>
        <p:sp>
          <p:nvSpPr>
            <p:cNvPr id="114692"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eaLnBrk="1" hangingPunct="1"/>
              <a:endParaRPr lang="en-US" sz="2400">
                <a:latin typeface="Times New Roman" pitchFamily="18" charset="0"/>
              </a:endParaRPr>
            </a:p>
          </p:txBody>
        </p:sp>
        <p:sp>
          <p:nvSpPr>
            <p:cNvPr id="114693"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eaLnBrk="1" hangingPunct="1"/>
              <a:endParaRPr lang="en-US" sz="2400">
                <a:latin typeface="Times New Roman" pitchFamily="18" charset="0"/>
              </a:endParaRPr>
            </a:p>
          </p:txBody>
        </p:sp>
        <p:sp>
          <p:nvSpPr>
            <p:cNvPr id="114694"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eaLnBrk="1" hangingPunct="1"/>
              <a:endParaRPr lang="en-US" sz="2400">
                <a:latin typeface="Times New Roman" pitchFamily="18" charset="0"/>
              </a:endParaRPr>
            </a:p>
          </p:txBody>
        </p:sp>
        <p:sp>
          <p:nvSpPr>
            <p:cNvPr id="114695"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eaLnBrk="1" hangingPunct="1"/>
              <a:endParaRPr lang="en-US" sz="2400">
                <a:latin typeface="Times New Roman" pitchFamily="18" charset="0"/>
              </a:endParaRPr>
            </a:p>
          </p:txBody>
        </p:sp>
        <p:sp>
          <p:nvSpPr>
            <p:cNvPr id="114696"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eaLnBrk="1" hangingPunct="1"/>
              <a:endParaRPr lang="en-US" sz="2400">
                <a:latin typeface="Times New Roman" pitchFamily="18" charset="0"/>
              </a:endParaRPr>
            </a:p>
          </p:txBody>
        </p:sp>
      </p:grpSp>
      <p:sp>
        <p:nvSpPr>
          <p:cNvPr id="114697" name="Rectangle 9"/>
          <p:cNvSpPr>
            <a:spLocks noGrp="1" noChangeArrowheads="1"/>
          </p:cNvSpPr>
          <p:nvPr>
            <p:ph type="dt" sz="half" idx="2"/>
          </p:nvPr>
        </p:nvSpPr>
        <p:spPr/>
        <p:txBody>
          <a:bodyPr/>
          <a:lstStyle>
            <a:lvl1pPr>
              <a:defRPr/>
            </a:lvl1pPr>
          </a:lstStyle>
          <a:p>
            <a:endParaRPr lang="en-US"/>
          </a:p>
        </p:txBody>
      </p:sp>
      <p:sp>
        <p:nvSpPr>
          <p:cNvPr id="114698" name="Rectangle 10"/>
          <p:cNvSpPr>
            <a:spLocks noGrp="1" noChangeArrowheads="1"/>
          </p:cNvSpPr>
          <p:nvPr>
            <p:ph type="ftr" sz="quarter" idx="3"/>
          </p:nvPr>
        </p:nvSpPr>
        <p:spPr/>
        <p:txBody>
          <a:bodyPr/>
          <a:lstStyle>
            <a:lvl1pPr>
              <a:defRPr/>
            </a:lvl1pPr>
          </a:lstStyle>
          <a:p>
            <a:endParaRPr lang="en-US"/>
          </a:p>
        </p:txBody>
      </p:sp>
      <p:sp>
        <p:nvSpPr>
          <p:cNvPr id="114699" name="Rectangle 11"/>
          <p:cNvSpPr>
            <a:spLocks noGrp="1" noChangeArrowheads="1"/>
          </p:cNvSpPr>
          <p:nvPr>
            <p:ph type="sldNum" sz="quarter" idx="4"/>
          </p:nvPr>
        </p:nvSpPr>
        <p:spPr/>
        <p:txBody>
          <a:bodyPr/>
          <a:lstStyle>
            <a:lvl1pPr>
              <a:defRPr/>
            </a:lvl1pPr>
          </a:lstStyle>
          <a:p>
            <a:fld id="{D8330E6D-A17B-450B-B943-30DA52A693CF}" type="slidenum">
              <a:rPr lang="en-US"/>
              <a:pPr/>
              <a:t>‹#›</a:t>
            </a:fld>
            <a:endParaRPr lang="en-US"/>
          </a:p>
        </p:txBody>
      </p:sp>
      <p:sp>
        <p:nvSpPr>
          <p:cNvPr id="11470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11470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F8B278-F520-4870-9677-84A412366C4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0F526F-5CA7-46E7-8C14-BDEBEEB1B26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A7D5401A-4A79-4A9E-9D24-08E324AEFF3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263392-5F93-4D8F-BACF-314CA68C6E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4EB9E3-1A31-4F35-AD0B-DFC8802CA7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51567A-9A13-4BFD-9630-D53C32ED270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C2032A9-0D1F-4325-B20B-B9F3370012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B9702CA-A876-418B-BAF5-79F6B08A99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9AEFE3E-CBDE-4EFC-B7F9-6056F613583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A3FB70-D756-4E90-BE85-02F4CBD1A1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9BFD8F-1A2F-4F66-B637-3B3FA3B6EA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3666" name="Group 2"/>
          <p:cNvGrpSpPr>
            <a:grpSpLocks/>
          </p:cNvGrpSpPr>
          <p:nvPr/>
        </p:nvGrpSpPr>
        <p:grpSpPr bwMode="auto">
          <a:xfrm>
            <a:off x="1071563" y="304800"/>
            <a:ext cx="7615237" cy="1106488"/>
            <a:chOff x="675" y="192"/>
            <a:chExt cx="4797" cy="697"/>
          </a:xfrm>
        </p:grpSpPr>
        <p:sp>
          <p:nvSpPr>
            <p:cNvPr id="11366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eaLnBrk="1" hangingPunct="1"/>
              <a:endParaRPr lang="en-US" sz="2400">
                <a:latin typeface="Times New Roman" pitchFamily="18" charset="0"/>
              </a:endParaRPr>
            </a:p>
          </p:txBody>
        </p:sp>
        <p:sp>
          <p:nvSpPr>
            <p:cNvPr id="11366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eaLnBrk="1" hangingPunct="1"/>
              <a:endParaRPr lang="en-US" sz="2400">
                <a:latin typeface="Times New Roman" pitchFamily="18" charset="0"/>
              </a:endParaRPr>
            </a:p>
          </p:txBody>
        </p:sp>
        <p:sp>
          <p:nvSpPr>
            <p:cNvPr id="11366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eaLnBrk="1" hangingPunct="1"/>
              <a:endParaRPr lang="en-US" sz="2400">
                <a:latin typeface="Times New Roman" pitchFamily="18" charset="0"/>
              </a:endParaRPr>
            </a:p>
          </p:txBody>
        </p:sp>
        <p:sp>
          <p:nvSpPr>
            <p:cNvPr id="11367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eaLnBrk="1" hangingPunct="1"/>
              <a:endParaRPr lang="en-US" sz="2400">
                <a:latin typeface="Times New Roman" pitchFamily="18" charset="0"/>
              </a:endParaRPr>
            </a:p>
          </p:txBody>
        </p:sp>
        <p:sp>
          <p:nvSpPr>
            <p:cNvPr id="11367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eaLnBrk="1" hangingPunct="1"/>
              <a:endParaRPr lang="en-US" sz="2400">
                <a:latin typeface="Times New Roman" pitchFamily="18" charset="0"/>
              </a:endParaRPr>
            </a:p>
          </p:txBody>
        </p:sp>
      </p:grpSp>
      <p:sp>
        <p:nvSpPr>
          <p:cNvPr id="113672"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367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lvl1pPr>
          </a:lstStyle>
          <a:p>
            <a:endParaRPr lang="en-US"/>
          </a:p>
        </p:txBody>
      </p:sp>
      <p:sp>
        <p:nvSpPr>
          <p:cNvPr id="11367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1367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942F88F-84D3-4195-83F3-54200A46DDD2}" type="slidenum">
              <a:rPr lang="en-US"/>
              <a:pPr/>
              <a:t>‹#›</a:t>
            </a:fld>
            <a:endParaRPr lang="en-US"/>
          </a:p>
        </p:txBody>
      </p:sp>
      <p:sp>
        <p:nvSpPr>
          <p:cNvPr id="113676"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125538"/>
            <a:ext cx="7772400" cy="2376487"/>
          </a:xfrm>
          <a:noFill/>
          <a:ln/>
        </p:spPr>
        <p:txBody>
          <a:bodyPr/>
          <a:lstStyle/>
          <a:p>
            <a:pPr algn="ctr"/>
            <a:r>
              <a:rPr lang="en-US" sz="4800" b="1" dirty="0">
                <a:solidFill>
                  <a:srgbClr val="990099"/>
                </a:solidFill>
                <a:latin typeface="Curlz MT" pitchFamily="82" charset="0"/>
              </a:rPr>
              <a:t>PENGUKURAN DAN</a:t>
            </a:r>
            <a:br>
              <a:rPr lang="en-US" sz="4800" b="1" dirty="0">
                <a:solidFill>
                  <a:srgbClr val="990099"/>
                </a:solidFill>
                <a:latin typeface="Curlz MT" pitchFamily="82" charset="0"/>
              </a:rPr>
            </a:br>
            <a:r>
              <a:rPr lang="en-US" sz="4800" b="1" dirty="0">
                <a:solidFill>
                  <a:srgbClr val="990099"/>
                </a:solidFill>
                <a:latin typeface="Curlz MT" pitchFamily="82" charset="0"/>
              </a:rPr>
              <a:t> ANGKA PENTING</a:t>
            </a:r>
          </a:p>
        </p:txBody>
      </p:sp>
      <p:sp>
        <p:nvSpPr>
          <p:cNvPr id="2051" name="Rectangle 3"/>
          <p:cNvSpPr>
            <a:spLocks noGrp="1" noChangeArrowheads="1"/>
          </p:cNvSpPr>
          <p:nvPr>
            <p:ph type="subTitle" idx="1"/>
          </p:nvPr>
        </p:nvSpPr>
        <p:spPr>
          <a:xfrm>
            <a:off x="1258888" y="3890978"/>
            <a:ext cx="6400800" cy="1752600"/>
          </a:xfrm>
          <a:noFill/>
          <a:ln/>
        </p:spPr>
        <p:txBody>
          <a:bodyPr/>
          <a:lstStyle/>
          <a:p>
            <a:pPr algn="ctr"/>
            <a:r>
              <a:rPr lang="en-US" sz="4400" b="1" dirty="0">
                <a:solidFill>
                  <a:srgbClr val="FF3399"/>
                </a:solidFill>
                <a:latin typeface="Curlz MT" pitchFamily="82" charset="0"/>
              </a:rPr>
              <a:t>By: </a:t>
            </a:r>
            <a:r>
              <a:rPr lang="id-ID" sz="4400" b="1" dirty="0" smtClean="0">
                <a:solidFill>
                  <a:srgbClr val="FF3399"/>
                </a:solidFill>
                <a:latin typeface="Curlz MT" pitchFamily="82" charset="0"/>
              </a:rPr>
              <a:t>Didik Kusnanto, S.Pd</a:t>
            </a:r>
          </a:p>
          <a:p>
            <a:pPr algn="ctr"/>
            <a:endParaRPr lang="en-US" sz="4400" b="1" dirty="0">
              <a:solidFill>
                <a:srgbClr val="FF3399"/>
              </a:solidFill>
              <a:latin typeface="Curlz MT" pitchFamily="8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000">
                                          <p:stCondLst>
                                            <p:cond delay="0"/>
                                          </p:stCondLst>
                                        </p:cTn>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12" dur="1000">
                                          <p:stCondLst>
                                            <p:cond delay="0"/>
                                          </p:stCondLst>
                                        </p:cTn>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r>
              <a:rPr lang="en-US" sz="4600" b="1">
                <a:solidFill>
                  <a:srgbClr val="FF3399"/>
                </a:solidFill>
                <a:latin typeface="Curlz MT" pitchFamily="82" charset="0"/>
              </a:rPr>
              <a:t>STOPWATCH</a:t>
            </a:r>
          </a:p>
        </p:txBody>
      </p:sp>
      <p:sp>
        <p:nvSpPr>
          <p:cNvPr id="83971" name="Rectangle 3"/>
          <p:cNvSpPr>
            <a:spLocks noGrp="1" noChangeArrowheads="1"/>
          </p:cNvSpPr>
          <p:nvPr>
            <p:ph type="body" idx="1"/>
          </p:nvPr>
        </p:nvSpPr>
        <p:spPr/>
        <p:txBody>
          <a:bodyPr/>
          <a:lstStyle/>
          <a:p>
            <a:r>
              <a:rPr lang="en-US">
                <a:solidFill>
                  <a:srgbClr val="990099"/>
                </a:solidFill>
                <a:latin typeface="Comic Sans MS" pitchFamily="66" charset="0"/>
              </a:rPr>
              <a:t>Stopwatch digunakan untuk mengukur waktu mempunyai batas ketelitian 0,01 detik.</a:t>
            </a:r>
          </a:p>
        </p:txBody>
      </p:sp>
      <p:pic>
        <p:nvPicPr>
          <p:cNvPr id="83972" name="Picture 11" descr="http://gurumuda.files.wordpress.com/2008/08/7b.jpg"/>
          <p:cNvPicPr>
            <a:picLocks noChangeAspect="1" noChangeArrowheads="1"/>
          </p:cNvPicPr>
          <p:nvPr/>
        </p:nvPicPr>
        <p:blipFill>
          <a:blip r:embed="rId3"/>
          <a:srcRect/>
          <a:stretch>
            <a:fillRect/>
          </a:stretch>
        </p:blipFill>
        <p:spPr bwMode="auto">
          <a:xfrm>
            <a:off x="323850" y="3284538"/>
            <a:ext cx="8496300" cy="3175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dissolve">
                                      <p:cBhvr>
                                        <p:cTn id="7" dur="500"/>
                                        <p:tgtEl>
                                          <p:spTgt spid="839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dissolve">
                                      <p:cBhvr>
                                        <p:cTn id="12" dur="500"/>
                                        <p:tgtEl>
                                          <p:spTgt spid="839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ctr"/>
            <a:r>
              <a:rPr lang="en-US" sz="4600" b="1">
                <a:solidFill>
                  <a:srgbClr val="FF3399"/>
                </a:solidFill>
                <a:latin typeface="Curlz MT" pitchFamily="82" charset="0"/>
              </a:rPr>
              <a:t>TERMOMETER</a:t>
            </a:r>
          </a:p>
        </p:txBody>
      </p:sp>
      <p:sp>
        <p:nvSpPr>
          <p:cNvPr id="84995" name="Rectangle 3"/>
          <p:cNvSpPr>
            <a:spLocks noGrp="1" noChangeArrowheads="1"/>
          </p:cNvSpPr>
          <p:nvPr>
            <p:ph type="body" idx="1"/>
          </p:nvPr>
        </p:nvSpPr>
        <p:spPr/>
        <p:txBody>
          <a:bodyPr/>
          <a:lstStyle/>
          <a:p>
            <a:r>
              <a:rPr lang="en-US">
                <a:solidFill>
                  <a:srgbClr val="990099"/>
                </a:solidFill>
                <a:latin typeface="Comic Sans MS" pitchFamily="66" charset="0"/>
              </a:rPr>
              <a:t>Termometer digunakan untuk mengukur suhu.</a:t>
            </a:r>
          </a:p>
        </p:txBody>
      </p:sp>
      <p:pic>
        <p:nvPicPr>
          <p:cNvPr id="84996" name="Picture 12" descr="http://gurumuda.files.wordpress.com/2008/08/7c.jpg"/>
          <p:cNvPicPr>
            <a:picLocks noChangeAspect="1" noChangeArrowheads="1"/>
          </p:cNvPicPr>
          <p:nvPr/>
        </p:nvPicPr>
        <p:blipFill>
          <a:blip r:embed="rId3"/>
          <a:srcRect/>
          <a:stretch>
            <a:fillRect/>
          </a:stretch>
        </p:blipFill>
        <p:spPr bwMode="auto">
          <a:xfrm>
            <a:off x="179388" y="2924175"/>
            <a:ext cx="8785225" cy="31988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wipe(left)">
                                      <p:cBhvr>
                                        <p:cTn id="12" dur="500"/>
                                        <p:tgtEl>
                                          <p:spTgt spid="849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ctr"/>
            <a:r>
              <a:rPr lang="en-US" sz="4600" b="1">
                <a:solidFill>
                  <a:srgbClr val="FF3399"/>
                </a:solidFill>
                <a:latin typeface="Curlz MT" pitchFamily="82" charset="0"/>
              </a:rPr>
              <a:t>AMPEREMETER</a:t>
            </a:r>
          </a:p>
        </p:txBody>
      </p:sp>
      <p:sp>
        <p:nvSpPr>
          <p:cNvPr id="86019" name="Rectangle 3"/>
          <p:cNvSpPr>
            <a:spLocks noGrp="1" noChangeArrowheads="1"/>
          </p:cNvSpPr>
          <p:nvPr>
            <p:ph type="body" idx="1"/>
          </p:nvPr>
        </p:nvSpPr>
        <p:spPr/>
        <p:txBody>
          <a:bodyPr/>
          <a:lstStyle/>
          <a:p>
            <a:r>
              <a:rPr lang="sv-SE">
                <a:solidFill>
                  <a:srgbClr val="990099"/>
                </a:solidFill>
                <a:latin typeface="Comic Sans MS" pitchFamily="66" charset="0"/>
              </a:rPr>
              <a:t>Amperemeter digunakan untuk mengukur kuat arus listrik (</a:t>
            </a:r>
            <a:r>
              <a:rPr lang="sv-SE" i="1">
                <a:solidFill>
                  <a:srgbClr val="990099"/>
                </a:solidFill>
                <a:latin typeface="Comic Sans MS" pitchFamily="66" charset="0"/>
              </a:rPr>
              <a:t>multimeter</a:t>
            </a:r>
            <a:r>
              <a:rPr lang="sv-SE">
                <a:solidFill>
                  <a:srgbClr val="990099"/>
                </a:solidFill>
                <a:latin typeface="Comic Sans MS" pitchFamily="66" charset="0"/>
              </a:rPr>
              <a:t>)</a:t>
            </a:r>
            <a:endParaRPr lang="en-US">
              <a:solidFill>
                <a:srgbClr val="990099"/>
              </a:solidFill>
              <a:latin typeface="Comic Sans MS" pitchFamily="66" charset="0"/>
            </a:endParaRPr>
          </a:p>
        </p:txBody>
      </p:sp>
      <p:pic>
        <p:nvPicPr>
          <p:cNvPr id="86020" name="Picture 13" descr="http://gurumuda.files.wordpress.com/2008/08/7d.jpg"/>
          <p:cNvPicPr>
            <a:picLocks noChangeAspect="1" noChangeArrowheads="1"/>
          </p:cNvPicPr>
          <p:nvPr/>
        </p:nvPicPr>
        <p:blipFill>
          <a:blip r:embed="rId3"/>
          <a:srcRect/>
          <a:stretch>
            <a:fillRect/>
          </a:stretch>
        </p:blipFill>
        <p:spPr bwMode="auto">
          <a:xfrm>
            <a:off x="0" y="2636838"/>
            <a:ext cx="9144000" cy="41703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ppt_w</p:attrName>
                                        </p:attrNameLst>
                                      </p:cBhvr>
                                      <p:tavLst>
                                        <p:tav tm="0">
                                          <p:val>
                                            <p:fltVal val="0"/>
                                          </p:val>
                                        </p:tav>
                                        <p:tav tm="100000">
                                          <p:val>
                                            <p:strVal val="#ppt_w"/>
                                          </p:val>
                                        </p:tav>
                                      </p:tavLst>
                                    </p:anim>
                                    <p:anim calcmode="lin" valueType="num">
                                      <p:cBhvr>
                                        <p:cTn id="8" dur="500" fill="hold"/>
                                        <p:tgtEl>
                                          <p:spTgt spid="86018"/>
                                        </p:tgtEl>
                                        <p:attrNameLst>
                                          <p:attrName>ppt_h</p:attrName>
                                        </p:attrNameLst>
                                      </p:cBhvr>
                                      <p:tavLst>
                                        <p:tav tm="0">
                                          <p:val>
                                            <p:fltVal val="0"/>
                                          </p:val>
                                        </p:tav>
                                        <p:tav tm="100000">
                                          <p:val>
                                            <p:strVal val="#ppt_h"/>
                                          </p:val>
                                        </p:tav>
                                      </p:tavLst>
                                    </p:anim>
                                    <p:anim calcmode="lin" valueType="num">
                                      <p:cBhvr>
                                        <p:cTn id="9" dur="500" fill="hold"/>
                                        <p:tgtEl>
                                          <p:spTgt spid="86018"/>
                                        </p:tgtEl>
                                        <p:attrNameLst>
                                          <p:attrName>style.rotation</p:attrName>
                                        </p:attrNameLst>
                                      </p:cBhvr>
                                      <p:tavLst>
                                        <p:tav tm="0">
                                          <p:val>
                                            <p:fltVal val="360"/>
                                          </p:val>
                                        </p:tav>
                                        <p:tav tm="100000">
                                          <p:val>
                                            <p:fltVal val="0"/>
                                          </p:val>
                                        </p:tav>
                                      </p:tavLst>
                                    </p:anim>
                                    <p:animEffect transition="in" filter="fade">
                                      <p:cBhvr>
                                        <p:cTn id="10" dur="500"/>
                                        <p:tgtEl>
                                          <p:spTgt spid="8601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86019">
                                            <p:txEl>
                                              <p:pRg st="0" end="0"/>
                                            </p:txEl>
                                          </p:spTgt>
                                        </p:tgtEl>
                                        <p:attrNameLst>
                                          <p:attrName>style.visibility</p:attrName>
                                        </p:attrNameLst>
                                      </p:cBhvr>
                                      <p:to>
                                        <p:strVal val="visible"/>
                                      </p:to>
                                    </p:set>
                                    <p:anim calcmode="lin" valueType="num">
                                      <p:cBhvr>
                                        <p:cTn id="15" dur="500" fill="hold"/>
                                        <p:tgtEl>
                                          <p:spTgt spid="8601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601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601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6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50825" y="2492375"/>
            <a:ext cx="8634413" cy="1584325"/>
          </a:xfrm>
        </p:spPr>
        <p:txBody>
          <a:bodyPr/>
          <a:lstStyle/>
          <a:p>
            <a:pPr algn="ctr"/>
            <a:r>
              <a:rPr lang="sv-SE" sz="5500" b="1">
                <a:solidFill>
                  <a:srgbClr val="FF3399"/>
                </a:solidFill>
                <a:latin typeface="Curlz MT" pitchFamily="82" charset="0"/>
              </a:rPr>
              <a:t>ALAT UKUR</a:t>
            </a:r>
            <a:br>
              <a:rPr lang="sv-SE" sz="5500" b="1">
                <a:solidFill>
                  <a:srgbClr val="FF3399"/>
                </a:solidFill>
                <a:latin typeface="Curlz MT" pitchFamily="82" charset="0"/>
              </a:rPr>
            </a:br>
            <a:r>
              <a:rPr lang="sv-SE" sz="5500" b="1">
                <a:solidFill>
                  <a:srgbClr val="FF3399"/>
                </a:solidFill>
                <a:latin typeface="Curlz MT" pitchFamily="82" charset="0"/>
              </a:rPr>
              <a:t>BESARAN TURUNAN</a:t>
            </a:r>
            <a:endParaRPr lang="en-US" sz="5500" b="1">
              <a:solidFill>
                <a:srgbClr val="FF3399"/>
              </a:solidFill>
              <a:latin typeface="Curlz MT" pitchFamily="8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1000"/>
                                        <p:tgtEl>
                                          <p:spTgt spid="87042"/>
                                        </p:tgtEl>
                                      </p:cBhvr>
                                    </p:animEffect>
                                    <p:anim calcmode="lin" valueType="num">
                                      <p:cBhvr>
                                        <p:cTn id="8" dur="1000" fill="hold"/>
                                        <p:tgtEl>
                                          <p:spTgt spid="87042"/>
                                        </p:tgtEl>
                                        <p:attrNameLst>
                                          <p:attrName>ppt_x</p:attrName>
                                        </p:attrNameLst>
                                      </p:cBhvr>
                                      <p:tavLst>
                                        <p:tav tm="0">
                                          <p:val>
                                            <p:strVal val="#ppt_x"/>
                                          </p:val>
                                        </p:tav>
                                        <p:tav tm="100000">
                                          <p:val>
                                            <p:strVal val="#ppt_x"/>
                                          </p:val>
                                        </p:tav>
                                      </p:tavLst>
                                    </p:anim>
                                    <p:anim calcmode="lin" valueType="num">
                                      <p:cBhvr>
                                        <p:cTn id="9" dur="898" decel="100000" fill="hold"/>
                                        <p:tgtEl>
                                          <p:spTgt spid="870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704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a:r>
              <a:rPr lang="en-US" sz="4600" b="1">
                <a:solidFill>
                  <a:srgbClr val="FF3399"/>
                </a:solidFill>
                <a:latin typeface="Curlz MT" pitchFamily="82" charset="0"/>
              </a:rPr>
              <a:t>SPEEDOMETER</a:t>
            </a:r>
          </a:p>
        </p:txBody>
      </p:sp>
      <p:sp>
        <p:nvSpPr>
          <p:cNvPr id="90115" name="Rectangle 3"/>
          <p:cNvSpPr>
            <a:spLocks noGrp="1" noChangeArrowheads="1"/>
          </p:cNvSpPr>
          <p:nvPr>
            <p:ph type="body" idx="1"/>
          </p:nvPr>
        </p:nvSpPr>
        <p:spPr/>
        <p:txBody>
          <a:bodyPr/>
          <a:lstStyle/>
          <a:p>
            <a:r>
              <a:rPr lang="sv-SE">
                <a:solidFill>
                  <a:srgbClr val="990099"/>
                </a:solidFill>
                <a:latin typeface="Comic Sans MS" pitchFamily="66" charset="0"/>
              </a:rPr>
              <a:t>Speedometer digunakan untuk mengukur kelajuan</a:t>
            </a:r>
            <a:endParaRPr lang="en-US">
              <a:solidFill>
                <a:srgbClr val="990099"/>
              </a:solidFill>
              <a:latin typeface="Comic Sans MS" pitchFamily="66" charset="0"/>
            </a:endParaRPr>
          </a:p>
        </p:txBody>
      </p:sp>
      <p:pic>
        <p:nvPicPr>
          <p:cNvPr id="90116" name="Picture 14" descr="http://gurumuda.files.wordpress.com/2008/08/2005-touareg-w12-speedometer-1024x768.jpg?w=300"/>
          <p:cNvPicPr>
            <a:picLocks noChangeAspect="1" noChangeArrowheads="1"/>
          </p:cNvPicPr>
          <p:nvPr/>
        </p:nvPicPr>
        <p:blipFill>
          <a:blip r:embed="rId3"/>
          <a:srcRect/>
          <a:stretch>
            <a:fillRect/>
          </a:stretch>
        </p:blipFill>
        <p:spPr bwMode="auto">
          <a:xfrm>
            <a:off x="2843213" y="2997200"/>
            <a:ext cx="3455987" cy="30241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fade">
                                      <p:cBhvr>
                                        <p:cTn id="7" dur="1000"/>
                                        <p:tgtEl>
                                          <p:spTgt spid="90114"/>
                                        </p:tgtEl>
                                      </p:cBhvr>
                                    </p:animEffect>
                                    <p:anim calcmode="lin" valueType="num">
                                      <p:cBhvr>
                                        <p:cTn id="8" dur="1000" fill="hold"/>
                                        <p:tgtEl>
                                          <p:spTgt spid="90114"/>
                                        </p:tgtEl>
                                        <p:attrNameLst>
                                          <p:attrName>ppt_x</p:attrName>
                                        </p:attrNameLst>
                                      </p:cBhvr>
                                      <p:tavLst>
                                        <p:tav tm="0">
                                          <p:val>
                                            <p:strVal val="#ppt_x"/>
                                          </p:val>
                                        </p:tav>
                                        <p:tav tm="100000">
                                          <p:val>
                                            <p:strVal val="#ppt_x"/>
                                          </p:val>
                                        </p:tav>
                                      </p:tavLst>
                                    </p:anim>
                                    <p:anim calcmode="lin" valueType="num">
                                      <p:cBhvr>
                                        <p:cTn id="9" dur="1000" fill="hold"/>
                                        <p:tgtEl>
                                          <p:spTgt spid="901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90115">
                                            <p:txEl>
                                              <p:pRg st="0" end="0"/>
                                            </p:txEl>
                                          </p:spTgt>
                                        </p:tgtEl>
                                        <p:attrNameLst>
                                          <p:attrName>style.visibility</p:attrName>
                                        </p:attrNameLst>
                                      </p:cBhvr>
                                      <p:to>
                                        <p:strVal val="visible"/>
                                      </p:to>
                                    </p:set>
                                    <p:anim calcmode="lin" valueType="num">
                                      <p:cBhvr additive="base">
                                        <p:cTn id="14" dur="1000" fill="hold">
                                          <p:stCondLst>
                                            <p:cond delay="0"/>
                                          </p:stCondLst>
                                        </p:cTn>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9011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rev="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sz="4600" b="1">
                <a:solidFill>
                  <a:srgbClr val="FF3399"/>
                </a:solidFill>
                <a:latin typeface="Curlz MT" pitchFamily="82" charset="0"/>
              </a:rPr>
              <a:t>DINAMOMETER</a:t>
            </a:r>
          </a:p>
        </p:txBody>
      </p:sp>
      <p:sp>
        <p:nvSpPr>
          <p:cNvPr id="91139" name="Rectangle 3"/>
          <p:cNvSpPr>
            <a:spLocks noGrp="1" noChangeArrowheads="1"/>
          </p:cNvSpPr>
          <p:nvPr>
            <p:ph type="body" idx="1"/>
          </p:nvPr>
        </p:nvSpPr>
        <p:spPr/>
        <p:txBody>
          <a:bodyPr/>
          <a:lstStyle/>
          <a:p>
            <a:r>
              <a:rPr lang="sv-SE">
                <a:solidFill>
                  <a:srgbClr val="990099"/>
                </a:solidFill>
                <a:latin typeface="Comic Sans MS" pitchFamily="66" charset="0"/>
              </a:rPr>
              <a:t>Dinamometer digunakan untuk mengukur besarnya gaya.</a:t>
            </a:r>
            <a:endParaRPr lang="en-US">
              <a:solidFill>
                <a:srgbClr val="990099"/>
              </a:solidFill>
              <a:latin typeface="Comic Sans MS" pitchFamily="66" charset="0"/>
            </a:endParaRPr>
          </a:p>
        </p:txBody>
      </p:sp>
      <p:pic>
        <p:nvPicPr>
          <p:cNvPr id="91140" name="Picture 15" descr="http://gurumuda.files.wordpress.com/2008/08/7f.jpg"/>
          <p:cNvPicPr>
            <a:picLocks noChangeAspect="1" noChangeArrowheads="1"/>
          </p:cNvPicPr>
          <p:nvPr/>
        </p:nvPicPr>
        <p:blipFill>
          <a:blip r:embed="rId3"/>
          <a:srcRect/>
          <a:stretch>
            <a:fillRect/>
          </a:stretch>
        </p:blipFill>
        <p:spPr bwMode="auto">
          <a:xfrm>
            <a:off x="0" y="2997200"/>
            <a:ext cx="9144000" cy="281305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1000" fill="hold"/>
                                        <p:tgtEl>
                                          <p:spTgt spid="91138"/>
                                        </p:tgtEl>
                                        <p:attrNameLst>
                                          <p:attrName>ppt_w</p:attrName>
                                        </p:attrNameLst>
                                      </p:cBhvr>
                                      <p:tavLst>
                                        <p:tav tm="0">
                                          <p:val>
                                            <p:strVal val="#ppt_w+.3"/>
                                          </p:val>
                                        </p:tav>
                                        <p:tav tm="100000">
                                          <p:val>
                                            <p:strVal val="#ppt_w"/>
                                          </p:val>
                                        </p:tav>
                                      </p:tavLst>
                                    </p:anim>
                                    <p:anim calcmode="lin" valueType="num">
                                      <p:cBhvr>
                                        <p:cTn id="8" dur="1000" fill="hold"/>
                                        <p:tgtEl>
                                          <p:spTgt spid="91138"/>
                                        </p:tgtEl>
                                        <p:attrNameLst>
                                          <p:attrName>ppt_h</p:attrName>
                                        </p:attrNameLst>
                                      </p:cBhvr>
                                      <p:tavLst>
                                        <p:tav tm="0">
                                          <p:val>
                                            <p:strVal val="#ppt_h"/>
                                          </p:val>
                                        </p:tav>
                                        <p:tav tm="100000">
                                          <p:val>
                                            <p:strVal val="#ppt_h"/>
                                          </p:val>
                                        </p:tav>
                                      </p:tavLst>
                                    </p:anim>
                                    <p:animEffect transition="in" filter="fade">
                                      <p:cBhvr>
                                        <p:cTn id="9" dur="1000"/>
                                        <p:tgtEl>
                                          <p:spTgt spid="91138"/>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1139">
                                            <p:txEl>
                                              <p:pRg st="0" end="0"/>
                                            </p:txEl>
                                          </p:spTgt>
                                        </p:tgtEl>
                                        <p:attrNameLst>
                                          <p:attrName>style.visibility</p:attrName>
                                        </p:attrNameLst>
                                      </p:cBhvr>
                                      <p:to>
                                        <p:strVal val="visible"/>
                                      </p:to>
                                    </p:set>
                                    <p:anim calcmode="lin" valueType="num">
                                      <p:cBhvr>
                                        <p:cTn id="14" dur="1000" fill="hold"/>
                                        <p:tgtEl>
                                          <p:spTgt spid="9113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9113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1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ctr"/>
            <a:r>
              <a:rPr lang="en-US" sz="4600" b="1">
                <a:solidFill>
                  <a:srgbClr val="FF3399"/>
                </a:solidFill>
                <a:latin typeface="Curlz MT" pitchFamily="82" charset="0"/>
              </a:rPr>
              <a:t>HIGROMETER</a:t>
            </a:r>
          </a:p>
        </p:txBody>
      </p:sp>
      <p:sp>
        <p:nvSpPr>
          <p:cNvPr id="92163" name="Rectangle 3"/>
          <p:cNvSpPr>
            <a:spLocks noGrp="1" noChangeArrowheads="1"/>
          </p:cNvSpPr>
          <p:nvPr>
            <p:ph type="body" idx="1"/>
          </p:nvPr>
        </p:nvSpPr>
        <p:spPr/>
        <p:txBody>
          <a:bodyPr/>
          <a:lstStyle/>
          <a:p>
            <a:r>
              <a:rPr lang="en-US">
                <a:solidFill>
                  <a:srgbClr val="990099"/>
                </a:solidFill>
                <a:latin typeface="Comic Sans MS" pitchFamily="66" charset="0"/>
              </a:rPr>
              <a:t>Higrometer digunakan untuk mengukur kelembaban udara.</a:t>
            </a:r>
          </a:p>
        </p:txBody>
      </p:sp>
      <p:pic>
        <p:nvPicPr>
          <p:cNvPr id="92164" name="Picture 16" descr="http://gurumuda.files.wordpress.com/2008/08/7g.jpg"/>
          <p:cNvPicPr>
            <a:picLocks noChangeAspect="1" noChangeArrowheads="1"/>
          </p:cNvPicPr>
          <p:nvPr/>
        </p:nvPicPr>
        <p:blipFill>
          <a:blip r:embed="rId3"/>
          <a:srcRect/>
          <a:stretch>
            <a:fillRect/>
          </a:stretch>
        </p:blipFill>
        <p:spPr bwMode="auto">
          <a:xfrm>
            <a:off x="179388" y="2924175"/>
            <a:ext cx="8964612" cy="31099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fade">
                                      <p:cBhvr>
                                        <p:cTn id="7" dur="1000"/>
                                        <p:tgtEl>
                                          <p:spTgt spid="92163">
                                            <p:txEl>
                                              <p:pRg st="0" end="0"/>
                                            </p:txEl>
                                          </p:spTgt>
                                        </p:tgtEl>
                                      </p:cBhvr>
                                    </p:animEffect>
                                    <p:anim calcmode="lin" valueType="num">
                                      <p:cBhvr>
                                        <p:cTn id="8" dur="10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79388" y="228600"/>
            <a:ext cx="8785225" cy="1219200"/>
          </a:xfrm>
        </p:spPr>
        <p:txBody>
          <a:bodyPr/>
          <a:lstStyle/>
          <a:p>
            <a:pPr algn="ctr"/>
            <a:r>
              <a:rPr lang="en-US" sz="4400" b="1">
                <a:solidFill>
                  <a:srgbClr val="FF3399"/>
                </a:solidFill>
                <a:latin typeface="Curlz MT" pitchFamily="82" charset="0"/>
              </a:rPr>
              <a:t>OHM METER dan VOLT METER</a:t>
            </a:r>
          </a:p>
        </p:txBody>
      </p:sp>
      <p:sp>
        <p:nvSpPr>
          <p:cNvPr id="93187" name="Rectangle 3"/>
          <p:cNvSpPr>
            <a:spLocks noGrp="1" noChangeArrowheads="1"/>
          </p:cNvSpPr>
          <p:nvPr>
            <p:ph type="body" idx="1"/>
          </p:nvPr>
        </p:nvSpPr>
        <p:spPr/>
        <p:txBody>
          <a:bodyPr/>
          <a:lstStyle/>
          <a:p>
            <a:r>
              <a:rPr lang="sv-SE" sz="2600">
                <a:solidFill>
                  <a:srgbClr val="990099"/>
                </a:solidFill>
                <a:latin typeface="Comic Sans MS" pitchFamily="66" charset="0"/>
              </a:rPr>
              <a:t>Ohm meter digunakan untuk mengukur tahanan ( hambatan ) listrik</a:t>
            </a:r>
          </a:p>
          <a:p>
            <a:r>
              <a:rPr lang="sv-SE" sz="2600">
                <a:solidFill>
                  <a:srgbClr val="990099"/>
                </a:solidFill>
                <a:latin typeface="Comic Sans MS" pitchFamily="66" charset="0"/>
              </a:rPr>
              <a:t>Volt meter digunakan untuk mengukur tegangan listrik.</a:t>
            </a:r>
          </a:p>
          <a:p>
            <a:r>
              <a:rPr lang="sv-SE" sz="2600">
                <a:solidFill>
                  <a:srgbClr val="990099"/>
                </a:solidFill>
                <a:latin typeface="Comic Sans MS" pitchFamily="66" charset="0"/>
              </a:rPr>
              <a:t>Ohm meter dan voltmeter dan amperemeter biasa menggunakan multimeter.</a:t>
            </a:r>
            <a:endParaRPr lang="en-US" sz="2600">
              <a:solidFill>
                <a:srgbClr val="990099"/>
              </a:solidFill>
              <a:latin typeface="Comic Sans MS" pitchFamily="66" charset="0"/>
            </a:endParaRPr>
          </a:p>
        </p:txBody>
      </p:sp>
      <p:pic>
        <p:nvPicPr>
          <p:cNvPr id="93188" name="Picture 17" descr="http://gurumuda.files.wordpress.com/2008/08/7h.jpg"/>
          <p:cNvPicPr>
            <a:picLocks noChangeAspect="1" noChangeArrowheads="1"/>
          </p:cNvPicPr>
          <p:nvPr/>
        </p:nvPicPr>
        <p:blipFill>
          <a:blip r:embed="rId3"/>
          <a:srcRect/>
          <a:stretch>
            <a:fillRect/>
          </a:stretch>
        </p:blipFill>
        <p:spPr bwMode="auto">
          <a:xfrm>
            <a:off x="179388" y="4508500"/>
            <a:ext cx="8713787" cy="233997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p:cTn id="7" dur="1000" fill="hold"/>
                                        <p:tgtEl>
                                          <p:spTgt spid="93186"/>
                                        </p:tgtEl>
                                        <p:attrNameLst>
                                          <p:attrName>ppt_x</p:attrName>
                                        </p:attrNameLst>
                                      </p:cBhvr>
                                      <p:tavLst>
                                        <p:tav tm="0">
                                          <p:val>
                                            <p:strVal val="#ppt_x-.2"/>
                                          </p:val>
                                        </p:tav>
                                        <p:tav tm="100000">
                                          <p:val>
                                            <p:strVal val="#ppt_x"/>
                                          </p:val>
                                        </p:tav>
                                      </p:tavLst>
                                    </p:anim>
                                    <p:anim calcmode="lin" valueType="num">
                                      <p:cBhvr>
                                        <p:cTn id="8" dur="1000" fill="hold"/>
                                        <p:tgtEl>
                                          <p:spTgt spid="931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18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3187">
                                            <p:txEl>
                                              <p:pRg st="0" end="0"/>
                                            </p:txEl>
                                          </p:spTgt>
                                        </p:tgtEl>
                                        <p:attrNameLst>
                                          <p:attrName>style.visibility</p:attrName>
                                        </p:attrNameLst>
                                      </p:cBhvr>
                                      <p:to>
                                        <p:strVal val="visible"/>
                                      </p:to>
                                    </p:set>
                                    <p:animEffect transition="in" filter="fade">
                                      <p:cBhvr>
                                        <p:cTn id="14" dur="500"/>
                                        <p:tgtEl>
                                          <p:spTgt spid="93187">
                                            <p:txEl>
                                              <p:pRg st="0" end="0"/>
                                            </p:txEl>
                                          </p:spTgt>
                                        </p:tgtEl>
                                      </p:cBhvr>
                                    </p:animEffect>
                                    <p:anim calcmode="lin" valueType="num">
                                      <p:cBhvr>
                                        <p:cTn id="15"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31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3187">
                                            <p:txEl>
                                              <p:pRg st="1" end="1"/>
                                            </p:txEl>
                                          </p:spTgt>
                                        </p:tgtEl>
                                        <p:attrNameLst>
                                          <p:attrName>style.visibility</p:attrName>
                                        </p:attrNameLst>
                                      </p:cBhvr>
                                      <p:to>
                                        <p:strVal val="visible"/>
                                      </p:to>
                                    </p:set>
                                    <p:animEffect transition="in" filter="fade">
                                      <p:cBhvr>
                                        <p:cTn id="21" dur="500"/>
                                        <p:tgtEl>
                                          <p:spTgt spid="93187">
                                            <p:txEl>
                                              <p:pRg st="1" end="1"/>
                                            </p:txEl>
                                          </p:spTgt>
                                        </p:tgtEl>
                                      </p:cBhvr>
                                    </p:animEffect>
                                    <p:anim calcmode="lin" valueType="num">
                                      <p:cBhvr>
                                        <p:cTn id="22"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31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93187">
                                            <p:txEl>
                                              <p:pRg st="2" end="2"/>
                                            </p:txEl>
                                          </p:spTgt>
                                        </p:tgtEl>
                                        <p:attrNameLst>
                                          <p:attrName>style.visibility</p:attrName>
                                        </p:attrNameLst>
                                      </p:cBhvr>
                                      <p:to>
                                        <p:strVal val="visible"/>
                                      </p:to>
                                    </p:set>
                                    <p:animEffect transition="in" filter="fade">
                                      <p:cBhvr>
                                        <p:cTn id="28" dur="500"/>
                                        <p:tgtEl>
                                          <p:spTgt spid="93187">
                                            <p:txEl>
                                              <p:pRg st="2" end="2"/>
                                            </p:txEl>
                                          </p:spTgt>
                                        </p:tgtEl>
                                      </p:cBhvr>
                                    </p:animEffect>
                                    <p:anim calcmode="lin" valueType="num">
                                      <p:cBhvr>
                                        <p:cTn id="2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9318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en-US" sz="4600" b="1">
                <a:solidFill>
                  <a:srgbClr val="FF3399"/>
                </a:solidFill>
                <a:latin typeface="Curlz MT" pitchFamily="82" charset="0"/>
              </a:rPr>
              <a:t>BAROMETER</a:t>
            </a:r>
          </a:p>
        </p:txBody>
      </p:sp>
      <p:sp>
        <p:nvSpPr>
          <p:cNvPr id="94211" name="Rectangle 3"/>
          <p:cNvSpPr>
            <a:spLocks noGrp="1" noChangeArrowheads="1"/>
          </p:cNvSpPr>
          <p:nvPr>
            <p:ph type="body" idx="1"/>
          </p:nvPr>
        </p:nvSpPr>
        <p:spPr/>
        <p:txBody>
          <a:bodyPr/>
          <a:lstStyle/>
          <a:p>
            <a:r>
              <a:rPr lang="sv-SE">
                <a:solidFill>
                  <a:srgbClr val="990099"/>
                </a:solidFill>
                <a:latin typeface="Comic Sans MS" pitchFamily="66" charset="0"/>
              </a:rPr>
              <a:t>Barometer digunakan untuk mengukur tekanan udara luar.</a:t>
            </a:r>
            <a:endParaRPr lang="en-US">
              <a:solidFill>
                <a:srgbClr val="990099"/>
              </a:solidFill>
              <a:latin typeface="Comic Sans MS" pitchFamily="66" charset="0"/>
            </a:endParaRPr>
          </a:p>
        </p:txBody>
      </p:sp>
      <p:pic>
        <p:nvPicPr>
          <p:cNvPr id="94212" name="Picture 18" descr="http://gurumuda.files.wordpress.com/2008/08/7i.jpg"/>
          <p:cNvPicPr>
            <a:picLocks noChangeAspect="1" noChangeArrowheads="1"/>
          </p:cNvPicPr>
          <p:nvPr/>
        </p:nvPicPr>
        <p:blipFill>
          <a:blip r:embed="rId3"/>
          <a:srcRect/>
          <a:stretch>
            <a:fillRect/>
          </a:stretch>
        </p:blipFill>
        <p:spPr bwMode="auto">
          <a:xfrm>
            <a:off x="0" y="3068638"/>
            <a:ext cx="9144000" cy="317341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p:cTn id="7" dur="500" fill="hold"/>
                                        <p:tgtEl>
                                          <p:spTgt spid="94210"/>
                                        </p:tgtEl>
                                        <p:attrNameLst>
                                          <p:attrName>ppt_w</p:attrName>
                                        </p:attrNameLst>
                                      </p:cBhvr>
                                      <p:tavLst>
                                        <p:tav tm="0">
                                          <p:val>
                                            <p:fltVal val="0"/>
                                          </p:val>
                                        </p:tav>
                                        <p:tav tm="100000">
                                          <p:val>
                                            <p:strVal val="#ppt_w"/>
                                          </p:val>
                                        </p:tav>
                                      </p:tavLst>
                                    </p:anim>
                                    <p:anim calcmode="lin" valueType="num">
                                      <p:cBhvr>
                                        <p:cTn id="8" dur="500" fill="hold"/>
                                        <p:tgtEl>
                                          <p:spTgt spid="94210"/>
                                        </p:tgtEl>
                                        <p:attrNameLst>
                                          <p:attrName>ppt_h</p:attrName>
                                        </p:attrNameLst>
                                      </p:cBhvr>
                                      <p:tavLst>
                                        <p:tav tm="0">
                                          <p:val>
                                            <p:fltVal val="0"/>
                                          </p:val>
                                        </p:tav>
                                        <p:tav tm="100000">
                                          <p:val>
                                            <p:strVal val="#ppt_h"/>
                                          </p:val>
                                        </p:tav>
                                      </p:tavLst>
                                    </p:anim>
                                    <p:anim calcmode="lin" valueType="num">
                                      <p:cBhvr>
                                        <p:cTn id="9" dur="500" fill="hold"/>
                                        <p:tgtEl>
                                          <p:spTgt spid="94210"/>
                                        </p:tgtEl>
                                        <p:attrNameLst>
                                          <p:attrName>style.rotation</p:attrName>
                                        </p:attrNameLst>
                                      </p:cBhvr>
                                      <p:tavLst>
                                        <p:tav tm="0">
                                          <p:val>
                                            <p:fltVal val="360"/>
                                          </p:val>
                                        </p:tav>
                                        <p:tav tm="100000">
                                          <p:val>
                                            <p:fltVal val="0"/>
                                          </p:val>
                                        </p:tav>
                                      </p:tavLst>
                                    </p:anim>
                                    <p:animEffect transition="in" filter="fade">
                                      <p:cBhvr>
                                        <p:cTn id="10" dur="500"/>
                                        <p:tgtEl>
                                          <p:spTgt spid="9421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94211">
                                            <p:txEl>
                                              <p:pRg st="0" end="0"/>
                                            </p:txEl>
                                          </p:spTgt>
                                        </p:tgtEl>
                                        <p:attrNameLst>
                                          <p:attrName>style.visibility</p:attrName>
                                        </p:attrNameLst>
                                      </p:cBhvr>
                                      <p:to>
                                        <p:strVal val="visible"/>
                                      </p:to>
                                    </p:set>
                                    <p:anim calcmode="lin" valueType="num">
                                      <p:cBhvr>
                                        <p:cTn id="15"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9421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9421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94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a:r>
              <a:rPr lang="en-US" sz="4600" b="1">
                <a:solidFill>
                  <a:srgbClr val="FF3399"/>
                </a:solidFill>
                <a:latin typeface="Curlz MT" pitchFamily="82" charset="0"/>
              </a:rPr>
              <a:t>HIDROMETER</a:t>
            </a:r>
          </a:p>
        </p:txBody>
      </p:sp>
      <p:sp>
        <p:nvSpPr>
          <p:cNvPr id="95235" name="Rectangle 3"/>
          <p:cNvSpPr>
            <a:spLocks noGrp="1" noChangeArrowheads="1"/>
          </p:cNvSpPr>
          <p:nvPr>
            <p:ph type="body" idx="1"/>
          </p:nvPr>
        </p:nvSpPr>
        <p:spPr>
          <a:xfrm>
            <a:off x="250825" y="1600200"/>
            <a:ext cx="8713788" cy="4530725"/>
          </a:xfrm>
        </p:spPr>
        <p:txBody>
          <a:bodyPr/>
          <a:lstStyle/>
          <a:p>
            <a:r>
              <a:rPr lang="sv-SE">
                <a:solidFill>
                  <a:srgbClr val="990099"/>
                </a:solidFill>
                <a:latin typeface="Comic Sans MS" pitchFamily="66" charset="0"/>
              </a:rPr>
              <a:t>Hidrometer digunakan untuk mengukur berat jenis larutan.</a:t>
            </a:r>
            <a:endParaRPr lang="en-US">
              <a:solidFill>
                <a:srgbClr val="990099"/>
              </a:solidFill>
              <a:latin typeface="Comic Sans MS" pitchFamily="66" charset="0"/>
            </a:endParaRPr>
          </a:p>
        </p:txBody>
      </p:sp>
      <p:pic>
        <p:nvPicPr>
          <p:cNvPr id="95237" name="Picture 19" descr="http://gurumuda.files.wordpress.com/2008/08/7j.jpg"/>
          <p:cNvPicPr>
            <a:picLocks noChangeAspect="1" noChangeArrowheads="1"/>
          </p:cNvPicPr>
          <p:nvPr/>
        </p:nvPicPr>
        <p:blipFill>
          <a:blip r:embed="rId3"/>
          <a:srcRect/>
          <a:stretch>
            <a:fillRect/>
          </a:stretch>
        </p:blipFill>
        <p:spPr bwMode="auto">
          <a:xfrm>
            <a:off x="179388" y="2924175"/>
            <a:ext cx="8785225" cy="3659188"/>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000" fill="hold"/>
                                        <p:tgtEl>
                                          <p:spTgt spid="95234"/>
                                        </p:tgtEl>
                                        <p:attrNameLst>
                                          <p:attrName>ppt_w</p:attrName>
                                        </p:attrNameLst>
                                      </p:cBhvr>
                                      <p:tavLst>
                                        <p:tav tm="0">
                                          <p:val>
                                            <p:strVal val="#ppt_w+.3"/>
                                          </p:val>
                                        </p:tav>
                                        <p:tav tm="100000">
                                          <p:val>
                                            <p:strVal val="#ppt_w"/>
                                          </p:val>
                                        </p:tav>
                                      </p:tavLst>
                                    </p:anim>
                                    <p:anim calcmode="lin" valueType="num">
                                      <p:cBhvr>
                                        <p:cTn id="8" dur="1000" fill="hold"/>
                                        <p:tgtEl>
                                          <p:spTgt spid="95234"/>
                                        </p:tgtEl>
                                        <p:attrNameLst>
                                          <p:attrName>ppt_h</p:attrName>
                                        </p:attrNameLst>
                                      </p:cBhvr>
                                      <p:tavLst>
                                        <p:tav tm="0">
                                          <p:val>
                                            <p:strVal val="#ppt_h"/>
                                          </p:val>
                                        </p:tav>
                                        <p:tav tm="100000">
                                          <p:val>
                                            <p:strVal val="#ppt_h"/>
                                          </p:val>
                                        </p:tav>
                                      </p:tavLst>
                                    </p:anim>
                                    <p:animEffect transition="in" filter="fade">
                                      <p:cBhvr>
                                        <p:cTn id="9" dur="1000"/>
                                        <p:tgtEl>
                                          <p:spTgt spid="952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5235">
                                            <p:txEl>
                                              <p:pRg st="0" end="0"/>
                                            </p:txEl>
                                          </p:spTgt>
                                        </p:tgtEl>
                                        <p:attrNameLst>
                                          <p:attrName>style.visibility</p:attrName>
                                        </p:attrNameLst>
                                      </p:cBhvr>
                                      <p:to>
                                        <p:strVal val="visible"/>
                                      </p:to>
                                    </p:set>
                                    <p:anim calcmode="lin" valueType="num">
                                      <p:cBhvr>
                                        <p:cTn id="14" dur="1000" fill="hold"/>
                                        <p:tgtEl>
                                          <p:spTgt spid="952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952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52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23850" y="404813"/>
            <a:ext cx="8488363" cy="6048375"/>
          </a:xfrm>
        </p:spPr>
        <p:txBody>
          <a:bodyPr/>
          <a:lstStyle/>
          <a:p>
            <a:pPr algn="ctr"/>
            <a:r>
              <a:rPr lang="en-US" sz="5100" b="1">
                <a:solidFill>
                  <a:srgbClr val="FF3399"/>
                </a:solidFill>
                <a:latin typeface="Curlz MT" pitchFamily="82" charset="0"/>
              </a:rPr>
              <a:t>Apa yang dimaksud dengan Pengukuran???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500" fill="hold"/>
                                        <p:tgtEl>
                                          <p:spTgt spid="69634"/>
                                        </p:tgtEl>
                                        <p:attrNameLst>
                                          <p:attrName>ppt_w</p:attrName>
                                        </p:attrNameLst>
                                      </p:cBhvr>
                                      <p:tavLst>
                                        <p:tav tm="0">
                                          <p:val>
                                            <p:fltVal val="0"/>
                                          </p:val>
                                        </p:tav>
                                        <p:tav tm="100000">
                                          <p:val>
                                            <p:strVal val="#ppt_w"/>
                                          </p:val>
                                        </p:tav>
                                      </p:tavLst>
                                    </p:anim>
                                    <p:anim calcmode="lin" valueType="num">
                                      <p:cBhvr>
                                        <p:cTn id="8" dur="500" fill="hold"/>
                                        <p:tgtEl>
                                          <p:spTgt spid="696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ctr"/>
            <a:r>
              <a:rPr lang="en-US" sz="4600" b="1">
                <a:solidFill>
                  <a:srgbClr val="FF3399"/>
                </a:solidFill>
                <a:latin typeface="Curlz MT" pitchFamily="82" charset="0"/>
              </a:rPr>
              <a:t>MANOMETER</a:t>
            </a:r>
          </a:p>
        </p:txBody>
      </p:sp>
      <p:sp>
        <p:nvSpPr>
          <p:cNvPr id="96259" name="Rectangle 3"/>
          <p:cNvSpPr>
            <a:spLocks noGrp="1" noChangeArrowheads="1"/>
          </p:cNvSpPr>
          <p:nvPr>
            <p:ph type="body" idx="1"/>
          </p:nvPr>
        </p:nvSpPr>
        <p:spPr/>
        <p:txBody>
          <a:bodyPr/>
          <a:lstStyle/>
          <a:p>
            <a:r>
              <a:rPr lang="sv-SE">
                <a:solidFill>
                  <a:srgbClr val="990099"/>
                </a:solidFill>
                <a:latin typeface="Comic Sans MS" pitchFamily="66" charset="0"/>
              </a:rPr>
              <a:t>Manometer digunakan untuk mengukur tekanan udara tertutup.</a:t>
            </a:r>
            <a:endParaRPr lang="en-US">
              <a:solidFill>
                <a:srgbClr val="990099"/>
              </a:solidFill>
              <a:latin typeface="Comic Sans MS" pitchFamily="66" charset="0"/>
            </a:endParaRPr>
          </a:p>
        </p:txBody>
      </p:sp>
      <p:pic>
        <p:nvPicPr>
          <p:cNvPr id="96260" name="Picture 20" descr="http://gurumuda.files.wordpress.com/2008/08/7k.jpg"/>
          <p:cNvPicPr>
            <a:picLocks noChangeAspect="1" noChangeArrowheads="1"/>
          </p:cNvPicPr>
          <p:nvPr/>
        </p:nvPicPr>
        <p:blipFill>
          <a:blip r:embed="rId3"/>
          <a:srcRect/>
          <a:stretch>
            <a:fillRect/>
          </a:stretch>
        </p:blipFill>
        <p:spPr bwMode="auto">
          <a:xfrm>
            <a:off x="0" y="3141663"/>
            <a:ext cx="9144000" cy="30146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500" fill="hold"/>
                                        <p:tgtEl>
                                          <p:spTgt spid="96258"/>
                                        </p:tgtEl>
                                        <p:attrNameLst>
                                          <p:attrName>ppt_w</p:attrName>
                                        </p:attrNameLst>
                                      </p:cBhvr>
                                      <p:tavLst>
                                        <p:tav tm="0">
                                          <p:val>
                                            <p:fltVal val="0"/>
                                          </p:val>
                                        </p:tav>
                                        <p:tav tm="100000">
                                          <p:val>
                                            <p:strVal val="#ppt_w"/>
                                          </p:val>
                                        </p:tav>
                                      </p:tavLst>
                                    </p:anim>
                                    <p:anim calcmode="lin" valueType="num">
                                      <p:cBhvr>
                                        <p:cTn id="8" dur="500" fill="hold"/>
                                        <p:tgtEl>
                                          <p:spTgt spid="96258"/>
                                        </p:tgtEl>
                                        <p:attrNameLst>
                                          <p:attrName>ppt_h</p:attrName>
                                        </p:attrNameLst>
                                      </p:cBhvr>
                                      <p:tavLst>
                                        <p:tav tm="0">
                                          <p:val>
                                            <p:fltVal val="0"/>
                                          </p:val>
                                        </p:tav>
                                        <p:tav tm="100000">
                                          <p:val>
                                            <p:strVal val="#ppt_h"/>
                                          </p:val>
                                        </p:tav>
                                      </p:tavLst>
                                    </p:anim>
                                    <p:animEffect transition="in" filter="fade">
                                      <p:cBhvr>
                                        <p:cTn id="9" dur="500"/>
                                        <p:tgtEl>
                                          <p:spTgt spid="9625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6259">
                                            <p:txEl>
                                              <p:pRg st="0" end="0"/>
                                            </p:txEl>
                                          </p:spTgt>
                                        </p:tgtEl>
                                        <p:attrNameLst>
                                          <p:attrName>style.visibility</p:attrName>
                                        </p:attrNameLst>
                                      </p:cBhvr>
                                      <p:to>
                                        <p:strVal val="visible"/>
                                      </p:to>
                                    </p:set>
                                    <p:animEffect transition="in" filter="fade">
                                      <p:cBhvr>
                                        <p:cTn id="14" dur="1000">
                                          <p:stCondLst>
                                            <p:cond delay="0"/>
                                          </p:stCondLst>
                                        </p:cTn>
                                        <p:tgtEl>
                                          <p:spTgt spid="962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ctr"/>
            <a:r>
              <a:rPr lang="en-US" sz="4600" b="1">
                <a:solidFill>
                  <a:srgbClr val="FF3399"/>
                </a:solidFill>
                <a:latin typeface="Curlz MT" pitchFamily="82" charset="0"/>
              </a:rPr>
              <a:t>KALORIMETER</a:t>
            </a:r>
          </a:p>
        </p:txBody>
      </p:sp>
      <p:sp>
        <p:nvSpPr>
          <p:cNvPr id="97283" name="Rectangle 3"/>
          <p:cNvSpPr>
            <a:spLocks noGrp="1" noChangeArrowheads="1"/>
          </p:cNvSpPr>
          <p:nvPr>
            <p:ph type="body" idx="1"/>
          </p:nvPr>
        </p:nvSpPr>
        <p:spPr/>
        <p:txBody>
          <a:bodyPr/>
          <a:lstStyle/>
          <a:p>
            <a:r>
              <a:rPr lang="sv-SE">
                <a:solidFill>
                  <a:srgbClr val="990099"/>
                </a:solidFill>
                <a:latin typeface="Comic Sans MS" pitchFamily="66" charset="0"/>
              </a:rPr>
              <a:t>Kalorimeter digunakan untuk mengukur besarnya kalor jenis zat.</a:t>
            </a:r>
            <a:endParaRPr lang="en-US">
              <a:solidFill>
                <a:srgbClr val="990099"/>
              </a:solidFill>
              <a:latin typeface="Comic Sans MS" pitchFamily="66" charset="0"/>
            </a:endParaRPr>
          </a:p>
        </p:txBody>
      </p:sp>
      <p:pic>
        <p:nvPicPr>
          <p:cNvPr id="97284" name="Picture 21" descr="http://gurumuda.files.wordpress.com/2008/08/7l.jpg"/>
          <p:cNvPicPr>
            <a:picLocks noChangeAspect="1" noChangeArrowheads="1"/>
          </p:cNvPicPr>
          <p:nvPr/>
        </p:nvPicPr>
        <p:blipFill>
          <a:blip r:embed="rId3"/>
          <a:srcRect/>
          <a:stretch>
            <a:fillRect/>
          </a:stretch>
        </p:blipFill>
        <p:spPr bwMode="auto">
          <a:xfrm>
            <a:off x="0" y="2997200"/>
            <a:ext cx="9144000" cy="328136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fade">
                                      <p:cBhvr>
                                        <p:cTn id="10" dur="2000"/>
                                        <p:tgtEl>
                                          <p:spTgt spid="97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lgn="ctr"/>
            <a:r>
              <a:rPr lang="en-US" sz="4400" b="1">
                <a:solidFill>
                  <a:srgbClr val="FF3399"/>
                </a:solidFill>
                <a:latin typeface="Curlz MT" pitchFamily="82" charset="0"/>
              </a:rPr>
              <a:t>KESALAHAN PENGUKURAN</a:t>
            </a:r>
          </a:p>
        </p:txBody>
      </p:sp>
      <p:sp>
        <p:nvSpPr>
          <p:cNvPr id="140291" name="Rectangle 3"/>
          <p:cNvSpPr>
            <a:spLocks noGrp="1" noChangeArrowheads="1"/>
          </p:cNvSpPr>
          <p:nvPr>
            <p:ph type="body" idx="1"/>
          </p:nvPr>
        </p:nvSpPr>
        <p:spPr/>
        <p:txBody>
          <a:bodyPr/>
          <a:lstStyle/>
          <a:p>
            <a:r>
              <a:rPr lang="en-US">
                <a:solidFill>
                  <a:srgbClr val="990099"/>
                </a:solidFill>
                <a:latin typeface="Comic Sans MS" pitchFamily="66" charset="0"/>
              </a:rPr>
              <a:t>Besaran fisika tidak dapat diukur secara pasti dengan setiap alat ukur. Hasil pengukuran selalu mempunyai derajat ketidakpastian.</a:t>
            </a:r>
          </a:p>
          <a:p>
            <a:r>
              <a:rPr lang="en-US">
                <a:solidFill>
                  <a:srgbClr val="990099"/>
                </a:solidFill>
                <a:latin typeface="Comic Sans MS" pitchFamily="66" charset="0"/>
              </a:rPr>
              <a:t>Kesalahan pengukuran dapat dibedakan menjadi 2 jenis, yaitu kesalahan sistematis dan kesalahan acak.</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fade">
                                      <p:cBhvr>
                                        <p:cTn id="7" dur="1000"/>
                                        <p:tgtEl>
                                          <p:spTgt spid="140290"/>
                                        </p:tgtEl>
                                      </p:cBhvr>
                                    </p:animEffect>
                                    <p:anim calcmode="lin" valueType="num">
                                      <p:cBhvr>
                                        <p:cTn id="8" dur="1000" fill="hold"/>
                                        <p:tgtEl>
                                          <p:spTgt spid="140290"/>
                                        </p:tgtEl>
                                        <p:attrNameLst>
                                          <p:attrName>ppt_x</p:attrName>
                                        </p:attrNameLst>
                                      </p:cBhvr>
                                      <p:tavLst>
                                        <p:tav tm="0">
                                          <p:val>
                                            <p:strVal val="#ppt_x"/>
                                          </p:val>
                                        </p:tav>
                                        <p:tav tm="100000">
                                          <p:val>
                                            <p:strVal val="#ppt_x"/>
                                          </p:val>
                                        </p:tav>
                                      </p:tavLst>
                                    </p:anim>
                                    <p:anim calcmode="lin" valueType="num">
                                      <p:cBhvr>
                                        <p:cTn id="9" dur="898" decel="100000" fill="hold"/>
                                        <p:tgtEl>
                                          <p:spTgt spid="14029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029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0291">
                                            <p:txEl>
                                              <p:pRg st="0" end="0"/>
                                            </p:txEl>
                                          </p:spTgt>
                                        </p:tgtEl>
                                        <p:attrNameLst>
                                          <p:attrName>style.visibility</p:attrName>
                                        </p:attrNameLst>
                                      </p:cBhvr>
                                      <p:to>
                                        <p:strVal val="visible"/>
                                      </p:to>
                                    </p:set>
                                    <p:animEffect transition="in" filter="fade">
                                      <p:cBhvr>
                                        <p:cTn id="15" dur="1000"/>
                                        <p:tgtEl>
                                          <p:spTgt spid="140291">
                                            <p:txEl>
                                              <p:pRg st="0" end="0"/>
                                            </p:txEl>
                                          </p:spTgt>
                                        </p:tgtEl>
                                      </p:cBhvr>
                                    </p:animEffect>
                                    <p:anim calcmode="lin" valueType="num">
                                      <p:cBhvr>
                                        <p:cTn id="16" dur="1000" fill="hold"/>
                                        <p:tgtEl>
                                          <p:spTgt spid="14029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029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029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0291">
                                            <p:txEl>
                                              <p:pRg st="1" end="1"/>
                                            </p:txEl>
                                          </p:spTgt>
                                        </p:tgtEl>
                                        <p:attrNameLst>
                                          <p:attrName>style.visibility</p:attrName>
                                        </p:attrNameLst>
                                      </p:cBhvr>
                                      <p:to>
                                        <p:strVal val="visible"/>
                                      </p:to>
                                    </p:set>
                                    <p:animEffect transition="in" filter="fade">
                                      <p:cBhvr>
                                        <p:cTn id="23" dur="1000"/>
                                        <p:tgtEl>
                                          <p:spTgt spid="140291">
                                            <p:txEl>
                                              <p:pRg st="1" end="1"/>
                                            </p:txEl>
                                          </p:spTgt>
                                        </p:tgtEl>
                                      </p:cBhvr>
                                    </p:animEffect>
                                    <p:anim calcmode="lin" valueType="num">
                                      <p:cBhvr>
                                        <p:cTn id="24" dur="10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029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0291">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lgn="ctr"/>
            <a:r>
              <a:rPr lang="en-US" sz="4400" b="1">
                <a:solidFill>
                  <a:srgbClr val="FF3399"/>
                </a:solidFill>
                <a:latin typeface="Curlz MT" pitchFamily="82" charset="0"/>
              </a:rPr>
              <a:t>KESALAHAN SISTEMATIS</a:t>
            </a:r>
          </a:p>
        </p:txBody>
      </p:sp>
      <p:sp>
        <p:nvSpPr>
          <p:cNvPr id="141315" name="Rectangle 3"/>
          <p:cNvSpPr>
            <a:spLocks noGrp="1" noChangeArrowheads="1"/>
          </p:cNvSpPr>
          <p:nvPr>
            <p:ph type="body" idx="1"/>
          </p:nvPr>
        </p:nvSpPr>
        <p:spPr>
          <a:xfrm>
            <a:off x="457200" y="1268413"/>
            <a:ext cx="8229600" cy="5256212"/>
          </a:xfrm>
        </p:spPr>
        <p:txBody>
          <a:bodyPr/>
          <a:lstStyle/>
          <a:p>
            <a:r>
              <a:rPr lang="en-US" sz="2800">
                <a:solidFill>
                  <a:srgbClr val="990099"/>
                </a:solidFill>
                <a:latin typeface="Comic Sans MS" pitchFamily="66" charset="0"/>
              </a:rPr>
              <a:t>Kesalahan sistematik adalah kesalahan yang sebab-sebabnya dapat diidentifikasi dan secara prinsip dapat dieliminasi.</a:t>
            </a:r>
          </a:p>
          <a:p>
            <a:r>
              <a:rPr lang="en-US" sz="2800">
                <a:solidFill>
                  <a:srgbClr val="990099"/>
                </a:solidFill>
                <a:latin typeface="Comic Sans MS" pitchFamily="66" charset="0"/>
              </a:rPr>
              <a:t>Kesalahan sistematis akan menghasilkan setiap bacaan yang diambil menjadi salah dalam satu arah.</a:t>
            </a:r>
          </a:p>
          <a:p>
            <a:r>
              <a:rPr lang="en-US" sz="2800">
                <a:solidFill>
                  <a:srgbClr val="990099"/>
                </a:solidFill>
                <a:latin typeface="Comic Sans MS" pitchFamily="66" charset="0"/>
              </a:rPr>
              <a:t>Sumber kesalahan sistematis antaralain:</a:t>
            </a:r>
          </a:p>
          <a:p>
            <a:pPr lvl="1"/>
            <a:r>
              <a:rPr lang="en-US" sz="2800">
                <a:solidFill>
                  <a:srgbClr val="990099"/>
                </a:solidFill>
                <a:latin typeface="Comic Sans MS" pitchFamily="66" charset="0"/>
              </a:rPr>
              <a:t>Kesalahan Alat</a:t>
            </a:r>
          </a:p>
          <a:p>
            <a:pPr lvl="1"/>
            <a:r>
              <a:rPr lang="en-US" sz="2800">
                <a:solidFill>
                  <a:srgbClr val="990099"/>
                </a:solidFill>
                <a:latin typeface="Comic Sans MS" pitchFamily="66" charset="0"/>
              </a:rPr>
              <a:t>Kesalahan Pengamatan</a:t>
            </a:r>
          </a:p>
          <a:p>
            <a:pPr lvl="1"/>
            <a:r>
              <a:rPr lang="en-US" sz="2800">
                <a:solidFill>
                  <a:srgbClr val="990099"/>
                </a:solidFill>
                <a:latin typeface="Comic Sans MS" pitchFamily="66" charset="0"/>
              </a:rPr>
              <a:t>Kesalahan Lingkungan</a:t>
            </a:r>
          </a:p>
          <a:p>
            <a:pPr lvl="1"/>
            <a:r>
              <a:rPr lang="en-US" sz="2800">
                <a:solidFill>
                  <a:srgbClr val="990099"/>
                </a:solidFill>
                <a:latin typeface="Comic Sans MS" pitchFamily="66" charset="0"/>
              </a:rPr>
              <a:t>Kesalahan Teoretis</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p:cTn id="7" dur="1000" fill="hold"/>
                                        <p:tgtEl>
                                          <p:spTgt spid="141314"/>
                                        </p:tgtEl>
                                        <p:attrNameLst>
                                          <p:attrName>ppt_w</p:attrName>
                                        </p:attrNameLst>
                                      </p:cBhvr>
                                      <p:tavLst>
                                        <p:tav tm="0">
                                          <p:val>
                                            <p:strVal val="#ppt_w+.3"/>
                                          </p:val>
                                        </p:tav>
                                        <p:tav tm="100000">
                                          <p:val>
                                            <p:strVal val="#ppt_w"/>
                                          </p:val>
                                        </p:tav>
                                      </p:tavLst>
                                    </p:anim>
                                    <p:anim calcmode="lin" valueType="num">
                                      <p:cBhvr>
                                        <p:cTn id="8" dur="1000" fill="hold"/>
                                        <p:tgtEl>
                                          <p:spTgt spid="141314"/>
                                        </p:tgtEl>
                                        <p:attrNameLst>
                                          <p:attrName>ppt_h</p:attrName>
                                        </p:attrNameLst>
                                      </p:cBhvr>
                                      <p:tavLst>
                                        <p:tav tm="0">
                                          <p:val>
                                            <p:strVal val="#ppt_h"/>
                                          </p:val>
                                        </p:tav>
                                        <p:tav tm="100000">
                                          <p:val>
                                            <p:strVal val="#ppt_h"/>
                                          </p:val>
                                        </p:tav>
                                      </p:tavLst>
                                    </p:anim>
                                    <p:animEffect transition="in" filter="fade">
                                      <p:cBhvr>
                                        <p:cTn id="9" dur="1000"/>
                                        <p:tgtEl>
                                          <p:spTgt spid="14131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41315">
                                            <p:txEl>
                                              <p:pRg st="0" end="0"/>
                                            </p:txEl>
                                          </p:spTgt>
                                        </p:tgtEl>
                                        <p:attrNameLst>
                                          <p:attrName>style.visibility</p:attrName>
                                        </p:attrNameLst>
                                      </p:cBhvr>
                                      <p:to>
                                        <p:strVal val="visible"/>
                                      </p:to>
                                    </p:set>
                                    <p:anim calcmode="lin" valueType="num">
                                      <p:cBhvr>
                                        <p:cTn id="14" dur="1000" fill="hold"/>
                                        <p:tgtEl>
                                          <p:spTgt spid="14131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4131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413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41315">
                                            <p:txEl>
                                              <p:pRg st="1" end="1"/>
                                            </p:txEl>
                                          </p:spTgt>
                                        </p:tgtEl>
                                        <p:attrNameLst>
                                          <p:attrName>style.visibility</p:attrName>
                                        </p:attrNameLst>
                                      </p:cBhvr>
                                      <p:to>
                                        <p:strVal val="visible"/>
                                      </p:to>
                                    </p:set>
                                    <p:anim calcmode="lin" valueType="num">
                                      <p:cBhvr>
                                        <p:cTn id="21" dur="1000" fill="hold"/>
                                        <p:tgtEl>
                                          <p:spTgt spid="141315">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4131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4131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41315">
                                            <p:txEl>
                                              <p:pRg st="2" end="2"/>
                                            </p:txEl>
                                          </p:spTgt>
                                        </p:tgtEl>
                                        <p:attrNameLst>
                                          <p:attrName>style.visibility</p:attrName>
                                        </p:attrNameLst>
                                      </p:cBhvr>
                                      <p:to>
                                        <p:strVal val="visible"/>
                                      </p:to>
                                    </p:set>
                                    <p:anim calcmode="lin" valueType="num">
                                      <p:cBhvr>
                                        <p:cTn id="28" dur="1000" fill="hold"/>
                                        <p:tgtEl>
                                          <p:spTgt spid="141315">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4131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41315">
                                            <p:txEl>
                                              <p:pRg st="2" end="2"/>
                                            </p:txEl>
                                          </p:spTgt>
                                        </p:tgtEl>
                                      </p:cBhvr>
                                    </p:animEffect>
                                  </p:childTnLst>
                                </p:cTn>
                              </p:par>
                              <p:par>
                                <p:cTn id="31" presetID="50" presetClass="entr" presetSubtype="0" decel="100000" fill="hold" grpId="0" nodeType="withEffect">
                                  <p:stCondLst>
                                    <p:cond delay="0"/>
                                  </p:stCondLst>
                                  <p:childTnLst>
                                    <p:set>
                                      <p:cBhvr>
                                        <p:cTn id="32" dur="1" fill="hold">
                                          <p:stCondLst>
                                            <p:cond delay="0"/>
                                          </p:stCondLst>
                                        </p:cTn>
                                        <p:tgtEl>
                                          <p:spTgt spid="141315">
                                            <p:txEl>
                                              <p:pRg st="3" end="3"/>
                                            </p:txEl>
                                          </p:spTgt>
                                        </p:tgtEl>
                                        <p:attrNameLst>
                                          <p:attrName>style.visibility</p:attrName>
                                        </p:attrNameLst>
                                      </p:cBhvr>
                                      <p:to>
                                        <p:strVal val="visible"/>
                                      </p:to>
                                    </p:set>
                                    <p:anim calcmode="lin" valueType="num">
                                      <p:cBhvr>
                                        <p:cTn id="33" dur="1000" fill="hold"/>
                                        <p:tgtEl>
                                          <p:spTgt spid="141315">
                                            <p:txEl>
                                              <p:pRg st="3" end="3"/>
                                            </p:txEl>
                                          </p:spTgt>
                                        </p:tgtEl>
                                        <p:attrNameLst>
                                          <p:attrName>ppt_w</p:attrName>
                                        </p:attrNameLst>
                                      </p:cBhvr>
                                      <p:tavLst>
                                        <p:tav tm="0">
                                          <p:val>
                                            <p:strVal val="#ppt_w+.3"/>
                                          </p:val>
                                        </p:tav>
                                        <p:tav tm="100000">
                                          <p:val>
                                            <p:strVal val="#ppt_w"/>
                                          </p:val>
                                        </p:tav>
                                      </p:tavLst>
                                    </p:anim>
                                    <p:anim calcmode="lin" valueType="num">
                                      <p:cBhvr>
                                        <p:cTn id="34" dur="1000" fill="hold"/>
                                        <p:tgtEl>
                                          <p:spTgt spid="141315">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141315">
                                            <p:txEl>
                                              <p:pRg st="3" end="3"/>
                                            </p:txEl>
                                          </p:spTgt>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141315">
                                            <p:txEl>
                                              <p:pRg st="4" end="4"/>
                                            </p:txEl>
                                          </p:spTgt>
                                        </p:tgtEl>
                                        <p:attrNameLst>
                                          <p:attrName>style.visibility</p:attrName>
                                        </p:attrNameLst>
                                      </p:cBhvr>
                                      <p:to>
                                        <p:strVal val="visible"/>
                                      </p:to>
                                    </p:set>
                                    <p:anim calcmode="lin" valueType="num">
                                      <p:cBhvr>
                                        <p:cTn id="38" dur="1000" fill="hold"/>
                                        <p:tgtEl>
                                          <p:spTgt spid="141315">
                                            <p:txEl>
                                              <p:pRg st="4" end="4"/>
                                            </p:txEl>
                                          </p:spTgt>
                                        </p:tgtEl>
                                        <p:attrNameLst>
                                          <p:attrName>ppt_w</p:attrName>
                                        </p:attrNameLst>
                                      </p:cBhvr>
                                      <p:tavLst>
                                        <p:tav tm="0">
                                          <p:val>
                                            <p:strVal val="#ppt_w+.3"/>
                                          </p:val>
                                        </p:tav>
                                        <p:tav tm="100000">
                                          <p:val>
                                            <p:strVal val="#ppt_w"/>
                                          </p:val>
                                        </p:tav>
                                      </p:tavLst>
                                    </p:anim>
                                    <p:anim calcmode="lin" valueType="num">
                                      <p:cBhvr>
                                        <p:cTn id="39" dur="1000" fill="hold"/>
                                        <p:tgtEl>
                                          <p:spTgt spid="141315">
                                            <p:txEl>
                                              <p:pRg st="4" end="4"/>
                                            </p:txEl>
                                          </p:spTgt>
                                        </p:tgtEl>
                                        <p:attrNameLst>
                                          <p:attrName>ppt_h</p:attrName>
                                        </p:attrNameLst>
                                      </p:cBhvr>
                                      <p:tavLst>
                                        <p:tav tm="0">
                                          <p:val>
                                            <p:strVal val="#ppt_h"/>
                                          </p:val>
                                        </p:tav>
                                        <p:tav tm="100000">
                                          <p:val>
                                            <p:strVal val="#ppt_h"/>
                                          </p:val>
                                        </p:tav>
                                      </p:tavLst>
                                    </p:anim>
                                    <p:animEffect transition="in" filter="fade">
                                      <p:cBhvr>
                                        <p:cTn id="40" dur="1000"/>
                                        <p:tgtEl>
                                          <p:spTgt spid="141315">
                                            <p:txEl>
                                              <p:pRg st="4" end="4"/>
                                            </p:txEl>
                                          </p:spTgt>
                                        </p:tgtEl>
                                      </p:cBhvr>
                                    </p:animEffect>
                                  </p:childTnLst>
                                </p:cTn>
                              </p:par>
                              <p:par>
                                <p:cTn id="41" presetID="50" presetClass="entr" presetSubtype="0" decel="100000" fill="hold" grpId="0" nodeType="withEffect">
                                  <p:stCondLst>
                                    <p:cond delay="0"/>
                                  </p:stCondLst>
                                  <p:childTnLst>
                                    <p:set>
                                      <p:cBhvr>
                                        <p:cTn id="42" dur="1" fill="hold">
                                          <p:stCondLst>
                                            <p:cond delay="0"/>
                                          </p:stCondLst>
                                        </p:cTn>
                                        <p:tgtEl>
                                          <p:spTgt spid="141315">
                                            <p:txEl>
                                              <p:pRg st="5" end="5"/>
                                            </p:txEl>
                                          </p:spTgt>
                                        </p:tgtEl>
                                        <p:attrNameLst>
                                          <p:attrName>style.visibility</p:attrName>
                                        </p:attrNameLst>
                                      </p:cBhvr>
                                      <p:to>
                                        <p:strVal val="visible"/>
                                      </p:to>
                                    </p:set>
                                    <p:anim calcmode="lin" valueType="num">
                                      <p:cBhvr>
                                        <p:cTn id="43" dur="1000" fill="hold"/>
                                        <p:tgtEl>
                                          <p:spTgt spid="141315">
                                            <p:txEl>
                                              <p:pRg st="5" end="5"/>
                                            </p:txEl>
                                          </p:spTgt>
                                        </p:tgtEl>
                                        <p:attrNameLst>
                                          <p:attrName>ppt_w</p:attrName>
                                        </p:attrNameLst>
                                      </p:cBhvr>
                                      <p:tavLst>
                                        <p:tav tm="0">
                                          <p:val>
                                            <p:strVal val="#ppt_w+.3"/>
                                          </p:val>
                                        </p:tav>
                                        <p:tav tm="100000">
                                          <p:val>
                                            <p:strVal val="#ppt_w"/>
                                          </p:val>
                                        </p:tav>
                                      </p:tavLst>
                                    </p:anim>
                                    <p:anim calcmode="lin" valueType="num">
                                      <p:cBhvr>
                                        <p:cTn id="44" dur="1000" fill="hold"/>
                                        <p:tgtEl>
                                          <p:spTgt spid="141315">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141315">
                                            <p:txEl>
                                              <p:pRg st="5" end="5"/>
                                            </p:txEl>
                                          </p:spTgt>
                                        </p:tgtEl>
                                      </p:cBhvr>
                                    </p:animEffect>
                                  </p:childTnLst>
                                </p:cTn>
                              </p:par>
                              <p:par>
                                <p:cTn id="46" presetID="50" presetClass="entr" presetSubtype="0" decel="100000" fill="hold" grpId="0" nodeType="withEffect">
                                  <p:stCondLst>
                                    <p:cond delay="0"/>
                                  </p:stCondLst>
                                  <p:childTnLst>
                                    <p:set>
                                      <p:cBhvr>
                                        <p:cTn id="47" dur="1" fill="hold">
                                          <p:stCondLst>
                                            <p:cond delay="0"/>
                                          </p:stCondLst>
                                        </p:cTn>
                                        <p:tgtEl>
                                          <p:spTgt spid="141315">
                                            <p:txEl>
                                              <p:pRg st="6" end="6"/>
                                            </p:txEl>
                                          </p:spTgt>
                                        </p:tgtEl>
                                        <p:attrNameLst>
                                          <p:attrName>style.visibility</p:attrName>
                                        </p:attrNameLst>
                                      </p:cBhvr>
                                      <p:to>
                                        <p:strVal val="visible"/>
                                      </p:to>
                                    </p:set>
                                    <p:anim calcmode="lin" valueType="num">
                                      <p:cBhvr>
                                        <p:cTn id="48" dur="1000" fill="hold"/>
                                        <p:tgtEl>
                                          <p:spTgt spid="141315">
                                            <p:txEl>
                                              <p:pRg st="6" end="6"/>
                                            </p:txEl>
                                          </p:spTgt>
                                        </p:tgtEl>
                                        <p:attrNameLst>
                                          <p:attrName>ppt_w</p:attrName>
                                        </p:attrNameLst>
                                      </p:cBhvr>
                                      <p:tavLst>
                                        <p:tav tm="0">
                                          <p:val>
                                            <p:strVal val="#ppt_w+.3"/>
                                          </p:val>
                                        </p:tav>
                                        <p:tav tm="100000">
                                          <p:val>
                                            <p:strVal val="#ppt_w"/>
                                          </p:val>
                                        </p:tav>
                                      </p:tavLst>
                                    </p:anim>
                                    <p:anim calcmode="lin" valueType="num">
                                      <p:cBhvr>
                                        <p:cTn id="49" dur="1000" fill="hold"/>
                                        <p:tgtEl>
                                          <p:spTgt spid="141315">
                                            <p:txEl>
                                              <p:pRg st="6" end="6"/>
                                            </p:txEl>
                                          </p:spTgt>
                                        </p:tgtEl>
                                        <p:attrNameLst>
                                          <p:attrName>ppt_h</p:attrName>
                                        </p:attrNameLst>
                                      </p:cBhvr>
                                      <p:tavLst>
                                        <p:tav tm="0">
                                          <p:val>
                                            <p:strVal val="#ppt_h"/>
                                          </p:val>
                                        </p:tav>
                                        <p:tav tm="100000">
                                          <p:val>
                                            <p:strVal val="#ppt_h"/>
                                          </p:val>
                                        </p:tav>
                                      </p:tavLst>
                                    </p:anim>
                                    <p:animEffect transition="in" filter="fade">
                                      <p:cBhvr>
                                        <p:cTn id="50" dur="1000"/>
                                        <p:tgtEl>
                                          <p:spTgt spid="141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ctr"/>
            <a:r>
              <a:rPr lang="en-US" sz="4400" b="1">
                <a:solidFill>
                  <a:srgbClr val="FF3399"/>
                </a:solidFill>
                <a:latin typeface="Curlz MT" pitchFamily="82" charset="0"/>
              </a:rPr>
              <a:t>KESALAHAN ACAK</a:t>
            </a:r>
          </a:p>
        </p:txBody>
      </p:sp>
      <p:sp>
        <p:nvSpPr>
          <p:cNvPr id="142339" name="Rectangle 3"/>
          <p:cNvSpPr>
            <a:spLocks noGrp="1" noChangeArrowheads="1"/>
          </p:cNvSpPr>
          <p:nvPr>
            <p:ph type="body" idx="1"/>
          </p:nvPr>
        </p:nvSpPr>
        <p:spPr>
          <a:xfrm>
            <a:off x="250825" y="1600200"/>
            <a:ext cx="8569325" cy="4530725"/>
          </a:xfrm>
        </p:spPr>
        <p:txBody>
          <a:bodyPr/>
          <a:lstStyle/>
          <a:p>
            <a:r>
              <a:rPr lang="en-US">
                <a:solidFill>
                  <a:srgbClr val="990099"/>
                </a:solidFill>
                <a:latin typeface="Comic Sans MS" pitchFamily="66" charset="0"/>
              </a:rPr>
              <a:t>Kesalahan acak menghasilkan hamburan data disekitar nilai rata-rata. Data mempunyai kesempatan yang sama menjadi positif atau negatif. Sumber kesalahan acak sering tidak dapt diidentifikasi. Kesalahan acak sering dapat dikuantitasi melalui analisis statistik, sehingga efek kesalahan acak terhadap besaran atau hukum fisika dapat ditentukan.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dissolve">
                                      <p:cBhvr>
                                        <p:cTn id="7" dur="500"/>
                                        <p:tgtEl>
                                          <p:spTgt spid="1423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2339">
                                            <p:txEl>
                                              <p:pRg st="0" end="0"/>
                                            </p:txEl>
                                          </p:spTgt>
                                        </p:tgtEl>
                                        <p:attrNameLst>
                                          <p:attrName>style.visibility</p:attrName>
                                        </p:attrNameLst>
                                      </p:cBhvr>
                                      <p:to>
                                        <p:strVal val="visible"/>
                                      </p:to>
                                    </p:set>
                                    <p:animEffect transition="in" filter="dissolve">
                                      <p:cBhvr>
                                        <p:cTn id="12" dur="500"/>
                                        <p:tgtEl>
                                          <p:spTgt spid="142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50825" y="692150"/>
            <a:ext cx="8642350" cy="5581650"/>
          </a:xfrm>
        </p:spPr>
        <p:txBody>
          <a:bodyPr/>
          <a:lstStyle/>
          <a:p>
            <a:pPr>
              <a:lnSpc>
                <a:spcPct val="90000"/>
              </a:lnSpc>
            </a:pPr>
            <a:r>
              <a:rPr lang="en-US">
                <a:solidFill>
                  <a:srgbClr val="990099"/>
                </a:solidFill>
                <a:latin typeface="Comic Sans MS" pitchFamily="66" charset="0"/>
              </a:rPr>
              <a:t>Kesalahan acak dihasilkan dari ketidakmampuan pengamat untuk mengulangi pengukuran secara presisi. Ada metode statistik baku untuk mengatasi kesalahan acak. Hal ini dapat memberikan simpangan baku untuk serangkaian bacaan, tetapi ketika jumlah bacaan tidak terlalu besar maka metode ini jadi bermanfaat untuk mendapatkan nilai pendekatan dari kesalahan tanpa melakukan analisis statistik formal, yaitu perbedaan mutlak antar nilai individual dan nilai rata-rata.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fade">
                                      <p:cBhvr>
                                        <p:cTn id="7" dur="1000"/>
                                        <p:tgtEl>
                                          <p:spTgt spid="143363">
                                            <p:txEl>
                                              <p:pRg st="0" end="0"/>
                                            </p:txEl>
                                          </p:spTgt>
                                        </p:tgtEl>
                                      </p:cBhvr>
                                    </p:animEffect>
                                    <p:anim calcmode="lin" valueType="num">
                                      <p:cBhvr>
                                        <p:cTn id="8" dur="1000" fill="hold"/>
                                        <p:tgtEl>
                                          <p:spTgt spid="143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50825" y="188913"/>
            <a:ext cx="8561388" cy="1042987"/>
          </a:xfrm>
        </p:spPr>
        <p:txBody>
          <a:bodyPr/>
          <a:lstStyle/>
          <a:p>
            <a:pPr algn="ctr"/>
            <a:r>
              <a:rPr lang="sv-SE" sz="4600" b="1">
                <a:solidFill>
                  <a:srgbClr val="FF3399"/>
                </a:solidFill>
                <a:latin typeface="Curlz MT" pitchFamily="82" charset="0"/>
              </a:rPr>
              <a:t>Istilah dalam Pengukuran</a:t>
            </a:r>
            <a:endParaRPr lang="en-US" sz="4600" i="1">
              <a:solidFill>
                <a:srgbClr val="FF3399"/>
              </a:solidFill>
              <a:latin typeface="Curlz MT" pitchFamily="82" charset="0"/>
            </a:endParaRPr>
          </a:p>
        </p:txBody>
      </p:sp>
      <p:sp>
        <p:nvSpPr>
          <p:cNvPr id="98307" name="Rectangle 3"/>
          <p:cNvSpPr>
            <a:spLocks noGrp="1" noChangeArrowheads="1"/>
          </p:cNvSpPr>
          <p:nvPr>
            <p:ph type="body" idx="1"/>
          </p:nvPr>
        </p:nvSpPr>
        <p:spPr>
          <a:xfrm>
            <a:off x="250825" y="1052513"/>
            <a:ext cx="8588375" cy="5616575"/>
          </a:xfrm>
        </p:spPr>
        <p:txBody>
          <a:bodyPr/>
          <a:lstStyle/>
          <a:p>
            <a:pPr>
              <a:lnSpc>
                <a:spcPct val="80000"/>
              </a:lnSpc>
            </a:pPr>
            <a:r>
              <a:rPr lang="sv-SE" sz="3000" i="1">
                <a:solidFill>
                  <a:srgbClr val="990099"/>
                </a:solidFill>
                <a:latin typeface="Comic Sans MS" pitchFamily="66" charset="0"/>
              </a:rPr>
              <a:t>Ketelitian </a:t>
            </a:r>
            <a:r>
              <a:rPr lang="sv-SE" sz="3000">
                <a:solidFill>
                  <a:srgbClr val="990099"/>
                </a:solidFill>
                <a:latin typeface="Comic Sans MS" pitchFamily="66" charset="0"/>
              </a:rPr>
              <a:t>adalah suatu ukuran yang menyatakan tingkat pendekatan dari nilai yang diukur terhadap nilai benar x0.</a:t>
            </a:r>
          </a:p>
          <a:p>
            <a:pPr>
              <a:lnSpc>
                <a:spcPct val="80000"/>
              </a:lnSpc>
            </a:pPr>
            <a:endParaRPr lang="sv-SE" sz="3000" i="1">
              <a:solidFill>
                <a:srgbClr val="990099"/>
              </a:solidFill>
              <a:latin typeface="Comic Sans MS" pitchFamily="66" charset="0"/>
            </a:endParaRPr>
          </a:p>
          <a:p>
            <a:pPr>
              <a:lnSpc>
                <a:spcPct val="80000"/>
              </a:lnSpc>
            </a:pPr>
            <a:r>
              <a:rPr lang="sv-SE" sz="3000" i="1">
                <a:solidFill>
                  <a:srgbClr val="990099"/>
                </a:solidFill>
                <a:latin typeface="Comic Sans MS" pitchFamily="66" charset="0"/>
              </a:rPr>
              <a:t>Kepekaan</a:t>
            </a:r>
            <a:r>
              <a:rPr lang="sv-SE" sz="3000">
                <a:solidFill>
                  <a:srgbClr val="990099"/>
                </a:solidFill>
                <a:latin typeface="Comic Sans MS" pitchFamily="66" charset="0"/>
              </a:rPr>
              <a:t> adalah ukuran minimal yang masih dapat dikenal oleh instrumen/alat ukur.</a:t>
            </a:r>
          </a:p>
          <a:p>
            <a:pPr>
              <a:lnSpc>
                <a:spcPct val="80000"/>
              </a:lnSpc>
              <a:buFont typeface="Wingdings" pitchFamily="2" charset="2"/>
              <a:buNone/>
            </a:pPr>
            <a:endParaRPr lang="sv-SE" sz="3000" i="1">
              <a:solidFill>
                <a:srgbClr val="990099"/>
              </a:solidFill>
              <a:latin typeface="Comic Sans MS" pitchFamily="66" charset="0"/>
            </a:endParaRPr>
          </a:p>
          <a:p>
            <a:pPr>
              <a:lnSpc>
                <a:spcPct val="80000"/>
              </a:lnSpc>
            </a:pPr>
            <a:r>
              <a:rPr lang="sv-SE" sz="3000" i="1">
                <a:solidFill>
                  <a:srgbClr val="990099"/>
                </a:solidFill>
                <a:latin typeface="Comic Sans MS" pitchFamily="66" charset="0"/>
              </a:rPr>
              <a:t>Ketepatan (akurasi)</a:t>
            </a:r>
            <a:r>
              <a:rPr lang="sv-SE" sz="3000">
                <a:solidFill>
                  <a:srgbClr val="990099"/>
                </a:solidFill>
                <a:latin typeface="Comic Sans MS" pitchFamily="66" charset="0"/>
              </a:rPr>
              <a:t> adalah suatu ukuran kemampuan untuk mendapatkan hasil pengukuran yang sama. Dengan memberikan suatu nilai tertentu pada besaran fisis, ketepatan merupakan suatu ukuran yang menunjukkan perbedaan hasil-hasil pengukuran pada pengukuran berulang.</a:t>
            </a:r>
            <a:endParaRPr lang="en-US" sz="3000">
              <a:solidFill>
                <a:srgbClr val="990099"/>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fade">
                                      <p:cBhvr>
                                        <p:cTn id="7" dur="1000"/>
                                        <p:tgtEl>
                                          <p:spTgt spid="98306"/>
                                        </p:tgtEl>
                                      </p:cBhvr>
                                    </p:animEffect>
                                    <p:anim calcmode="lin" valueType="num">
                                      <p:cBhvr>
                                        <p:cTn id="8" dur="1000" fill="hold"/>
                                        <p:tgtEl>
                                          <p:spTgt spid="98306"/>
                                        </p:tgtEl>
                                        <p:attrNameLst>
                                          <p:attrName>ppt_x</p:attrName>
                                        </p:attrNameLst>
                                      </p:cBhvr>
                                      <p:tavLst>
                                        <p:tav tm="0">
                                          <p:val>
                                            <p:strVal val="#ppt_x"/>
                                          </p:val>
                                        </p:tav>
                                        <p:tav tm="100000">
                                          <p:val>
                                            <p:strVal val="#ppt_x"/>
                                          </p:val>
                                        </p:tav>
                                      </p:tavLst>
                                    </p:anim>
                                    <p:anim calcmode="lin" valueType="num">
                                      <p:cBhvr>
                                        <p:cTn id="9" dur="1000" fill="hold"/>
                                        <p:tgtEl>
                                          <p:spTgt spid="983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98307">
                                            <p:txEl>
                                              <p:pRg st="4" end="4"/>
                                            </p:txEl>
                                          </p:spTgt>
                                        </p:tgtEl>
                                        <p:attrNameLst>
                                          <p:attrName>style.visibility</p:attrName>
                                        </p:attrNameLst>
                                      </p:cBhvr>
                                      <p:to>
                                        <p:strVal val="visible"/>
                                      </p:to>
                                    </p:set>
                                    <p:anim calcmode="lin" valueType="num">
                                      <p:cBhvr additive="base">
                                        <p:cTn id="14" dur="1000" fill="hold">
                                          <p:stCondLst>
                                            <p:cond delay="0"/>
                                          </p:stCondLst>
                                        </p:cTn>
                                        <p:tgtEl>
                                          <p:spTgt spid="98307">
                                            <p:txEl>
                                              <p:pRg st="4" end="4"/>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9830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98307">
                                            <p:txEl>
                                              <p:pRg st="2" end="2"/>
                                            </p:txEl>
                                          </p:spTgt>
                                        </p:tgtEl>
                                        <p:attrNameLst>
                                          <p:attrName>style.visibility</p:attrName>
                                        </p:attrNameLst>
                                      </p:cBhvr>
                                      <p:to>
                                        <p:strVal val="visible"/>
                                      </p:to>
                                    </p:set>
                                    <p:anim calcmode="lin" valueType="num">
                                      <p:cBhvr additive="base">
                                        <p:cTn id="20" dur="1000" fill="hold">
                                          <p:stCondLst>
                                            <p:cond delay="0"/>
                                          </p:stCondLst>
                                        </p:cTn>
                                        <p:tgtEl>
                                          <p:spTgt spid="98307">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9830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98307">
                                            <p:txEl>
                                              <p:pRg st="0" end="0"/>
                                            </p:txEl>
                                          </p:spTgt>
                                        </p:tgtEl>
                                        <p:attrNameLst>
                                          <p:attrName>style.visibility</p:attrName>
                                        </p:attrNameLst>
                                      </p:cBhvr>
                                      <p:to>
                                        <p:strVal val="visible"/>
                                      </p:to>
                                    </p:set>
                                    <p:anim calcmode="lin" valueType="num">
                                      <p:cBhvr additive="base">
                                        <p:cTn id="26" dur="1000" fill="hold">
                                          <p:stCondLst>
                                            <p:cond delay="0"/>
                                          </p:stCondLst>
                                        </p:cTn>
                                        <p:tgtEl>
                                          <p:spTgt spid="98307">
                                            <p:txEl>
                                              <p:pRg st="0" end="0"/>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9830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rev="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188913"/>
            <a:ext cx="9144000" cy="981075"/>
          </a:xfrm>
        </p:spPr>
        <p:txBody>
          <a:bodyPr/>
          <a:lstStyle/>
          <a:p>
            <a:pPr algn="ctr"/>
            <a:r>
              <a:rPr lang="sv-SE" b="1">
                <a:solidFill>
                  <a:srgbClr val="FF3399"/>
                </a:solidFill>
                <a:latin typeface="Curlz MT" pitchFamily="82" charset="0"/>
              </a:rPr>
              <a:t>AKURASI / KETELITIAN </a:t>
            </a:r>
            <a:br>
              <a:rPr lang="sv-SE" b="1">
                <a:solidFill>
                  <a:srgbClr val="FF3399"/>
                </a:solidFill>
                <a:latin typeface="Curlz MT" pitchFamily="82" charset="0"/>
              </a:rPr>
            </a:br>
            <a:r>
              <a:rPr lang="sv-SE" b="1">
                <a:solidFill>
                  <a:srgbClr val="FF3399"/>
                </a:solidFill>
                <a:latin typeface="Curlz MT" pitchFamily="82" charset="0"/>
              </a:rPr>
              <a:t>HASIL PENGUKURAN</a:t>
            </a:r>
            <a:endParaRPr lang="en-US" b="1">
              <a:solidFill>
                <a:srgbClr val="FF3399"/>
              </a:solidFill>
              <a:latin typeface="Curlz MT" pitchFamily="82" charset="0"/>
            </a:endParaRPr>
          </a:p>
        </p:txBody>
      </p:sp>
      <p:sp>
        <p:nvSpPr>
          <p:cNvPr id="99331" name="Rectangle 3"/>
          <p:cNvSpPr>
            <a:spLocks noGrp="1" noChangeArrowheads="1"/>
          </p:cNvSpPr>
          <p:nvPr>
            <p:ph type="body" idx="1"/>
          </p:nvPr>
        </p:nvSpPr>
        <p:spPr>
          <a:xfrm>
            <a:off x="250825" y="1268413"/>
            <a:ext cx="8615363" cy="5400675"/>
          </a:xfrm>
        </p:spPr>
        <p:txBody>
          <a:bodyPr/>
          <a:lstStyle/>
          <a:p>
            <a:pPr>
              <a:lnSpc>
                <a:spcPct val="80000"/>
              </a:lnSpc>
            </a:pPr>
            <a:r>
              <a:rPr lang="sv-SE" sz="2600">
                <a:solidFill>
                  <a:srgbClr val="990099"/>
                </a:solidFill>
                <a:latin typeface="Comic Sans MS" pitchFamily="66" charset="0"/>
              </a:rPr>
              <a:t>Pengukuran yang akurat merupakan bagian penting dari fisika, walaupun demikian tidak ada pengukuran yang benar-benar tepat. Ada ketidakpastian yang berhubungan dengan setiap pengukuran. Ketidakpastian muncul dari sumber yang berbeda.</a:t>
            </a:r>
          </a:p>
          <a:p>
            <a:pPr>
              <a:lnSpc>
                <a:spcPct val="80000"/>
              </a:lnSpc>
              <a:buFont typeface="Wingdings" pitchFamily="2" charset="2"/>
              <a:buNone/>
            </a:pPr>
            <a:r>
              <a:rPr lang="sv-SE" sz="2600">
                <a:solidFill>
                  <a:srgbClr val="990099"/>
                </a:solidFill>
                <a:latin typeface="Comic Sans MS" pitchFamily="66" charset="0"/>
              </a:rPr>
              <a:t>	Di antara yang paling penting, selain kesalahan, adalah keterbatasan ketepatan setiap alat pengukur dan ketidakmampuan membaca sebuah alat ukur di luar batas bagian terkecil yang ditunjukkan. Misalnya anda memakai sebuah penggaris centimeter untuk mengukur lebar sebuah papan, hasilnya dapat dipastikan akurat sampai 0,1 cm, yaitu bagian terkecil pada penggaris tersebut. Alasannya, adalah sulit untuk memastikan suatu nilai di antara garis pembagi terkecil tersebut, dan penggaris itu sendiri mungkin tidak dibuat atau dikalibrasi sampai ketepatan yang lebih baik dari ini.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500" fill="hold"/>
                                        <p:tgtEl>
                                          <p:spTgt spid="99330"/>
                                        </p:tgtEl>
                                        <p:attrNameLst>
                                          <p:attrName>ppt_w</p:attrName>
                                        </p:attrNameLst>
                                      </p:cBhvr>
                                      <p:tavLst>
                                        <p:tav tm="0">
                                          <p:val>
                                            <p:fltVal val="0"/>
                                          </p:val>
                                        </p:tav>
                                        <p:tav tm="100000">
                                          <p:val>
                                            <p:strVal val="#ppt_w"/>
                                          </p:val>
                                        </p:tav>
                                      </p:tavLst>
                                    </p:anim>
                                    <p:anim calcmode="lin" valueType="num">
                                      <p:cBhvr>
                                        <p:cTn id="8" dur="500" fill="hold"/>
                                        <p:tgtEl>
                                          <p:spTgt spid="99330"/>
                                        </p:tgtEl>
                                        <p:attrNameLst>
                                          <p:attrName>ppt_h</p:attrName>
                                        </p:attrNameLst>
                                      </p:cBhvr>
                                      <p:tavLst>
                                        <p:tav tm="0">
                                          <p:val>
                                            <p:fltVal val="0"/>
                                          </p:val>
                                        </p:tav>
                                        <p:tav tm="100000">
                                          <p:val>
                                            <p:strVal val="#ppt_h"/>
                                          </p:val>
                                        </p:tav>
                                      </p:tavLst>
                                    </p:anim>
                                    <p:anim calcmode="lin" valueType="num">
                                      <p:cBhvr>
                                        <p:cTn id="9" dur="500" fill="hold"/>
                                        <p:tgtEl>
                                          <p:spTgt spid="99330"/>
                                        </p:tgtEl>
                                        <p:attrNameLst>
                                          <p:attrName>style.rotation</p:attrName>
                                        </p:attrNameLst>
                                      </p:cBhvr>
                                      <p:tavLst>
                                        <p:tav tm="0">
                                          <p:val>
                                            <p:fltVal val="360"/>
                                          </p:val>
                                        </p:tav>
                                        <p:tav tm="100000">
                                          <p:val>
                                            <p:fltVal val="0"/>
                                          </p:val>
                                        </p:tav>
                                      </p:tavLst>
                                    </p:anim>
                                    <p:animEffect transition="in" filter="fade">
                                      <p:cBhvr>
                                        <p:cTn id="10" dur="500"/>
                                        <p:tgtEl>
                                          <p:spTgt spid="9933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99331">
                                            <p:txEl>
                                              <p:pRg st="0" end="0"/>
                                            </p:txEl>
                                          </p:spTgt>
                                        </p:tgtEl>
                                        <p:attrNameLst>
                                          <p:attrName>style.visibility</p:attrName>
                                        </p:attrNameLst>
                                      </p:cBhvr>
                                      <p:to>
                                        <p:strVal val="visible"/>
                                      </p:to>
                                    </p:set>
                                    <p:anim calcmode="lin" valueType="num">
                                      <p:cBhvr>
                                        <p:cTn id="15" dur="500" fill="hold"/>
                                        <p:tgtEl>
                                          <p:spTgt spid="9933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9933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9933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9933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99331">
                                            <p:txEl>
                                              <p:pRg st="1" end="1"/>
                                            </p:txEl>
                                          </p:spTgt>
                                        </p:tgtEl>
                                        <p:attrNameLst>
                                          <p:attrName>style.visibility</p:attrName>
                                        </p:attrNameLst>
                                      </p:cBhvr>
                                      <p:to>
                                        <p:strVal val="visible"/>
                                      </p:to>
                                    </p:set>
                                    <p:anim calcmode="lin" valueType="num">
                                      <p:cBhvr>
                                        <p:cTn id="23" dur="500" fill="hold"/>
                                        <p:tgtEl>
                                          <p:spTgt spid="9933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9933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9933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993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0356" name="Picture 22" descr="http://gurumuda.files.wordpress.com/2008/08/7m.jpg"/>
          <p:cNvPicPr>
            <a:picLocks noGrp="1" noChangeAspect="1" noChangeArrowheads="1"/>
          </p:cNvPicPr>
          <p:nvPr>
            <p:ph type="body" idx="1"/>
          </p:nvPr>
        </p:nvPicPr>
        <p:blipFill>
          <a:blip r:embed="rId3"/>
          <a:srcRect/>
          <a:stretch>
            <a:fillRect/>
          </a:stretch>
        </p:blipFill>
        <p:spPr>
          <a:xfrm>
            <a:off x="0" y="1557338"/>
            <a:ext cx="9144000" cy="5300662"/>
          </a:xfrm>
          <a:noFill/>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179388" y="260350"/>
            <a:ext cx="8705850" cy="6408738"/>
          </a:xfrm>
        </p:spPr>
        <p:txBody>
          <a:bodyPr/>
          <a:lstStyle/>
          <a:p>
            <a:pPr>
              <a:lnSpc>
                <a:spcPct val="80000"/>
              </a:lnSpc>
            </a:pPr>
            <a:r>
              <a:rPr lang="sv-SE">
                <a:solidFill>
                  <a:srgbClr val="990099"/>
                </a:solidFill>
                <a:latin typeface="Comic Sans MS" pitchFamily="66" charset="0"/>
              </a:rPr>
              <a:t>Seringkali, ketidakpastian pada suatu nilai terukur tidak dinyatakan secara eksplisit. Pada kasus seperti ini, ketidakpastian biasanya dianggap sebesar satu atau dua satuan (atau bahkan tiga) dari angka terakhir yang diberikan. Sebagai contoh, jika panjang sebuah benda dinyatakan sebagai 5,2 cm, ketidakpastian dianggap sebesar 0,1 cm (atau mungkin 0,2 cm). Dalam hal ini, penting untuk tidak menulis 5,20 cm, karena hal itu menyatakan ketidakpastian sebesar 0,01 cm; dianggap bahwa panjang benda tersebut mungkin antara 5,19 dan 5,21 cm, sementara sebenarnya anda menyangka nilainya antara 5,1 dan 5,3 cm.</a:t>
            </a:r>
            <a:endParaRPr lang="en-US">
              <a:solidFill>
                <a:srgbClr val="990099"/>
              </a:solidFill>
              <a:latin typeface="Comic Sans MS" pitchFamily="66"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calcmode="lin" valueType="num">
                                      <p:cBhvr>
                                        <p:cTn id="7" dur="1000" fill="hold"/>
                                        <p:tgtEl>
                                          <p:spTgt spid="10137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013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0" name="Rectangle 4"/>
          <p:cNvSpPr>
            <a:spLocks noGrp="1" noChangeArrowheads="1"/>
          </p:cNvSpPr>
          <p:nvPr>
            <p:ph type="body" idx="1"/>
          </p:nvPr>
        </p:nvSpPr>
        <p:spPr>
          <a:xfrm>
            <a:off x="179388" y="188913"/>
            <a:ext cx="8659812" cy="6480175"/>
          </a:xfrm>
          <a:noFill/>
          <a:ln/>
        </p:spPr>
        <p:txBody>
          <a:bodyPr/>
          <a:lstStyle/>
          <a:p>
            <a:pPr>
              <a:lnSpc>
                <a:spcPct val="80000"/>
              </a:lnSpc>
            </a:pPr>
            <a:r>
              <a:rPr lang="en-US" sz="2900">
                <a:solidFill>
                  <a:srgbClr val="990099"/>
                </a:solidFill>
                <a:latin typeface="Comic Sans MS" pitchFamily="66" charset="0"/>
              </a:rPr>
              <a:t>Dalam melakukan pengukuran selalu dimungkinkan terjadi kesalahan. Oleh karena itu, kita harus menyertakan angka-angka kesalahan agar kita dapat memberi penilaian wajar dari hasil pengukuran. Jelas bahwa hasil pengukuran yang kita lakukan tidak dapat diharapkan tepat sama dengan hasil teori, namun ada pada suatu jangkauan nilai:</a:t>
            </a:r>
          </a:p>
          <a:p>
            <a:pPr algn="ctr">
              <a:lnSpc>
                <a:spcPct val="80000"/>
              </a:lnSpc>
              <a:buFont typeface="Wingdings" pitchFamily="2" charset="2"/>
              <a:buNone/>
            </a:pPr>
            <a:r>
              <a:rPr lang="en-US" sz="2900" i="1">
                <a:solidFill>
                  <a:srgbClr val="990099"/>
                </a:solidFill>
                <a:latin typeface="Comic Sans MS" pitchFamily="66" charset="0"/>
              </a:rPr>
              <a:t>x – ∆x </a:t>
            </a:r>
            <a:r>
              <a:rPr lang="en-US" sz="2900" i="1">
                <a:solidFill>
                  <a:srgbClr val="990099"/>
                </a:solidFill>
                <a:latin typeface="Arial Black" pitchFamily="34" charset="0"/>
              </a:rPr>
              <a:t>&lt;</a:t>
            </a:r>
            <a:r>
              <a:rPr lang="en-US" sz="2900" i="1">
                <a:solidFill>
                  <a:srgbClr val="990099"/>
                </a:solidFill>
                <a:latin typeface="Comic Sans MS" pitchFamily="66" charset="0"/>
              </a:rPr>
              <a:t> x </a:t>
            </a:r>
            <a:r>
              <a:rPr lang="en-US" sz="2900" i="1">
                <a:solidFill>
                  <a:srgbClr val="990099"/>
                </a:solidFill>
                <a:latin typeface="Arial Black" pitchFamily="34" charset="0"/>
              </a:rPr>
              <a:t>&lt;</a:t>
            </a:r>
            <a:r>
              <a:rPr lang="en-US" sz="2900" i="1">
                <a:solidFill>
                  <a:srgbClr val="990099"/>
                </a:solidFill>
                <a:latin typeface="Comic Sans MS" pitchFamily="66" charset="0"/>
              </a:rPr>
              <a:t> x + ∆x</a:t>
            </a:r>
          </a:p>
          <a:p>
            <a:pPr>
              <a:lnSpc>
                <a:spcPct val="80000"/>
              </a:lnSpc>
            </a:pPr>
            <a:r>
              <a:rPr lang="en-US" sz="2900">
                <a:solidFill>
                  <a:srgbClr val="990099"/>
                </a:solidFill>
                <a:latin typeface="Comic Sans MS" pitchFamily="66" charset="0"/>
              </a:rPr>
              <a:t>Dengan </a:t>
            </a:r>
            <a:r>
              <a:rPr lang="en-US" sz="2900" i="1">
                <a:solidFill>
                  <a:srgbClr val="990099"/>
                </a:solidFill>
                <a:latin typeface="Comic Sans MS" pitchFamily="66" charset="0"/>
              </a:rPr>
              <a:t>x</a:t>
            </a:r>
            <a:r>
              <a:rPr lang="en-US" sz="2900">
                <a:solidFill>
                  <a:srgbClr val="990099"/>
                </a:solidFill>
                <a:latin typeface="Comic Sans MS" pitchFamily="66" charset="0"/>
              </a:rPr>
              <a:t> menyatakan nilai terbaik sebagai nilai yang benar dan </a:t>
            </a:r>
            <a:r>
              <a:rPr lang="en-US" sz="2900" i="1">
                <a:solidFill>
                  <a:srgbClr val="990099"/>
                </a:solidFill>
                <a:latin typeface="Comic Sans MS" pitchFamily="66" charset="0"/>
              </a:rPr>
              <a:t>∆x</a:t>
            </a:r>
            <a:r>
              <a:rPr lang="en-US" sz="2900">
                <a:solidFill>
                  <a:srgbClr val="990099"/>
                </a:solidFill>
                <a:latin typeface="Comic Sans MS" pitchFamily="66" charset="0"/>
              </a:rPr>
              <a:t> menyatakan kesalahan hasil pengukuran yang disebabkan keterbatasan alat, ketidakcermatan, perbedaan waktu pengukuran, dsb. Dengan menyertakan kesalahan atau batas toleransi terhadap suatu nilai yang kita anggap benar, kita dapat mempertanggungjawabkan hasil pengukuran.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wipe(left)">
                                      <p:cBhvr>
                                        <p:cTn id="7" dur="500"/>
                                        <p:tgtEl>
                                          <p:spTgt spid="706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60">
                                            <p:txEl>
                                              <p:pRg st="1" end="1"/>
                                            </p:txEl>
                                          </p:spTgt>
                                        </p:tgtEl>
                                        <p:attrNameLst>
                                          <p:attrName>style.visibility</p:attrName>
                                        </p:attrNameLst>
                                      </p:cBhvr>
                                      <p:to>
                                        <p:strVal val="visible"/>
                                      </p:to>
                                    </p:set>
                                    <p:animEffect transition="in" filter="wipe(left)">
                                      <p:cBhvr>
                                        <p:cTn id="12" dur="500"/>
                                        <p:tgtEl>
                                          <p:spTgt spid="706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60">
                                            <p:txEl>
                                              <p:pRg st="2" end="2"/>
                                            </p:txEl>
                                          </p:spTgt>
                                        </p:tgtEl>
                                        <p:attrNameLst>
                                          <p:attrName>style.visibility</p:attrName>
                                        </p:attrNameLst>
                                      </p:cBhvr>
                                      <p:to>
                                        <p:strVal val="visible"/>
                                      </p:to>
                                    </p:set>
                                    <p:animEffect transition="in" filter="wipe(left)">
                                      <p:cBhvr>
                                        <p:cTn id="17" dur="500"/>
                                        <p:tgtEl>
                                          <p:spTgt spid="706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en-US" sz="4400" b="1">
                <a:solidFill>
                  <a:srgbClr val="FF3399"/>
                </a:solidFill>
                <a:latin typeface="Curlz MT" pitchFamily="82" charset="0"/>
              </a:rPr>
              <a:t>Ketidakpastian Mutlak dan Relatif</a:t>
            </a:r>
          </a:p>
        </p:txBody>
      </p:sp>
      <p:sp>
        <p:nvSpPr>
          <p:cNvPr id="102403" name="Rectangle 3"/>
          <p:cNvSpPr>
            <a:spLocks noGrp="1" noChangeArrowheads="1"/>
          </p:cNvSpPr>
          <p:nvPr>
            <p:ph type="body" idx="1"/>
          </p:nvPr>
        </p:nvSpPr>
        <p:spPr/>
        <p:txBody>
          <a:bodyPr/>
          <a:lstStyle/>
          <a:p>
            <a:endParaRPr lang="en-US" b="1"/>
          </a:p>
        </p:txBody>
      </p:sp>
      <p:pic>
        <p:nvPicPr>
          <p:cNvPr id="102404" name="Picture 23" descr="http://gurumuda.files.wordpress.com/2008/08/7n.jpg"/>
          <p:cNvPicPr>
            <a:picLocks noChangeAspect="1" noChangeArrowheads="1"/>
          </p:cNvPicPr>
          <p:nvPr/>
        </p:nvPicPr>
        <p:blipFill>
          <a:blip r:embed="rId3"/>
          <a:srcRect/>
          <a:stretch>
            <a:fillRect/>
          </a:stretch>
        </p:blipFill>
        <p:spPr bwMode="auto">
          <a:xfrm>
            <a:off x="0" y="1412875"/>
            <a:ext cx="9144000" cy="51847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0240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11188" y="2420938"/>
            <a:ext cx="8229600" cy="1143000"/>
          </a:xfrm>
        </p:spPr>
        <p:txBody>
          <a:bodyPr/>
          <a:lstStyle/>
          <a:p>
            <a:pPr algn="ctr"/>
            <a:r>
              <a:rPr lang="en-US" sz="5500" b="1">
                <a:solidFill>
                  <a:srgbClr val="FF3399"/>
                </a:solidFill>
                <a:latin typeface="Curlz MT" pitchFamily="82" charset="0"/>
              </a:rPr>
              <a:t>ANGKA PENTING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p:cTn id="7" dur="500" fill="hold"/>
                                        <p:tgtEl>
                                          <p:spTgt spid="115714"/>
                                        </p:tgtEl>
                                        <p:attrNameLst>
                                          <p:attrName>ppt_w</p:attrName>
                                        </p:attrNameLst>
                                      </p:cBhvr>
                                      <p:tavLst>
                                        <p:tav tm="0">
                                          <p:val>
                                            <p:fltVal val="0"/>
                                          </p:val>
                                        </p:tav>
                                        <p:tav tm="100000">
                                          <p:val>
                                            <p:strVal val="#ppt_w"/>
                                          </p:val>
                                        </p:tav>
                                      </p:tavLst>
                                    </p:anim>
                                    <p:anim calcmode="lin" valueType="num">
                                      <p:cBhvr>
                                        <p:cTn id="8" dur="500" fill="hold"/>
                                        <p:tgtEl>
                                          <p:spTgt spid="1157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468313" y="549275"/>
            <a:ext cx="8229600" cy="5832475"/>
          </a:xfrm>
        </p:spPr>
        <p:txBody>
          <a:bodyPr/>
          <a:lstStyle/>
          <a:p>
            <a:r>
              <a:rPr lang="en-US" i="1">
                <a:solidFill>
                  <a:srgbClr val="990099"/>
                </a:solidFill>
                <a:latin typeface="Comic Sans MS" pitchFamily="66" charset="0"/>
              </a:rPr>
              <a:t>Angka penting</a:t>
            </a:r>
            <a:r>
              <a:rPr lang="en-US">
                <a:solidFill>
                  <a:srgbClr val="990099"/>
                </a:solidFill>
                <a:latin typeface="Comic Sans MS" pitchFamily="66" charset="0"/>
              </a:rPr>
              <a:t> adalah bilangan yang diperoleh dari hasil pengukuran yang terdiri dari angka-angka penting yang sudah pasti (terbaca pada alat ukur) dan satu angka terakhir yang ditafsir atau diragukan. </a:t>
            </a:r>
            <a:r>
              <a:rPr lang="sv-SE">
                <a:solidFill>
                  <a:srgbClr val="990099"/>
                </a:solidFill>
                <a:latin typeface="Comic Sans MS" pitchFamily="66" charset="0"/>
              </a:rPr>
              <a:t>Sedangkan </a:t>
            </a:r>
            <a:r>
              <a:rPr lang="sv-SE" i="1">
                <a:solidFill>
                  <a:srgbClr val="990099"/>
                </a:solidFill>
                <a:latin typeface="Comic Sans MS" pitchFamily="66" charset="0"/>
              </a:rPr>
              <a:t>angka eksak/pasti</a:t>
            </a:r>
            <a:r>
              <a:rPr lang="sv-SE">
                <a:solidFill>
                  <a:srgbClr val="990099"/>
                </a:solidFill>
                <a:latin typeface="Comic Sans MS" pitchFamily="66" charset="0"/>
              </a:rPr>
              <a:t> adalah angka yang sudah pasti (tidak diragukan nilainya), yang diperoleh dari kegiatan membilang (</a:t>
            </a:r>
            <a:r>
              <a:rPr lang="sv-SE" i="1">
                <a:solidFill>
                  <a:srgbClr val="990099"/>
                </a:solidFill>
                <a:latin typeface="Comic Sans MS" pitchFamily="66" charset="0"/>
              </a:rPr>
              <a:t>menghitung</a:t>
            </a:r>
            <a:r>
              <a:rPr lang="sv-SE">
                <a:solidFill>
                  <a:srgbClr val="990099"/>
                </a:solidFill>
                <a:latin typeface="Comic Sans MS" pitchFamily="66" charset="0"/>
              </a:rPr>
              <a:t>).</a:t>
            </a:r>
            <a:endParaRPr lang="en-US">
              <a:solidFill>
                <a:srgbClr val="990099"/>
              </a:solidFill>
              <a:latin typeface="Comic Sans MS"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8483"/>
                                        </p:tgtEl>
                                        <p:attrNameLst>
                                          <p:attrName>style.visibility</p:attrName>
                                        </p:attrNameLst>
                                      </p:cBhvr>
                                      <p:to>
                                        <p:strVal val="visible"/>
                                      </p:to>
                                    </p:set>
                                    <p:animEffect transition="in" filter="fade">
                                      <p:cBhvr>
                                        <p:cTn id="7" dur="2000"/>
                                        <p:tgtEl>
                                          <p:spTgt spid="148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68313" y="0"/>
            <a:ext cx="8229600" cy="1143000"/>
          </a:xfrm>
        </p:spPr>
        <p:txBody>
          <a:bodyPr/>
          <a:lstStyle/>
          <a:p>
            <a:pPr algn="ctr"/>
            <a:r>
              <a:rPr lang="en-US" sz="4400" b="1">
                <a:solidFill>
                  <a:srgbClr val="FF3399"/>
                </a:solidFill>
                <a:latin typeface="Curlz MT" pitchFamily="82" charset="0"/>
              </a:rPr>
              <a:t>Ketentuan Angka Penting</a:t>
            </a:r>
            <a:r>
              <a:rPr lang="en-US" sz="4400">
                <a:solidFill>
                  <a:srgbClr val="FF3399"/>
                </a:solidFill>
                <a:latin typeface="Curlz MT" pitchFamily="82" charset="0"/>
              </a:rPr>
              <a:t> :</a:t>
            </a:r>
          </a:p>
        </p:txBody>
      </p:sp>
      <p:sp>
        <p:nvSpPr>
          <p:cNvPr id="149507" name="Rectangle 3"/>
          <p:cNvSpPr>
            <a:spLocks noGrp="1" noChangeArrowheads="1"/>
          </p:cNvSpPr>
          <p:nvPr>
            <p:ph type="body" idx="1"/>
          </p:nvPr>
        </p:nvSpPr>
        <p:spPr>
          <a:xfrm>
            <a:off x="250825" y="1196975"/>
            <a:ext cx="8686800" cy="5400675"/>
          </a:xfrm>
        </p:spPr>
        <p:txBody>
          <a:bodyPr/>
          <a:lstStyle/>
          <a:p>
            <a:pPr marL="457200" indent="-457200">
              <a:lnSpc>
                <a:spcPct val="80000"/>
              </a:lnSpc>
              <a:buFont typeface="Wingdings" pitchFamily="2" charset="2"/>
              <a:buNone/>
            </a:pPr>
            <a:r>
              <a:rPr lang="sv-SE" sz="2700">
                <a:solidFill>
                  <a:srgbClr val="990099"/>
                </a:solidFill>
                <a:latin typeface="Comic Sans MS" pitchFamily="66" charset="0"/>
              </a:rPr>
              <a:t>1.  Semua angka yang bukan nol merupakan angka penting. </a:t>
            </a:r>
            <a:r>
              <a:rPr lang="en-US" sz="2700">
                <a:solidFill>
                  <a:srgbClr val="990099"/>
                </a:solidFill>
                <a:latin typeface="Comic Sans MS" pitchFamily="66" charset="0"/>
              </a:rPr>
              <a:t>Contoh : 6,89 ml memiliki 3 angka penting. 78,99 m memiliki empat angka penting. 7000,2003 ( 9 angka penting ).</a:t>
            </a:r>
          </a:p>
          <a:p>
            <a:pPr marL="457200" indent="-457200">
              <a:lnSpc>
                <a:spcPct val="80000"/>
              </a:lnSpc>
            </a:pPr>
            <a:endParaRPr lang="sv-SE" sz="2700">
              <a:solidFill>
                <a:srgbClr val="990099"/>
              </a:solidFill>
              <a:latin typeface="Comic Sans MS" pitchFamily="66" charset="0"/>
            </a:endParaRPr>
          </a:p>
          <a:p>
            <a:pPr marL="457200" indent="-457200">
              <a:lnSpc>
                <a:spcPct val="80000"/>
              </a:lnSpc>
              <a:buFont typeface="Wingdings" pitchFamily="2" charset="2"/>
              <a:buNone/>
            </a:pPr>
            <a:r>
              <a:rPr lang="sv-SE" sz="2700">
                <a:solidFill>
                  <a:srgbClr val="990099"/>
                </a:solidFill>
                <a:latin typeface="Comic Sans MS" pitchFamily="66" charset="0"/>
              </a:rPr>
              <a:t>2. Semua angka nol yang terletak diantara bukan nol merupakan angka penting. </a:t>
            </a:r>
            <a:r>
              <a:rPr lang="en-US" sz="2700">
                <a:solidFill>
                  <a:srgbClr val="990099"/>
                </a:solidFill>
                <a:latin typeface="Comic Sans MS" pitchFamily="66" charset="0"/>
              </a:rPr>
              <a:t>Contoh : 1208 m memiliki 4 angka penting. 2,0067 memiliki 5 angka penting.</a:t>
            </a:r>
          </a:p>
          <a:p>
            <a:pPr marL="457200" indent="-457200">
              <a:lnSpc>
                <a:spcPct val="80000"/>
              </a:lnSpc>
              <a:buFont typeface="Wingdings" pitchFamily="2" charset="2"/>
              <a:buNone/>
            </a:pPr>
            <a:endParaRPr lang="sv-SE" sz="2700">
              <a:solidFill>
                <a:srgbClr val="990099"/>
              </a:solidFill>
              <a:latin typeface="Comic Sans MS" pitchFamily="66" charset="0"/>
            </a:endParaRPr>
          </a:p>
          <a:p>
            <a:pPr marL="457200" indent="-457200">
              <a:lnSpc>
                <a:spcPct val="80000"/>
              </a:lnSpc>
              <a:buFont typeface="Wingdings" pitchFamily="2" charset="2"/>
              <a:buNone/>
            </a:pPr>
            <a:r>
              <a:rPr lang="sv-SE" sz="2700">
                <a:solidFill>
                  <a:srgbClr val="990099"/>
                </a:solidFill>
                <a:latin typeface="Comic Sans MS" pitchFamily="66" charset="0"/>
              </a:rPr>
              <a:t>3. Semua angka nol yang terletak di belakang angka bukan nol yang terakhir, tetapi terletak di depan tanda desimal adalah angka penting. </a:t>
            </a:r>
            <a:r>
              <a:rPr lang="en-US" sz="2700">
                <a:solidFill>
                  <a:srgbClr val="990099"/>
                </a:solidFill>
                <a:latin typeface="Comic Sans MS" pitchFamily="66" charset="0"/>
              </a:rPr>
              <a:t>Contoh : 70000, ( 5 angka penting).</a:t>
            </a:r>
            <a:endParaRPr lang="sv-SE" sz="2700">
              <a:solidFill>
                <a:srgbClr val="990099"/>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9506"/>
                                        </p:tgtEl>
                                        <p:attrNameLst>
                                          <p:attrName>style.visibility</p:attrName>
                                        </p:attrNameLst>
                                      </p:cBhvr>
                                      <p:to>
                                        <p:strVal val="visible"/>
                                      </p:to>
                                    </p:set>
                                    <p:animEffect transition="in" filter="dissolve">
                                      <p:cBhvr>
                                        <p:cTn id="7" dur="500"/>
                                        <p:tgtEl>
                                          <p:spTgt spid="1495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9507">
                                            <p:txEl>
                                              <p:pRg st="0" end="0"/>
                                            </p:txEl>
                                          </p:spTgt>
                                        </p:tgtEl>
                                        <p:attrNameLst>
                                          <p:attrName>style.visibility</p:attrName>
                                        </p:attrNameLst>
                                      </p:cBhvr>
                                      <p:to>
                                        <p:strVal val="visible"/>
                                      </p:to>
                                    </p:set>
                                    <p:animEffect transition="in" filter="dissolve">
                                      <p:cBhvr>
                                        <p:cTn id="12" dur="500"/>
                                        <p:tgtEl>
                                          <p:spTgt spid="149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9507">
                                            <p:txEl>
                                              <p:pRg st="2" end="2"/>
                                            </p:txEl>
                                          </p:spTgt>
                                        </p:tgtEl>
                                        <p:attrNameLst>
                                          <p:attrName>style.visibility</p:attrName>
                                        </p:attrNameLst>
                                      </p:cBhvr>
                                      <p:to>
                                        <p:strVal val="visible"/>
                                      </p:to>
                                    </p:set>
                                    <p:animEffect transition="in" filter="dissolve">
                                      <p:cBhvr>
                                        <p:cTn id="17" dur="500"/>
                                        <p:tgtEl>
                                          <p:spTgt spid="149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9507">
                                            <p:txEl>
                                              <p:pRg st="4" end="4"/>
                                            </p:txEl>
                                          </p:spTgt>
                                        </p:tgtEl>
                                        <p:attrNameLst>
                                          <p:attrName>style.visibility</p:attrName>
                                        </p:attrNameLst>
                                      </p:cBhvr>
                                      <p:to>
                                        <p:strVal val="visible"/>
                                      </p:to>
                                    </p:set>
                                    <p:animEffect transition="in" filter="dissolve">
                                      <p:cBhvr>
                                        <p:cTn id="22" dur="500"/>
                                        <p:tgtEl>
                                          <p:spTgt spid="149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P spid="14950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457200" y="404813"/>
            <a:ext cx="8229600" cy="6048375"/>
          </a:xfrm>
        </p:spPr>
        <p:txBody>
          <a:bodyPr/>
          <a:lstStyle/>
          <a:p>
            <a:pPr>
              <a:buFont typeface="Wingdings" pitchFamily="2" charset="2"/>
              <a:buNone/>
            </a:pPr>
            <a:r>
              <a:rPr lang="sv-SE" sz="3000">
                <a:solidFill>
                  <a:srgbClr val="990099"/>
                </a:solidFill>
                <a:latin typeface="Comic Sans MS" pitchFamily="66" charset="0"/>
              </a:rPr>
              <a:t>4. Angka nol yang terletak di belakang angka  bukan nol yang terakhir dan di belakang tanda desimal adalah angka penting. </a:t>
            </a:r>
            <a:r>
              <a:rPr lang="en-US" sz="3000">
                <a:solidFill>
                  <a:srgbClr val="990099"/>
                </a:solidFill>
                <a:latin typeface="Comic Sans MS" pitchFamily="66" charset="0"/>
              </a:rPr>
              <a:t>Contoh: 23,50000 (7 angka penting).</a:t>
            </a:r>
            <a:endParaRPr lang="sv-SE" sz="3000">
              <a:solidFill>
                <a:srgbClr val="990099"/>
              </a:solidFill>
              <a:latin typeface="Comic Sans MS" pitchFamily="66" charset="0"/>
            </a:endParaRPr>
          </a:p>
          <a:p>
            <a:pPr>
              <a:buFont typeface="Wingdings" pitchFamily="2" charset="2"/>
              <a:buNone/>
            </a:pPr>
            <a:r>
              <a:rPr lang="sv-SE" sz="3000">
                <a:solidFill>
                  <a:srgbClr val="990099"/>
                </a:solidFill>
                <a:latin typeface="Comic Sans MS" pitchFamily="66" charset="0"/>
              </a:rPr>
              <a:t>5. Angka nol yang terletak di belakang angka bukan nol yang terakhir dan tidak dengan tanda desimal adalah angka tidak penting. </a:t>
            </a:r>
            <a:r>
              <a:rPr lang="en-US" sz="3000">
                <a:solidFill>
                  <a:srgbClr val="990099"/>
                </a:solidFill>
                <a:latin typeface="Comic Sans MS" pitchFamily="66" charset="0"/>
              </a:rPr>
              <a:t>Contoh : 3500000 (2 angka penting).</a:t>
            </a:r>
            <a:endParaRPr lang="sv-SE" sz="3000">
              <a:solidFill>
                <a:srgbClr val="990099"/>
              </a:solidFill>
              <a:latin typeface="Comic Sans MS" pitchFamily="66" charset="0"/>
            </a:endParaRPr>
          </a:p>
          <a:p>
            <a:pPr>
              <a:buFont typeface="Wingdings" pitchFamily="2" charset="2"/>
              <a:buNone/>
            </a:pPr>
            <a:r>
              <a:rPr lang="sv-SE" sz="3000">
                <a:solidFill>
                  <a:srgbClr val="990099"/>
                </a:solidFill>
                <a:latin typeface="Comic Sans MS" pitchFamily="66" charset="0"/>
              </a:rPr>
              <a:t>6. Angka nol yang terletak di depan angka bukan nol yang pertama adalah angka tidak penting. </a:t>
            </a:r>
            <a:r>
              <a:rPr lang="en-US" sz="3000">
                <a:solidFill>
                  <a:srgbClr val="990099"/>
                </a:solidFill>
                <a:latin typeface="Comic Sans MS" pitchFamily="66" charset="0"/>
              </a:rPr>
              <a:t>Contoh : 0,0000352  (3 angka penting).</a:t>
            </a:r>
            <a:endParaRPr lang="en-US" sz="2800">
              <a:solidFill>
                <a:srgbClr val="990099"/>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dissolve">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dissolve">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dissolve">
                                      <p:cBhvr>
                                        <p:cTn id="17" dur="500"/>
                                        <p:tgtEl>
                                          <p:spTgt spid="150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a:r>
              <a:rPr lang="en-US" sz="4400" b="1">
                <a:solidFill>
                  <a:srgbClr val="FF3399"/>
                </a:solidFill>
                <a:latin typeface="Curlz MT" pitchFamily="82" charset="0"/>
              </a:rPr>
              <a:t>Aturan Pembulatan</a:t>
            </a:r>
            <a:endParaRPr lang="en-US" sz="4400">
              <a:solidFill>
                <a:srgbClr val="FF3399"/>
              </a:solidFill>
              <a:latin typeface="Curlz MT" pitchFamily="82" charset="0"/>
            </a:endParaRPr>
          </a:p>
        </p:txBody>
      </p:sp>
      <p:sp>
        <p:nvSpPr>
          <p:cNvPr id="154627" name="Rectangle 3"/>
          <p:cNvSpPr>
            <a:spLocks noGrp="1" noChangeArrowheads="1"/>
          </p:cNvSpPr>
          <p:nvPr>
            <p:ph type="body" idx="1"/>
          </p:nvPr>
        </p:nvSpPr>
        <p:spPr>
          <a:xfrm>
            <a:off x="395288" y="1341438"/>
            <a:ext cx="8229600" cy="5327650"/>
          </a:xfrm>
        </p:spPr>
        <p:txBody>
          <a:bodyPr/>
          <a:lstStyle/>
          <a:p>
            <a:pPr>
              <a:lnSpc>
                <a:spcPct val="80000"/>
              </a:lnSpc>
            </a:pPr>
            <a:r>
              <a:rPr lang="sv-SE" sz="3000">
                <a:solidFill>
                  <a:srgbClr val="990099"/>
                </a:solidFill>
                <a:latin typeface="Comic Sans MS" pitchFamily="66" charset="0"/>
              </a:rPr>
              <a:t>Jika angka pertama setelah angka yang hendak dipertahankan adalah 4 atau lebih kecil, maka angka itu dan seluruh angka disebelah kanannya ditiadakan. Contoh (1) : 75,49</a:t>
            </a:r>
            <a:r>
              <a:rPr lang="sv-SE" sz="3000" b="1">
                <a:solidFill>
                  <a:srgbClr val="990099"/>
                </a:solidFill>
                <a:latin typeface="Comic Sans MS" pitchFamily="66" charset="0"/>
              </a:rPr>
              <a:t>4</a:t>
            </a:r>
            <a:r>
              <a:rPr lang="sv-SE" sz="3000">
                <a:solidFill>
                  <a:srgbClr val="990099"/>
                </a:solidFill>
                <a:latin typeface="Comic Sans MS" pitchFamily="66" charset="0"/>
              </a:rPr>
              <a:t> = 75,49 (</a:t>
            </a:r>
            <a:r>
              <a:rPr lang="sv-SE" sz="3000" i="1">
                <a:solidFill>
                  <a:srgbClr val="990099"/>
                </a:solidFill>
                <a:latin typeface="Comic Sans MS" pitchFamily="66" charset="0"/>
              </a:rPr>
              <a:t>angka 4 yang dicetak tebal ditiadakan</a:t>
            </a:r>
            <a:r>
              <a:rPr lang="sv-SE" sz="3000">
                <a:solidFill>
                  <a:srgbClr val="990099"/>
                </a:solidFill>
                <a:latin typeface="Comic Sans MS" pitchFamily="66" charset="0"/>
              </a:rPr>
              <a:t>). Contoh (2) : 1,008</a:t>
            </a:r>
            <a:r>
              <a:rPr lang="sv-SE" sz="3000" b="1">
                <a:solidFill>
                  <a:srgbClr val="990099"/>
                </a:solidFill>
                <a:latin typeface="Comic Sans MS" pitchFamily="66" charset="0"/>
              </a:rPr>
              <a:t>39</a:t>
            </a:r>
            <a:r>
              <a:rPr lang="sv-SE" sz="3000">
                <a:solidFill>
                  <a:srgbClr val="990099"/>
                </a:solidFill>
                <a:latin typeface="Comic Sans MS" pitchFamily="66" charset="0"/>
              </a:rPr>
              <a:t> = 1,008 (</a:t>
            </a:r>
            <a:r>
              <a:rPr lang="sv-SE" sz="3000" i="1">
                <a:solidFill>
                  <a:srgbClr val="990099"/>
                </a:solidFill>
                <a:latin typeface="Comic Sans MS" pitchFamily="66" charset="0"/>
              </a:rPr>
              <a:t>kedua angka yang dicetak tebal ditiadakan</a:t>
            </a:r>
            <a:r>
              <a:rPr lang="sv-SE" sz="3000">
                <a:solidFill>
                  <a:srgbClr val="990099"/>
                </a:solidFill>
                <a:latin typeface="Comic Sans MS" pitchFamily="66" charset="0"/>
              </a:rPr>
              <a:t>)</a:t>
            </a:r>
          </a:p>
          <a:p>
            <a:pPr>
              <a:lnSpc>
                <a:spcPct val="80000"/>
              </a:lnSpc>
            </a:pPr>
            <a:r>
              <a:rPr lang="sv-SE" sz="3000">
                <a:solidFill>
                  <a:srgbClr val="990099"/>
                </a:solidFill>
                <a:latin typeface="Comic Sans MS" pitchFamily="66" charset="0"/>
              </a:rPr>
              <a:t>Jika angka pertama setelah angka yang akan anda pertahankan adalah 5 atau lebih besar, maka angka tersebut dan seluruh angka di bagian kanannya ditiadakan. Angka terakhir yang dipertahankan bertambah satu.</a:t>
            </a:r>
            <a:endParaRPr lang="en-US" sz="3000">
              <a:solidFill>
                <a:srgbClr val="990099"/>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4626"/>
                                        </p:tgtEl>
                                        <p:attrNameLst>
                                          <p:attrName>style.visibility</p:attrName>
                                        </p:attrNameLst>
                                      </p:cBhvr>
                                      <p:to>
                                        <p:strVal val="visible"/>
                                      </p:to>
                                    </p:set>
                                    <p:anim calcmode="lin" valueType="num">
                                      <p:cBhvr>
                                        <p:cTn id="7" dur="500" fill="hold"/>
                                        <p:tgtEl>
                                          <p:spTgt spid="154626"/>
                                        </p:tgtEl>
                                        <p:attrNameLst>
                                          <p:attrName>ppt_w</p:attrName>
                                        </p:attrNameLst>
                                      </p:cBhvr>
                                      <p:tavLst>
                                        <p:tav tm="0">
                                          <p:val>
                                            <p:fltVal val="0"/>
                                          </p:val>
                                        </p:tav>
                                        <p:tav tm="100000">
                                          <p:val>
                                            <p:strVal val="#ppt_w"/>
                                          </p:val>
                                        </p:tav>
                                      </p:tavLst>
                                    </p:anim>
                                    <p:anim calcmode="lin" valueType="num">
                                      <p:cBhvr>
                                        <p:cTn id="8" dur="500" fill="hold"/>
                                        <p:tgtEl>
                                          <p:spTgt spid="154626"/>
                                        </p:tgtEl>
                                        <p:attrNameLst>
                                          <p:attrName>ppt_h</p:attrName>
                                        </p:attrNameLst>
                                      </p:cBhvr>
                                      <p:tavLst>
                                        <p:tav tm="0">
                                          <p:val>
                                            <p:fltVal val="0"/>
                                          </p:val>
                                        </p:tav>
                                        <p:tav tm="100000">
                                          <p:val>
                                            <p:strVal val="#ppt_h"/>
                                          </p:val>
                                        </p:tav>
                                      </p:tavLst>
                                    </p:anim>
                                    <p:animEffect transition="in" filter="fade">
                                      <p:cBhvr>
                                        <p:cTn id="9" dur="500"/>
                                        <p:tgtEl>
                                          <p:spTgt spid="1546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4627">
                                            <p:txEl>
                                              <p:pRg st="0" end="0"/>
                                            </p:txEl>
                                          </p:spTgt>
                                        </p:tgtEl>
                                        <p:attrNameLst>
                                          <p:attrName>style.visibility</p:attrName>
                                        </p:attrNameLst>
                                      </p:cBhvr>
                                      <p:to>
                                        <p:strVal val="visible"/>
                                      </p:to>
                                    </p:set>
                                    <p:animEffect transition="in" filter="fade">
                                      <p:cBhvr>
                                        <p:cTn id="14" dur="1000">
                                          <p:stCondLst>
                                            <p:cond delay="0"/>
                                          </p:stCondLst>
                                        </p:cTn>
                                        <p:tgtEl>
                                          <p:spTgt spid="15462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4627">
                                            <p:txEl>
                                              <p:pRg st="1" end="1"/>
                                            </p:txEl>
                                          </p:spTgt>
                                        </p:tgtEl>
                                        <p:attrNameLst>
                                          <p:attrName>style.visibility</p:attrName>
                                        </p:attrNameLst>
                                      </p:cBhvr>
                                      <p:to>
                                        <p:strVal val="visible"/>
                                      </p:to>
                                    </p:set>
                                    <p:animEffect transition="in" filter="fade">
                                      <p:cBhvr>
                                        <p:cTn id="19" dur="1000">
                                          <p:stCondLst>
                                            <p:cond delay="0"/>
                                          </p:stCondLst>
                                        </p:cTn>
                                        <p:tgtEl>
                                          <p:spTgt spid="154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p:bldP spid="15462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lgn="ctr"/>
            <a:r>
              <a:rPr lang="sv-SE" b="1">
                <a:solidFill>
                  <a:srgbClr val="FF3399"/>
                </a:solidFill>
                <a:latin typeface="Curlz MT" pitchFamily="82" charset="0"/>
              </a:rPr>
              <a:t>Aturan Penjumlahan dan Pengurangan</a:t>
            </a:r>
            <a:endParaRPr lang="en-US">
              <a:solidFill>
                <a:srgbClr val="FF3399"/>
              </a:solidFill>
              <a:latin typeface="Curlz MT" pitchFamily="82" charset="0"/>
            </a:endParaRPr>
          </a:p>
        </p:txBody>
      </p:sp>
      <p:sp>
        <p:nvSpPr>
          <p:cNvPr id="155651" name="Rectangle 3"/>
          <p:cNvSpPr>
            <a:spLocks noGrp="1" noChangeArrowheads="1"/>
          </p:cNvSpPr>
          <p:nvPr>
            <p:ph type="body" idx="1"/>
          </p:nvPr>
        </p:nvSpPr>
        <p:spPr/>
        <p:txBody>
          <a:bodyPr/>
          <a:lstStyle/>
          <a:p>
            <a:r>
              <a:rPr lang="sv-SE">
                <a:solidFill>
                  <a:srgbClr val="990099"/>
                </a:solidFill>
                <a:latin typeface="Comic Sans MS" pitchFamily="66" charset="0"/>
              </a:rPr>
              <a:t>Apabila anda melakukan operasi penjumlahan atau pengurangan, maka hasilnya hanya boleh mengandung satu angka taksiran (</a:t>
            </a:r>
            <a:r>
              <a:rPr lang="sv-SE" i="1">
                <a:solidFill>
                  <a:srgbClr val="990099"/>
                </a:solidFill>
                <a:latin typeface="Comic Sans MS" pitchFamily="66" charset="0"/>
              </a:rPr>
              <a:t>catatan : angka tafsiran adalah angka terakhir dari suatu angka penting</a:t>
            </a:r>
            <a:r>
              <a:rPr lang="sv-SE">
                <a:solidFill>
                  <a:srgbClr val="990099"/>
                </a:solidFill>
                <a:latin typeface="Comic Sans MS" pitchFamily="66" charset="0"/>
              </a:rPr>
              <a:t>).</a:t>
            </a:r>
            <a:endParaRPr lang="en-US">
              <a:solidFill>
                <a:srgbClr val="990099"/>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fade">
                                      <p:cBhvr>
                                        <p:cTn id="7" dur="1000"/>
                                        <p:tgtEl>
                                          <p:spTgt spid="155651">
                                            <p:txEl>
                                              <p:pRg st="0" end="0"/>
                                            </p:txEl>
                                          </p:spTgt>
                                        </p:tgtEl>
                                      </p:cBhvr>
                                    </p:animEffect>
                                    <p:anim calcmode="lin" valueType="num">
                                      <p:cBhvr>
                                        <p:cTn id="8" dur="1000" fill="hold"/>
                                        <p:tgtEl>
                                          <p:spTgt spid="155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56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p:txBody>
          <a:bodyPr/>
          <a:lstStyle/>
          <a:p>
            <a:r>
              <a:rPr lang="sv-SE">
                <a:solidFill>
                  <a:srgbClr val="990099"/>
                </a:solidFill>
                <a:latin typeface="Comic Sans MS" pitchFamily="66" charset="0"/>
              </a:rPr>
              <a:t>Contoh :</a:t>
            </a:r>
          </a:p>
          <a:p>
            <a:pPr>
              <a:buFont typeface="Wingdings" pitchFamily="2" charset="2"/>
              <a:buNone/>
            </a:pPr>
            <a:r>
              <a:rPr lang="sv-SE">
                <a:solidFill>
                  <a:srgbClr val="990099"/>
                </a:solidFill>
                <a:latin typeface="Comic Sans MS" pitchFamily="66" charset="0"/>
              </a:rPr>
              <a:t>	Jumlahkan 273,219 g; 15,5 g; dan 8,43 g (</a:t>
            </a:r>
            <a:r>
              <a:rPr lang="sv-SE" i="1">
                <a:solidFill>
                  <a:srgbClr val="990099"/>
                </a:solidFill>
                <a:latin typeface="Comic Sans MS" pitchFamily="66" charset="0"/>
              </a:rPr>
              <a:t>jumlahkan seperti biasa, selanjutnya bulatkan hasilnya hingga hanya terdapat satu angka taksiran</a:t>
            </a:r>
            <a:r>
              <a:rPr lang="sv-SE">
                <a:solidFill>
                  <a:srgbClr val="990099"/>
                </a:solidFill>
                <a:latin typeface="Comic Sans MS" pitchFamily="66" charset="0"/>
              </a:rPr>
              <a:t>)</a:t>
            </a:r>
          </a:p>
          <a:p>
            <a:pPr>
              <a:buFont typeface="Wingdings" pitchFamily="2" charset="2"/>
              <a:buNone/>
            </a:pPr>
            <a:r>
              <a:rPr lang="sv-SE">
                <a:solidFill>
                  <a:srgbClr val="990099"/>
                </a:solidFill>
                <a:latin typeface="Comic Sans MS" pitchFamily="66" charset="0"/>
              </a:rPr>
              <a:t>	Angka 4 dan 9 ditiadakan. Hasilnya = 297,1</a:t>
            </a:r>
            <a:endParaRPr lang="en-US">
              <a:solidFill>
                <a:srgbClr val="990099"/>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randombar(horizontal)">
                                      <p:cBhvr>
                                        <p:cTn id="7" dur="500"/>
                                        <p:tgtEl>
                                          <p:spTgt spid="156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6675">
                                            <p:txEl>
                                              <p:pRg st="1" end="1"/>
                                            </p:txEl>
                                          </p:spTgt>
                                        </p:tgtEl>
                                        <p:attrNameLst>
                                          <p:attrName>style.visibility</p:attrName>
                                        </p:attrNameLst>
                                      </p:cBhvr>
                                      <p:to>
                                        <p:strVal val="visible"/>
                                      </p:to>
                                    </p:set>
                                    <p:animEffect transition="in" filter="randombar(horizontal)">
                                      <p:cBhvr>
                                        <p:cTn id="12" dur="500"/>
                                        <p:tgtEl>
                                          <p:spTgt spid="156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6675">
                                            <p:txEl>
                                              <p:pRg st="2" end="2"/>
                                            </p:txEl>
                                          </p:spTgt>
                                        </p:tgtEl>
                                        <p:attrNameLst>
                                          <p:attrName>style.visibility</p:attrName>
                                        </p:attrNameLst>
                                      </p:cBhvr>
                                      <p:to>
                                        <p:strVal val="visible"/>
                                      </p:to>
                                    </p:set>
                                    <p:animEffect transition="in" filter="randombar(horizontal)">
                                      <p:cBhvr>
                                        <p:cTn id="17" dur="500"/>
                                        <p:tgtEl>
                                          <p:spTgt spid="156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lgn="ctr"/>
            <a:r>
              <a:rPr lang="sv-SE" sz="4400" b="1">
                <a:solidFill>
                  <a:srgbClr val="FF3399"/>
                </a:solidFill>
                <a:latin typeface="Curlz MT" pitchFamily="82" charset="0"/>
              </a:rPr>
              <a:t>Aturan Perkalian dan Pembagian</a:t>
            </a:r>
            <a:endParaRPr lang="en-US" sz="4400" b="1">
              <a:solidFill>
                <a:srgbClr val="FF3399"/>
              </a:solidFill>
              <a:latin typeface="Curlz MT" pitchFamily="82" charset="0"/>
            </a:endParaRPr>
          </a:p>
        </p:txBody>
      </p:sp>
      <p:sp>
        <p:nvSpPr>
          <p:cNvPr id="157699" name="Rectangle 3"/>
          <p:cNvSpPr>
            <a:spLocks noGrp="1" noChangeArrowheads="1"/>
          </p:cNvSpPr>
          <p:nvPr>
            <p:ph type="body" idx="1"/>
          </p:nvPr>
        </p:nvSpPr>
        <p:spPr/>
        <p:txBody>
          <a:bodyPr/>
          <a:lstStyle/>
          <a:p>
            <a:pPr>
              <a:buFont typeface="Wingdings" pitchFamily="2" charset="2"/>
              <a:buNone/>
            </a:pPr>
            <a:r>
              <a:rPr lang="sv-SE">
                <a:solidFill>
                  <a:srgbClr val="990099"/>
                </a:solidFill>
                <a:latin typeface="Comic Sans MS" pitchFamily="66" charset="0"/>
              </a:rPr>
              <a:t>1. Pada operasi perkalian atau pembagian, hasil yang diperoleh hanya boleh memiliki jumlah angka penting sebanyak bilangan yang angka pentingnya paling sedikit.</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1000" fill="hold"/>
                                        <p:tgtEl>
                                          <p:spTgt spid="157698"/>
                                        </p:tgtEl>
                                        <p:attrNameLst>
                                          <p:attrName>ppt_w</p:attrName>
                                        </p:attrNameLst>
                                      </p:cBhvr>
                                      <p:tavLst>
                                        <p:tav tm="0">
                                          <p:val>
                                            <p:strVal val="#ppt_w+.3"/>
                                          </p:val>
                                        </p:tav>
                                        <p:tav tm="100000">
                                          <p:val>
                                            <p:strVal val="#ppt_w"/>
                                          </p:val>
                                        </p:tav>
                                      </p:tavLst>
                                    </p:anim>
                                    <p:anim calcmode="lin" valueType="num">
                                      <p:cBhvr>
                                        <p:cTn id="8" dur="1000" fill="hold"/>
                                        <p:tgtEl>
                                          <p:spTgt spid="157698"/>
                                        </p:tgtEl>
                                        <p:attrNameLst>
                                          <p:attrName>ppt_h</p:attrName>
                                        </p:attrNameLst>
                                      </p:cBhvr>
                                      <p:tavLst>
                                        <p:tav tm="0">
                                          <p:val>
                                            <p:strVal val="#ppt_h"/>
                                          </p:val>
                                        </p:tav>
                                        <p:tav tm="100000">
                                          <p:val>
                                            <p:strVal val="#ppt_h"/>
                                          </p:val>
                                        </p:tav>
                                      </p:tavLst>
                                    </p:anim>
                                    <p:animEffect transition="in" filter="fade">
                                      <p:cBhvr>
                                        <p:cTn id="9" dur="1000"/>
                                        <p:tgtEl>
                                          <p:spTgt spid="157698"/>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57699">
                                            <p:txEl>
                                              <p:pRg st="0" end="0"/>
                                            </p:txEl>
                                          </p:spTgt>
                                        </p:tgtEl>
                                        <p:attrNameLst>
                                          <p:attrName>style.visibility</p:attrName>
                                        </p:attrNameLst>
                                      </p:cBhvr>
                                      <p:to>
                                        <p:strVal val="visible"/>
                                      </p:to>
                                    </p:set>
                                    <p:anim calcmode="lin" valueType="num">
                                      <p:cBhvr>
                                        <p:cTn id="14" dur="1000" fill="hold"/>
                                        <p:tgtEl>
                                          <p:spTgt spid="15769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5769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57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395288" y="333375"/>
            <a:ext cx="8229600" cy="6048375"/>
          </a:xfrm>
        </p:spPr>
        <p:txBody>
          <a:bodyPr/>
          <a:lstStyle/>
          <a:p>
            <a:pPr>
              <a:lnSpc>
                <a:spcPct val="90000"/>
              </a:lnSpc>
            </a:pPr>
            <a:r>
              <a:rPr lang="sv-SE" sz="2800">
                <a:solidFill>
                  <a:srgbClr val="990099"/>
                </a:solidFill>
              </a:rPr>
              <a:t>Contoh :</a:t>
            </a:r>
          </a:p>
          <a:p>
            <a:pPr>
              <a:lnSpc>
                <a:spcPct val="90000"/>
              </a:lnSpc>
              <a:buFont typeface="Wingdings" pitchFamily="2" charset="2"/>
              <a:buNone/>
            </a:pPr>
            <a:r>
              <a:rPr lang="sv-SE" sz="2800">
                <a:solidFill>
                  <a:srgbClr val="990099"/>
                </a:solidFill>
              </a:rPr>
              <a:t>	Hitunglah operasi perkalian berikut ini : 0,6283 x 2,2 cm</a:t>
            </a:r>
          </a:p>
          <a:p>
            <a:pPr>
              <a:lnSpc>
                <a:spcPct val="90000"/>
              </a:lnSpc>
              <a:buFont typeface="Wingdings" pitchFamily="2" charset="2"/>
              <a:buNone/>
            </a:pPr>
            <a:r>
              <a:rPr lang="sv-SE" sz="2800">
                <a:solidFill>
                  <a:srgbClr val="990099"/>
                </a:solidFill>
              </a:rPr>
              <a:t>	(</a:t>
            </a:r>
            <a:r>
              <a:rPr lang="sv-SE" sz="2800" i="1">
                <a:solidFill>
                  <a:srgbClr val="990099"/>
                </a:solidFill>
              </a:rPr>
              <a:t>petunjuk : lakukanlah prosedur perkalian atau pembagian dengan cara biasa. </a:t>
            </a:r>
            <a:r>
              <a:rPr lang="en-US" sz="2800" i="1">
                <a:solidFill>
                  <a:srgbClr val="990099"/>
                </a:solidFill>
              </a:rPr>
              <a:t>Kemudian bulatkan hasilnya hinga memiliki angka penting sebanyak salah satu bilangan yang memiliki angka penting paling sedikit</a:t>
            </a:r>
            <a:r>
              <a:rPr lang="en-US" sz="2800">
                <a:solidFill>
                  <a:srgbClr val="990099"/>
                </a:solidFill>
              </a:rPr>
              <a:t>)</a:t>
            </a:r>
          </a:p>
          <a:p>
            <a:pPr>
              <a:lnSpc>
                <a:spcPct val="90000"/>
              </a:lnSpc>
              <a:buFont typeface="Wingdings" pitchFamily="2" charset="2"/>
              <a:buNone/>
            </a:pPr>
            <a:endParaRPr lang="sv-SE" sz="2800">
              <a:solidFill>
                <a:srgbClr val="990099"/>
              </a:solidFill>
            </a:endParaRPr>
          </a:p>
          <a:p>
            <a:pPr>
              <a:lnSpc>
                <a:spcPct val="90000"/>
              </a:lnSpc>
              <a:buFont typeface="Wingdings" pitchFamily="2" charset="2"/>
              <a:buNone/>
            </a:pPr>
            <a:r>
              <a:rPr lang="sv-SE" sz="2800">
                <a:solidFill>
                  <a:srgbClr val="990099"/>
                </a:solidFill>
              </a:rPr>
              <a:t>	</a:t>
            </a:r>
          </a:p>
          <a:p>
            <a:pPr>
              <a:lnSpc>
                <a:spcPct val="90000"/>
              </a:lnSpc>
              <a:buFont typeface="Wingdings" pitchFamily="2" charset="2"/>
              <a:buNone/>
            </a:pPr>
            <a:r>
              <a:rPr lang="sv-SE" sz="2800">
                <a:solidFill>
                  <a:srgbClr val="990099"/>
                </a:solidFill>
              </a:rPr>
              <a:t>	</a:t>
            </a:r>
          </a:p>
          <a:p>
            <a:pPr>
              <a:lnSpc>
                <a:spcPct val="90000"/>
              </a:lnSpc>
              <a:buFont typeface="Wingdings" pitchFamily="2" charset="2"/>
              <a:buNone/>
            </a:pPr>
            <a:r>
              <a:rPr lang="sv-SE" sz="2800">
                <a:solidFill>
                  <a:srgbClr val="990099"/>
                </a:solidFill>
              </a:rPr>
              <a:t>	Hasilnya dibulatkan menjadi 1,4 cm</a:t>
            </a:r>
            <a:r>
              <a:rPr lang="sv-SE" sz="2800" baseline="30000">
                <a:solidFill>
                  <a:srgbClr val="990099"/>
                </a:solidFill>
              </a:rPr>
              <a:t>2</a:t>
            </a:r>
            <a:r>
              <a:rPr lang="sv-SE" sz="2800">
                <a:solidFill>
                  <a:srgbClr val="990099"/>
                </a:solidFill>
              </a:rPr>
              <a:t> (dua angka penting)</a:t>
            </a:r>
            <a:endParaRPr lang="en-US" sz="2800">
              <a:solidFill>
                <a:srgbClr val="990099"/>
              </a:solidFill>
            </a:endParaRPr>
          </a:p>
        </p:txBody>
      </p:sp>
      <p:pic>
        <p:nvPicPr>
          <p:cNvPr id="158724" name="Picture 43" descr="http://gurumuda.files.wordpress.com/2008/08/9a1.jpg"/>
          <p:cNvPicPr>
            <a:picLocks noChangeAspect="1" noChangeArrowheads="1"/>
          </p:cNvPicPr>
          <p:nvPr/>
        </p:nvPicPr>
        <p:blipFill>
          <a:blip r:embed="rId3"/>
          <a:srcRect/>
          <a:stretch>
            <a:fillRect/>
          </a:stretch>
        </p:blipFill>
        <p:spPr bwMode="auto">
          <a:xfrm>
            <a:off x="2339975" y="3716338"/>
            <a:ext cx="3744913" cy="1281112"/>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p:cTn id="7" dur="1000" fill="hold"/>
                                        <p:tgtEl>
                                          <p:spTgt spid="15872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58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8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58723">
                                            <p:txEl>
                                              <p:pRg st="1" end="1"/>
                                            </p:txEl>
                                          </p:spTgt>
                                        </p:tgtEl>
                                        <p:attrNameLst>
                                          <p:attrName>style.visibility</p:attrName>
                                        </p:attrNameLst>
                                      </p:cBhvr>
                                      <p:to>
                                        <p:strVal val="visible"/>
                                      </p:to>
                                    </p:set>
                                    <p:anim calcmode="lin" valueType="num">
                                      <p:cBhvr>
                                        <p:cTn id="14" dur="1000" fill="hold"/>
                                        <p:tgtEl>
                                          <p:spTgt spid="15872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587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8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58723">
                                            <p:txEl>
                                              <p:pRg st="2" end="2"/>
                                            </p:txEl>
                                          </p:spTgt>
                                        </p:tgtEl>
                                        <p:attrNameLst>
                                          <p:attrName>style.visibility</p:attrName>
                                        </p:attrNameLst>
                                      </p:cBhvr>
                                      <p:to>
                                        <p:strVal val="visible"/>
                                      </p:to>
                                    </p:set>
                                    <p:anim calcmode="lin" valueType="num">
                                      <p:cBhvr>
                                        <p:cTn id="21" dur="1000" fill="hold"/>
                                        <p:tgtEl>
                                          <p:spTgt spid="15872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587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87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58723">
                                            <p:txEl>
                                              <p:pRg st="4" end="4"/>
                                            </p:txEl>
                                          </p:spTgt>
                                        </p:tgtEl>
                                        <p:attrNameLst>
                                          <p:attrName>style.visibility</p:attrName>
                                        </p:attrNameLst>
                                      </p:cBhvr>
                                      <p:to>
                                        <p:strVal val="visible"/>
                                      </p:to>
                                    </p:set>
                                    <p:anim calcmode="lin" valueType="num">
                                      <p:cBhvr>
                                        <p:cTn id="28" dur="1000" fill="hold"/>
                                        <p:tgtEl>
                                          <p:spTgt spid="158723">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15872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15872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58723">
                                            <p:txEl>
                                              <p:pRg st="5" end="5"/>
                                            </p:txEl>
                                          </p:spTgt>
                                        </p:tgtEl>
                                        <p:attrNameLst>
                                          <p:attrName>style.visibility</p:attrName>
                                        </p:attrNameLst>
                                      </p:cBhvr>
                                      <p:to>
                                        <p:strVal val="visible"/>
                                      </p:to>
                                    </p:set>
                                    <p:anim calcmode="lin" valueType="num">
                                      <p:cBhvr>
                                        <p:cTn id="35" dur="1000" fill="hold"/>
                                        <p:tgtEl>
                                          <p:spTgt spid="158723">
                                            <p:txEl>
                                              <p:pRg st="5" end="5"/>
                                            </p:txEl>
                                          </p:spTgt>
                                        </p:tgtEl>
                                        <p:attrNameLst>
                                          <p:attrName>ppt_w</p:attrName>
                                        </p:attrNameLst>
                                      </p:cBhvr>
                                      <p:tavLst>
                                        <p:tav tm="0">
                                          <p:val>
                                            <p:strVal val="#ppt_w+.3"/>
                                          </p:val>
                                        </p:tav>
                                        <p:tav tm="100000">
                                          <p:val>
                                            <p:strVal val="#ppt_w"/>
                                          </p:val>
                                        </p:tav>
                                      </p:tavLst>
                                    </p:anim>
                                    <p:anim calcmode="lin" valueType="num">
                                      <p:cBhvr>
                                        <p:cTn id="36" dur="1000" fill="hold"/>
                                        <p:tgtEl>
                                          <p:spTgt spid="15872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15872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158723">
                                            <p:txEl>
                                              <p:pRg st="6" end="6"/>
                                            </p:txEl>
                                          </p:spTgt>
                                        </p:tgtEl>
                                        <p:attrNameLst>
                                          <p:attrName>style.visibility</p:attrName>
                                        </p:attrNameLst>
                                      </p:cBhvr>
                                      <p:to>
                                        <p:strVal val="visible"/>
                                      </p:to>
                                    </p:set>
                                    <p:anim calcmode="lin" valueType="num">
                                      <p:cBhvr>
                                        <p:cTn id="42" dur="1000" fill="hold"/>
                                        <p:tgtEl>
                                          <p:spTgt spid="158723">
                                            <p:txEl>
                                              <p:pRg st="6" end="6"/>
                                            </p:txEl>
                                          </p:spTgt>
                                        </p:tgtEl>
                                        <p:attrNameLst>
                                          <p:attrName>ppt_w</p:attrName>
                                        </p:attrNameLst>
                                      </p:cBhvr>
                                      <p:tavLst>
                                        <p:tav tm="0">
                                          <p:val>
                                            <p:strVal val="#ppt_w+.3"/>
                                          </p:val>
                                        </p:tav>
                                        <p:tav tm="100000">
                                          <p:val>
                                            <p:strVal val="#ppt_w"/>
                                          </p:val>
                                        </p:tav>
                                      </p:tavLst>
                                    </p:anim>
                                    <p:anim calcmode="lin" valueType="num">
                                      <p:cBhvr>
                                        <p:cTn id="43" dur="1000" fill="hold"/>
                                        <p:tgtEl>
                                          <p:spTgt spid="15872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158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274638"/>
            <a:ext cx="8229600" cy="6394450"/>
          </a:xfrm>
        </p:spPr>
        <p:txBody>
          <a:bodyPr/>
          <a:lstStyle/>
          <a:p>
            <a:pPr algn="ctr"/>
            <a:r>
              <a:rPr lang="sv-SE" sz="5500" b="1">
                <a:solidFill>
                  <a:srgbClr val="FF3399"/>
                </a:solidFill>
                <a:latin typeface="Curlz MT" pitchFamily="82" charset="0"/>
              </a:rPr>
              <a:t>ALAT UKUR</a:t>
            </a:r>
            <a:br>
              <a:rPr lang="sv-SE" sz="5500" b="1">
                <a:solidFill>
                  <a:srgbClr val="FF3399"/>
                </a:solidFill>
                <a:latin typeface="Curlz MT" pitchFamily="82" charset="0"/>
              </a:rPr>
            </a:br>
            <a:r>
              <a:rPr lang="sv-SE" sz="5500" b="1">
                <a:solidFill>
                  <a:srgbClr val="FF3399"/>
                </a:solidFill>
                <a:latin typeface="Curlz MT" pitchFamily="82" charset="0"/>
              </a:rPr>
              <a:t> BESARAN POKOK</a:t>
            </a:r>
            <a:endParaRPr lang="en-US" sz="5500" b="1">
              <a:solidFill>
                <a:srgbClr val="FF3399"/>
              </a:solidFill>
              <a:latin typeface="Curlz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p:cTn id="7" dur="500" fill="hold"/>
                                        <p:tgtEl>
                                          <p:spTgt spid="138242"/>
                                        </p:tgtEl>
                                        <p:attrNameLst>
                                          <p:attrName>ppt_w</p:attrName>
                                        </p:attrNameLst>
                                      </p:cBhvr>
                                      <p:tavLst>
                                        <p:tav tm="0">
                                          <p:val>
                                            <p:fltVal val="0"/>
                                          </p:val>
                                        </p:tav>
                                        <p:tav tm="100000">
                                          <p:val>
                                            <p:strVal val="#ppt_w"/>
                                          </p:val>
                                        </p:tav>
                                      </p:tavLst>
                                    </p:anim>
                                    <p:anim calcmode="lin" valueType="num">
                                      <p:cBhvr>
                                        <p:cTn id="8" dur="500" fill="hold"/>
                                        <p:tgtEl>
                                          <p:spTgt spid="13824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p:txBody>
          <a:bodyPr/>
          <a:lstStyle/>
          <a:p>
            <a:pPr>
              <a:buFont typeface="Wingdings" pitchFamily="2" charset="2"/>
              <a:buNone/>
            </a:pPr>
            <a:r>
              <a:rPr lang="sv-SE">
                <a:solidFill>
                  <a:srgbClr val="990099"/>
                </a:solidFill>
                <a:latin typeface="Comic Sans MS" pitchFamily="66" charset="0"/>
              </a:rPr>
              <a:t>2.Hasil perkalian atau pembagian antara bilangan penting dengan bilangan eksak/pasti hanya boleh memiliki angka penting sebanyak jumlah angka penting pada bilangan penting.</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 calcmode="lin" valueType="num">
                                      <p:cBhvr>
                                        <p:cTn id="7" dur="1000" fill="hold"/>
                                        <p:tgtEl>
                                          <p:spTgt spid="15974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597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9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457200" y="476250"/>
            <a:ext cx="8229600" cy="5654675"/>
          </a:xfrm>
        </p:spPr>
        <p:txBody>
          <a:bodyPr/>
          <a:lstStyle/>
          <a:p>
            <a:r>
              <a:rPr lang="sv-SE">
                <a:solidFill>
                  <a:srgbClr val="990099"/>
                </a:solidFill>
                <a:latin typeface="Comic Sans MS" pitchFamily="66" charset="0"/>
              </a:rPr>
              <a:t>Contoh : hitunglah operasi perkalian berikut ini : 25 x 8,95</a:t>
            </a:r>
          </a:p>
          <a:p>
            <a:pPr>
              <a:buFont typeface="Wingdings" pitchFamily="2" charset="2"/>
              <a:buNone/>
            </a:pPr>
            <a:endParaRPr lang="en-US">
              <a:solidFill>
                <a:srgbClr val="990099"/>
              </a:solidFill>
              <a:latin typeface="Comic Sans MS" pitchFamily="66" charset="0"/>
            </a:endParaRPr>
          </a:p>
          <a:p>
            <a:pPr>
              <a:buFont typeface="Wingdings" pitchFamily="2" charset="2"/>
              <a:buNone/>
            </a:pPr>
            <a:endParaRPr lang="en-US">
              <a:solidFill>
                <a:srgbClr val="990099"/>
              </a:solidFill>
              <a:latin typeface="Comic Sans MS" pitchFamily="66" charset="0"/>
            </a:endParaRPr>
          </a:p>
          <a:p>
            <a:pPr>
              <a:buFont typeface="Wingdings" pitchFamily="2" charset="2"/>
              <a:buNone/>
            </a:pPr>
            <a:endParaRPr lang="en-US">
              <a:solidFill>
                <a:srgbClr val="990099"/>
              </a:solidFill>
              <a:latin typeface="Comic Sans MS" pitchFamily="66" charset="0"/>
            </a:endParaRPr>
          </a:p>
          <a:p>
            <a:pPr>
              <a:buFont typeface="Wingdings" pitchFamily="2" charset="2"/>
              <a:buNone/>
            </a:pPr>
            <a:endParaRPr lang="sv-SE">
              <a:solidFill>
                <a:srgbClr val="990099"/>
              </a:solidFill>
              <a:latin typeface="Comic Sans MS" pitchFamily="66" charset="0"/>
            </a:endParaRPr>
          </a:p>
          <a:p>
            <a:pPr>
              <a:buFont typeface="Wingdings" pitchFamily="2" charset="2"/>
              <a:buNone/>
            </a:pPr>
            <a:r>
              <a:rPr lang="sv-SE">
                <a:solidFill>
                  <a:srgbClr val="990099"/>
                </a:solidFill>
                <a:latin typeface="Comic Sans MS" pitchFamily="66" charset="0"/>
              </a:rPr>
              <a:t>	Hasilnya dibulatkan menjadi 224 cm (tiga angka penting) agar sama dengan banyak angka penting pada bilangan penting 8,95</a:t>
            </a:r>
            <a:endParaRPr lang="en-US">
              <a:solidFill>
                <a:srgbClr val="990099"/>
              </a:solidFill>
              <a:latin typeface="Comic Sans MS" pitchFamily="66" charset="0"/>
            </a:endParaRPr>
          </a:p>
        </p:txBody>
      </p:sp>
      <p:pic>
        <p:nvPicPr>
          <p:cNvPr id="160772" name="Picture 44" descr="http://gurumuda.files.wordpress.com/2008/08/9b.jpg"/>
          <p:cNvPicPr>
            <a:picLocks noChangeAspect="1" noChangeArrowheads="1"/>
          </p:cNvPicPr>
          <p:nvPr/>
        </p:nvPicPr>
        <p:blipFill>
          <a:blip r:embed="rId3"/>
          <a:srcRect/>
          <a:stretch>
            <a:fillRect/>
          </a:stretch>
        </p:blipFill>
        <p:spPr bwMode="auto">
          <a:xfrm>
            <a:off x="1403350" y="1844675"/>
            <a:ext cx="2808288" cy="16335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fade">
                                      <p:cBhvr>
                                        <p:cTn id="7" dur="1000"/>
                                        <p:tgtEl>
                                          <p:spTgt spid="160771">
                                            <p:txEl>
                                              <p:pRg st="0" end="0"/>
                                            </p:txEl>
                                          </p:spTgt>
                                        </p:tgtEl>
                                      </p:cBhvr>
                                    </p:animEffect>
                                    <p:anim calcmode="lin" valueType="num">
                                      <p:cBhvr>
                                        <p:cTn id="8" dur="10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0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0771">
                                            <p:txEl>
                                              <p:pRg st="5" end="5"/>
                                            </p:txEl>
                                          </p:spTgt>
                                        </p:tgtEl>
                                        <p:attrNameLst>
                                          <p:attrName>style.visibility</p:attrName>
                                        </p:attrNameLst>
                                      </p:cBhvr>
                                      <p:to>
                                        <p:strVal val="visible"/>
                                      </p:to>
                                    </p:set>
                                    <p:animEffect transition="in" filter="fade">
                                      <p:cBhvr>
                                        <p:cTn id="14" dur="1000"/>
                                        <p:tgtEl>
                                          <p:spTgt spid="160771">
                                            <p:txEl>
                                              <p:pRg st="5" end="5"/>
                                            </p:txEl>
                                          </p:spTgt>
                                        </p:tgtEl>
                                      </p:cBhvr>
                                    </p:animEffect>
                                    <p:anim calcmode="lin" valueType="num">
                                      <p:cBhvr>
                                        <p:cTn id="15" dur="1000" fill="hold"/>
                                        <p:tgtEl>
                                          <p:spTgt spid="160771">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607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395288" y="2420938"/>
            <a:ext cx="8229600" cy="1677987"/>
          </a:xfrm>
        </p:spPr>
        <p:txBody>
          <a:bodyPr/>
          <a:lstStyle/>
          <a:p>
            <a:pPr algn="ctr">
              <a:buFont typeface="Wingdings" pitchFamily="2" charset="2"/>
              <a:buNone/>
            </a:pPr>
            <a:r>
              <a:rPr lang="en-US" sz="8000" b="1">
                <a:solidFill>
                  <a:srgbClr val="FF3399"/>
                </a:solidFill>
                <a:latin typeface="Curlz MT" pitchFamily="82" charset="0"/>
              </a:rPr>
              <a:t>TERIMA KASIH</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 calcmode="lin" valueType="num">
                                      <p:cBhvr>
                                        <p:cTn id="7" dur="500" fill="hold"/>
                                        <p:tgtEl>
                                          <p:spTgt spid="169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99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9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type="body" sz="half" idx="1"/>
          </p:nvPr>
        </p:nvSpPr>
        <p:spPr>
          <a:xfrm>
            <a:off x="395288" y="4941888"/>
            <a:ext cx="8748712" cy="1196975"/>
          </a:xfrm>
        </p:spPr>
        <p:txBody>
          <a:bodyPr/>
          <a:lstStyle/>
          <a:p>
            <a:pPr>
              <a:lnSpc>
                <a:spcPct val="90000"/>
              </a:lnSpc>
              <a:buFont typeface="Wingdings" pitchFamily="2" charset="2"/>
              <a:buNone/>
            </a:pPr>
            <a:r>
              <a:rPr lang="sv-SE" sz="2800">
                <a:solidFill>
                  <a:srgbClr val="0000FF"/>
                </a:solidFill>
                <a:latin typeface="Comic Sans MS" pitchFamily="66" charset="0"/>
              </a:rPr>
              <a:t>*</a:t>
            </a:r>
            <a:r>
              <a:rPr lang="sv-SE" sz="2400">
                <a:solidFill>
                  <a:srgbClr val="0000FF"/>
                </a:solidFill>
                <a:latin typeface="Comic Sans MS" pitchFamily="66" charset="0"/>
              </a:rPr>
              <a:t> 	Untuk mengetahui jumlah zat, terlebih dahulu diukur massa zat tersebut. Selengkapnya dapat anda pelajari pada bidang studi Kimia.</a:t>
            </a:r>
          </a:p>
        </p:txBody>
      </p:sp>
      <p:graphicFrame>
        <p:nvGraphicFramePr>
          <p:cNvPr id="71757" name="Group 77"/>
          <p:cNvGraphicFramePr>
            <a:graphicFrameLocks noGrp="1"/>
          </p:cNvGraphicFramePr>
          <p:nvPr>
            <p:ph sz="half" idx="2"/>
          </p:nvPr>
        </p:nvGraphicFramePr>
        <p:xfrm>
          <a:off x="323850" y="765175"/>
          <a:ext cx="8497888" cy="3990341"/>
        </p:xfrm>
        <a:graphic>
          <a:graphicData uri="http://schemas.openxmlformats.org/drawingml/2006/table">
            <a:tbl>
              <a:tblPr/>
              <a:tblGrid>
                <a:gridCol w="2533650"/>
                <a:gridCol w="5964238"/>
              </a:tblGrid>
              <a:tr h="576263">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1" i="0" u="none" strike="noStrike" cap="none" normalizeH="0" baseline="0" smtClean="0">
                          <a:ln>
                            <a:noFill/>
                          </a:ln>
                          <a:solidFill>
                            <a:srgbClr val="990099"/>
                          </a:solidFill>
                          <a:effectLst/>
                          <a:latin typeface="Comic Sans MS" pitchFamily="66" charset="0"/>
                        </a:rPr>
                        <a:t>Besaran pokok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1" i="0" u="none" strike="noStrike" cap="none" normalizeH="0" baseline="0" smtClean="0">
                          <a:ln>
                            <a:noFill/>
                          </a:ln>
                          <a:solidFill>
                            <a:srgbClr val="990099"/>
                          </a:solidFill>
                          <a:effectLst/>
                          <a:latin typeface="Comic Sans MS" pitchFamily="66" charset="0"/>
                        </a:rPr>
                        <a:t>Alat ukur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Panjang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sv-SE" sz="2200" b="0" i="0" u="none" strike="noStrike" cap="none" normalizeH="0" baseline="0" smtClean="0">
                          <a:ln>
                            <a:noFill/>
                          </a:ln>
                          <a:solidFill>
                            <a:srgbClr val="990099"/>
                          </a:solidFill>
                          <a:effectLst/>
                          <a:latin typeface="Comic Sans MS" pitchFamily="66" charset="0"/>
                        </a:rPr>
                        <a:t>Mistar, Jangka sorong, mikrometer sekrup</a:t>
                      </a:r>
                      <a:r>
                        <a:rPr kumimoji="0" lang="en-US" sz="2200" b="0" i="0" u="none" strike="noStrike" cap="none" normalizeH="0" baseline="0" smtClean="0">
                          <a:ln>
                            <a:noFill/>
                          </a:ln>
                          <a:solidFill>
                            <a:srgbClr val="990099"/>
                          </a:solidFill>
                          <a:effectLst/>
                          <a:latin typeface="Comic Sans MS" pitchFamily="66"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Massa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Neraca (timbangan)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Waku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Stop Watch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Suhu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Termometer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Kuat arus listrik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Amperemete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Jumlah molekul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Tidak diukur secara langsung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Intensitas cahaya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200" b="0" i="0" u="none" strike="noStrike" cap="none" normalizeH="0" baseline="0" smtClean="0">
                          <a:ln>
                            <a:noFill/>
                          </a:ln>
                          <a:solidFill>
                            <a:srgbClr val="990099"/>
                          </a:solidFill>
                          <a:effectLst/>
                          <a:latin typeface="Comic Sans MS" pitchFamily="66" charset="0"/>
                        </a:rPr>
                        <a:t>Light meter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ctr"/>
            <a:r>
              <a:rPr lang="en-US" sz="4600" b="1">
                <a:solidFill>
                  <a:srgbClr val="FF3399"/>
                </a:solidFill>
                <a:latin typeface="Curlz MT" pitchFamily="82" charset="0"/>
              </a:rPr>
              <a:t>MISTAR</a:t>
            </a:r>
          </a:p>
        </p:txBody>
      </p:sp>
      <p:sp>
        <p:nvSpPr>
          <p:cNvPr id="73731" name="Rectangle 3"/>
          <p:cNvSpPr>
            <a:spLocks noGrp="1" noChangeArrowheads="1"/>
          </p:cNvSpPr>
          <p:nvPr>
            <p:ph type="body" idx="1"/>
          </p:nvPr>
        </p:nvSpPr>
        <p:spPr/>
        <p:txBody>
          <a:bodyPr/>
          <a:lstStyle/>
          <a:p>
            <a:r>
              <a:rPr lang="sv-SE">
                <a:solidFill>
                  <a:srgbClr val="990099"/>
                </a:solidFill>
                <a:latin typeface="Comic Sans MS" pitchFamily="66" charset="0"/>
              </a:rPr>
              <a:t>Mistar digunakan untuk mengukur suatu panjang benda mempunyai batas ketelitian 0,5 mm.</a:t>
            </a:r>
            <a:endParaRPr lang="en-US">
              <a:solidFill>
                <a:srgbClr val="990099"/>
              </a:solidFill>
              <a:latin typeface="Comic Sans MS" pitchFamily="66" charset="0"/>
            </a:endParaRPr>
          </a:p>
        </p:txBody>
      </p:sp>
      <p:pic>
        <p:nvPicPr>
          <p:cNvPr id="73732" name="Picture 7" descr="http://gurumuda.files.wordpress.com/2008/08/sexysliderule_w.jpg?w=300"/>
          <p:cNvPicPr>
            <a:picLocks noChangeAspect="1" noChangeArrowheads="1"/>
          </p:cNvPicPr>
          <p:nvPr/>
        </p:nvPicPr>
        <p:blipFill>
          <a:blip r:embed="rId3"/>
          <a:srcRect/>
          <a:stretch>
            <a:fillRect/>
          </a:stretch>
        </p:blipFill>
        <p:spPr bwMode="auto">
          <a:xfrm>
            <a:off x="2124075" y="3644900"/>
            <a:ext cx="4895850" cy="2449513"/>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1000" fill="hold"/>
                                        <p:tgtEl>
                                          <p:spTgt spid="73730"/>
                                        </p:tgtEl>
                                        <p:attrNameLst>
                                          <p:attrName>ppt_w</p:attrName>
                                        </p:attrNameLst>
                                      </p:cBhvr>
                                      <p:tavLst>
                                        <p:tav tm="0">
                                          <p:val>
                                            <p:strVal val="#ppt_w+.3"/>
                                          </p:val>
                                        </p:tav>
                                        <p:tav tm="100000">
                                          <p:val>
                                            <p:strVal val="#ppt_w"/>
                                          </p:val>
                                        </p:tav>
                                      </p:tavLst>
                                    </p:anim>
                                    <p:anim calcmode="lin" valueType="num">
                                      <p:cBhvr>
                                        <p:cTn id="8" dur="1000" fill="hold"/>
                                        <p:tgtEl>
                                          <p:spTgt spid="73730"/>
                                        </p:tgtEl>
                                        <p:attrNameLst>
                                          <p:attrName>ppt_h</p:attrName>
                                        </p:attrNameLst>
                                      </p:cBhvr>
                                      <p:tavLst>
                                        <p:tav tm="0">
                                          <p:val>
                                            <p:strVal val="#ppt_h"/>
                                          </p:val>
                                        </p:tav>
                                        <p:tav tm="100000">
                                          <p:val>
                                            <p:strVal val="#ppt_h"/>
                                          </p:val>
                                        </p:tav>
                                      </p:tavLst>
                                    </p:anim>
                                    <p:animEffect transition="in" filter="fade">
                                      <p:cBhvr>
                                        <p:cTn id="9" dur="1000"/>
                                        <p:tgtEl>
                                          <p:spTgt spid="7373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3731">
                                            <p:txEl>
                                              <p:pRg st="0" end="0"/>
                                            </p:txEl>
                                          </p:spTgt>
                                        </p:tgtEl>
                                        <p:attrNameLst>
                                          <p:attrName>style.visibility</p:attrName>
                                        </p:attrNameLst>
                                      </p:cBhvr>
                                      <p:to>
                                        <p:strVal val="visible"/>
                                      </p:to>
                                    </p:set>
                                    <p:anim calcmode="lin" valueType="num">
                                      <p:cBhvr>
                                        <p:cTn id="14" dur="1000" fill="hold"/>
                                        <p:tgtEl>
                                          <p:spTgt spid="7373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7373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a:r>
              <a:rPr lang="sv-SE" sz="4600" b="1">
                <a:solidFill>
                  <a:srgbClr val="FF3399"/>
                </a:solidFill>
                <a:latin typeface="Curlz MT" pitchFamily="82" charset="0"/>
              </a:rPr>
              <a:t>JANGKA SORONG</a:t>
            </a:r>
            <a:endParaRPr lang="en-US" sz="4600" b="1">
              <a:solidFill>
                <a:srgbClr val="FF3399"/>
              </a:solidFill>
              <a:latin typeface="Curlz MT" pitchFamily="82" charset="0"/>
            </a:endParaRPr>
          </a:p>
        </p:txBody>
      </p:sp>
      <p:sp>
        <p:nvSpPr>
          <p:cNvPr id="80899" name="Rectangle 3"/>
          <p:cNvSpPr>
            <a:spLocks noGrp="1" noChangeArrowheads="1"/>
          </p:cNvSpPr>
          <p:nvPr>
            <p:ph type="body" idx="1"/>
          </p:nvPr>
        </p:nvSpPr>
        <p:spPr/>
        <p:txBody>
          <a:bodyPr/>
          <a:lstStyle/>
          <a:p>
            <a:r>
              <a:rPr lang="sv-SE">
                <a:solidFill>
                  <a:srgbClr val="990099"/>
                </a:solidFill>
                <a:latin typeface="Comic Sans MS" pitchFamily="66" charset="0"/>
              </a:rPr>
              <a:t>Jangka sorong digunakan untuk mengukur suatu panjang benda mempunyai batas ketelitian 0,1 mm.</a:t>
            </a:r>
            <a:endParaRPr lang="en-US">
              <a:solidFill>
                <a:srgbClr val="990099"/>
              </a:solidFill>
              <a:latin typeface="Comic Sans MS" pitchFamily="66" charset="0"/>
            </a:endParaRPr>
          </a:p>
        </p:txBody>
      </p:sp>
      <p:pic>
        <p:nvPicPr>
          <p:cNvPr id="80900" name="Picture 8" descr="http://gurumuda.files.wordpress.com/2008/08/messschieber.jpg?w=300"/>
          <p:cNvPicPr>
            <a:picLocks noChangeAspect="1" noChangeArrowheads="1"/>
          </p:cNvPicPr>
          <p:nvPr/>
        </p:nvPicPr>
        <p:blipFill>
          <a:blip r:embed="rId3"/>
          <a:srcRect/>
          <a:stretch>
            <a:fillRect/>
          </a:stretch>
        </p:blipFill>
        <p:spPr bwMode="auto">
          <a:xfrm>
            <a:off x="1835150" y="3644900"/>
            <a:ext cx="5257800" cy="263048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1000"/>
                                        <p:tgtEl>
                                          <p:spTgt spid="80898"/>
                                        </p:tgtEl>
                                      </p:cBhvr>
                                    </p:animEffect>
                                    <p:anim calcmode="lin" valueType="num">
                                      <p:cBhvr>
                                        <p:cTn id="8" dur="1000" fill="hold"/>
                                        <p:tgtEl>
                                          <p:spTgt spid="80898"/>
                                        </p:tgtEl>
                                        <p:attrNameLst>
                                          <p:attrName>ppt_x</p:attrName>
                                        </p:attrNameLst>
                                      </p:cBhvr>
                                      <p:tavLst>
                                        <p:tav tm="0">
                                          <p:val>
                                            <p:strVal val="#ppt_x"/>
                                          </p:val>
                                        </p:tav>
                                        <p:tav tm="100000">
                                          <p:val>
                                            <p:strVal val="#ppt_x"/>
                                          </p:val>
                                        </p:tav>
                                      </p:tavLst>
                                    </p:anim>
                                    <p:anim calcmode="lin" valueType="num">
                                      <p:cBhvr>
                                        <p:cTn id="9" dur="898" decel="100000" fill="hold"/>
                                        <p:tgtEl>
                                          <p:spTgt spid="808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08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0899">
                                            <p:txEl>
                                              <p:pRg st="0" end="0"/>
                                            </p:txEl>
                                          </p:spTgt>
                                        </p:tgtEl>
                                        <p:attrNameLst>
                                          <p:attrName>style.visibility</p:attrName>
                                        </p:attrNameLst>
                                      </p:cBhvr>
                                      <p:to>
                                        <p:strVal val="visible"/>
                                      </p:to>
                                    </p:set>
                                    <p:animEffect transition="in" filter="fade">
                                      <p:cBhvr>
                                        <p:cTn id="15" dur="1000"/>
                                        <p:tgtEl>
                                          <p:spTgt spid="80899">
                                            <p:txEl>
                                              <p:pRg st="0" end="0"/>
                                            </p:txEl>
                                          </p:spTgt>
                                        </p:tgtEl>
                                      </p:cBhvr>
                                    </p:animEffect>
                                    <p:anim calcmode="lin" valueType="num">
                                      <p:cBhvr>
                                        <p:cTn id="16" dur="1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808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8089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a:r>
              <a:rPr lang="en-US" sz="4600" b="1">
                <a:solidFill>
                  <a:srgbClr val="FF3399"/>
                </a:solidFill>
                <a:latin typeface="Curlz MT" pitchFamily="82" charset="0"/>
              </a:rPr>
              <a:t>MIKROMETER SEKRUP</a:t>
            </a:r>
          </a:p>
        </p:txBody>
      </p:sp>
      <p:sp>
        <p:nvSpPr>
          <p:cNvPr id="81923" name="Rectangle 3"/>
          <p:cNvSpPr>
            <a:spLocks noGrp="1" noChangeArrowheads="1"/>
          </p:cNvSpPr>
          <p:nvPr>
            <p:ph type="body" idx="1"/>
          </p:nvPr>
        </p:nvSpPr>
        <p:spPr>
          <a:xfrm>
            <a:off x="323850" y="1600200"/>
            <a:ext cx="8515350" cy="4997450"/>
          </a:xfrm>
        </p:spPr>
        <p:txBody>
          <a:bodyPr/>
          <a:lstStyle/>
          <a:p>
            <a:r>
              <a:rPr lang="sv-SE">
                <a:solidFill>
                  <a:srgbClr val="990099"/>
                </a:solidFill>
                <a:latin typeface="Comic Sans MS" pitchFamily="66" charset="0"/>
              </a:rPr>
              <a:t>Mikrometer sekrup digunakan untuk mengukur suatu panjang benda mempunyai batas ketelitian 0,01 mm.</a:t>
            </a:r>
            <a:endParaRPr lang="en-US">
              <a:solidFill>
                <a:srgbClr val="990099"/>
              </a:solidFill>
              <a:latin typeface="Comic Sans MS" pitchFamily="66" charset="0"/>
            </a:endParaRPr>
          </a:p>
        </p:txBody>
      </p:sp>
      <p:pic>
        <p:nvPicPr>
          <p:cNvPr id="81924" name="Picture 9" descr="http://gurumuda.files.wordpress.com/2008/08/mikkk.jpg?w=300"/>
          <p:cNvPicPr>
            <a:picLocks noChangeAspect="1" noChangeArrowheads="1"/>
          </p:cNvPicPr>
          <p:nvPr/>
        </p:nvPicPr>
        <p:blipFill>
          <a:blip r:embed="rId3"/>
          <a:srcRect/>
          <a:stretch>
            <a:fillRect/>
          </a:stretch>
        </p:blipFill>
        <p:spPr bwMode="auto">
          <a:xfrm>
            <a:off x="1403350" y="3357563"/>
            <a:ext cx="6264275" cy="3124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1000" fill="hold"/>
                                        <p:tgtEl>
                                          <p:spTgt spid="81922"/>
                                        </p:tgtEl>
                                        <p:attrNameLst>
                                          <p:attrName>ppt_x</p:attrName>
                                        </p:attrNameLst>
                                      </p:cBhvr>
                                      <p:tavLst>
                                        <p:tav tm="0">
                                          <p:val>
                                            <p:strVal val="#ppt_x-.2"/>
                                          </p:val>
                                        </p:tav>
                                        <p:tav tm="100000">
                                          <p:val>
                                            <p:strVal val="#ppt_x"/>
                                          </p:val>
                                        </p:tav>
                                      </p:tavLst>
                                    </p:anim>
                                    <p:anim calcmode="lin" valueType="num">
                                      <p:cBhvr>
                                        <p:cTn id="8" dur="1000" fill="hold"/>
                                        <p:tgtEl>
                                          <p:spTgt spid="819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2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23">
                                            <p:txEl>
                                              <p:pRg st="0" end="0"/>
                                            </p:txEl>
                                          </p:spTgt>
                                        </p:tgtEl>
                                        <p:attrNameLst>
                                          <p:attrName>style.visibility</p:attrName>
                                        </p:attrNameLst>
                                      </p:cBhvr>
                                      <p:to>
                                        <p:strVal val="visible"/>
                                      </p:to>
                                    </p:set>
                                    <p:animEffect transition="in" filter="fade">
                                      <p:cBhvr>
                                        <p:cTn id="14" dur="500"/>
                                        <p:tgtEl>
                                          <p:spTgt spid="81923">
                                            <p:txEl>
                                              <p:pRg st="0" end="0"/>
                                            </p:txEl>
                                          </p:spTgt>
                                        </p:tgtEl>
                                      </p:cBhvr>
                                    </p:animEffect>
                                    <p:anim calcmode="lin" valueType="num">
                                      <p:cBhvr>
                                        <p:cTn id="15"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192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en-US" sz="4600" b="1">
                <a:solidFill>
                  <a:srgbClr val="FF3399"/>
                </a:solidFill>
                <a:latin typeface="Curlz MT" pitchFamily="82" charset="0"/>
              </a:rPr>
              <a:t>NERACA</a:t>
            </a:r>
          </a:p>
        </p:txBody>
      </p:sp>
      <p:sp>
        <p:nvSpPr>
          <p:cNvPr id="82947" name="Rectangle 3"/>
          <p:cNvSpPr>
            <a:spLocks noGrp="1" noChangeArrowheads="1"/>
          </p:cNvSpPr>
          <p:nvPr>
            <p:ph type="body" idx="1"/>
          </p:nvPr>
        </p:nvSpPr>
        <p:spPr/>
        <p:txBody>
          <a:bodyPr/>
          <a:lstStyle/>
          <a:p>
            <a:r>
              <a:rPr lang="sv-SE">
                <a:solidFill>
                  <a:srgbClr val="990099"/>
                </a:solidFill>
                <a:latin typeface="Comic Sans MS" pitchFamily="66" charset="0"/>
              </a:rPr>
              <a:t>Neraca digunakan untuk mengukur massa suatu benda.</a:t>
            </a:r>
            <a:r>
              <a:rPr lang="en-US">
                <a:solidFill>
                  <a:srgbClr val="990099"/>
                </a:solidFill>
                <a:latin typeface="Comic Sans MS" pitchFamily="66" charset="0"/>
              </a:rPr>
              <a:t> </a:t>
            </a:r>
          </a:p>
        </p:txBody>
      </p:sp>
      <p:pic>
        <p:nvPicPr>
          <p:cNvPr id="82948" name="Picture 10" descr="http://gurumuda.files.wordpress.com/2008/08/7a1.jpg"/>
          <p:cNvPicPr>
            <a:picLocks noChangeAspect="1" noChangeArrowheads="1"/>
          </p:cNvPicPr>
          <p:nvPr/>
        </p:nvPicPr>
        <p:blipFill>
          <a:blip r:embed="rId3"/>
          <a:srcRect/>
          <a:stretch>
            <a:fillRect/>
          </a:stretch>
        </p:blipFill>
        <p:spPr bwMode="auto">
          <a:xfrm>
            <a:off x="179388" y="3068638"/>
            <a:ext cx="8785225" cy="32146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2946"/>
                                        </p:tgtEl>
                                        <p:attrNameLst>
                                          <p:attrName>style.visibility</p:attrName>
                                        </p:attrNameLst>
                                      </p:cBhvr>
                                      <p:to>
                                        <p:strVal val="visible"/>
                                      </p:to>
                                    </p:set>
                                    <p:animEffect transition="in" filter="fade">
                                      <p:cBhvr>
                                        <p:cTn id="7" dur="1000">
                                          <p:stCondLst>
                                            <p:cond delay="0"/>
                                          </p:stCondLst>
                                        </p:cTn>
                                        <p:tgtEl>
                                          <p:spTgt spid="829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fade">
                                      <p:cBhvr>
                                        <p:cTn id="12" dur="500">
                                          <p:stCondLst>
                                            <p:cond delay="0"/>
                                          </p:stCondLst>
                                        </p:cTn>
                                        <p:tgtEl>
                                          <p:spTgt spid="82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theme/theme1.xml><?xml version="1.0" encoding="utf-8"?>
<a:theme xmlns:a="http://schemas.openxmlformats.org/drawingml/2006/main" name="Watermark">
  <a:themeElements>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318</TotalTime>
  <Words>1041</Words>
  <Application>Microsoft Office PowerPoint</Application>
  <PresentationFormat>On-screen Show (4:3)</PresentationFormat>
  <Paragraphs>160</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Watermark</vt:lpstr>
      <vt:lpstr>PENGUKURAN DAN  ANGKA PENTING</vt:lpstr>
      <vt:lpstr>Apa yang dimaksud dengan Pengukuran???</vt:lpstr>
      <vt:lpstr>Slide 3</vt:lpstr>
      <vt:lpstr>ALAT UKUR  BESARAN POKOK</vt:lpstr>
      <vt:lpstr>Slide 5</vt:lpstr>
      <vt:lpstr>MISTAR</vt:lpstr>
      <vt:lpstr>JANGKA SORONG</vt:lpstr>
      <vt:lpstr>MIKROMETER SEKRUP</vt:lpstr>
      <vt:lpstr>NERACA</vt:lpstr>
      <vt:lpstr>STOPWATCH</vt:lpstr>
      <vt:lpstr>TERMOMETER</vt:lpstr>
      <vt:lpstr>AMPEREMETER</vt:lpstr>
      <vt:lpstr>ALAT UKUR BESARAN TURUNAN</vt:lpstr>
      <vt:lpstr>SPEEDOMETER</vt:lpstr>
      <vt:lpstr>DINAMOMETER</vt:lpstr>
      <vt:lpstr>HIGROMETER</vt:lpstr>
      <vt:lpstr>OHM METER dan VOLT METER</vt:lpstr>
      <vt:lpstr>BAROMETER</vt:lpstr>
      <vt:lpstr>HIDROMETER</vt:lpstr>
      <vt:lpstr>MANOMETER</vt:lpstr>
      <vt:lpstr>KALORIMETER</vt:lpstr>
      <vt:lpstr>KESALAHAN PENGUKURAN</vt:lpstr>
      <vt:lpstr>KESALAHAN SISTEMATIS</vt:lpstr>
      <vt:lpstr>KESALAHAN ACAK</vt:lpstr>
      <vt:lpstr>Slide 25</vt:lpstr>
      <vt:lpstr>Istilah dalam Pengukuran</vt:lpstr>
      <vt:lpstr>AKURASI / KETELITIAN  HASIL PENGUKURAN</vt:lpstr>
      <vt:lpstr>Slide 28</vt:lpstr>
      <vt:lpstr>Slide 29</vt:lpstr>
      <vt:lpstr>Ketidakpastian Mutlak dan Relatif</vt:lpstr>
      <vt:lpstr>ANGKA PENTING</vt:lpstr>
      <vt:lpstr>Slide 32</vt:lpstr>
      <vt:lpstr>Ketentuan Angka Penting :</vt:lpstr>
      <vt:lpstr>Slide 34</vt:lpstr>
      <vt:lpstr>Aturan Pembulatan</vt:lpstr>
      <vt:lpstr>Aturan Penjumlahan dan Pengurangan</vt:lpstr>
      <vt:lpstr>Slide 37</vt:lpstr>
      <vt:lpstr>Aturan Perkalian dan Pembagian</vt:lpstr>
      <vt:lpstr>Slide 39</vt:lpstr>
      <vt:lpstr>Slide 40</vt:lpstr>
      <vt:lpstr>Slide 41</vt:lpstr>
      <vt:lpstr>Slide 42</vt:lpstr>
    </vt:vector>
  </TitlesOfParts>
  <Company>PALANGKA RAYA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PENGUKURAN DAN  ANGKA PENTING</dc:title>
  <dc:creator>IBU LENI</dc:creator>
  <cp:lastModifiedBy>User</cp:lastModifiedBy>
  <cp:revision>12</cp:revision>
  <dcterms:created xsi:type="dcterms:W3CDTF">2009-07-30T10:04:16Z</dcterms:created>
  <dcterms:modified xsi:type="dcterms:W3CDTF">2013-12-02T12:02:40Z</dcterms:modified>
</cp:coreProperties>
</file>