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3B8F617-809A-45CE-9DB9-059713EF072E}" type="datetimeFigureOut">
              <a:rPr lang="id-ID" smtClean="0"/>
              <a:t>11/09/2019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20714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B8F617-809A-45CE-9DB9-059713EF072E}" type="datetimeFigureOut">
              <a:rPr lang="id-ID" smtClean="0"/>
              <a:t>11/09/2019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945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B8F617-809A-45CE-9DB9-059713EF072E}" type="datetimeFigureOut">
              <a:rPr lang="id-ID" smtClean="0"/>
              <a:t>11/09/2019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1933549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B8F617-809A-45CE-9DB9-059713EF072E}" type="datetimeFigureOut">
              <a:rPr lang="id-ID" smtClean="0"/>
              <a:t>11/09/2019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204376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8F617-809A-45CE-9DB9-059713EF072E}" type="datetimeFigureOut">
              <a:rPr lang="id-ID" smtClean="0"/>
              <a:t>11/09/2019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126478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3B8F617-809A-45CE-9DB9-059713EF072E}" type="datetimeFigureOut">
              <a:rPr lang="id-ID" smtClean="0"/>
              <a:t>11/09/2019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72656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3B8F617-809A-45CE-9DB9-059713EF072E}" type="datetimeFigureOut">
              <a:rPr lang="id-ID" smtClean="0"/>
              <a:t>11/09/2019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425230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3B8F617-809A-45CE-9DB9-059713EF072E}" type="datetimeFigureOut">
              <a:rPr lang="id-ID" smtClean="0"/>
              <a:t>11/09/2019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92061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8F617-809A-45CE-9DB9-059713EF072E}" type="datetimeFigureOut">
              <a:rPr lang="id-ID" smtClean="0"/>
              <a:t>11/09/2019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2818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8F617-809A-45CE-9DB9-059713EF072E}" type="datetimeFigureOut">
              <a:rPr lang="id-ID" smtClean="0"/>
              <a:t>11/09/2019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309442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8F617-809A-45CE-9DB9-059713EF072E}" type="datetimeFigureOut">
              <a:rPr lang="id-ID" smtClean="0"/>
              <a:t>11/09/2019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46C0E6-BA12-45B8-9A90-F967FD32457F}" type="slidenum">
              <a:rPr lang="id-ID" smtClean="0"/>
              <a:t>‹#›</a:t>
            </a:fld>
            <a:endParaRPr lang="id-ID"/>
          </a:p>
        </p:txBody>
      </p:sp>
    </p:spTree>
    <p:extLst>
      <p:ext uri="{BB962C8B-B14F-4D97-AF65-F5344CB8AC3E}">
        <p14:creationId xmlns:p14="http://schemas.microsoft.com/office/powerpoint/2010/main" val="3135698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8F617-809A-45CE-9DB9-059713EF072E}" type="datetimeFigureOut">
              <a:rPr lang="id-ID" smtClean="0"/>
              <a:t>11/09/2019</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6C0E6-BA12-45B8-9A90-F967FD32457F}" type="slidenum">
              <a:rPr lang="id-ID" smtClean="0"/>
              <a:t>‹#›</a:t>
            </a:fld>
            <a:endParaRPr lang="id-ID"/>
          </a:p>
        </p:txBody>
      </p:sp>
    </p:spTree>
    <p:extLst>
      <p:ext uri="{BB962C8B-B14F-4D97-AF65-F5344CB8AC3E}">
        <p14:creationId xmlns:p14="http://schemas.microsoft.com/office/powerpoint/2010/main" val="2886469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karinov.co.id/manajemen-dan-strategi-pemasara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BISNIS MODEL CANVAS</a:t>
            </a:r>
            <a:endParaRPr lang="id-ID" dirty="0"/>
          </a:p>
        </p:txBody>
      </p:sp>
      <p:sp>
        <p:nvSpPr>
          <p:cNvPr id="3" name="Subtitle 2"/>
          <p:cNvSpPr>
            <a:spLocks noGrp="1"/>
          </p:cNvSpPr>
          <p:nvPr>
            <p:ph type="subTitle" idx="1"/>
          </p:nvPr>
        </p:nvSpPr>
        <p:spPr/>
        <p:txBody>
          <a:bodyPr/>
          <a:lstStyle/>
          <a:p>
            <a:r>
              <a:rPr lang="id-ID" dirty="0" smtClean="0"/>
              <a:t>3.19 MENILAI PERKEMBANGAN USAHA</a:t>
            </a:r>
          </a:p>
          <a:p>
            <a:r>
              <a:rPr lang="id-ID" dirty="0" smtClean="0"/>
              <a:t>4.19. MEMBUAT BAGAN PERKEMBANGAN USAHA</a:t>
            </a:r>
            <a:endParaRPr lang="id-ID" dirty="0"/>
          </a:p>
        </p:txBody>
      </p:sp>
    </p:spTree>
    <p:extLst>
      <p:ext uri="{BB962C8B-B14F-4D97-AF65-F5344CB8AC3E}">
        <p14:creationId xmlns:p14="http://schemas.microsoft.com/office/powerpoint/2010/main" val="56868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467" y="214489"/>
            <a:ext cx="10938933" cy="5509200"/>
          </a:xfrm>
          <a:prstGeom prst="rect">
            <a:avLst/>
          </a:prstGeom>
        </p:spPr>
        <p:txBody>
          <a:bodyPr wrap="square">
            <a:spAutoFit/>
          </a:bodyPr>
          <a:lstStyle/>
          <a:p>
            <a:r>
              <a:rPr lang="id-ID" sz="3200" b="1" i="0" dirty="0" smtClean="0">
                <a:solidFill>
                  <a:srgbClr val="C00000"/>
                </a:solidFill>
                <a:effectLst/>
                <a:latin typeface="Bradley Hand ITC" panose="03070402050302030203" pitchFamily="66" charset="0"/>
              </a:rPr>
              <a:t>Bisnis model canvas adalah alat representasi visual yang dapat menjelaskan secara komprehensif sebuah proses bisnis. Dengan tools BMC ini, kita dapat memahami sebuah bisnis secara garis besar tanpa harus membuat dokumen bisnis plan panjang lebar.</a:t>
            </a:r>
          </a:p>
          <a:p>
            <a:endParaRPr lang="id-ID" sz="3200" b="1" dirty="0">
              <a:solidFill>
                <a:srgbClr val="C00000"/>
              </a:solidFill>
              <a:latin typeface="Bradley Hand ITC" panose="03070402050302030203" pitchFamily="66" charset="0"/>
            </a:endParaRPr>
          </a:p>
          <a:p>
            <a:r>
              <a:rPr lang="id-ID" sz="3200" b="1" dirty="0">
                <a:solidFill>
                  <a:srgbClr val="C00000"/>
                </a:solidFill>
                <a:latin typeface="Bradley Hand ITC" panose="03070402050302030203" pitchFamily="66" charset="0"/>
              </a:rPr>
              <a:t>terdiri dari 9 pilar utama yang merangkum proses bisnis mulai dari </a:t>
            </a:r>
            <a:r>
              <a:rPr lang="id-ID" sz="3200" b="1" i="1" dirty="0">
                <a:solidFill>
                  <a:srgbClr val="C00000"/>
                </a:solidFill>
                <a:latin typeface="Bradley Hand ITC" panose="03070402050302030203" pitchFamily="66" charset="0"/>
              </a:rPr>
              <a:t>value </a:t>
            </a:r>
            <a:r>
              <a:rPr lang="id-ID" sz="3200" b="1" dirty="0">
                <a:solidFill>
                  <a:srgbClr val="C00000"/>
                </a:solidFill>
                <a:latin typeface="Bradley Hand ITC" panose="03070402050302030203" pitchFamily="66" charset="0"/>
              </a:rPr>
              <a:t>perusahaan, segmen pelanggan, hingga struktur finansial. Dengan kesembilan blok ini, sebenarnya kita sudah bisa memvalidasi apakah satu ide bisnis itu potensial atau tidak.</a:t>
            </a:r>
          </a:p>
        </p:txBody>
      </p:sp>
    </p:spTree>
    <p:extLst>
      <p:ext uri="{BB962C8B-B14F-4D97-AF65-F5344CB8AC3E}">
        <p14:creationId xmlns:p14="http://schemas.microsoft.com/office/powerpoint/2010/main" val="162937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756" y="259645"/>
            <a:ext cx="11661422" cy="4524315"/>
          </a:xfrm>
          <a:prstGeom prst="rect">
            <a:avLst/>
          </a:prstGeom>
        </p:spPr>
        <p:txBody>
          <a:bodyPr wrap="square">
            <a:spAutoFit/>
          </a:bodyPr>
          <a:lstStyle/>
          <a:p>
            <a:pPr marL="342900" indent="-342900">
              <a:buAutoNum type="arabicPeriod"/>
            </a:pPr>
            <a:r>
              <a:rPr lang="id-ID" sz="2400" b="1" i="0" dirty="0" smtClean="0">
                <a:solidFill>
                  <a:srgbClr val="C00000"/>
                </a:solidFill>
                <a:effectLst/>
                <a:latin typeface="Bradley Hand ITC" panose="03070402050302030203" pitchFamily="66" charset="0"/>
              </a:rPr>
              <a:t>Customer segments</a:t>
            </a:r>
            <a:r>
              <a:rPr lang="id-ID" sz="2400" dirty="0" smtClean="0">
                <a:solidFill>
                  <a:srgbClr val="C00000"/>
                </a:solidFill>
                <a:latin typeface="Bradley Hand ITC" panose="03070402050302030203" pitchFamily="66" charset="0"/>
              </a:rPr>
              <a:t/>
            </a:r>
            <a:br>
              <a:rPr lang="id-ID" sz="2400" dirty="0" smtClean="0">
                <a:solidFill>
                  <a:srgbClr val="C00000"/>
                </a:solidFill>
                <a:latin typeface="Bradley Hand ITC" panose="03070402050302030203" pitchFamily="66" charset="0"/>
              </a:rPr>
            </a:br>
            <a:r>
              <a:rPr lang="id-ID" sz="2400" b="0" i="0" dirty="0" smtClean="0">
                <a:solidFill>
                  <a:srgbClr val="C00000"/>
                </a:solidFill>
                <a:effectLst/>
                <a:latin typeface="Bradley Hand ITC" panose="03070402050302030203" pitchFamily="66" charset="0"/>
              </a:rPr>
              <a:t>Bagian ini akan menjelaskan siapa pelanggan potensial dari produk Anda. Bisa juga berisi profil orang yang memiliki masalah yang akan dipecahkan oleh bisnis Anda. Untuk model bisnis ecommerce yang berkembang sekarang ini, customer segment mencakup si penjual barang dan pembeli. Untuk lebih jelas mengenali siapa segmentasi pelanggan Anda, ada baiknya kamu juga mempelajari apa itu buyer persona.</a:t>
            </a:r>
          </a:p>
          <a:p>
            <a:pPr marL="342900" indent="-342900">
              <a:buAutoNum type="arabicPeriod"/>
            </a:pPr>
            <a:endParaRPr lang="id-ID" sz="2400" dirty="0">
              <a:solidFill>
                <a:srgbClr val="C00000"/>
              </a:solidFill>
              <a:latin typeface="Bradley Hand ITC" panose="03070402050302030203" pitchFamily="66" charset="0"/>
            </a:endParaRPr>
          </a:p>
          <a:p>
            <a:pPr marL="342900" indent="-342900">
              <a:buAutoNum type="arabicPeriod"/>
            </a:pPr>
            <a:r>
              <a:rPr lang="id-ID" sz="2400" b="1" dirty="0">
                <a:solidFill>
                  <a:srgbClr val="C00000"/>
                </a:solidFill>
                <a:latin typeface="Bradley Hand ITC" panose="03070402050302030203" pitchFamily="66" charset="0"/>
              </a:rPr>
              <a:t>Value Propositions</a:t>
            </a:r>
            <a:r>
              <a:rPr lang="id-ID" sz="2400" dirty="0" smtClean="0">
                <a:solidFill>
                  <a:srgbClr val="C00000"/>
                </a:solidFill>
                <a:latin typeface="Bradley Hand ITC" panose="03070402050302030203" pitchFamily="66" charset="0"/>
              </a:rPr>
              <a:t/>
            </a:r>
            <a:br>
              <a:rPr lang="id-ID" sz="2400" dirty="0" smtClean="0">
                <a:solidFill>
                  <a:srgbClr val="C00000"/>
                </a:solidFill>
                <a:latin typeface="Bradley Hand ITC" panose="03070402050302030203" pitchFamily="66" charset="0"/>
              </a:rPr>
            </a:br>
            <a:r>
              <a:rPr lang="id-ID" sz="2400" dirty="0">
                <a:solidFill>
                  <a:srgbClr val="C00000"/>
                </a:solidFill>
                <a:latin typeface="Bradley Hand ITC" panose="03070402050302030203" pitchFamily="66" charset="0"/>
              </a:rPr>
              <a:t>Blok ini berisi tentang nilai tambah yang akan membuat bisnis Anda terlihat menarik dan berbeda dengan bisnis lainnya. Biasanya berupa solusi atau inovasi yang Anda tawarkan dan menjadi keunggulan utama perusahaan.</a:t>
            </a:r>
          </a:p>
        </p:txBody>
      </p:sp>
    </p:spTree>
    <p:extLst>
      <p:ext uri="{BB962C8B-B14F-4D97-AF65-F5344CB8AC3E}">
        <p14:creationId xmlns:p14="http://schemas.microsoft.com/office/powerpoint/2010/main" val="414488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356" y="214490"/>
            <a:ext cx="11661422" cy="6124754"/>
          </a:xfrm>
          <a:prstGeom prst="rect">
            <a:avLst/>
          </a:prstGeom>
        </p:spPr>
        <p:txBody>
          <a:bodyPr wrap="square">
            <a:spAutoFit/>
          </a:bodyPr>
          <a:lstStyle/>
          <a:p>
            <a:r>
              <a:rPr lang="id-ID" sz="2800" b="1" i="0" dirty="0" smtClean="0">
                <a:solidFill>
                  <a:srgbClr val="C00000"/>
                </a:solidFill>
                <a:effectLst/>
                <a:latin typeface="Bradley Hand ITC" panose="03070402050302030203" pitchFamily="66" charset="0"/>
              </a:rPr>
              <a:t>3. Channel</a:t>
            </a:r>
            <a:r>
              <a:rPr lang="id-ID" sz="2800" b="0" i="0" dirty="0" smtClean="0">
                <a:solidFill>
                  <a:srgbClr val="C00000"/>
                </a:solidFill>
                <a:effectLst/>
                <a:latin typeface="Bradley Hand ITC" panose="03070402050302030203" pitchFamily="66" charset="0"/>
              </a:rPr>
              <a:t/>
            </a:r>
            <a:br>
              <a:rPr lang="id-ID" sz="2800" b="0" i="0" dirty="0" smtClean="0">
                <a:solidFill>
                  <a:srgbClr val="C00000"/>
                </a:solidFill>
                <a:effectLst/>
                <a:latin typeface="Bradley Hand ITC" panose="03070402050302030203" pitchFamily="66" charset="0"/>
              </a:rPr>
            </a:br>
            <a:r>
              <a:rPr lang="id-ID" sz="2800" b="0" i="0" dirty="0" smtClean="0">
                <a:solidFill>
                  <a:srgbClr val="C00000"/>
                </a:solidFill>
                <a:effectLst/>
                <a:latin typeface="Bradley Hand ITC" panose="03070402050302030203" pitchFamily="66" charset="0"/>
              </a:rPr>
              <a:t>Sederhananya, channel adalah media yang bisnis Anda gunakan untuk men-</a:t>
            </a:r>
            <a:r>
              <a:rPr lang="id-ID" sz="2800" b="0" i="1" dirty="0" smtClean="0">
                <a:solidFill>
                  <a:srgbClr val="C00000"/>
                </a:solidFill>
                <a:effectLst/>
                <a:latin typeface="Bradley Hand ITC" panose="03070402050302030203" pitchFamily="66" charset="0"/>
              </a:rPr>
              <a:t>deliver</a:t>
            </a:r>
            <a:r>
              <a:rPr lang="id-ID" sz="2800" b="0" i="0" dirty="0" smtClean="0">
                <a:solidFill>
                  <a:srgbClr val="C00000"/>
                </a:solidFill>
                <a:effectLst/>
                <a:latin typeface="Bradley Hand ITC" panose="03070402050302030203" pitchFamily="66" charset="0"/>
              </a:rPr>
              <a:t> solusi yang kamu tawarkan untuk sampai ke konsumen. Channel ini bisa berupa website, online advertisement, aplikasi, bahkan seorang sales person. Untuk mempelajari lebih dalam mengenai channel marketing di era modern, kamu bisa simak dalam tulisan </a:t>
            </a:r>
            <a:r>
              <a:rPr lang="id-ID" sz="2800" b="0" i="0" u="none" strike="noStrike" dirty="0" smtClean="0">
                <a:solidFill>
                  <a:srgbClr val="C00000"/>
                </a:solidFill>
                <a:effectLst/>
                <a:latin typeface="Bradley Hand ITC" panose="03070402050302030203" pitchFamily="66" charset="0"/>
                <a:hlinkClick r:id="rId2"/>
              </a:rPr>
              <a:t>strategi marketing era digital</a:t>
            </a:r>
            <a:r>
              <a:rPr lang="id-ID" sz="2800" b="0" i="0" dirty="0" smtClean="0">
                <a:solidFill>
                  <a:srgbClr val="C00000"/>
                </a:solidFill>
                <a:effectLst/>
                <a:latin typeface="Bradley Hand ITC" panose="03070402050302030203" pitchFamily="66" charset="0"/>
              </a:rPr>
              <a:t>.</a:t>
            </a:r>
          </a:p>
          <a:p>
            <a:endParaRPr lang="id-ID" sz="2800" b="0" i="0" dirty="0" smtClean="0">
              <a:solidFill>
                <a:srgbClr val="C00000"/>
              </a:solidFill>
              <a:effectLst/>
              <a:latin typeface="Bradley Hand ITC" panose="03070402050302030203" pitchFamily="66" charset="0"/>
            </a:endParaRPr>
          </a:p>
          <a:p>
            <a:r>
              <a:rPr lang="id-ID" sz="2800" b="1" i="0" dirty="0" smtClean="0">
                <a:solidFill>
                  <a:srgbClr val="C00000"/>
                </a:solidFill>
                <a:effectLst/>
                <a:latin typeface="Bradley Hand ITC" panose="03070402050302030203" pitchFamily="66" charset="0"/>
              </a:rPr>
              <a:t>4. Customer Relationships</a:t>
            </a:r>
            <a:r>
              <a:rPr lang="id-ID" sz="2800" b="0" i="0" dirty="0" smtClean="0">
                <a:solidFill>
                  <a:srgbClr val="C00000"/>
                </a:solidFill>
                <a:effectLst/>
                <a:latin typeface="Bradley Hand ITC" panose="03070402050302030203" pitchFamily="66" charset="0"/>
              </a:rPr>
              <a:t/>
            </a:r>
            <a:br>
              <a:rPr lang="id-ID" sz="2800" b="0" i="0" dirty="0" smtClean="0">
                <a:solidFill>
                  <a:srgbClr val="C00000"/>
                </a:solidFill>
                <a:effectLst/>
                <a:latin typeface="Bradley Hand ITC" panose="03070402050302030203" pitchFamily="66" charset="0"/>
              </a:rPr>
            </a:br>
            <a:r>
              <a:rPr lang="id-ID" sz="2800" b="0" i="0" dirty="0" smtClean="0">
                <a:solidFill>
                  <a:srgbClr val="C00000"/>
                </a:solidFill>
                <a:effectLst/>
                <a:latin typeface="Bradley Hand ITC" panose="03070402050302030203" pitchFamily="66" charset="0"/>
              </a:rPr>
              <a:t>Jika </a:t>
            </a:r>
            <a:r>
              <a:rPr lang="id-ID" sz="2800" b="0" i="1" dirty="0" smtClean="0">
                <a:solidFill>
                  <a:srgbClr val="C00000"/>
                </a:solidFill>
                <a:effectLst/>
                <a:latin typeface="Bradley Hand ITC" panose="03070402050302030203" pitchFamily="66" charset="0"/>
              </a:rPr>
              <a:t>channel </a:t>
            </a:r>
            <a:r>
              <a:rPr lang="id-ID" sz="2800" b="0" i="0" dirty="0" smtClean="0">
                <a:solidFill>
                  <a:srgbClr val="C00000"/>
                </a:solidFill>
                <a:effectLst/>
                <a:latin typeface="Bradley Hand ITC" panose="03070402050302030203" pitchFamily="66" charset="0"/>
              </a:rPr>
              <a:t>lebih banyak menjangkau orang yang belum tahu produk Anda, maka customer relationship adalah kebalikannya. Kamu harus tahu bagaimana cara bisnis Anda bisa terus </a:t>
            </a:r>
            <a:r>
              <a:rPr lang="id-ID" sz="2800" b="0" i="1" dirty="0" smtClean="0">
                <a:solidFill>
                  <a:srgbClr val="C00000"/>
                </a:solidFill>
                <a:effectLst/>
                <a:latin typeface="Bradley Hand ITC" panose="03070402050302030203" pitchFamily="66" charset="0"/>
              </a:rPr>
              <a:t>keep in touch </a:t>
            </a:r>
            <a:r>
              <a:rPr lang="id-ID" sz="2800" b="0" i="0" dirty="0" smtClean="0">
                <a:solidFill>
                  <a:srgbClr val="C00000"/>
                </a:solidFill>
                <a:effectLst/>
                <a:latin typeface="Bradley Hand ITC" panose="03070402050302030203" pitchFamily="66" charset="0"/>
              </a:rPr>
              <a:t>dengan para pelanggan. Bentuknya pun bisa sangat beragam, mulai dari newsletter, layanan </a:t>
            </a:r>
            <a:r>
              <a:rPr lang="id-ID" sz="2800" b="0" i="1" dirty="0" smtClean="0">
                <a:solidFill>
                  <a:srgbClr val="C00000"/>
                </a:solidFill>
                <a:effectLst/>
                <a:latin typeface="Bradley Hand ITC" panose="03070402050302030203" pitchFamily="66" charset="0"/>
              </a:rPr>
              <a:t>after sales</a:t>
            </a:r>
            <a:r>
              <a:rPr lang="id-ID" sz="2800" b="0" i="0" dirty="0" smtClean="0">
                <a:solidFill>
                  <a:srgbClr val="C00000"/>
                </a:solidFill>
                <a:effectLst/>
                <a:latin typeface="Bradley Hand ITC" panose="03070402050302030203" pitchFamily="66" charset="0"/>
              </a:rPr>
              <a:t>, dan sejenisnya.</a:t>
            </a:r>
            <a:endParaRPr lang="id-ID" sz="2800" b="0" i="0" dirty="0">
              <a:solidFill>
                <a:srgbClr val="C00000"/>
              </a:solidFill>
              <a:effectLst/>
              <a:latin typeface="Bradley Hand ITC" panose="03070402050302030203" pitchFamily="66" charset="0"/>
            </a:endParaRPr>
          </a:p>
        </p:txBody>
      </p:sp>
    </p:spTree>
    <p:extLst>
      <p:ext uri="{BB962C8B-B14F-4D97-AF65-F5344CB8AC3E}">
        <p14:creationId xmlns:p14="http://schemas.microsoft.com/office/powerpoint/2010/main" val="158787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756" y="203200"/>
            <a:ext cx="11458222" cy="5509200"/>
          </a:xfrm>
          <a:prstGeom prst="rect">
            <a:avLst/>
          </a:prstGeom>
        </p:spPr>
        <p:txBody>
          <a:bodyPr wrap="square">
            <a:spAutoFit/>
          </a:bodyPr>
          <a:lstStyle/>
          <a:p>
            <a:r>
              <a:rPr lang="id-ID" sz="3200" b="1" i="0" dirty="0" smtClean="0">
                <a:solidFill>
                  <a:srgbClr val="C00000"/>
                </a:solidFill>
                <a:effectLst/>
                <a:latin typeface="Bradley Hand ITC" panose="03070402050302030203" pitchFamily="66" charset="0"/>
              </a:rPr>
              <a:t>5. Revenue Streams</a:t>
            </a:r>
            <a:br>
              <a:rPr lang="id-ID" sz="3200" b="1" i="0" dirty="0" smtClean="0">
                <a:solidFill>
                  <a:srgbClr val="C00000"/>
                </a:solidFill>
                <a:effectLst/>
                <a:latin typeface="Bradley Hand ITC" panose="03070402050302030203" pitchFamily="66" charset="0"/>
              </a:rPr>
            </a:br>
            <a:r>
              <a:rPr lang="id-ID" sz="3200" b="0" i="0" dirty="0" smtClean="0">
                <a:solidFill>
                  <a:srgbClr val="C00000"/>
                </a:solidFill>
                <a:effectLst/>
                <a:latin typeface="Bradley Hand ITC" panose="03070402050302030203" pitchFamily="66" charset="0"/>
              </a:rPr>
              <a:t>Pada kedua blok bagian bawah (cost &amp; revenue), kamu perlu menjabarkan struktur finansial dari perusahaan. Di bagian revenue, tentu yang perlu kamu tuliskan adalah produk/jasa apa saja yang dapat memberikan pemasukan.</a:t>
            </a:r>
          </a:p>
          <a:p>
            <a:endParaRPr lang="id-ID" sz="3200" b="0" i="0" dirty="0" smtClean="0">
              <a:solidFill>
                <a:srgbClr val="C00000"/>
              </a:solidFill>
              <a:effectLst/>
              <a:latin typeface="Bradley Hand ITC" panose="03070402050302030203" pitchFamily="66" charset="0"/>
            </a:endParaRPr>
          </a:p>
          <a:p>
            <a:r>
              <a:rPr lang="id-ID" sz="3200" b="1" i="0" dirty="0" smtClean="0">
                <a:solidFill>
                  <a:srgbClr val="C00000"/>
                </a:solidFill>
                <a:effectLst/>
                <a:latin typeface="Bradley Hand ITC" panose="03070402050302030203" pitchFamily="66" charset="0"/>
              </a:rPr>
              <a:t>6. Key Activities</a:t>
            </a:r>
            <a:br>
              <a:rPr lang="id-ID" sz="3200" b="1" i="0" dirty="0" smtClean="0">
                <a:solidFill>
                  <a:srgbClr val="C00000"/>
                </a:solidFill>
                <a:effectLst/>
                <a:latin typeface="Bradley Hand ITC" panose="03070402050302030203" pitchFamily="66" charset="0"/>
              </a:rPr>
            </a:br>
            <a:r>
              <a:rPr lang="id-ID" sz="3200" b="0" i="0" dirty="0" smtClean="0">
                <a:solidFill>
                  <a:srgbClr val="C00000"/>
                </a:solidFill>
                <a:effectLst/>
                <a:latin typeface="Bradley Hand ITC" panose="03070402050302030203" pitchFamily="66" charset="0"/>
              </a:rPr>
              <a:t>Blok ini adalah bagian yang menjelaskan bagaimana kamu bisa menciptakan value preposition perusahaan. Jika bisnis kamu adalah product-based, maka inovasi teknologi dalam proses pembuatan produk bisa menjadi key activities.</a:t>
            </a:r>
            <a:endParaRPr lang="id-ID" sz="3200" b="0" i="0" dirty="0">
              <a:solidFill>
                <a:srgbClr val="C00000"/>
              </a:solidFill>
              <a:effectLst/>
              <a:latin typeface="Bradley Hand ITC" panose="03070402050302030203" pitchFamily="66" charset="0"/>
            </a:endParaRPr>
          </a:p>
        </p:txBody>
      </p:sp>
    </p:spTree>
    <p:extLst>
      <p:ext uri="{BB962C8B-B14F-4D97-AF65-F5344CB8AC3E}">
        <p14:creationId xmlns:p14="http://schemas.microsoft.com/office/powerpoint/2010/main" val="68304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12978" cy="6124754"/>
          </a:xfrm>
          <a:prstGeom prst="rect">
            <a:avLst/>
          </a:prstGeom>
        </p:spPr>
        <p:txBody>
          <a:bodyPr wrap="square">
            <a:spAutoFit/>
          </a:bodyPr>
          <a:lstStyle/>
          <a:p>
            <a:r>
              <a:rPr lang="id-ID" sz="2800" b="1" i="0" dirty="0" smtClean="0">
                <a:solidFill>
                  <a:srgbClr val="C00000"/>
                </a:solidFill>
                <a:effectLst/>
                <a:latin typeface="Bradley Hand ITC" panose="03070402050302030203" pitchFamily="66" charset="0"/>
              </a:rPr>
              <a:t>7. Key Resources</a:t>
            </a:r>
            <a:r>
              <a:rPr lang="id-ID" sz="2800" b="0" i="0" dirty="0" smtClean="0">
                <a:solidFill>
                  <a:srgbClr val="C00000"/>
                </a:solidFill>
                <a:effectLst/>
                <a:latin typeface="Bradley Hand ITC" panose="03070402050302030203" pitchFamily="66" charset="0"/>
              </a:rPr>
              <a:t/>
            </a:r>
            <a:br>
              <a:rPr lang="id-ID" sz="2800" b="0" i="0" dirty="0" smtClean="0">
                <a:solidFill>
                  <a:srgbClr val="C00000"/>
                </a:solidFill>
                <a:effectLst/>
                <a:latin typeface="Bradley Hand ITC" panose="03070402050302030203" pitchFamily="66" charset="0"/>
              </a:rPr>
            </a:br>
            <a:r>
              <a:rPr lang="id-ID" sz="2800" b="0" i="0" dirty="0" smtClean="0">
                <a:solidFill>
                  <a:srgbClr val="C00000"/>
                </a:solidFill>
                <a:effectLst/>
                <a:latin typeface="Bradley Hand ITC" panose="03070402050302030203" pitchFamily="66" charset="0"/>
              </a:rPr>
              <a:t>Sumber daya utama, key resources merupakan kolom yang akan menjelaskan asset strategis perusahaan. Aset ini bisa berupa bahan baku produk, infrastruktur yang dibutuhkan dan semacamnya.</a:t>
            </a:r>
          </a:p>
          <a:p>
            <a:r>
              <a:rPr lang="id-ID" sz="2800" b="1" i="0" dirty="0" smtClean="0">
                <a:solidFill>
                  <a:srgbClr val="C00000"/>
                </a:solidFill>
                <a:effectLst/>
                <a:latin typeface="Bradley Hand ITC" panose="03070402050302030203" pitchFamily="66" charset="0"/>
              </a:rPr>
              <a:t>8. Key Partnerships</a:t>
            </a:r>
            <a:br>
              <a:rPr lang="id-ID" sz="2800" b="1" i="0" dirty="0" smtClean="0">
                <a:solidFill>
                  <a:srgbClr val="C00000"/>
                </a:solidFill>
                <a:effectLst/>
                <a:latin typeface="Bradley Hand ITC" panose="03070402050302030203" pitchFamily="66" charset="0"/>
              </a:rPr>
            </a:br>
            <a:r>
              <a:rPr lang="id-ID" sz="2800" b="0" i="0" dirty="0" smtClean="0">
                <a:solidFill>
                  <a:srgbClr val="C00000"/>
                </a:solidFill>
                <a:effectLst/>
                <a:latin typeface="Bradley Hand ITC" panose="03070402050302030203" pitchFamily="66" charset="0"/>
              </a:rPr>
              <a:t>Tidak ada bisnis besar yang berjalan sendiri, dalam menjalankan sebuah aktivitas bisnis, tentu kita membutuhkan mitra. Disinilah tempat kita memasukkan mitra strategis yang kita miliki. Dalam konteks bisnis, mitra bisa berupa supplier, vendor, agensi, dan sejenisnya.</a:t>
            </a:r>
          </a:p>
          <a:p>
            <a:r>
              <a:rPr lang="id-ID" sz="2800" b="1" i="0" dirty="0" smtClean="0">
                <a:solidFill>
                  <a:srgbClr val="C00000"/>
                </a:solidFill>
                <a:effectLst/>
                <a:latin typeface="Bradley Hand ITC" panose="03070402050302030203" pitchFamily="66" charset="0"/>
              </a:rPr>
              <a:t>9. Cost Structure</a:t>
            </a:r>
            <a:br>
              <a:rPr lang="id-ID" sz="2800" b="1" i="0" dirty="0" smtClean="0">
                <a:solidFill>
                  <a:srgbClr val="C00000"/>
                </a:solidFill>
                <a:effectLst/>
                <a:latin typeface="Bradley Hand ITC" panose="03070402050302030203" pitchFamily="66" charset="0"/>
              </a:rPr>
            </a:br>
            <a:r>
              <a:rPr lang="id-ID" sz="2800" b="0" i="0" dirty="0" smtClean="0">
                <a:solidFill>
                  <a:srgbClr val="C00000"/>
                </a:solidFill>
                <a:effectLst/>
                <a:latin typeface="Bradley Hand ITC" panose="03070402050302030203" pitchFamily="66" charset="0"/>
              </a:rPr>
              <a:t>Pada bagian terakhir ini, kita harus menentukan biaya apa saja yang dibutuhkan untuk menjalankan keseluruhan aktivitas bisnis. Untuk mempermudah,struktur biaya dapat diisi berdasarkan isian pada kolom </a:t>
            </a:r>
            <a:r>
              <a:rPr lang="id-ID" sz="2800" b="1" i="0" dirty="0" smtClean="0">
                <a:solidFill>
                  <a:srgbClr val="C00000"/>
                </a:solidFill>
                <a:effectLst/>
                <a:latin typeface="Bradley Hand ITC" panose="03070402050302030203" pitchFamily="66" charset="0"/>
              </a:rPr>
              <a:t>key activities</a:t>
            </a:r>
            <a:r>
              <a:rPr lang="id-ID" sz="2800" b="0" i="0" dirty="0" smtClean="0">
                <a:solidFill>
                  <a:srgbClr val="C00000"/>
                </a:solidFill>
                <a:effectLst/>
                <a:latin typeface="Bradley Hand ITC" panose="03070402050302030203" pitchFamily="66" charset="0"/>
              </a:rPr>
              <a:t>, </a:t>
            </a:r>
            <a:r>
              <a:rPr lang="id-ID" sz="2800" b="1" i="0" dirty="0" smtClean="0">
                <a:solidFill>
                  <a:srgbClr val="C00000"/>
                </a:solidFill>
                <a:effectLst/>
                <a:latin typeface="Bradley Hand ITC" panose="03070402050302030203" pitchFamily="66" charset="0"/>
              </a:rPr>
              <a:t>key resources</a:t>
            </a:r>
            <a:r>
              <a:rPr lang="id-ID" sz="2800" b="0" i="0" dirty="0" smtClean="0">
                <a:solidFill>
                  <a:srgbClr val="C00000"/>
                </a:solidFill>
                <a:effectLst/>
                <a:latin typeface="Bradley Hand ITC" panose="03070402050302030203" pitchFamily="66" charset="0"/>
              </a:rPr>
              <a:t>, dan </a:t>
            </a:r>
            <a:r>
              <a:rPr lang="id-ID" sz="2800" b="1" i="0" dirty="0" smtClean="0">
                <a:solidFill>
                  <a:srgbClr val="C00000"/>
                </a:solidFill>
                <a:effectLst/>
                <a:latin typeface="Bradley Hand ITC" panose="03070402050302030203" pitchFamily="66" charset="0"/>
              </a:rPr>
              <a:t>channel</a:t>
            </a:r>
            <a:r>
              <a:rPr lang="id-ID" sz="2800" b="0" i="0" dirty="0" smtClean="0">
                <a:solidFill>
                  <a:srgbClr val="C00000"/>
                </a:solidFill>
                <a:effectLst/>
                <a:latin typeface="Bradley Hand ITC" panose="03070402050302030203" pitchFamily="66" charset="0"/>
              </a:rPr>
              <a:t>.</a:t>
            </a:r>
            <a:endParaRPr lang="id-ID" sz="2800" b="0" i="0" dirty="0">
              <a:solidFill>
                <a:srgbClr val="C00000"/>
              </a:solidFill>
              <a:effectLst/>
              <a:latin typeface="Bradley Hand ITC" panose="03070402050302030203" pitchFamily="66" charset="0"/>
            </a:endParaRPr>
          </a:p>
        </p:txBody>
      </p:sp>
    </p:spTree>
    <p:extLst>
      <p:ext uri="{BB962C8B-B14F-4D97-AF65-F5344CB8AC3E}">
        <p14:creationId xmlns:p14="http://schemas.microsoft.com/office/powerpoint/2010/main" val="2412081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snis model canva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011378" cy="6671733"/>
          </a:xfrm>
          <a:prstGeom prst="rect">
            <a:avLst/>
          </a:prstGeom>
          <a:noFill/>
          <a:ln>
            <a:noFill/>
          </a:ln>
        </p:spPr>
      </p:pic>
    </p:spTree>
    <p:extLst>
      <p:ext uri="{BB962C8B-B14F-4D97-AF65-F5344CB8AC3E}">
        <p14:creationId xmlns:p14="http://schemas.microsoft.com/office/powerpoint/2010/main" val="1730869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1157" y="1095022"/>
            <a:ext cx="9527822" cy="3908762"/>
          </a:xfrm>
          <a:prstGeom prst="rect">
            <a:avLst/>
          </a:prstGeom>
          <a:noFill/>
        </p:spPr>
        <p:txBody>
          <a:bodyPr wrap="square" rtlCol="0">
            <a:spAutoFit/>
          </a:bodyPr>
          <a:lstStyle/>
          <a:p>
            <a:r>
              <a:rPr lang="id-ID" sz="4000" b="1" dirty="0" smtClean="0">
                <a:solidFill>
                  <a:srgbClr val="C00000"/>
                </a:solidFill>
                <a:latin typeface="Bradley Hand ITC" panose="03070402050302030203" pitchFamily="66" charset="0"/>
              </a:rPr>
              <a:t>BUATLAH BISNIS MODEL CANVAS YANG SESUAI DENGAN JURUSAN ANDA, DENGAN RINCIAN YANG JELAS</a:t>
            </a:r>
          </a:p>
          <a:p>
            <a:r>
              <a:rPr lang="id-ID" sz="4000" b="1" dirty="0" smtClean="0">
                <a:solidFill>
                  <a:srgbClr val="C00000"/>
                </a:solidFill>
                <a:latin typeface="Bradley Hand ITC" panose="03070402050302030203" pitchFamily="66" charset="0"/>
              </a:rPr>
              <a:t>BUAT DALAM BENTUK POWER POINT, PRESENTASIKAN</a:t>
            </a:r>
          </a:p>
          <a:p>
            <a:endParaRPr lang="id-ID" sz="2400" dirty="0">
              <a:solidFill>
                <a:srgbClr val="C00000"/>
              </a:solidFill>
              <a:latin typeface="Bradley Hand ITC" panose="03070402050302030203" pitchFamily="66" charset="0"/>
            </a:endParaRPr>
          </a:p>
          <a:p>
            <a:endParaRPr lang="id-ID" sz="2400" dirty="0">
              <a:solidFill>
                <a:srgbClr val="C00000"/>
              </a:solidFill>
              <a:latin typeface="Bradley Hand ITC" panose="03070402050302030203" pitchFamily="66" charset="0"/>
            </a:endParaRPr>
          </a:p>
        </p:txBody>
      </p:sp>
    </p:spTree>
    <p:extLst>
      <p:ext uri="{BB962C8B-B14F-4D97-AF65-F5344CB8AC3E}">
        <p14:creationId xmlns:p14="http://schemas.microsoft.com/office/powerpoint/2010/main" val="3643775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asil gambar untuk thank you gif"/>
          <p:cNvPicPr/>
          <p:nvPr/>
        </p:nvPicPr>
        <p:blipFill>
          <a:blip r:embed="rId2">
            <a:extLst>
              <a:ext uri="{28A0092B-C50C-407E-A947-70E740481C1C}">
                <a14:useLocalDpi xmlns:a14="http://schemas.microsoft.com/office/drawing/2010/main" val="0"/>
              </a:ext>
            </a:extLst>
          </a:blip>
          <a:srcRect/>
          <a:stretch>
            <a:fillRect/>
          </a:stretch>
        </p:blipFill>
        <p:spPr bwMode="auto">
          <a:xfrm>
            <a:off x="428978" y="474133"/>
            <a:ext cx="11345333" cy="6118578"/>
          </a:xfrm>
          <a:prstGeom prst="rect">
            <a:avLst/>
          </a:prstGeom>
          <a:noFill/>
          <a:ln>
            <a:noFill/>
          </a:ln>
        </p:spPr>
      </p:pic>
    </p:spTree>
    <p:extLst>
      <p:ext uri="{BB962C8B-B14F-4D97-AF65-F5344CB8AC3E}">
        <p14:creationId xmlns:p14="http://schemas.microsoft.com/office/powerpoint/2010/main" val="3511128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96</Words>
  <Application>Microsoft Office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Bradley Hand ITC</vt:lpstr>
      <vt:lpstr>Calibri</vt:lpstr>
      <vt:lpstr>Calibri Light</vt:lpstr>
      <vt:lpstr>Office Theme</vt:lpstr>
      <vt:lpstr>BISNIS MODEL CANVAS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BISNIS MODEL CANVAS</dc:title>
  <dc:creator>SMKN 43 JAKARTA</dc:creator>
  <cp:lastModifiedBy>SMKN 43 JAKARTA</cp:lastModifiedBy>
  <cp:revision>4</cp:revision>
  <dcterms:created xsi:type="dcterms:W3CDTF">2019-09-11T00:37:59Z</dcterms:created>
  <dcterms:modified xsi:type="dcterms:W3CDTF">2019-09-11T01:02:14Z</dcterms:modified>
</cp:coreProperties>
</file>