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2"/>
  </p:notesMasterIdLst>
  <p:handoutMasterIdLst>
    <p:handoutMasterId r:id="rId43"/>
  </p:handoutMasterIdLst>
  <p:sldIdLst>
    <p:sldId id="257" r:id="rId2"/>
    <p:sldId id="299" r:id="rId3"/>
    <p:sldId id="258" r:id="rId4"/>
    <p:sldId id="259" r:id="rId5"/>
    <p:sldId id="279" r:id="rId6"/>
    <p:sldId id="280" r:id="rId7"/>
    <p:sldId id="278" r:id="rId8"/>
    <p:sldId id="260" r:id="rId9"/>
    <p:sldId id="283" r:id="rId10"/>
    <p:sldId id="267" r:id="rId11"/>
    <p:sldId id="268" r:id="rId12"/>
    <p:sldId id="275" r:id="rId13"/>
    <p:sldId id="261" r:id="rId14"/>
    <p:sldId id="298" r:id="rId15"/>
    <p:sldId id="277" r:id="rId16"/>
    <p:sldId id="296" r:id="rId17"/>
    <p:sldId id="276" r:id="rId18"/>
    <p:sldId id="270" r:id="rId19"/>
    <p:sldId id="262" r:id="rId20"/>
    <p:sldId id="274" r:id="rId21"/>
    <p:sldId id="263" r:id="rId22"/>
    <p:sldId id="284" r:id="rId23"/>
    <p:sldId id="285" r:id="rId24"/>
    <p:sldId id="286" r:id="rId25"/>
    <p:sldId id="287" r:id="rId26"/>
    <p:sldId id="288" r:id="rId27"/>
    <p:sldId id="289" r:id="rId28"/>
    <p:sldId id="290" r:id="rId29"/>
    <p:sldId id="291" r:id="rId30"/>
    <p:sldId id="264" r:id="rId31"/>
    <p:sldId id="265" r:id="rId32"/>
    <p:sldId id="292" r:id="rId33"/>
    <p:sldId id="293" r:id="rId34"/>
    <p:sldId id="294" r:id="rId35"/>
    <p:sldId id="295" r:id="rId36"/>
    <p:sldId id="266" r:id="rId37"/>
    <p:sldId id="281" r:id="rId38"/>
    <p:sldId id="282" r:id="rId39"/>
    <p:sldId id="300" r:id="rId40"/>
    <p:sldId id="272" r:id="rId41"/>
  </p:sldIdLst>
  <p:sldSz cx="9144000" cy="6858000" type="screen4x3"/>
  <p:notesSz cx="6858000" cy="9945688"/>
  <p:embeddedFontLst>
    <p:embeddedFont>
      <p:font typeface="Action Jackson" panose="020B0604020202020204" charset="0"/>
      <p:regular r:id="rId44"/>
    </p:embeddedFont>
    <p:embeddedFont>
      <p:font typeface="Calibri" panose="020F0502020204030204"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
      <p:font typeface="MadScience" panose="00000400000000000000"/>
      <p:regular r:id="rId53"/>
    </p:embeddedFont>
    <p:embeddedFont>
      <p:font typeface="Cookies" panose="020B0604020202020204"/>
      <p:regular r:id="rId54"/>
    </p:embeddedFont>
    <p:embeddedFont>
      <p:font typeface="Jester" panose="020B0604020202020204"/>
      <p:regular r:id="rId55"/>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BA75A-FDE6-4666-8B90-D405B72E31E9}" type="doc">
      <dgm:prSet loTypeId="urn:microsoft.com/office/officeart/2005/8/layout/radial6" loCatId="relationship" qsTypeId="urn:microsoft.com/office/officeart/2005/8/quickstyle/simple2" qsCatId="simple" csTypeId="urn:microsoft.com/office/officeart/2005/8/colors/accent1_2" csCatId="accent1" phldr="1"/>
      <dgm:spPr/>
      <dgm:t>
        <a:bodyPr/>
        <a:lstStyle/>
        <a:p>
          <a:endParaRPr lang="en-US"/>
        </a:p>
      </dgm:t>
    </dgm:pt>
    <dgm:pt modelId="{35F6BC94-EF1B-41F2-9EB2-0AEF16AE5315}">
      <dgm:prSet phldrT="[Text]"/>
      <dgm:spPr/>
      <dgm:t>
        <a:bodyPr/>
        <a:lstStyle/>
        <a:p>
          <a:r>
            <a:rPr lang="en-US" dirty="0" err="1" smtClean="0"/>
            <a:t>Fungsi</a:t>
          </a:r>
          <a:r>
            <a:rPr lang="en-US" dirty="0" smtClean="0"/>
            <a:t> </a:t>
          </a:r>
          <a:r>
            <a:rPr lang="en-US" dirty="0" err="1" smtClean="0"/>
            <a:t>utama</a:t>
          </a:r>
          <a:r>
            <a:rPr lang="en-US" dirty="0" smtClean="0"/>
            <a:t> </a:t>
          </a:r>
          <a:r>
            <a:rPr lang="en-US" dirty="0" err="1" smtClean="0"/>
            <a:t>pengaturan</a:t>
          </a:r>
          <a:r>
            <a:rPr lang="en-US" dirty="0" smtClean="0"/>
            <a:t> </a:t>
          </a:r>
          <a:r>
            <a:rPr lang="en-US" dirty="0" err="1" smtClean="0"/>
            <a:t>perbankan</a:t>
          </a:r>
          <a:r>
            <a:rPr lang="en-US" dirty="0" smtClean="0"/>
            <a:t> </a:t>
          </a:r>
          <a:r>
            <a:rPr lang="en-US" dirty="0" err="1" smtClean="0"/>
            <a:t>di</a:t>
          </a:r>
          <a:r>
            <a:rPr lang="en-US" dirty="0" smtClean="0"/>
            <a:t> Indonesia</a:t>
          </a:r>
          <a:endParaRPr lang="en-US" dirty="0"/>
        </a:p>
      </dgm:t>
    </dgm:pt>
    <dgm:pt modelId="{0E168FCB-4814-4265-A20E-CA09DCC55520}" type="parTrans" cxnId="{3CC9BDD5-1515-41AB-A21B-A11FD24BCCF1}">
      <dgm:prSet/>
      <dgm:spPr/>
      <dgm:t>
        <a:bodyPr/>
        <a:lstStyle/>
        <a:p>
          <a:endParaRPr lang="en-US"/>
        </a:p>
      </dgm:t>
    </dgm:pt>
    <dgm:pt modelId="{E5BA2250-7A10-4052-A8D0-336AAFF3F3F2}" type="sibTrans" cxnId="{3CC9BDD5-1515-41AB-A21B-A11FD24BCCF1}">
      <dgm:prSet/>
      <dgm:spPr/>
      <dgm:t>
        <a:bodyPr/>
        <a:lstStyle/>
        <a:p>
          <a:endParaRPr lang="en-US"/>
        </a:p>
      </dgm:t>
    </dgm:pt>
    <dgm:pt modelId="{9F7DF5FB-2CAA-47D8-84A4-4F04EDFBF012}">
      <dgm:prSet phldrT="[Text]"/>
      <dgm:spPr/>
      <dgm:t>
        <a:bodyPr/>
        <a:lstStyle/>
        <a:p>
          <a:r>
            <a:rPr lang="en-US" b="0" i="0" dirty="0" err="1" smtClean="0"/>
            <a:t>Untuk</a:t>
          </a:r>
          <a:r>
            <a:rPr lang="en-US" b="0" i="0" dirty="0" smtClean="0"/>
            <a:t> </a:t>
          </a:r>
          <a:r>
            <a:rPr lang="en-US" b="0" i="0" dirty="0" err="1" smtClean="0"/>
            <a:t>tujuan</a:t>
          </a:r>
          <a:r>
            <a:rPr lang="en-US" b="0" i="0" dirty="0" smtClean="0"/>
            <a:t> </a:t>
          </a:r>
          <a:r>
            <a:rPr lang="en-US" b="0" i="0" dirty="0" err="1" smtClean="0"/>
            <a:t>moneter</a:t>
          </a:r>
          <a:endParaRPr lang="en-US" dirty="0"/>
        </a:p>
      </dgm:t>
    </dgm:pt>
    <dgm:pt modelId="{2B821CF9-66C9-4F1E-8861-9F665E2D4CD5}" type="parTrans" cxnId="{D563E909-B6F4-41B9-911E-CB25F1D983EB}">
      <dgm:prSet/>
      <dgm:spPr/>
      <dgm:t>
        <a:bodyPr/>
        <a:lstStyle/>
        <a:p>
          <a:endParaRPr lang="en-US"/>
        </a:p>
      </dgm:t>
    </dgm:pt>
    <dgm:pt modelId="{024821ED-E6AA-4EC5-AB2E-80FD1AAB8AB4}" type="sibTrans" cxnId="{D563E909-B6F4-41B9-911E-CB25F1D983EB}">
      <dgm:prSet/>
      <dgm:spPr/>
      <dgm:t>
        <a:bodyPr/>
        <a:lstStyle/>
        <a:p>
          <a:endParaRPr lang="en-US"/>
        </a:p>
      </dgm:t>
    </dgm:pt>
    <dgm:pt modelId="{9B248CE1-DC4F-40C1-A65E-D0299C18AB1E}">
      <dgm:prSet phldrT="[Text]"/>
      <dgm:spPr/>
      <dgm:t>
        <a:bodyPr/>
        <a:lstStyle/>
        <a:p>
          <a:r>
            <a:rPr lang="en-US" b="0" i="0" dirty="0" err="1" smtClean="0"/>
            <a:t>Untuk</a:t>
          </a:r>
          <a:r>
            <a:rPr lang="en-US" b="0" i="0" dirty="0" smtClean="0"/>
            <a:t> </a:t>
          </a:r>
          <a:r>
            <a:rPr lang="en-US" b="0" i="0" dirty="0" err="1" smtClean="0"/>
            <a:t>tujuan</a:t>
          </a:r>
          <a:r>
            <a:rPr lang="en-US" b="0" i="0" dirty="0" smtClean="0"/>
            <a:t> </a:t>
          </a:r>
          <a:r>
            <a:rPr lang="en-US" b="0" i="0" dirty="0" err="1" smtClean="0"/>
            <a:t>pengawasan</a:t>
          </a:r>
          <a:r>
            <a:rPr lang="en-US" b="0" i="0" dirty="0" smtClean="0"/>
            <a:t> </a:t>
          </a:r>
          <a:r>
            <a:rPr lang="en-US" b="0" i="0" dirty="0" err="1" smtClean="0"/>
            <a:t>terhadap</a:t>
          </a:r>
          <a:r>
            <a:rPr lang="en-US" b="0" i="0" dirty="0" smtClean="0"/>
            <a:t> </a:t>
          </a:r>
          <a:r>
            <a:rPr lang="en-US" b="0" i="0" dirty="0" err="1" smtClean="0"/>
            <a:t>industri</a:t>
          </a:r>
          <a:r>
            <a:rPr lang="en-US" b="0" i="0" dirty="0" smtClean="0"/>
            <a:t> </a:t>
          </a:r>
          <a:r>
            <a:rPr lang="en-US" b="0" i="0" dirty="0" err="1" smtClean="0"/>
            <a:t>perbankan</a:t>
          </a:r>
          <a:endParaRPr lang="en-US" dirty="0"/>
        </a:p>
      </dgm:t>
    </dgm:pt>
    <dgm:pt modelId="{59124B05-6AF9-49F1-AC83-E1C994CC3054}" type="parTrans" cxnId="{840775D4-ED17-4397-A812-09762D50C3BC}">
      <dgm:prSet/>
      <dgm:spPr/>
      <dgm:t>
        <a:bodyPr/>
        <a:lstStyle/>
        <a:p>
          <a:endParaRPr lang="en-US"/>
        </a:p>
      </dgm:t>
    </dgm:pt>
    <dgm:pt modelId="{4B681C1B-C5CA-4D7B-85DE-462A78C7D6BB}" type="sibTrans" cxnId="{840775D4-ED17-4397-A812-09762D50C3BC}">
      <dgm:prSet/>
      <dgm:spPr/>
      <dgm:t>
        <a:bodyPr/>
        <a:lstStyle/>
        <a:p>
          <a:endParaRPr lang="en-US"/>
        </a:p>
      </dgm:t>
    </dgm:pt>
    <dgm:pt modelId="{23420BA5-594B-4756-AEB0-6E5DB750CF36}">
      <dgm:prSet phldrT="[Text]" custT="1"/>
      <dgm:spPr/>
      <dgm:t>
        <a:bodyPr/>
        <a:lstStyle/>
        <a:p>
          <a:r>
            <a:rPr lang="en-US" sz="1400" b="0" i="0" dirty="0" err="1" smtClean="0"/>
            <a:t>untuk</a:t>
          </a:r>
          <a:r>
            <a:rPr lang="en-US" sz="1400" b="0" i="0" dirty="0" smtClean="0"/>
            <a:t> </a:t>
          </a:r>
          <a:r>
            <a:rPr lang="en-US" sz="1400" b="0" i="0" dirty="0" err="1" smtClean="0"/>
            <a:t>tujuan</a:t>
          </a:r>
          <a:r>
            <a:rPr lang="en-US" sz="1400" b="0" i="0" dirty="0" smtClean="0"/>
            <a:t> </a:t>
          </a:r>
          <a:r>
            <a:rPr lang="en-US" sz="1400" b="0" i="0" dirty="0" err="1" smtClean="0"/>
            <a:t>pembangunan</a:t>
          </a:r>
          <a:r>
            <a:rPr lang="en-US" sz="1400" b="0" i="0" dirty="0" smtClean="0"/>
            <a:t>.</a:t>
          </a:r>
          <a:endParaRPr lang="en-US" sz="1400" dirty="0"/>
        </a:p>
      </dgm:t>
    </dgm:pt>
    <dgm:pt modelId="{1DCE3DC4-21C8-489B-9E07-507069DC605A}" type="parTrans" cxnId="{AC2F8FA6-A9BB-48DA-97A3-DFA6B16A31B8}">
      <dgm:prSet/>
      <dgm:spPr/>
      <dgm:t>
        <a:bodyPr/>
        <a:lstStyle/>
        <a:p>
          <a:endParaRPr lang="en-US"/>
        </a:p>
      </dgm:t>
    </dgm:pt>
    <dgm:pt modelId="{F03EB09E-A3EE-4376-9851-1DE0521BA1F3}" type="sibTrans" cxnId="{AC2F8FA6-A9BB-48DA-97A3-DFA6B16A31B8}">
      <dgm:prSet/>
      <dgm:spPr/>
      <dgm:t>
        <a:bodyPr/>
        <a:lstStyle/>
        <a:p>
          <a:endParaRPr lang="en-US"/>
        </a:p>
      </dgm:t>
    </dgm:pt>
    <dgm:pt modelId="{48E941B2-8CD1-4AFE-BD21-D887642043D4}" type="pres">
      <dgm:prSet presAssocID="{D2BBA75A-FDE6-4666-8B90-D405B72E31E9}" presName="Name0" presStyleCnt="0">
        <dgm:presLayoutVars>
          <dgm:chMax val="1"/>
          <dgm:dir/>
          <dgm:animLvl val="ctr"/>
          <dgm:resizeHandles val="exact"/>
        </dgm:presLayoutVars>
      </dgm:prSet>
      <dgm:spPr/>
      <dgm:t>
        <a:bodyPr/>
        <a:lstStyle/>
        <a:p>
          <a:endParaRPr lang="en-US"/>
        </a:p>
      </dgm:t>
    </dgm:pt>
    <dgm:pt modelId="{5A680269-F018-4A2C-A8AF-37D6BD74775D}" type="pres">
      <dgm:prSet presAssocID="{35F6BC94-EF1B-41F2-9EB2-0AEF16AE5315}" presName="centerShape" presStyleLbl="node0" presStyleIdx="0" presStyleCnt="1"/>
      <dgm:spPr/>
      <dgm:t>
        <a:bodyPr/>
        <a:lstStyle/>
        <a:p>
          <a:endParaRPr lang="en-US"/>
        </a:p>
      </dgm:t>
    </dgm:pt>
    <dgm:pt modelId="{8998A6F2-DE61-4898-B950-3425E556CE10}" type="pres">
      <dgm:prSet presAssocID="{9F7DF5FB-2CAA-47D8-84A4-4F04EDFBF012}" presName="node" presStyleLbl="node1" presStyleIdx="0" presStyleCnt="3">
        <dgm:presLayoutVars>
          <dgm:bulletEnabled val="1"/>
        </dgm:presLayoutVars>
      </dgm:prSet>
      <dgm:spPr/>
      <dgm:t>
        <a:bodyPr/>
        <a:lstStyle/>
        <a:p>
          <a:endParaRPr lang="en-US"/>
        </a:p>
      </dgm:t>
    </dgm:pt>
    <dgm:pt modelId="{5C0A2411-8B52-4D76-89AA-FB8F23D4C4B0}" type="pres">
      <dgm:prSet presAssocID="{9F7DF5FB-2CAA-47D8-84A4-4F04EDFBF012}" presName="dummy" presStyleCnt="0"/>
      <dgm:spPr/>
    </dgm:pt>
    <dgm:pt modelId="{57C61D08-5490-4180-A7D1-108EFF8EB0B0}" type="pres">
      <dgm:prSet presAssocID="{024821ED-E6AA-4EC5-AB2E-80FD1AAB8AB4}" presName="sibTrans" presStyleLbl="sibTrans2D1" presStyleIdx="0" presStyleCnt="3"/>
      <dgm:spPr/>
      <dgm:t>
        <a:bodyPr/>
        <a:lstStyle/>
        <a:p>
          <a:endParaRPr lang="en-US"/>
        </a:p>
      </dgm:t>
    </dgm:pt>
    <dgm:pt modelId="{F80FE007-9EFE-4D9B-9257-AF4F51D29CED}" type="pres">
      <dgm:prSet presAssocID="{9B248CE1-DC4F-40C1-A65E-D0299C18AB1E}" presName="node" presStyleLbl="node1" presStyleIdx="1" presStyleCnt="3" custScaleX="99756" custScaleY="107181">
        <dgm:presLayoutVars>
          <dgm:bulletEnabled val="1"/>
        </dgm:presLayoutVars>
      </dgm:prSet>
      <dgm:spPr/>
      <dgm:t>
        <a:bodyPr/>
        <a:lstStyle/>
        <a:p>
          <a:endParaRPr lang="en-US"/>
        </a:p>
      </dgm:t>
    </dgm:pt>
    <dgm:pt modelId="{EC1F2A93-3722-4F0B-8E6F-480D8DAD320A}" type="pres">
      <dgm:prSet presAssocID="{9B248CE1-DC4F-40C1-A65E-D0299C18AB1E}" presName="dummy" presStyleCnt="0"/>
      <dgm:spPr/>
    </dgm:pt>
    <dgm:pt modelId="{252DA29C-317F-47C5-925A-B98564FCCF39}" type="pres">
      <dgm:prSet presAssocID="{4B681C1B-C5CA-4D7B-85DE-462A78C7D6BB}" presName="sibTrans" presStyleLbl="sibTrans2D1" presStyleIdx="1" presStyleCnt="3"/>
      <dgm:spPr/>
      <dgm:t>
        <a:bodyPr/>
        <a:lstStyle/>
        <a:p>
          <a:endParaRPr lang="en-US"/>
        </a:p>
      </dgm:t>
    </dgm:pt>
    <dgm:pt modelId="{DA9B8DA6-827C-43BE-8459-0E7AF0959E17}" type="pres">
      <dgm:prSet presAssocID="{23420BA5-594B-4756-AEB0-6E5DB750CF36}" presName="node" presStyleLbl="node1" presStyleIdx="2" presStyleCnt="3" custScaleX="106837" custScaleY="113586">
        <dgm:presLayoutVars>
          <dgm:bulletEnabled val="1"/>
        </dgm:presLayoutVars>
      </dgm:prSet>
      <dgm:spPr/>
      <dgm:t>
        <a:bodyPr/>
        <a:lstStyle/>
        <a:p>
          <a:endParaRPr lang="en-US"/>
        </a:p>
      </dgm:t>
    </dgm:pt>
    <dgm:pt modelId="{E7980CFC-3E14-49B5-A4A4-D87303125A20}" type="pres">
      <dgm:prSet presAssocID="{23420BA5-594B-4756-AEB0-6E5DB750CF36}" presName="dummy" presStyleCnt="0"/>
      <dgm:spPr/>
    </dgm:pt>
    <dgm:pt modelId="{471DE852-3EB2-4336-9781-EF77B4B93164}" type="pres">
      <dgm:prSet presAssocID="{F03EB09E-A3EE-4376-9851-1DE0521BA1F3}" presName="sibTrans" presStyleLbl="sibTrans2D1" presStyleIdx="2" presStyleCnt="3"/>
      <dgm:spPr/>
      <dgm:t>
        <a:bodyPr/>
        <a:lstStyle/>
        <a:p>
          <a:endParaRPr lang="en-US"/>
        </a:p>
      </dgm:t>
    </dgm:pt>
  </dgm:ptLst>
  <dgm:cxnLst>
    <dgm:cxn modelId="{EA8DEEEE-B663-402C-8AD4-4E2BA2EB9BD0}" type="presOf" srcId="{23420BA5-594B-4756-AEB0-6E5DB750CF36}" destId="{DA9B8DA6-827C-43BE-8459-0E7AF0959E17}" srcOrd="0" destOrd="0" presId="urn:microsoft.com/office/officeart/2005/8/layout/radial6"/>
    <dgm:cxn modelId="{92DBAA4E-AF13-4751-A683-8A513C041257}" type="presOf" srcId="{9F7DF5FB-2CAA-47D8-84A4-4F04EDFBF012}" destId="{8998A6F2-DE61-4898-B950-3425E556CE10}" srcOrd="0" destOrd="0" presId="urn:microsoft.com/office/officeart/2005/8/layout/radial6"/>
    <dgm:cxn modelId="{8EE62F69-ABE4-4049-8328-632B6E42CCD1}" type="presOf" srcId="{024821ED-E6AA-4EC5-AB2E-80FD1AAB8AB4}" destId="{57C61D08-5490-4180-A7D1-108EFF8EB0B0}" srcOrd="0" destOrd="0" presId="urn:microsoft.com/office/officeart/2005/8/layout/radial6"/>
    <dgm:cxn modelId="{D079B180-1D49-497A-B7C4-1273A98C511A}" type="presOf" srcId="{F03EB09E-A3EE-4376-9851-1DE0521BA1F3}" destId="{471DE852-3EB2-4336-9781-EF77B4B93164}" srcOrd="0" destOrd="0" presId="urn:microsoft.com/office/officeart/2005/8/layout/radial6"/>
    <dgm:cxn modelId="{47E89EBB-F8E9-458D-9F0D-07D914DE78A2}" type="presOf" srcId="{35F6BC94-EF1B-41F2-9EB2-0AEF16AE5315}" destId="{5A680269-F018-4A2C-A8AF-37D6BD74775D}" srcOrd="0" destOrd="0" presId="urn:microsoft.com/office/officeart/2005/8/layout/radial6"/>
    <dgm:cxn modelId="{B8D6B80C-84DC-42B4-917E-DC1CB3CCD6B8}" type="presOf" srcId="{9B248CE1-DC4F-40C1-A65E-D0299C18AB1E}" destId="{F80FE007-9EFE-4D9B-9257-AF4F51D29CED}" srcOrd="0" destOrd="0" presId="urn:microsoft.com/office/officeart/2005/8/layout/radial6"/>
    <dgm:cxn modelId="{840775D4-ED17-4397-A812-09762D50C3BC}" srcId="{35F6BC94-EF1B-41F2-9EB2-0AEF16AE5315}" destId="{9B248CE1-DC4F-40C1-A65E-D0299C18AB1E}" srcOrd="1" destOrd="0" parTransId="{59124B05-6AF9-49F1-AC83-E1C994CC3054}" sibTransId="{4B681C1B-C5CA-4D7B-85DE-462A78C7D6BB}"/>
    <dgm:cxn modelId="{AC2F8FA6-A9BB-48DA-97A3-DFA6B16A31B8}" srcId="{35F6BC94-EF1B-41F2-9EB2-0AEF16AE5315}" destId="{23420BA5-594B-4756-AEB0-6E5DB750CF36}" srcOrd="2" destOrd="0" parTransId="{1DCE3DC4-21C8-489B-9E07-507069DC605A}" sibTransId="{F03EB09E-A3EE-4376-9851-1DE0521BA1F3}"/>
    <dgm:cxn modelId="{3CC9BDD5-1515-41AB-A21B-A11FD24BCCF1}" srcId="{D2BBA75A-FDE6-4666-8B90-D405B72E31E9}" destId="{35F6BC94-EF1B-41F2-9EB2-0AEF16AE5315}" srcOrd="0" destOrd="0" parTransId="{0E168FCB-4814-4265-A20E-CA09DCC55520}" sibTransId="{E5BA2250-7A10-4052-A8D0-336AAFF3F3F2}"/>
    <dgm:cxn modelId="{C6203BE4-FD64-4C1C-B424-D2931DB7D94F}" type="presOf" srcId="{4B681C1B-C5CA-4D7B-85DE-462A78C7D6BB}" destId="{252DA29C-317F-47C5-925A-B98564FCCF39}" srcOrd="0" destOrd="0" presId="urn:microsoft.com/office/officeart/2005/8/layout/radial6"/>
    <dgm:cxn modelId="{D563E909-B6F4-41B9-911E-CB25F1D983EB}" srcId="{35F6BC94-EF1B-41F2-9EB2-0AEF16AE5315}" destId="{9F7DF5FB-2CAA-47D8-84A4-4F04EDFBF012}" srcOrd="0" destOrd="0" parTransId="{2B821CF9-66C9-4F1E-8861-9F665E2D4CD5}" sibTransId="{024821ED-E6AA-4EC5-AB2E-80FD1AAB8AB4}"/>
    <dgm:cxn modelId="{FF5657EB-A254-44A1-B4D1-33FAAB1A5835}" type="presOf" srcId="{D2BBA75A-FDE6-4666-8B90-D405B72E31E9}" destId="{48E941B2-8CD1-4AFE-BD21-D887642043D4}" srcOrd="0" destOrd="0" presId="urn:microsoft.com/office/officeart/2005/8/layout/radial6"/>
    <dgm:cxn modelId="{6454447E-AC8D-45D2-81B3-655D8E09BCB3}" type="presParOf" srcId="{48E941B2-8CD1-4AFE-BD21-D887642043D4}" destId="{5A680269-F018-4A2C-A8AF-37D6BD74775D}" srcOrd="0" destOrd="0" presId="urn:microsoft.com/office/officeart/2005/8/layout/radial6"/>
    <dgm:cxn modelId="{00A3C203-CAE5-49AB-BCCF-61334C225051}" type="presParOf" srcId="{48E941B2-8CD1-4AFE-BD21-D887642043D4}" destId="{8998A6F2-DE61-4898-B950-3425E556CE10}" srcOrd="1" destOrd="0" presId="urn:microsoft.com/office/officeart/2005/8/layout/radial6"/>
    <dgm:cxn modelId="{90212F97-F7A2-4AA8-AA3C-98F35A9A83E2}" type="presParOf" srcId="{48E941B2-8CD1-4AFE-BD21-D887642043D4}" destId="{5C0A2411-8B52-4D76-89AA-FB8F23D4C4B0}" srcOrd="2" destOrd="0" presId="urn:microsoft.com/office/officeart/2005/8/layout/radial6"/>
    <dgm:cxn modelId="{FA845DED-C4D4-425F-98C1-779B46F866BD}" type="presParOf" srcId="{48E941B2-8CD1-4AFE-BD21-D887642043D4}" destId="{57C61D08-5490-4180-A7D1-108EFF8EB0B0}" srcOrd="3" destOrd="0" presId="urn:microsoft.com/office/officeart/2005/8/layout/radial6"/>
    <dgm:cxn modelId="{EDBCF31D-CBE8-4722-90E5-171DA86A6362}" type="presParOf" srcId="{48E941B2-8CD1-4AFE-BD21-D887642043D4}" destId="{F80FE007-9EFE-4D9B-9257-AF4F51D29CED}" srcOrd="4" destOrd="0" presId="urn:microsoft.com/office/officeart/2005/8/layout/radial6"/>
    <dgm:cxn modelId="{DB098EE1-5985-4A15-96FC-2AA8941C41D8}" type="presParOf" srcId="{48E941B2-8CD1-4AFE-BD21-D887642043D4}" destId="{EC1F2A93-3722-4F0B-8E6F-480D8DAD320A}" srcOrd="5" destOrd="0" presId="urn:microsoft.com/office/officeart/2005/8/layout/radial6"/>
    <dgm:cxn modelId="{09B3D67A-2403-495D-8017-64081F77B840}" type="presParOf" srcId="{48E941B2-8CD1-4AFE-BD21-D887642043D4}" destId="{252DA29C-317F-47C5-925A-B98564FCCF39}" srcOrd="6" destOrd="0" presId="urn:microsoft.com/office/officeart/2005/8/layout/radial6"/>
    <dgm:cxn modelId="{62809D31-FD18-4462-BE75-8AA60C99BDB4}" type="presParOf" srcId="{48E941B2-8CD1-4AFE-BD21-D887642043D4}" destId="{DA9B8DA6-827C-43BE-8459-0E7AF0959E17}" srcOrd="7" destOrd="0" presId="urn:microsoft.com/office/officeart/2005/8/layout/radial6"/>
    <dgm:cxn modelId="{8577A6A2-C8E2-4BFB-98DB-73D7434B6CAA}" type="presParOf" srcId="{48E941B2-8CD1-4AFE-BD21-D887642043D4}" destId="{E7980CFC-3E14-49B5-A4A4-D87303125A20}" srcOrd="8" destOrd="0" presId="urn:microsoft.com/office/officeart/2005/8/layout/radial6"/>
    <dgm:cxn modelId="{6CC2783E-62BF-407B-BF1A-78904442BAC2}" type="presParOf" srcId="{48E941B2-8CD1-4AFE-BD21-D887642043D4}" destId="{471DE852-3EB2-4336-9781-EF77B4B9316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5085-14AF-4B9F-81C0-A14808F2A677}" type="doc">
      <dgm:prSet loTypeId="urn:microsoft.com/office/officeart/2008/layout/VerticalCurvedList" loCatId="list" qsTypeId="urn:microsoft.com/office/officeart/2005/8/quickstyle/simple2" qsCatId="simple" csTypeId="urn:microsoft.com/office/officeart/2005/8/colors/colorful1#1" csCatId="colorful" phldr="1"/>
      <dgm:spPr/>
      <dgm:t>
        <a:bodyPr/>
        <a:lstStyle/>
        <a:p>
          <a:endParaRPr lang="id-ID"/>
        </a:p>
      </dgm:t>
    </dgm:pt>
    <dgm:pt modelId="{57E0C1DA-8F3E-40BB-9C6B-60DEB1115AD0}">
      <dgm:prSet phldrT="[Text]" custT="1"/>
      <dgm:spPr/>
      <dgm:t>
        <a:bodyPr/>
        <a:lstStyle/>
        <a:p>
          <a:r>
            <a:rPr lang="id-ID" sz="2800" dirty="0" smtClean="0">
              <a:solidFill>
                <a:schemeClr val="bg2"/>
              </a:solidFill>
              <a:latin typeface="Jester" pitchFamily="2" charset="0"/>
            </a:rPr>
            <a:t>Pelaksanaan Likuidasi</a:t>
          </a:r>
          <a:endParaRPr lang="id-ID" sz="2800" dirty="0">
            <a:solidFill>
              <a:schemeClr val="bg2"/>
            </a:solidFill>
            <a:latin typeface="Jester" pitchFamily="2"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9651F4B-5E69-45E3-B89B-7F3785AA4A49}" type="sibTrans" cxnId="{9E73D9C8-02C3-41AD-82F9-79927080E919}">
      <dgm:prSet/>
      <dgm:spPr/>
      <dgm:t>
        <a:bodyPr/>
        <a:lstStyle/>
        <a:p>
          <a:endParaRPr lang="id-ID"/>
        </a:p>
      </dgm:t>
    </dgm:pt>
    <dgm:pt modelId="{D3331DC6-A9F5-4416-96B9-697C790353A0}" type="parTrans" cxnId="{9E73D9C8-02C3-41AD-82F9-79927080E919}">
      <dgm:prSet/>
      <dgm:spPr/>
      <dgm:t>
        <a:bodyPr/>
        <a:lstStyle/>
        <a:p>
          <a:endParaRPr lang="id-ID"/>
        </a:p>
      </dgm:t>
    </dgm:pt>
    <dgm:pt modelId="{6E833344-B65B-4F6F-BE20-7799E45D3EE7}">
      <dgm:prSet phldrT="[Text]" custT="1"/>
      <dgm:spPr/>
      <dgm:t>
        <a:bodyPr/>
        <a:lstStyle/>
        <a:p>
          <a:r>
            <a:rPr lang="id-ID" sz="2800" dirty="0" smtClean="0">
              <a:latin typeface="Jester" pitchFamily="2" charset="0"/>
            </a:rPr>
            <a:t>Akibat Hukum</a:t>
          </a:r>
          <a:endParaRPr lang="id-ID" sz="2800" dirty="0">
            <a:latin typeface="Jester" pitchFamily="2"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B8328DB-B88E-4095-A4DD-36F6AE469B4E}" type="sibTrans" cxnId="{5C687EC8-63CE-40A6-AA7C-68ADB6F63913}">
      <dgm:prSet/>
      <dgm:spPr/>
      <dgm:t>
        <a:bodyPr/>
        <a:lstStyle/>
        <a:p>
          <a:endParaRPr lang="id-ID"/>
        </a:p>
      </dgm:t>
    </dgm:pt>
    <dgm:pt modelId="{ACDD27A5-B497-459B-8F4C-3EE509A6BBCA}" type="parTrans" cxnId="{5C687EC8-63CE-40A6-AA7C-68ADB6F63913}">
      <dgm:prSet/>
      <dgm:spPr/>
      <dgm:t>
        <a:bodyPr/>
        <a:lstStyle/>
        <a:p>
          <a:endParaRPr lang="id-ID"/>
        </a:p>
      </dgm:t>
    </dgm:pt>
    <dgm:pt modelId="{BB269AD7-910D-48BC-A3F9-E9C581C64E07}">
      <dgm:prSet phldrT="[Text]" custT="1"/>
      <dgm:spPr/>
      <dgm:t>
        <a:bodyPr/>
        <a:lstStyle/>
        <a:p>
          <a:r>
            <a:rPr lang="id-ID" sz="2800" dirty="0" smtClean="0">
              <a:solidFill>
                <a:schemeClr val="bg2"/>
              </a:solidFill>
              <a:latin typeface="Jester" pitchFamily="2" charset="0"/>
            </a:rPr>
            <a:t>Pengertian Likuidasi</a:t>
          </a:r>
          <a:endParaRPr lang="id-ID" sz="2800" dirty="0">
            <a:solidFill>
              <a:schemeClr val="bg2"/>
            </a:solidFill>
            <a:latin typeface="Jester" pitchFamily="2"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779F230-6D09-453E-AFB0-5C31ED831BEE}" type="sibTrans" cxnId="{3E75F84F-7DC6-456E-A066-39D05595F317}">
      <dgm:prSet/>
      <dgm:spPr/>
      <dgm:t>
        <a:bodyPr/>
        <a:lstStyle/>
        <a:p>
          <a:endParaRPr lang="id-ID"/>
        </a:p>
      </dgm:t>
    </dgm:pt>
    <dgm:pt modelId="{ED52F287-FFBA-4D13-8021-0A33A94E710E}" type="parTrans" cxnId="{3E75F84F-7DC6-456E-A066-39D05595F317}">
      <dgm:prSet/>
      <dgm:spPr/>
      <dgm:t>
        <a:bodyPr/>
        <a:lstStyle/>
        <a:p>
          <a:endParaRPr lang="id-ID"/>
        </a:p>
      </dgm:t>
    </dgm:pt>
    <dgm:pt modelId="{C203F161-F4D9-4BA5-8870-3F91F1F21049}">
      <dgm:prSet phldrT="[Text]" custT="1"/>
      <dgm:spPr/>
      <dgm:t>
        <a:bodyPr/>
        <a:lstStyle/>
        <a:p>
          <a:r>
            <a:rPr lang="id-ID" sz="2800" dirty="0" smtClean="0">
              <a:solidFill>
                <a:schemeClr val="tx1"/>
              </a:solidFill>
              <a:latin typeface="Jester" pitchFamily="2" charset="0"/>
            </a:rPr>
            <a:t>Dasar Hukum</a:t>
          </a:r>
          <a:endParaRPr lang="id-ID" sz="2800" dirty="0">
            <a:solidFill>
              <a:schemeClr val="tx1"/>
            </a:solidFill>
            <a:latin typeface="Jester" pitchFamily="2"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D5AC1B9-D2F8-45E8-9678-8393BAF92396}" type="parTrans" cxnId="{40910043-A82B-4C09-B0EC-33B962F4F930}">
      <dgm:prSet/>
      <dgm:spPr/>
      <dgm:t>
        <a:bodyPr/>
        <a:lstStyle/>
        <a:p>
          <a:endParaRPr lang="id-ID"/>
        </a:p>
      </dgm:t>
    </dgm:pt>
    <dgm:pt modelId="{DFB800C0-A976-48CC-8EB0-8E066C24AC51}" type="sibTrans" cxnId="{40910043-A82B-4C09-B0EC-33B962F4F930}">
      <dgm:prSet/>
      <dgm:spPr/>
      <dgm:t>
        <a:bodyPr/>
        <a:lstStyle/>
        <a:p>
          <a:endParaRPr lang="id-ID"/>
        </a:p>
      </dgm:t>
    </dgm:pt>
    <dgm:pt modelId="{5FA39909-C616-46AF-92D2-DD8C6C87DE97}" type="pres">
      <dgm:prSet presAssocID="{C4D55085-14AF-4B9F-81C0-A14808F2A677}" presName="Name0" presStyleCnt="0">
        <dgm:presLayoutVars>
          <dgm:chMax val="7"/>
          <dgm:chPref val="7"/>
          <dgm:dir/>
        </dgm:presLayoutVars>
      </dgm:prSet>
      <dgm:spPr/>
      <dgm:t>
        <a:bodyPr/>
        <a:lstStyle/>
        <a:p>
          <a:endParaRPr lang="id-ID"/>
        </a:p>
      </dgm:t>
    </dgm:pt>
    <dgm:pt modelId="{40678D83-20D9-43A8-BD2F-15A30F5B5278}" type="pres">
      <dgm:prSet presAssocID="{C4D55085-14AF-4B9F-81C0-A14808F2A677}" presName="Name1" presStyleCnt="0"/>
      <dgm:spPr/>
    </dgm:pt>
    <dgm:pt modelId="{C1C9B884-88B4-4B41-B6AF-5F32875DDE4A}" type="pres">
      <dgm:prSet presAssocID="{C4D55085-14AF-4B9F-81C0-A14808F2A677}" presName="cycle" presStyleCnt="0"/>
      <dgm:spPr/>
    </dgm:pt>
    <dgm:pt modelId="{6DF53D97-F5D3-4D9E-8053-ED83C6AC9DAC}" type="pres">
      <dgm:prSet presAssocID="{C4D55085-14AF-4B9F-81C0-A14808F2A677}" presName="srcNode" presStyleLbl="node1" presStyleIdx="0" presStyleCnt="4"/>
      <dgm:spPr/>
    </dgm:pt>
    <dgm:pt modelId="{F3B5F8FE-80A8-48BC-8143-CE35820F0194}" type="pres">
      <dgm:prSet presAssocID="{C4D55085-14AF-4B9F-81C0-A14808F2A677}" presName="conn" presStyleLbl="parChTrans1D2" presStyleIdx="0" presStyleCnt="1"/>
      <dgm:spPr/>
      <dgm:t>
        <a:bodyPr/>
        <a:lstStyle/>
        <a:p>
          <a:endParaRPr lang="id-ID"/>
        </a:p>
      </dgm:t>
    </dgm:pt>
    <dgm:pt modelId="{E7EC26D1-2A1E-4AA5-9415-2CC42D541F81}" type="pres">
      <dgm:prSet presAssocID="{C4D55085-14AF-4B9F-81C0-A14808F2A677}" presName="extraNode" presStyleLbl="node1" presStyleIdx="0" presStyleCnt="4"/>
      <dgm:spPr/>
    </dgm:pt>
    <dgm:pt modelId="{4BF6F291-A358-4C81-9CFA-6B76065195A0}" type="pres">
      <dgm:prSet presAssocID="{C4D55085-14AF-4B9F-81C0-A14808F2A677}" presName="dstNode" presStyleLbl="node1" presStyleIdx="0" presStyleCnt="4"/>
      <dgm:spPr/>
    </dgm:pt>
    <dgm:pt modelId="{F306C514-702A-4E29-B4F8-128E046F6B9A}" type="pres">
      <dgm:prSet presAssocID="{BB269AD7-910D-48BC-A3F9-E9C581C64E07}" presName="text_1" presStyleLbl="node1" presStyleIdx="0" presStyleCnt="4" custScaleX="99037">
        <dgm:presLayoutVars>
          <dgm:bulletEnabled val="1"/>
        </dgm:presLayoutVars>
      </dgm:prSet>
      <dgm:spPr/>
      <dgm:t>
        <a:bodyPr/>
        <a:lstStyle/>
        <a:p>
          <a:endParaRPr lang="id-ID"/>
        </a:p>
      </dgm:t>
    </dgm:pt>
    <dgm:pt modelId="{30AB7139-2605-4A47-8791-82826F4C5264}" type="pres">
      <dgm:prSet presAssocID="{BB269AD7-910D-48BC-A3F9-E9C581C64E07}" presName="accent_1" presStyleCnt="0"/>
      <dgm:spPr/>
    </dgm:pt>
    <dgm:pt modelId="{DF9E7F3B-4F56-4813-94E9-3BEF26AA74C6}" type="pres">
      <dgm:prSet presAssocID="{BB269AD7-910D-48BC-A3F9-E9C581C64E07}" presName="accentRepeatNode" presStyleLbl="solidFgAcc1" presStyleIdx="0" presStyleCnt="4">
        <dgm:style>
          <a:lnRef idx="3">
            <a:schemeClr val="lt1"/>
          </a:lnRef>
          <a:fillRef idx="1">
            <a:schemeClr val="accent3"/>
          </a:fillRef>
          <a:effectRef idx="1">
            <a:schemeClr val="accent3"/>
          </a:effectRef>
          <a:fontRef idx="minor">
            <a:schemeClr val="lt1"/>
          </a:fontRef>
        </dgm:style>
      </dgm:prSet>
      <dgm:spPr/>
      <dgm:t>
        <a:bodyPr/>
        <a:lstStyle/>
        <a:p>
          <a:endParaRPr lang="id-ID"/>
        </a:p>
      </dgm:t>
    </dgm:pt>
    <dgm:pt modelId="{1B21AFDF-3692-4C9A-9227-B6ECFCB6BFF6}" type="pres">
      <dgm:prSet presAssocID="{C203F161-F4D9-4BA5-8870-3F91F1F21049}" presName="text_2" presStyleLbl="node1" presStyleIdx="1" presStyleCnt="4">
        <dgm:presLayoutVars>
          <dgm:bulletEnabled val="1"/>
        </dgm:presLayoutVars>
      </dgm:prSet>
      <dgm:spPr/>
      <dgm:t>
        <a:bodyPr/>
        <a:lstStyle/>
        <a:p>
          <a:endParaRPr lang="id-ID"/>
        </a:p>
      </dgm:t>
    </dgm:pt>
    <dgm:pt modelId="{6BFA72D9-0E68-4ADB-B3CF-49F9DC5C3CA1}" type="pres">
      <dgm:prSet presAssocID="{C203F161-F4D9-4BA5-8870-3F91F1F21049}" presName="accent_2" presStyleCnt="0"/>
      <dgm:spPr/>
    </dgm:pt>
    <dgm:pt modelId="{02E1B2C3-2AB3-4C80-80D1-A452B220CAA8}" type="pres">
      <dgm:prSet presAssocID="{C203F161-F4D9-4BA5-8870-3F91F1F21049}" presName="accentRepeatNode" presStyleLbl="solidFgAcc1" presStyleIdx="1" presStyleCnt="4"/>
      <dgm:spPr/>
    </dgm:pt>
    <dgm:pt modelId="{565E69EA-BB05-4849-85D1-579AD6C29030}" type="pres">
      <dgm:prSet presAssocID="{6E833344-B65B-4F6F-BE20-7799E45D3EE7}" presName="text_3" presStyleLbl="node1" presStyleIdx="2" presStyleCnt="4">
        <dgm:presLayoutVars>
          <dgm:bulletEnabled val="1"/>
        </dgm:presLayoutVars>
      </dgm:prSet>
      <dgm:spPr/>
      <dgm:t>
        <a:bodyPr/>
        <a:lstStyle/>
        <a:p>
          <a:endParaRPr lang="id-ID"/>
        </a:p>
      </dgm:t>
    </dgm:pt>
    <dgm:pt modelId="{132F71DB-9F54-43EC-B82A-31AC9F333097}" type="pres">
      <dgm:prSet presAssocID="{6E833344-B65B-4F6F-BE20-7799E45D3EE7}" presName="accent_3" presStyleCnt="0"/>
      <dgm:spPr/>
    </dgm:pt>
    <dgm:pt modelId="{D67432A6-06B9-4945-8E89-2B7F4E0E6EF1}" type="pres">
      <dgm:prSet presAssocID="{6E833344-B65B-4F6F-BE20-7799E45D3EE7}" presName="accentRepeatNode" presStyleLbl="solidFgAcc1" presStyleIdx="2" presStyleCnt="4">
        <dgm:style>
          <a:lnRef idx="3">
            <a:schemeClr val="lt1"/>
          </a:lnRef>
          <a:fillRef idx="1">
            <a:schemeClr val="accent1"/>
          </a:fillRef>
          <a:effectRef idx="1">
            <a:schemeClr val="accent1"/>
          </a:effectRef>
          <a:fontRef idx="minor">
            <a:schemeClr val="lt1"/>
          </a:fontRef>
        </dgm:style>
      </dgm:prSet>
      <dgm:spPr/>
      <dgm:t>
        <a:bodyPr/>
        <a:lstStyle/>
        <a:p>
          <a:endParaRPr lang="id-ID"/>
        </a:p>
      </dgm:t>
    </dgm:pt>
    <dgm:pt modelId="{751FE666-141A-4667-9B64-2706D6D8DF0C}" type="pres">
      <dgm:prSet presAssocID="{57E0C1DA-8F3E-40BB-9C6B-60DEB1115AD0}" presName="text_4" presStyleLbl="node1" presStyleIdx="3" presStyleCnt="4">
        <dgm:presLayoutVars>
          <dgm:bulletEnabled val="1"/>
        </dgm:presLayoutVars>
      </dgm:prSet>
      <dgm:spPr/>
      <dgm:t>
        <a:bodyPr/>
        <a:lstStyle/>
        <a:p>
          <a:endParaRPr lang="id-ID"/>
        </a:p>
      </dgm:t>
    </dgm:pt>
    <dgm:pt modelId="{60BB249F-8A99-4DF3-A89D-34B1ADE82DA1}" type="pres">
      <dgm:prSet presAssocID="{57E0C1DA-8F3E-40BB-9C6B-60DEB1115AD0}" presName="accent_4" presStyleCnt="0"/>
      <dgm:spPr/>
    </dgm:pt>
    <dgm:pt modelId="{42AD4502-C757-4F7B-8DCE-E2397E643C56}" type="pres">
      <dgm:prSet presAssocID="{57E0C1DA-8F3E-40BB-9C6B-60DEB1115AD0}" presName="accentRepeatNode" presStyleLbl="solidFgAcc1" presStyleIdx="3" presStyleCnt="4">
        <dgm:style>
          <a:lnRef idx="3">
            <a:schemeClr val="lt1"/>
          </a:lnRef>
          <a:fillRef idx="1">
            <a:schemeClr val="accent4"/>
          </a:fillRef>
          <a:effectRef idx="1">
            <a:schemeClr val="accent4"/>
          </a:effectRef>
          <a:fontRef idx="minor">
            <a:schemeClr val="lt1"/>
          </a:fontRef>
        </dgm:style>
      </dgm:prSet>
      <dgm:spPr/>
      <dgm:t>
        <a:bodyPr/>
        <a:lstStyle/>
        <a:p>
          <a:endParaRPr lang="id-ID"/>
        </a:p>
      </dgm:t>
    </dgm:pt>
  </dgm:ptLst>
  <dgm:cxnLst>
    <dgm:cxn modelId="{40910043-A82B-4C09-B0EC-33B962F4F930}" srcId="{C4D55085-14AF-4B9F-81C0-A14808F2A677}" destId="{C203F161-F4D9-4BA5-8870-3F91F1F21049}" srcOrd="1" destOrd="0" parTransId="{AD5AC1B9-D2F8-45E8-9678-8393BAF92396}" sibTransId="{DFB800C0-A976-48CC-8EB0-8E066C24AC51}"/>
    <dgm:cxn modelId="{7B78AC56-1FAA-49F1-B4BD-E9A287E5AA4D}" type="presOf" srcId="{A779F230-6D09-453E-AFB0-5C31ED831BEE}" destId="{F3B5F8FE-80A8-48BC-8143-CE35820F0194}" srcOrd="0" destOrd="0" presId="urn:microsoft.com/office/officeart/2008/layout/VerticalCurvedList"/>
    <dgm:cxn modelId="{5C687EC8-63CE-40A6-AA7C-68ADB6F63913}" srcId="{C4D55085-14AF-4B9F-81C0-A14808F2A677}" destId="{6E833344-B65B-4F6F-BE20-7799E45D3EE7}" srcOrd="2" destOrd="0" parTransId="{ACDD27A5-B497-459B-8F4C-3EE509A6BBCA}" sibTransId="{FB8328DB-B88E-4095-A4DD-36F6AE469B4E}"/>
    <dgm:cxn modelId="{5A1CC377-F965-4FF5-9174-34AEDD53C7DB}" type="presOf" srcId="{C4D55085-14AF-4B9F-81C0-A14808F2A677}" destId="{5FA39909-C616-46AF-92D2-DD8C6C87DE97}" srcOrd="0" destOrd="0" presId="urn:microsoft.com/office/officeart/2008/layout/VerticalCurvedList"/>
    <dgm:cxn modelId="{D1F2B188-5AB3-46D8-BA44-128E657A4CA5}" type="presOf" srcId="{57E0C1DA-8F3E-40BB-9C6B-60DEB1115AD0}" destId="{751FE666-141A-4667-9B64-2706D6D8DF0C}" srcOrd="0" destOrd="0" presId="urn:microsoft.com/office/officeart/2008/layout/VerticalCurvedList"/>
    <dgm:cxn modelId="{3E75F84F-7DC6-456E-A066-39D05595F317}" srcId="{C4D55085-14AF-4B9F-81C0-A14808F2A677}" destId="{BB269AD7-910D-48BC-A3F9-E9C581C64E07}" srcOrd="0" destOrd="0" parTransId="{ED52F287-FFBA-4D13-8021-0A33A94E710E}" sibTransId="{A779F230-6D09-453E-AFB0-5C31ED831BEE}"/>
    <dgm:cxn modelId="{FEEB1F9A-7337-41E5-9E11-9B0DDA542B19}" type="presOf" srcId="{BB269AD7-910D-48BC-A3F9-E9C581C64E07}" destId="{F306C514-702A-4E29-B4F8-128E046F6B9A}" srcOrd="0" destOrd="0" presId="urn:microsoft.com/office/officeart/2008/layout/VerticalCurvedList"/>
    <dgm:cxn modelId="{A5B46971-A71A-471F-B5AB-52A056610C76}" type="presOf" srcId="{C203F161-F4D9-4BA5-8870-3F91F1F21049}" destId="{1B21AFDF-3692-4C9A-9227-B6ECFCB6BFF6}" srcOrd="0" destOrd="0" presId="urn:microsoft.com/office/officeart/2008/layout/VerticalCurvedList"/>
    <dgm:cxn modelId="{B1369B80-3B7A-45CB-9574-EAE42A5D5A2F}" type="presOf" srcId="{6E833344-B65B-4F6F-BE20-7799E45D3EE7}" destId="{565E69EA-BB05-4849-85D1-579AD6C29030}" srcOrd="0" destOrd="0" presId="urn:microsoft.com/office/officeart/2008/layout/VerticalCurvedList"/>
    <dgm:cxn modelId="{9E73D9C8-02C3-41AD-82F9-79927080E919}" srcId="{C4D55085-14AF-4B9F-81C0-A14808F2A677}" destId="{57E0C1DA-8F3E-40BB-9C6B-60DEB1115AD0}" srcOrd="3" destOrd="0" parTransId="{D3331DC6-A9F5-4416-96B9-697C790353A0}" sibTransId="{19651F4B-5E69-45E3-B89B-7F3785AA4A49}"/>
    <dgm:cxn modelId="{8A22179D-C67A-4C13-B804-63B17343FCA1}" type="presParOf" srcId="{5FA39909-C616-46AF-92D2-DD8C6C87DE97}" destId="{40678D83-20D9-43A8-BD2F-15A30F5B5278}" srcOrd="0" destOrd="0" presId="urn:microsoft.com/office/officeart/2008/layout/VerticalCurvedList"/>
    <dgm:cxn modelId="{0EA3F082-35DF-4700-BFE4-10221BE649D7}" type="presParOf" srcId="{40678D83-20D9-43A8-BD2F-15A30F5B5278}" destId="{C1C9B884-88B4-4B41-B6AF-5F32875DDE4A}" srcOrd="0" destOrd="0" presId="urn:microsoft.com/office/officeart/2008/layout/VerticalCurvedList"/>
    <dgm:cxn modelId="{A8B3AB8F-358F-421E-A765-3371972E6484}" type="presParOf" srcId="{C1C9B884-88B4-4B41-B6AF-5F32875DDE4A}" destId="{6DF53D97-F5D3-4D9E-8053-ED83C6AC9DAC}" srcOrd="0" destOrd="0" presId="urn:microsoft.com/office/officeart/2008/layout/VerticalCurvedList"/>
    <dgm:cxn modelId="{D27074FE-B22F-4C3E-957A-6C3D769F6850}" type="presParOf" srcId="{C1C9B884-88B4-4B41-B6AF-5F32875DDE4A}" destId="{F3B5F8FE-80A8-48BC-8143-CE35820F0194}" srcOrd="1" destOrd="0" presId="urn:microsoft.com/office/officeart/2008/layout/VerticalCurvedList"/>
    <dgm:cxn modelId="{9A652A70-F4A4-46F1-A33D-300C1B654FD7}" type="presParOf" srcId="{C1C9B884-88B4-4B41-B6AF-5F32875DDE4A}" destId="{E7EC26D1-2A1E-4AA5-9415-2CC42D541F81}" srcOrd="2" destOrd="0" presId="urn:microsoft.com/office/officeart/2008/layout/VerticalCurvedList"/>
    <dgm:cxn modelId="{2CF020D2-84F4-475C-96EB-1FB211142EBE}" type="presParOf" srcId="{C1C9B884-88B4-4B41-B6AF-5F32875DDE4A}" destId="{4BF6F291-A358-4C81-9CFA-6B76065195A0}" srcOrd="3" destOrd="0" presId="urn:microsoft.com/office/officeart/2008/layout/VerticalCurvedList"/>
    <dgm:cxn modelId="{F519F592-2832-4CFD-BF95-74C1CED8C22A}" type="presParOf" srcId="{40678D83-20D9-43A8-BD2F-15A30F5B5278}" destId="{F306C514-702A-4E29-B4F8-128E046F6B9A}" srcOrd="1" destOrd="0" presId="urn:microsoft.com/office/officeart/2008/layout/VerticalCurvedList"/>
    <dgm:cxn modelId="{A28F3913-3373-4FFF-946F-2D2BBE26320D}" type="presParOf" srcId="{40678D83-20D9-43A8-BD2F-15A30F5B5278}" destId="{30AB7139-2605-4A47-8791-82826F4C5264}" srcOrd="2" destOrd="0" presId="urn:microsoft.com/office/officeart/2008/layout/VerticalCurvedList"/>
    <dgm:cxn modelId="{72914826-5F8A-433D-876D-1BF2D400B286}" type="presParOf" srcId="{30AB7139-2605-4A47-8791-82826F4C5264}" destId="{DF9E7F3B-4F56-4813-94E9-3BEF26AA74C6}" srcOrd="0" destOrd="0" presId="urn:microsoft.com/office/officeart/2008/layout/VerticalCurvedList"/>
    <dgm:cxn modelId="{83ED18F2-90AA-4176-8749-94B9EF070A99}" type="presParOf" srcId="{40678D83-20D9-43A8-BD2F-15A30F5B5278}" destId="{1B21AFDF-3692-4C9A-9227-B6ECFCB6BFF6}" srcOrd="3" destOrd="0" presId="urn:microsoft.com/office/officeart/2008/layout/VerticalCurvedList"/>
    <dgm:cxn modelId="{10748CC4-3FD9-49C9-A967-36FB7389856A}" type="presParOf" srcId="{40678D83-20D9-43A8-BD2F-15A30F5B5278}" destId="{6BFA72D9-0E68-4ADB-B3CF-49F9DC5C3CA1}" srcOrd="4" destOrd="0" presId="urn:microsoft.com/office/officeart/2008/layout/VerticalCurvedList"/>
    <dgm:cxn modelId="{934DA8F7-1061-4315-B652-F7EDC6C5454F}" type="presParOf" srcId="{6BFA72D9-0E68-4ADB-B3CF-49F9DC5C3CA1}" destId="{02E1B2C3-2AB3-4C80-80D1-A452B220CAA8}" srcOrd="0" destOrd="0" presId="urn:microsoft.com/office/officeart/2008/layout/VerticalCurvedList"/>
    <dgm:cxn modelId="{03C37BE8-90A4-41D8-A551-285B15B908A0}" type="presParOf" srcId="{40678D83-20D9-43A8-BD2F-15A30F5B5278}" destId="{565E69EA-BB05-4849-85D1-579AD6C29030}" srcOrd="5" destOrd="0" presId="urn:microsoft.com/office/officeart/2008/layout/VerticalCurvedList"/>
    <dgm:cxn modelId="{33504699-0CF5-4739-B939-6BB4444862AC}" type="presParOf" srcId="{40678D83-20D9-43A8-BD2F-15A30F5B5278}" destId="{132F71DB-9F54-43EC-B82A-31AC9F333097}" srcOrd="6" destOrd="0" presId="urn:microsoft.com/office/officeart/2008/layout/VerticalCurvedList"/>
    <dgm:cxn modelId="{828C8EF6-C501-43FC-BEF6-5967AAE5D759}" type="presParOf" srcId="{132F71DB-9F54-43EC-B82A-31AC9F333097}" destId="{D67432A6-06B9-4945-8E89-2B7F4E0E6EF1}" srcOrd="0" destOrd="0" presId="urn:microsoft.com/office/officeart/2008/layout/VerticalCurvedList"/>
    <dgm:cxn modelId="{784209DD-BA2E-4D23-BC60-7083AC28A13D}" type="presParOf" srcId="{40678D83-20D9-43A8-BD2F-15A30F5B5278}" destId="{751FE666-141A-4667-9B64-2706D6D8DF0C}" srcOrd="7" destOrd="0" presId="urn:microsoft.com/office/officeart/2008/layout/VerticalCurvedList"/>
    <dgm:cxn modelId="{F08A9F31-913A-4319-8165-EEE947673B76}" type="presParOf" srcId="{40678D83-20D9-43A8-BD2F-15A30F5B5278}" destId="{60BB249F-8A99-4DF3-A89D-34B1ADE82DA1}" srcOrd="8" destOrd="0" presId="urn:microsoft.com/office/officeart/2008/layout/VerticalCurvedList"/>
    <dgm:cxn modelId="{7DD92122-81BF-4F2C-BDDB-401243F21F9E}" type="presParOf" srcId="{60BB249F-8A99-4DF3-A89D-34B1ADE82DA1}" destId="{42AD4502-C757-4F7B-8DCE-E2397E643C5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C409CA24-81A8-4305-A5FE-212138C8A655}" type="datetimeFigureOut">
              <a:rPr lang="en-US" smtClean="0"/>
              <a:pPr/>
              <a:t>7/30/2020</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4CC99787-60E6-40CA-A5B3-5B877759196A}" type="slidenum">
              <a:rPr lang="en-US" smtClean="0"/>
              <a:pPr/>
              <a:t>‹#›</a:t>
            </a:fld>
            <a:endParaRPr lang="en-US"/>
          </a:p>
        </p:txBody>
      </p:sp>
    </p:spTree>
    <p:extLst>
      <p:ext uri="{BB962C8B-B14F-4D97-AF65-F5344CB8AC3E}">
        <p14:creationId xmlns:p14="http://schemas.microsoft.com/office/powerpoint/2010/main" val="346821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51FF546-A057-45D2-A8BB-ED84DEBD2825}" type="datetimeFigureOut">
              <a:rPr lang="id-ID" smtClean="0"/>
              <a:pPr/>
              <a:t>30/07/2020</a:t>
            </a:fld>
            <a:endParaRPr lang="id-ID"/>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D3614729-5757-424B-81CA-CAA1C85C2604}" type="slidenum">
              <a:rPr lang="id-ID" smtClean="0"/>
              <a:pPr/>
              <a:t>‹#›</a:t>
            </a:fld>
            <a:endParaRPr lang="id-ID"/>
          </a:p>
        </p:txBody>
      </p:sp>
    </p:spTree>
    <p:extLst>
      <p:ext uri="{BB962C8B-B14F-4D97-AF65-F5344CB8AC3E}">
        <p14:creationId xmlns:p14="http://schemas.microsoft.com/office/powerpoint/2010/main" val="420914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3614729-5757-424B-81CA-CAA1C85C2604}" type="slidenum">
              <a:rPr lang="id-ID" smtClean="0"/>
              <a:pPr/>
              <a:t>4</a:t>
            </a:fld>
            <a:endParaRPr lang="id-ID"/>
          </a:p>
        </p:txBody>
      </p:sp>
    </p:spTree>
    <p:extLst>
      <p:ext uri="{BB962C8B-B14F-4D97-AF65-F5344CB8AC3E}">
        <p14:creationId xmlns:p14="http://schemas.microsoft.com/office/powerpoint/2010/main" val="81398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614729-5757-424B-81CA-CAA1C85C2604}" type="slidenum">
              <a:rPr lang="id-ID" smtClean="0"/>
              <a:pPr/>
              <a:t>18</a:t>
            </a:fld>
            <a:endParaRPr lang="id-ID"/>
          </a:p>
        </p:txBody>
      </p:sp>
    </p:spTree>
    <p:extLst>
      <p:ext uri="{BB962C8B-B14F-4D97-AF65-F5344CB8AC3E}">
        <p14:creationId xmlns:p14="http://schemas.microsoft.com/office/powerpoint/2010/main" val="164478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17463"/>
            <a:ext cx="9167813" cy="6875463"/>
          </a:xfrm>
          <a:prstGeom prst="rect">
            <a:avLst/>
          </a:prstGeom>
          <a:noFill/>
          <a:ln w="9525">
            <a:noFill/>
            <a:miter lim="800000"/>
            <a:headEnd/>
            <a:tailEnd/>
          </a:ln>
        </p:spPr>
      </p:pic>
      <p:sp>
        <p:nvSpPr>
          <p:cNvPr id="2" name="Title 1"/>
          <p:cNvSpPr>
            <a:spLocks noGrp="1"/>
          </p:cNvSpPr>
          <p:nvPr>
            <p:ph type="ctrTitle"/>
          </p:nvPr>
        </p:nvSpPr>
        <p:spPr>
          <a:xfrm>
            <a:off x="697706" y="4745759"/>
            <a:ext cx="7772400" cy="1470025"/>
          </a:xfrm>
        </p:spPr>
        <p:txBody>
          <a:bodyPr/>
          <a:lstStyle>
            <a:lvl1pPr algn="ctr">
              <a:defRPr sz="3600" b="1" baseline="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029524" y="5809759"/>
            <a:ext cx="5140712" cy="420025"/>
          </a:xfrm>
        </p:spPr>
        <p:txBody>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9DA5F22E-5E76-45CF-B18C-C9A0D8A42EC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CA02DEE-9D5B-4CEF-A5FA-76158BC31ADD}"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B396736-5441-45A0-A66C-EB63EDFB2086}"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74FB54-C18D-4BA6-AE6B-80E1092C48D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B4C5AE-34B2-410B-A66C-1647F05997B2}"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A0360F-137A-4B41-B23C-8BC27CA78B06}"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A25816-687A-4ED4-B6E7-B9D6C06A8A72}"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B64C4B-86F2-4C43-98AE-0649076723F1}"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350D91-DB0A-4E50-B4E8-6FECAF288B03}"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8351" y="1445525"/>
            <a:ext cx="8229600" cy="1143000"/>
          </a:xfrm>
        </p:spPr>
        <p:txBody>
          <a:bodyPr/>
          <a:lstStyle>
            <a:lvl1pPr>
              <a:defRPr sz="3600" b="1" baseline="0"/>
            </a:lvl1pPr>
          </a:lstStyle>
          <a:p>
            <a:r>
              <a:rPr lang="en-US" smtClean="0"/>
              <a:t>Click to edit Master title style</a:t>
            </a:r>
            <a:endParaRPr lang="en-GB" dirty="0"/>
          </a:p>
        </p:txBody>
      </p:sp>
      <p:sp>
        <p:nvSpPr>
          <p:cNvPr id="3" name="Content Placeholder 2"/>
          <p:cNvSpPr>
            <a:spLocks noGrp="1"/>
          </p:cNvSpPr>
          <p:nvPr>
            <p:ph idx="1"/>
          </p:nvPr>
        </p:nvSpPr>
        <p:spPr>
          <a:xfrm>
            <a:off x="457200" y="2587104"/>
            <a:ext cx="8229600" cy="2457412"/>
          </a:xfrm>
        </p:spPr>
        <p:txBody>
          <a:bodyPr/>
          <a:lstStyle>
            <a:lvl1pPr algn="ctr">
              <a:defRPr sz="3000"/>
            </a:lvl1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A9B642A-E68B-4667-8EF4-DC757FBC8C39}"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8351" y="1445525"/>
            <a:ext cx="8229600" cy="1143000"/>
          </a:xfrm>
        </p:spPr>
        <p:txBody>
          <a:bodyPr/>
          <a:lstStyle>
            <a:lvl1pPr>
              <a:defRPr sz="3600" b="1" baseline="0"/>
            </a:lvl1pPr>
          </a:lstStyle>
          <a:p>
            <a:r>
              <a:rPr lang="en-US" smtClean="0"/>
              <a:t>Click to edit Master title style</a:t>
            </a:r>
            <a:endParaRPr lang="en-GB" dirty="0"/>
          </a:p>
        </p:txBody>
      </p:sp>
      <p:sp>
        <p:nvSpPr>
          <p:cNvPr id="3" name="Content Placeholder 2"/>
          <p:cNvSpPr>
            <a:spLocks noGrp="1"/>
          </p:cNvSpPr>
          <p:nvPr>
            <p:ph idx="1"/>
          </p:nvPr>
        </p:nvSpPr>
        <p:spPr>
          <a:xfrm>
            <a:off x="457200" y="2587104"/>
            <a:ext cx="8229600" cy="2457412"/>
          </a:xfrm>
        </p:spPr>
        <p:txBody>
          <a:bodyPr/>
          <a:lstStyle>
            <a:lvl1pPr algn="ctr">
              <a:defRPr sz="3000"/>
            </a:lvl1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74441C-C3AD-4E94-BF39-B66AD8C3E1CF}"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8351" y="1501280"/>
            <a:ext cx="8229600" cy="1143000"/>
          </a:xfrm>
        </p:spPr>
        <p:txBody>
          <a:bodyPr/>
          <a:lstStyle>
            <a:lvl1pPr>
              <a:defRPr sz="3600" b="1" baseline="0"/>
            </a:lvl1pPr>
          </a:lstStyle>
          <a:p>
            <a:r>
              <a:rPr lang="en-US"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0120210-63B8-4AE1-BAD1-B2FB0300C01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4" name="Picture 4" descr="IMG_9271"/>
          <p:cNvPicPr>
            <a:picLocks noChangeAspect="1" noChangeArrowheads="1"/>
          </p:cNvPicPr>
          <p:nvPr userDrawn="1"/>
        </p:nvPicPr>
        <p:blipFill>
          <a:blip r:embed="rId2" cstate="print"/>
          <a:srcRect/>
          <a:stretch>
            <a:fillRect/>
          </a:stretch>
        </p:blipFill>
        <p:spPr bwMode="auto">
          <a:xfrm>
            <a:off x="495300" y="2662238"/>
            <a:ext cx="2916238" cy="3629025"/>
          </a:xfrm>
          <a:prstGeom prst="rect">
            <a:avLst/>
          </a:prstGeom>
          <a:solidFill>
            <a:schemeClr val="tx1"/>
          </a:solidFill>
          <a:ln w="0">
            <a:noFill/>
            <a:miter lim="800000"/>
            <a:headEnd/>
            <a:tailEnd/>
          </a:ln>
        </p:spPr>
      </p:pic>
      <p:sp>
        <p:nvSpPr>
          <p:cNvPr id="2" name="Title 1"/>
          <p:cNvSpPr>
            <a:spLocks noGrp="1"/>
          </p:cNvSpPr>
          <p:nvPr>
            <p:ph type="title"/>
          </p:nvPr>
        </p:nvSpPr>
        <p:spPr>
          <a:xfrm>
            <a:off x="468351" y="1501280"/>
            <a:ext cx="8229600" cy="1143000"/>
          </a:xfrm>
        </p:spPr>
        <p:txBody>
          <a:bodyPr/>
          <a:lstStyle>
            <a:lvl1pPr>
              <a:defRPr sz="3600" b="1" baseline="0"/>
            </a:lvl1pPr>
          </a:lstStyle>
          <a:p>
            <a:r>
              <a:rPr lang="en-US" smtClean="0"/>
              <a:t>Click to edit Master title style</a:t>
            </a:r>
            <a:endParaRPr lang="en-GB" dirty="0"/>
          </a:p>
        </p:txBody>
      </p:sp>
      <p:sp>
        <p:nvSpPr>
          <p:cNvPr id="8" name="Content Placeholder 2"/>
          <p:cNvSpPr>
            <a:spLocks noGrp="1"/>
          </p:cNvSpPr>
          <p:nvPr>
            <p:ph idx="1"/>
          </p:nvPr>
        </p:nvSpPr>
        <p:spPr>
          <a:xfrm>
            <a:off x="468351" y="2654010"/>
            <a:ext cx="8229600" cy="2457412"/>
          </a:xfrm>
        </p:spPr>
        <p:txBody>
          <a:bodyPr/>
          <a:lstStyle>
            <a:lvl1pPr algn="r">
              <a:defRPr sz="3000"/>
            </a:lvl1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CE52743B-2DE5-4677-8044-D4BB2E4AEFC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17463"/>
            <a:ext cx="9167813" cy="6875463"/>
          </a:xfrm>
          <a:prstGeom prst="rect">
            <a:avLst/>
          </a:prstGeom>
          <a:noFill/>
          <a:ln w="9525">
            <a:noFill/>
            <a:miter lim="800000"/>
            <a:headEnd/>
            <a:tailEnd/>
          </a:ln>
        </p:spPr>
      </p:pic>
      <p:sp>
        <p:nvSpPr>
          <p:cNvPr id="2" name="Title 1"/>
          <p:cNvSpPr>
            <a:spLocks noGrp="1"/>
          </p:cNvSpPr>
          <p:nvPr>
            <p:ph type="title"/>
          </p:nvPr>
        </p:nvSpPr>
        <p:spPr>
          <a:xfrm>
            <a:off x="469200" y="397298"/>
            <a:ext cx="8229600" cy="1143000"/>
          </a:xfrm>
        </p:spPr>
        <p:txBody>
          <a:bodyPr/>
          <a:lstStyle>
            <a:lvl1pPr>
              <a:defRPr sz="3600" b="1"/>
            </a:lvl1pPr>
          </a:lstStyle>
          <a:p>
            <a:r>
              <a:rPr lang="en-US" dirty="0" smtClean="0"/>
              <a:t>Click to edit Master title style</a:t>
            </a:r>
            <a:endParaRPr lang="en-GB" dirty="0"/>
          </a:p>
        </p:txBody>
      </p:sp>
      <p:sp>
        <p:nvSpPr>
          <p:cNvPr id="3" name="Content Placeholder 2"/>
          <p:cNvSpPr>
            <a:spLocks noGrp="1"/>
          </p:cNvSpPr>
          <p:nvPr>
            <p:ph idx="1"/>
          </p:nvPr>
        </p:nvSpPr>
        <p:spPr>
          <a:xfrm>
            <a:off x="457200" y="1839951"/>
            <a:ext cx="8229600" cy="4286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6C34103D-2B3D-4B3F-B372-2B380EB0D5A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1EB169-89F4-4883-AC3C-0272FFD6B3BC}"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E3EFA1-68B5-4198-9BB0-0AA8D4794B55}"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57BE76E-48EF-4F1C-B860-576498CDD70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9" cstate="print"/>
          <a:srcRect/>
          <a:stretch>
            <a:fillRect/>
          </a:stretch>
        </p:blipFill>
        <p:spPr bwMode="auto">
          <a:xfrm>
            <a:off x="0" y="-17463"/>
            <a:ext cx="9167813" cy="68754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FD16517-9F3A-4277-B206-A59C565BEB63}"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id.wikipedia.org/wiki/Perbankan_Isla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5.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714348" y="3500438"/>
            <a:ext cx="7772400" cy="1898653"/>
          </a:xfrm>
        </p:spPr>
        <p:txBody>
          <a:bodyPr/>
          <a:lstStyle/>
          <a:p>
            <a:r>
              <a:rPr lang="id-ID" sz="6600" dirty="0" smtClean="0">
                <a:latin typeface="Action Jackson" pitchFamily="2" charset="0"/>
              </a:rPr>
              <a:t>Hukum Perbankan</a:t>
            </a:r>
            <a:endParaRPr lang="en-GB" sz="6600" dirty="0" smtClean="0">
              <a:latin typeface="Action Jackson"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928802"/>
            <a:ext cx="8429684" cy="4143404"/>
          </a:xfrm>
        </p:spPr>
        <p:txBody>
          <a:bodyPr/>
          <a:lstStyle/>
          <a:p>
            <a:pPr lvl="0" algn="just">
              <a:buNone/>
            </a:pPr>
            <a:r>
              <a:rPr lang="id-ID" sz="2000" b="1" u="sng" dirty="0" smtClean="0">
                <a:solidFill>
                  <a:schemeClr val="tx1"/>
                </a:solidFill>
                <a:latin typeface="Calibri" pitchFamily="34" charset="0"/>
                <a:cs typeface="Calibri" pitchFamily="34" charset="0"/>
              </a:rPr>
              <a:t>Dilihat dari Segi Status</a:t>
            </a:r>
            <a:endParaRPr lang="en-US" sz="2000" b="1" u="sng" dirty="0" smtClean="0">
              <a:solidFill>
                <a:schemeClr val="tx1"/>
              </a:solidFill>
              <a:latin typeface="Calibri" pitchFamily="34" charset="0"/>
              <a:cs typeface="Calibri" pitchFamily="34" charset="0"/>
            </a:endParaRPr>
          </a:p>
          <a:p>
            <a:pPr lvl="0" algn="just">
              <a:buNone/>
            </a:pPr>
            <a:endParaRPr lang="id-ID" sz="2400" b="1" dirty="0" smtClean="0">
              <a:solidFill>
                <a:schemeClr val="tx1"/>
              </a:solidFill>
              <a:latin typeface="Calibri" pitchFamily="34" charset="0"/>
              <a:cs typeface="Calibri" pitchFamily="34" charset="0"/>
            </a:endParaRPr>
          </a:p>
          <a:p>
            <a:pPr algn="just"/>
            <a:r>
              <a:rPr lang="id-ID" sz="2000" dirty="0" smtClean="0">
                <a:solidFill>
                  <a:schemeClr val="tx1"/>
                </a:solidFill>
                <a:latin typeface="Calibri" pitchFamily="34" charset="0"/>
                <a:cs typeface="Calibri" pitchFamily="34" charset="0"/>
              </a:rPr>
              <a:t>Bank devisa</a:t>
            </a:r>
          </a:p>
          <a:p>
            <a:pPr algn="just">
              <a:buNone/>
            </a:pPr>
            <a:r>
              <a:rPr lang="id-ID" sz="2000" dirty="0" smtClean="0">
                <a:solidFill>
                  <a:schemeClr val="tx1"/>
                </a:solidFill>
                <a:latin typeface="Calibri" pitchFamily="34" charset="0"/>
                <a:cs typeface="Calibri" pitchFamily="34" charset="0"/>
              </a:rPr>
              <a:t>	Bank devisa merupakan bank yang dapat melaksanakan transaksi ke luar negeri atau yang berhubungan dengan mata uang asing secara keseluruhan. </a:t>
            </a:r>
          </a:p>
          <a:p>
            <a:pPr lvl="0" algn="just"/>
            <a:r>
              <a:rPr lang="id-ID" sz="2000" dirty="0" smtClean="0">
                <a:solidFill>
                  <a:schemeClr val="tx1"/>
                </a:solidFill>
                <a:latin typeface="Calibri" pitchFamily="34" charset="0"/>
                <a:cs typeface="Calibri" pitchFamily="34" charset="0"/>
              </a:rPr>
              <a:t>Bank nondevisa</a:t>
            </a:r>
          </a:p>
          <a:p>
            <a:pPr algn="just">
              <a:buNone/>
            </a:pPr>
            <a:r>
              <a:rPr lang="id-ID" sz="2000" dirty="0" smtClean="0">
                <a:solidFill>
                  <a:schemeClr val="tx1"/>
                </a:solidFill>
                <a:latin typeface="Calibri" pitchFamily="34" charset="0"/>
                <a:cs typeface="Calibri" pitchFamily="34" charset="0"/>
              </a:rPr>
              <a:t>	Bank nondevisa merupakan bank yang belum mempunyai izin untuk melaksanakan transaksi sebagai bank devisa, sehingga tidak dapat melaksanakan transaksi seperti halnya bank devisa.</a:t>
            </a:r>
          </a:p>
          <a:p>
            <a:pPr algn="just">
              <a:buNone/>
            </a:pPr>
            <a:endParaRPr lang="id-ID" sz="2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00808"/>
            <a:ext cx="8715436" cy="4357694"/>
          </a:xfrm>
        </p:spPr>
        <p:txBody>
          <a:bodyPr/>
          <a:lstStyle/>
          <a:p>
            <a:pPr lvl="0" algn="just">
              <a:buNone/>
            </a:pPr>
            <a:r>
              <a:rPr lang="id-ID" sz="2000" b="1" u="sng" dirty="0" smtClean="0">
                <a:solidFill>
                  <a:schemeClr val="tx1"/>
                </a:solidFill>
                <a:latin typeface="Calibri" pitchFamily="34" charset="0"/>
                <a:cs typeface="Calibri" pitchFamily="34" charset="0"/>
              </a:rPr>
              <a:t>Dilihat dari Segi Cara Menentukan Harga</a:t>
            </a:r>
            <a:r>
              <a:rPr lang="en-US" sz="2000" b="1" dirty="0" smtClean="0">
                <a:solidFill>
                  <a:schemeClr val="tx1"/>
                </a:solidFill>
                <a:latin typeface="Calibri" pitchFamily="34" charset="0"/>
                <a:cs typeface="Calibri" pitchFamily="34" charset="0"/>
              </a:rPr>
              <a:t>:</a:t>
            </a:r>
          </a:p>
          <a:p>
            <a:pPr lvl="0" algn="just">
              <a:buNone/>
            </a:pPr>
            <a:endParaRPr lang="id-ID" sz="2000" b="1" dirty="0" smtClean="0">
              <a:solidFill>
                <a:schemeClr val="tx1"/>
              </a:solidFill>
              <a:latin typeface="Calibri" pitchFamily="34" charset="0"/>
              <a:cs typeface="Calibri" pitchFamily="34" charset="0"/>
            </a:endParaRPr>
          </a:p>
          <a:p>
            <a:pPr marL="457200" lvl="0" indent="-457200" algn="just">
              <a:buFont typeface="+mj-lt"/>
              <a:buAutoNum type="arabicPeriod"/>
            </a:pPr>
            <a:r>
              <a:rPr lang="id-ID" sz="2000" dirty="0" smtClean="0">
                <a:solidFill>
                  <a:schemeClr val="tx1"/>
                </a:solidFill>
                <a:latin typeface="Calibri" pitchFamily="34" charset="0"/>
                <a:cs typeface="Calibri" pitchFamily="34" charset="0"/>
              </a:rPr>
              <a:t>Bank yang berdasarkan konvensional (Barat)</a:t>
            </a:r>
          </a:p>
          <a:p>
            <a:pPr lvl="1" algn="just">
              <a:buFont typeface="Arial" pitchFamily="34" charset="0"/>
              <a:buChar char="•"/>
            </a:pPr>
            <a:r>
              <a:rPr lang="id-ID" sz="2000" dirty="0" smtClean="0">
                <a:solidFill>
                  <a:schemeClr val="tx1"/>
                </a:solidFill>
                <a:latin typeface="Calibri" pitchFamily="34" charset="0"/>
                <a:cs typeface="Calibri" pitchFamily="34" charset="0"/>
              </a:rPr>
              <a:t>Menetapkan bunga sebagai harga</a:t>
            </a:r>
          </a:p>
          <a:p>
            <a:pPr lvl="1" algn="just">
              <a:buFont typeface="Arial" pitchFamily="34" charset="0"/>
              <a:buChar char="•"/>
            </a:pPr>
            <a:r>
              <a:rPr lang="id-ID" sz="2000" dirty="0" smtClean="0">
                <a:solidFill>
                  <a:schemeClr val="tx1"/>
                </a:solidFill>
                <a:latin typeface="Calibri" pitchFamily="34" charset="0"/>
                <a:cs typeface="Calibri" pitchFamily="34" charset="0"/>
              </a:rPr>
              <a:t>Untuk jasa-jasa bank lainnya pihak perbankan konvensional menggunakan berbagai biaya-biaya dalam nominal atau persentase tertentu (</a:t>
            </a:r>
            <a:r>
              <a:rPr lang="id-ID" sz="2000" i="1" dirty="0" smtClean="0">
                <a:solidFill>
                  <a:schemeClr val="tx1"/>
                </a:solidFill>
                <a:latin typeface="Calibri" pitchFamily="34" charset="0"/>
                <a:cs typeface="Calibri" pitchFamily="34" charset="0"/>
              </a:rPr>
              <a:t>fee based).</a:t>
            </a:r>
            <a:endParaRPr lang="id-ID" sz="2000" dirty="0" smtClean="0">
              <a:solidFill>
                <a:schemeClr val="tx1"/>
              </a:solidFill>
              <a:latin typeface="Calibri" pitchFamily="34" charset="0"/>
              <a:cs typeface="Calibri" pitchFamily="34" charset="0"/>
            </a:endParaRPr>
          </a:p>
          <a:p>
            <a:pPr marL="457200" lvl="0" indent="-457200" algn="just">
              <a:buFont typeface="+mj-lt"/>
              <a:buAutoNum type="arabicPeriod" startAt="2"/>
            </a:pPr>
            <a:r>
              <a:rPr lang="en-US" sz="2000" dirty="0" smtClean="0">
                <a:solidFill>
                  <a:schemeClr val="tx1"/>
                </a:solidFill>
                <a:latin typeface="Calibri" pitchFamily="34" charset="0"/>
                <a:cs typeface="Calibri" pitchFamily="34" charset="0"/>
              </a:rPr>
              <a:t> </a:t>
            </a:r>
            <a:r>
              <a:rPr lang="id-ID" sz="2000" dirty="0" smtClean="0">
                <a:solidFill>
                  <a:schemeClr val="tx1"/>
                </a:solidFill>
                <a:latin typeface="Calibri" pitchFamily="34" charset="0"/>
                <a:cs typeface="Calibri" pitchFamily="34" charset="0"/>
              </a:rPr>
              <a:t>Bank yang berdasrkan Prinsip Syariah (Islam)</a:t>
            </a:r>
          </a:p>
          <a:p>
            <a:pPr algn="just">
              <a:buNone/>
            </a:pPr>
            <a:r>
              <a:rPr lang="id-ID" sz="2000" dirty="0" smtClean="0">
                <a:solidFill>
                  <a:schemeClr val="tx1"/>
                </a:solidFill>
                <a:latin typeface="Calibri" pitchFamily="34" charset="0"/>
                <a:cs typeface="Calibri" pitchFamily="34" charset="0"/>
              </a:rPr>
              <a:t>	</a:t>
            </a:r>
            <a:r>
              <a:rPr lang="en-US" sz="2000" dirty="0" smtClean="0">
                <a:solidFill>
                  <a:schemeClr val="tx1"/>
                </a:solidFill>
                <a:latin typeface="Calibri" pitchFamily="34" charset="0"/>
                <a:cs typeface="Calibri" pitchFamily="34" charset="0"/>
              </a:rPr>
              <a:t>   </a:t>
            </a:r>
            <a:r>
              <a:rPr lang="id-ID" sz="2000" dirty="0" smtClean="0">
                <a:solidFill>
                  <a:schemeClr val="tx1"/>
                </a:solidFill>
                <a:latin typeface="Calibri" pitchFamily="34" charset="0"/>
                <a:cs typeface="Calibri" pitchFamily="34" charset="0"/>
              </a:rPr>
              <a:t>Keluarnya fatwa Majelis Ulama Indonesia (MUI) yang mengharamkan bunga </a:t>
            </a:r>
            <a:r>
              <a:rPr lang="en-US" sz="2000" dirty="0" smtClean="0">
                <a:solidFill>
                  <a:schemeClr val="tx1"/>
                </a:solidFill>
                <a:latin typeface="Calibri" pitchFamily="34" charset="0"/>
                <a:cs typeface="Calibri" pitchFamily="34" charset="0"/>
              </a:rPr>
              <a:t>  </a:t>
            </a:r>
          </a:p>
          <a:p>
            <a:pPr algn="just">
              <a:buNone/>
            </a:pPr>
            <a:r>
              <a:rPr lang="en-US" sz="2000" dirty="0" smtClean="0">
                <a:solidFill>
                  <a:schemeClr val="tx1"/>
                </a:solidFill>
                <a:latin typeface="Calibri" pitchFamily="34" charset="0"/>
                <a:cs typeface="Calibri" pitchFamily="34" charset="0"/>
              </a:rPr>
              <a:t>         </a:t>
            </a:r>
            <a:r>
              <a:rPr lang="id-ID" sz="2000" dirty="0" smtClean="0">
                <a:solidFill>
                  <a:schemeClr val="tx1"/>
                </a:solidFill>
                <a:latin typeface="Calibri" pitchFamily="34" charset="0"/>
                <a:cs typeface="Calibri" pitchFamily="34" charset="0"/>
              </a:rPr>
              <a:t>bank konvensional tahun 2003 lalu memperkuat kedudukan Bank Syariah. </a:t>
            </a:r>
            <a:endParaRPr lang="en-US" sz="2000" dirty="0" smtClean="0">
              <a:solidFill>
                <a:schemeClr val="tx1"/>
              </a:solidFill>
              <a:latin typeface="Calibri" pitchFamily="34" charset="0"/>
              <a:cs typeface="Calibri" pitchFamily="34" charset="0"/>
            </a:endParaRPr>
          </a:p>
          <a:p>
            <a:pPr algn="just">
              <a:buNone/>
            </a:pPr>
            <a:r>
              <a:rPr lang="en-US" sz="2000" dirty="0" smtClean="0">
                <a:solidFill>
                  <a:schemeClr val="tx1"/>
                </a:solidFill>
                <a:latin typeface="Calibri" pitchFamily="34" charset="0"/>
                <a:cs typeface="Calibri" pitchFamily="34" charset="0"/>
              </a:rPr>
              <a:t>         </a:t>
            </a:r>
            <a:r>
              <a:rPr lang="id-ID" sz="2000" dirty="0" smtClean="0">
                <a:solidFill>
                  <a:schemeClr val="tx1"/>
                </a:solidFill>
                <a:latin typeface="Calibri" pitchFamily="34" charset="0"/>
                <a:cs typeface="Calibri" pitchFamily="34" charset="0"/>
              </a:rPr>
              <a:t>Bank berdasarkan Prinsip Syariah adalah aturan perjanjian berdasarkan </a:t>
            </a:r>
            <a:endParaRPr lang="en-US" sz="2000" dirty="0" smtClean="0">
              <a:solidFill>
                <a:schemeClr val="tx1"/>
              </a:solidFill>
              <a:latin typeface="Calibri" pitchFamily="34" charset="0"/>
              <a:cs typeface="Calibri" pitchFamily="34" charset="0"/>
            </a:endParaRPr>
          </a:p>
          <a:p>
            <a:pPr algn="just">
              <a:buNone/>
            </a:pPr>
            <a:r>
              <a:rPr lang="en-US" sz="2000" dirty="0" smtClean="0">
                <a:solidFill>
                  <a:schemeClr val="tx1"/>
                </a:solidFill>
                <a:latin typeface="Calibri" pitchFamily="34" charset="0"/>
                <a:cs typeface="Calibri" pitchFamily="34" charset="0"/>
              </a:rPr>
              <a:t>         </a:t>
            </a:r>
            <a:r>
              <a:rPr lang="id-ID" sz="2000" dirty="0" smtClean="0">
                <a:solidFill>
                  <a:schemeClr val="tx1"/>
                </a:solidFill>
                <a:latin typeface="Calibri" pitchFamily="34" charset="0"/>
                <a:cs typeface="Calibri" pitchFamily="34" charset="0"/>
              </a:rPr>
              <a:t>hukum Islam antara bank dengan pihak</a:t>
            </a:r>
            <a:endParaRPr lang="id-ID" sz="2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301608" cy="1224136"/>
          </a:xfrm>
        </p:spPr>
        <p:txBody>
          <a:bodyPr/>
          <a:lstStyle/>
          <a:p>
            <a:r>
              <a:rPr lang="id-ID" sz="4400" dirty="0">
                <a:latin typeface="Cookies" pitchFamily="2" charset="0"/>
                <a:cs typeface="Calibri" pitchFamily="34" charset="0"/>
              </a:rPr>
              <a:t>Pendirian dan Likuidasi Bank</a:t>
            </a:r>
            <a:endParaRPr lang="id-ID" sz="4400" dirty="0"/>
          </a:p>
        </p:txBody>
      </p:sp>
    </p:spTree>
    <p:extLst>
      <p:ext uri="{BB962C8B-B14F-4D97-AF65-F5344CB8AC3E}">
        <p14:creationId xmlns:p14="http://schemas.microsoft.com/office/powerpoint/2010/main" val="123423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1493912"/>
            <a:ext cx="8229600" cy="1143000"/>
          </a:xfrm>
        </p:spPr>
        <p:txBody>
          <a:bodyPr/>
          <a:lstStyle/>
          <a:p>
            <a:r>
              <a:rPr lang="id-ID" sz="4000" dirty="0" smtClean="0">
                <a:latin typeface="Cookies" pitchFamily="2" charset="0"/>
                <a:cs typeface="Calibri" pitchFamily="34" charset="0"/>
              </a:rPr>
              <a:t>Pendirian Bank</a:t>
            </a:r>
            <a:endParaRPr lang="id-ID" sz="4000" dirty="0">
              <a:latin typeface="Cookies" pitchFamily="2" charset="0"/>
            </a:endParaRPr>
          </a:p>
        </p:txBody>
      </p:sp>
      <p:sp>
        <p:nvSpPr>
          <p:cNvPr id="3" name="Content Placeholder 2"/>
          <p:cNvSpPr>
            <a:spLocks noGrp="1"/>
          </p:cNvSpPr>
          <p:nvPr>
            <p:ph idx="1"/>
          </p:nvPr>
        </p:nvSpPr>
        <p:spPr>
          <a:xfrm>
            <a:off x="323528" y="2539606"/>
            <a:ext cx="8229600" cy="3913730"/>
          </a:xfrm>
        </p:spPr>
        <p:txBody>
          <a:bodyPr/>
          <a:lstStyle/>
          <a:p>
            <a:pPr algn="just">
              <a:buNone/>
            </a:pPr>
            <a:r>
              <a:rPr lang="id-ID" sz="2000" dirty="0" smtClean="0">
                <a:solidFill>
                  <a:schemeClr val="tx1"/>
                </a:solidFill>
                <a:latin typeface="Calibri" pitchFamily="34" charset="0"/>
                <a:cs typeface="Calibri" pitchFamily="34" charset="0"/>
              </a:rPr>
              <a:t>	Untuk memperoleh izin usaha bank, persyaratan yang wajib dipenuhi menurut Undang-Undang Nomor 10 Tahun 1998 sekurang-kurangnya adalah:</a:t>
            </a:r>
          </a:p>
          <a:p>
            <a:pPr lvl="1" algn="just">
              <a:buFont typeface="Wingdings" pitchFamily="2" charset="2"/>
              <a:buChar char="ü"/>
            </a:pPr>
            <a:r>
              <a:rPr lang="id-ID" sz="2000" dirty="0" smtClean="0">
                <a:solidFill>
                  <a:schemeClr val="tx1"/>
                </a:solidFill>
                <a:latin typeface="Calibri" pitchFamily="34" charset="0"/>
                <a:cs typeface="Calibri" pitchFamily="34" charset="0"/>
              </a:rPr>
              <a:t>susunan organisasi dan kepengurusnanya,</a:t>
            </a:r>
          </a:p>
          <a:p>
            <a:pPr lvl="1" algn="just">
              <a:buFont typeface="Wingdings" pitchFamily="2" charset="2"/>
              <a:buChar char="ü"/>
            </a:pPr>
            <a:r>
              <a:rPr lang="id-ID" sz="2000" dirty="0" smtClean="0">
                <a:solidFill>
                  <a:schemeClr val="tx1"/>
                </a:solidFill>
                <a:latin typeface="Calibri" pitchFamily="34" charset="0"/>
                <a:cs typeface="Calibri" pitchFamily="34" charset="0"/>
              </a:rPr>
              <a:t>permodalan,</a:t>
            </a:r>
          </a:p>
          <a:p>
            <a:pPr lvl="1" algn="just">
              <a:buFont typeface="Wingdings" pitchFamily="2" charset="2"/>
              <a:buChar char="ü"/>
            </a:pPr>
            <a:r>
              <a:rPr lang="id-ID" sz="2000" dirty="0" smtClean="0">
                <a:solidFill>
                  <a:schemeClr val="tx1"/>
                </a:solidFill>
                <a:latin typeface="Calibri" pitchFamily="34" charset="0"/>
                <a:cs typeface="Calibri" pitchFamily="34" charset="0"/>
              </a:rPr>
              <a:t>kepemilikan,</a:t>
            </a:r>
          </a:p>
          <a:p>
            <a:pPr lvl="1" algn="just">
              <a:buFont typeface="Wingdings" pitchFamily="2" charset="2"/>
              <a:buChar char="ü"/>
            </a:pPr>
            <a:r>
              <a:rPr lang="id-ID" sz="2000" dirty="0" smtClean="0">
                <a:solidFill>
                  <a:schemeClr val="tx1"/>
                </a:solidFill>
                <a:latin typeface="Calibri" pitchFamily="34" charset="0"/>
                <a:cs typeface="Calibri" pitchFamily="34" charset="0"/>
              </a:rPr>
              <a:t>keahlian di bidang perbankan, dan</a:t>
            </a:r>
          </a:p>
          <a:p>
            <a:pPr lvl="1" algn="just">
              <a:buFont typeface="Wingdings" pitchFamily="2" charset="2"/>
              <a:buChar char="ü"/>
            </a:pPr>
            <a:r>
              <a:rPr lang="id-ID" sz="2000" dirty="0" smtClean="0">
                <a:solidFill>
                  <a:schemeClr val="tx1"/>
                </a:solidFill>
                <a:latin typeface="Calibri" pitchFamily="34" charset="0"/>
                <a:cs typeface="Calibri" pitchFamily="34" charset="0"/>
              </a:rPr>
              <a:t>kelayakan rencana kerja.</a:t>
            </a:r>
          </a:p>
          <a:p>
            <a:pPr algn="just">
              <a:buNone/>
            </a:pPr>
            <a:endParaRPr lang="id-ID" sz="2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285860"/>
            <a:ext cx="8229600" cy="1143000"/>
          </a:xfrm>
        </p:spPr>
        <p:txBody>
          <a:bodyPr/>
          <a:lstStyle/>
          <a:p>
            <a:r>
              <a:rPr lang="en-US" sz="4000" dirty="0" err="1" smtClean="0">
                <a:latin typeface="Cookies" pitchFamily="2" charset="0"/>
              </a:rPr>
              <a:t>Likuidasi</a:t>
            </a:r>
            <a:r>
              <a:rPr lang="en-US" sz="4000" dirty="0" smtClean="0">
                <a:latin typeface="Cookies" pitchFamily="2" charset="0"/>
              </a:rPr>
              <a:t> Bank</a:t>
            </a:r>
            <a:endParaRPr lang="id-ID" sz="4000" dirty="0">
              <a:latin typeface="Cookies"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900603"/>
              </p:ext>
            </p:extLst>
          </p:nvPr>
        </p:nvGraphicFramePr>
        <p:xfrm>
          <a:off x="899592" y="2420888"/>
          <a:ext cx="6408712" cy="330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okies"/>
              </a:rPr>
              <a:t>Pengertian</a:t>
            </a:r>
            <a:endParaRPr lang="id-ID" dirty="0">
              <a:latin typeface="Cookies"/>
            </a:endParaRPr>
          </a:p>
        </p:txBody>
      </p:sp>
      <p:sp>
        <p:nvSpPr>
          <p:cNvPr id="3" name="Content Placeholder 2"/>
          <p:cNvSpPr>
            <a:spLocks noGrp="1"/>
          </p:cNvSpPr>
          <p:nvPr>
            <p:ph idx="1"/>
          </p:nvPr>
        </p:nvSpPr>
        <p:spPr>
          <a:xfrm>
            <a:off x="467544" y="2996952"/>
            <a:ext cx="8229600" cy="1850008"/>
          </a:xfrm>
        </p:spPr>
        <p:txBody>
          <a:bodyPr/>
          <a:lstStyle/>
          <a:p>
            <a:pPr marL="0" indent="0" algn="just">
              <a:buNone/>
            </a:pPr>
            <a:r>
              <a:rPr lang="id-ID" sz="2400" dirty="0" smtClean="0">
                <a:latin typeface="Calibri" pitchFamily="34" charset="0"/>
                <a:cs typeface="Calibri" pitchFamily="34" charset="0"/>
              </a:rPr>
              <a:t>Likuidasi Bank adalah tindakan penyelesaian</a:t>
            </a:r>
            <a:r>
              <a:rPr lang="en-US" sz="2400" dirty="0" smtClean="0">
                <a:latin typeface="Calibri" pitchFamily="34" charset="0"/>
                <a:cs typeface="Calibri" pitchFamily="34" charset="0"/>
              </a:rPr>
              <a:t> </a:t>
            </a:r>
            <a:r>
              <a:rPr lang="id-ID" sz="2400" dirty="0" smtClean="0">
                <a:latin typeface="Calibri" pitchFamily="34" charset="0"/>
                <a:cs typeface="Calibri" pitchFamily="34" charset="0"/>
              </a:rPr>
              <a:t>seluruh hak dan kewajiban bank sebagai akibat pencabutan izin usaha dan pembubaran badan hukum usaha.</a:t>
            </a:r>
            <a:endParaRPr lang="id-ID" sz="2400" dirty="0">
              <a:latin typeface="Calibri" pitchFamily="34" charset="0"/>
              <a:cs typeface="Calibri" pitchFamily="34" charset="0"/>
            </a:endParaRPr>
          </a:p>
        </p:txBody>
      </p:sp>
      <p:sp>
        <p:nvSpPr>
          <p:cNvPr id="4" name="Left Arrow 3">
            <a:hlinkClick r:id="rId2" action="ppaction://hlinksldjump"/>
          </p:cNvPr>
          <p:cNvSpPr/>
          <p:nvPr/>
        </p:nvSpPr>
        <p:spPr>
          <a:xfrm>
            <a:off x="323528" y="5974285"/>
            <a:ext cx="1008112" cy="72008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dirty="0" smtClean="0">
                <a:hlinkClick r:id="rId2" action="ppaction://hlinksldjump"/>
              </a:rPr>
              <a:t>Back</a:t>
            </a:r>
            <a:endParaRPr lang="id-ID" dirty="0"/>
          </a:p>
        </p:txBody>
      </p:sp>
    </p:spTree>
    <p:extLst>
      <p:ext uri="{BB962C8B-B14F-4D97-AF65-F5344CB8AC3E}">
        <p14:creationId xmlns:p14="http://schemas.microsoft.com/office/powerpoint/2010/main" val="1842860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okies"/>
              </a:rPr>
              <a:t>Dasar</a:t>
            </a:r>
            <a:r>
              <a:rPr lang="en-US" dirty="0" smtClean="0">
                <a:latin typeface="Cookies"/>
              </a:rPr>
              <a:t> </a:t>
            </a:r>
            <a:r>
              <a:rPr lang="en-US" dirty="0" err="1" smtClean="0">
                <a:latin typeface="Cookies"/>
              </a:rPr>
              <a:t>Hukum</a:t>
            </a:r>
            <a:endParaRPr lang="en-US" dirty="0">
              <a:latin typeface="Cookies"/>
            </a:endParaRPr>
          </a:p>
        </p:txBody>
      </p:sp>
      <p:sp>
        <p:nvSpPr>
          <p:cNvPr id="3" name="Content Placeholder 2"/>
          <p:cNvSpPr>
            <a:spLocks noGrp="1"/>
          </p:cNvSpPr>
          <p:nvPr>
            <p:ph idx="1"/>
          </p:nvPr>
        </p:nvSpPr>
        <p:spPr/>
        <p:txBody>
          <a:bodyPr/>
          <a:lstStyle/>
          <a:p>
            <a:pPr marL="514350" lvl="0" indent="-514350" algn="l">
              <a:buFont typeface="+mj-lt"/>
              <a:buAutoNum type="arabicPeriod"/>
            </a:pPr>
            <a:r>
              <a:rPr lang="id-ID" sz="2400" dirty="0" smtClean="0">
                <a:solidFill>
                  <a:schemeClr val="tx1"/>
                </a:solidFill>
                <a:latin typeface="Calibri" pitchFamily="34" charset="0"/>
                <a:cs typeface="Calibri" pitchFamily="34" charset="0"/>
              </a:rPr>
              <a:t>Undang-Undang N0.10 Tahun 1998 tentang Perubahan Atas Undang-Undang N0. 7 Tahun 1992 tentang Perbankan </a:t>
            </a:r>
          </a:p>
          <a:p>
            <a:pPr marL="514350" lvl="0" indent="-514350" algn="l">
              <a:buFont typeface="+mj-lt"/>
              <a:buAutoNum type="arabicPeriod"/>
            </a:pPr>
            <a:r>
              <a:rPr lang="id-ID" sz="2400" dirty="0" smtClean="0">
                <a:solidFill>
                  <a:schemeClr val="tx1"/>
                </a:solidFill>
                <a:latin typeface="Calibri" pitchFamily="34" charset="0"/>
                <a:cs typeface="Calibri" pitchFamily="34" charset="0"/>
              </a:rPr>
              <a:t>Peraturan Pemerintah No. 25 Tahun 1999 yg mengatur pencabutan ijin usaha, pembubaran dan likuidasi bank </a:t>
            </a:r>
          </a:p>
          <a:p>
            <a:pPr algn="l">
              <a:buNone/>
            </a:pPr>
            <a:endParaRPr lang="en-US" dirty="0"/>
          </a:p>
        </p:txBody>
      </p:sp>
      <p:sp>
        <p:nvSpPr>
          <p:cNvPr id="4" name="Left Arrow 3">
            <a:hlinkClick r:id="rId2" action="ppaction://hlinksldjump"/>
          </p:cNvPr>
          <p:cNvSpPr/>
          <p:nvPr/>
        </p:nvSpPr>
        <p:spPr>
          <a:xfrm>
            <a:off x="323528" y="5974285"/>
            <a:ext cx="1008112" cy="72008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295400"/>
            <a:ext cx="8229600" cy="1143000"/>
          </a:xfrm>
        </p:spPr>
        <p:txBody>
          <a:bodyPr/>
          <a:lstStyle/>
          <a:p>
            <a:r>
              <a:rPr lang="en-US" dirty="0" err="1" smtClean="0">
                <a:latin typeface="Cookies"/>
              </a:rPr>
              <a:t>Akibat</a:t>
            </a:r>
            <a:r>
              <a:rPr lang="en-US" dirty="0" smtClean="0">
                <a:latin typeface="Cookies"/>
              </a:rPr>
              <a:t> </a:t>
            </a:r>
            <a:r>
              <a:rPr lang="en-US" dirty="0" err="1" smtClean="0">
                <a:latin typeface="Cookies"/>
              </a:rPr>
              <a:t>Hukum</a:t>
            </a:r>
            <a:endParaRPr lang="en-US" dirty="0">
              <a:latin typeface="Cookies"/>
            </a:endParaRPr>
          </a:p>
        </p:txBody>
      </p:sp>
      <p:sp>
        <p:nvSpPr>
          <p:cNvPr id="3" name="Content Placeholder 2"/>
          <p:cNvSpPr>
            <a:spLocks noGrp="1"/>
          </p:cNvSpPr>
          <p:nvPr>
            <p:ph idx="1"/>
          </p:nvPr>
        </p:nvSpPr>
        <p:spPr>
          <a:xfrm>
            <a:off x="533400" y="2286000"/>
            <a:ext cx="8229600" cy="4343400"/>
          </a:xfrm>
        </p:spPr>
        <p:txBody>
          <a:bodyPr/>
          <a:lstStyle/>
          <a:p>
            <a:pPr marL="457200" indent="-457200" algn="just">
              <a:lnSpc>
                <a:spcPct val="90000"/>
              </a:lnSpc>
              <a:buFont typeface="+mj-lt"/>
              <a:buAutoNum type="arabicPeriod"/>
            </a:pPr>
            <a:r>
              <a:rPr lang="en-US" sz="2200" dirty="0" err="1" smtClean="0">
                <a:solidFill>
                  <a:schemeClr val="tx1"/>
                </a:solidFill>
                <a:latin typeface="Calibri" pitchFamily="34" charset="0"/>
                <a:cs typeface="Calibri" pitchFamily="34" charset="0"/>
              </a:rPr>
              <a:t>Menutup</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Seluruh</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Kantornya</a:t>
            </a:r>
            <a:endParaRPr lang="en-US" sz="2200" dirty="0" smtClean="0">
              <a:solidFill>
                <a:schemeClr val="tx1"/>
              </a:solidFill>
              <a:latin typeface="Calibri" pitchFamily="34" charset="0"/>
              <a:cs typeface="Calibri" pitchFamily="34" charset="0"/>
            </a:endParaRPr>
          </a:p>
          <a:p>
            <a:pPr marL="457200" indent="-457200" algn="just">
              <a:lnSpc>
                <a:spcPct val="90000"/>
              </a:lnSpc>
              <a:buFont typeface="+mj-lt"/>
              <a:buAutoNum type="arabicPeriod"/>
            </a:pPr>
            <a:r>
              <a:rPr lang="en-US" sz="2200" dirty="0" err="1" smtClean="0">
                <a:solidFill>
                  <a:schemeClr val="tx1"/>
                </a:solidFill>
                <a:latin typeface="Calibri" pitchFamily="34" charset="0"/>
                <a:cs typeface="Calibri" pitchFamily="34" charset="0"/>
              </a:rPr>
              <a:t>Dilarang</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melakukan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perbuatan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hukum</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kecuali</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atas</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penugasan</a:t>
            </a:r>
            <a:r>
              <a:rPr lang="en-US" sz="2200" dirty="0" smtClean="0">
                <a:solidFill>
                  <a:schemeClr val="tx1"/>
                </a:solidFill>
                <a:latin typeface="Calibri" pitchFamily="34" charset="0"/>
                <a:cs typeface="Calibri" pitchFamily="34" charset="0"/>
              </a:rPr>
              <a:t> BI. </a:t>
            </a:r>
            <a:r>
              <a:rPr lang="en-US" sz="2200" dirty="0" err="1" smtClean="0">
                <a:solidFill>
                  <a:schemeClr val="tx1"/>
                </a:solidFill>
                <a:latin typeface="Calibri" pitchFamily="34" charset="0"/>
                <a:cs typeface="Calibri" pitchFamily="34" charset="0"/>
              </a:rPr>
              <a:t>Misal</a:t>
            </a:r>
            <a:r>
              <a:rPr lang="en-US" sz="2200" dirty="0" smtClean="0">
                <a:solidFill>
                  <a:schemeClr val="tx1"/>
                </a:solidFill>
                <a:latin typeface="Calibri" pitchFamily="34" charset="0"/>
                <a:cs typeface="Calibri" pitchFamily="34" charset="0"/>
              </a:rPr>
              <a:t> :</a:t>
            </a:r>
          </a:p>
          <a:p>
            <a:pPr lvl="2" algn="just">
              <a:lnSpc>
                <a:spcPct val="90000"/>
              </a:lnSpc>
            </a:pPr>
            <a:r>
              <a:rPr lang="en-US" sz="2200" dirty="0" err="1" smtClean="0">
                <a:solidFill>
                  <a:schemeClr val="tx1"/>
                </a:solidFill>
                <a:latin typeface="Calibri" pitchFamily="34" charset="0"/>
                <a:cs typeface="Calibri" pitchFamily="34" charset="0"/>
              </a:rPr>
              <a:t>Pembayaran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Gaji</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Pegawai</a:t>
            </a:r>
            <a:endParaRPr lang="en-US" sz="2200" dirty="0" smtClean="0">
              <a:solidFill>
                <a:schemeClr val="tx1"/>
              </a:solidFill>
              <a:latin typeface="Calibri" pitchFamily="34" charset="0"/>
              <a:cs typeface="Calibri" pitchFamily="34" charset="0"/>
            </a:endParaRPr>
          </a:p>
          <a:p>
            <a:pPr lvl="2" algn="just">
              <a:lnSpc>
                <a:spcPct val="90000"/>
              </a:lnSpc>
            </a:pPr>
            <a:r>
              <a:rPr lang="en-US" sz="2200" dirty="0" err="1" smtClean="0">
                <a:solidFill>
                  <a:schemeClr val="tx1"/>
                </a:solidFill>
                <a:latin typeface="Calibri" pitchFamily="34" charset="0"/>
                <a:cs typeface="Calibri" pitchFamily="34" charset="0"/>
              </a:rPr>
              <a:t>Biaya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kantor</a:t>
            </a:r>
            <a:endParaRPr lang="en-US" sz="2200" dirty="0" smtClean="0">
              <a:solidFill>
                <a:schemeClr val="tx1"/>
              </a:solidFill>
              <a:latin typeface="Calibri" pitchFamily="34" charset="0"/>
              <a:cs typeface="Calibri" pitchFamily="34" charset="0"/>
            </a:endParaRPr>
          </a:p>
          <a:p>
            <a:pPr lvl="2" algn="just">
              <a:lnSpc>
                <a:spcPct val="90000"/>
              </a:lnSpc>
            </a:pPr>
            <a:r>
              <a:rPr lang="en-US" sz="2200" dirty="0" err="1" smtClean="0">
                <a:solidFill>
                  <a:schemeClr val="tx1"/>
                </a:solidFill>
                <a:latin typeface="Calibri" pitchFamily="34" charset="0"/>
                <a:cs typeface="Calibri" pitchFamily="34" charset="0"/>
              </a:rPr>
              <a:t>Pembayaran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kewajiban</a:t>
            </a:r>
            <a:r>
              <a:rPr lang="en-US" sz="2200" dirty="0" smtClean="0">
                <a:solidFill>
                  <a:schemeClr val="tx1"/>
                </a:solidFill>
                <a:latin typeface="Calibri" pitchFamily="34" charset="0"/>
                <a:cs typeface="Calibri" pitchFamily="34" charset="0"/>
              </a:rPr>
              <a:t> bank </a:t>
            </a:r>
            <a:r>
              <a:rPr lang="en-US" sz="2200" dirty="0" err="1" smtClean="0">
                <a:solidFill>
                  <a:schemeClr val="tx1"/>
                </a:solidFill>
                <a:latin typeface="Calibri" pitchFamily="34" charset="0"/>
                <a:cs typeface="Calibri" pitchFamily="34" charset="0"/>
              </a:rPr>
              <a:t>kepada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nasabah</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dengan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menggunakan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dana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lembaga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penjamin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simpanan</a:t>
            </a:r>
            <a:r>
              <a:rPr lang="en-US" sz="2200" dirty="0" smtClean="0">
                <a:solidFill>
                  <a:schemeClr val="tx1"/>
                </a:solidFill>
                <a:latin typeface="Calibri" pitchFamily="34" charset="0"/>
                <a:cs typeface="Calibri" pitchFamily="34" charset="0"/>
              </a:rPr>
              <a:t>.</a:t>
            </a:r>
          </a:p>
          <a:p>
            <a:pPr marL="914400" lvl="1" indent="-457200" algn="just">
              <a:lnSpc>
                <a:spcPct val="90000"/>
              </a:lnSpc>
              <a:buFont typeface="+mj-lt"/>
              <a:buAutoNum type="arabicPeriod"/>
            </a:pPr>
            <a:endParaRPr lang="en-US" sz="2200" dirty="0" smtClean="0">
              <a:solidFill>
                <a:schemeClr val="tx1"/>
              </a:solidFill>
              <a:latin typeface="Calibri" pitchFamily="34" charset="0"/>
              <a:cs typeface="Calibri" pitchFamily="34" charset="0"/>
            </a:endParaRPr>
          </a:p>
          <a:p>
            <a:pPr marL="457200" indent="-457200" algn="just">
              <a:lnSpc>
                <a:spcPct val="90000"/>
              </a:lnSpc>
              <a:buFont typeface="+mj-lt"/>
              <a:buAutoNum type="arabicPeriod"/>
            </a:pPr>
            <a:r>
              <a:rPr lang="en-US" sz="2200" dirty="0" smtClean="0">
                <a:solidFill>
                  <a:schemeClr val="tx1"/>
                </a:solidFill>
                <a:latin typeface="Calibri" pitchFamily="34" charset="0"/>
                <a:cs typeface="Calibri" pitchFamily="34" charset="0"/>
              </a:rPr>
              <a:t>Bank yang </a:t>
            </a:r>
            <a:r>
              <a:rPr lang="en-US" sz="2200" dirty="0" err="1" smtClean="0">
                <a:solidFill>
                  <a:schemeClr val="tx1"/>
                </a:solidFill>
                <a:latin typeface="Calibri" pitchFamily="34" charset="0"/>
                <a:cs typeface="Calibri" pitchFamily="34" charset="0"/>
              </a:rPr>
              <a:t>bersangkutan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diwajibkan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meyelenggarakan</a:t>
            </a:r>
            <a:r>
              <a:rPr lang="en-US" sz="2200" dirty="0" smtClean="0">
                <a:solidFill>
                  <a:schemeClr val="tx1"/>
                </a:solidFill>
                <a:latin typeface="Calibri" pitchFamily="34" charset="0"/>
                <a:cs typeface="Calibri" pitchFamily="34" charset="0"/>
              </a:rPr>
              <a:t> RUPS 60 </a:t>
            </a:r>
            <a:r>
              <a:rPr lang="en-US" sz="2200" dirty="0" err="1" smtClean="0">
                <a:solidFill>
                  <a:schemeClr val="tx1"/>
                </a:solidFill>
                <a:latin typeface="Calibri" pitchFamily="34" charset="0"/>
                <a:cs typeface="Calibri" pitchFamily="34" charset="0"/>
              </a:rPr>
              <a:t>hari</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sejak</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tanggal</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pencabutan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izin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usaha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guna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memutuskan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pembubaran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badan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hukum</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dan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pembentukan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tim</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likuidasi</a:t>
            </a:r>
            <a:r>
              <a:rPr lang="en-US" sz="2200" dirty="0" smtClean="0">
                <a:solidFill>
                  <a:schemeClr val="tx1"/>
                </a:solidFill>
                <a:latin typeface="Calibri" pitchFamily="34" charset="0"/>
                <a:cs typeface="Calibri" pitchFamily="34" charset="0"/>
              </a:rPr>
              <a:t>.  </a:t>
            </a:r>
          </a:p>
          <a:p>
            <a:pPr marL="457200" indent="-457200" algn="just">
              <a:buFont typeface="+mj-lt"/>
              <a:buAutoNum type="arabicPeriod"/>
            </a:pPr>
            <a:endParaRPr lang="id-ID" sz="2200" dirty="0">
              <a:solidFill>
                <a:schemeClr val="tx1"/>
              </a:solidFill>
              <a:latin typeface="Calibri" pitchFamily="34" charset="0"/>
              <a:cs typeface="Calibri" pitchFamily="34" charset="0"/>
            </a:endParaRPr>
          </a:p>
        </p:txBody>
      </p:sp>
      <p:sp>
        <p:nvSpPr>
          <p:cNvPr id="5" name="Left Arrow 4">
            <a:hlinkClick r:id="rId2" action="ppaction://hlinksldjump"/>
          </p:cNvPr>
          <p:cNvSpPr/>
          <p:nvPr/>
        </p:nvSpPr>
        <p:spPr>
          <a:xfrm>
            <a:off x="323528" y="5974285"/>
            <a:ext cx="1008112" cy="72008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dirty="0" smtClean="0"/>
              <a:t>Back</a:t>
            </a:r>
            <a:endParaRPr lang="id-ID" dirty="0"/>
          </a:p>
        </p:txBody>
      </p:sp>
    </p:spTree>
    <p:extLst>
      <p:ext uri="{BB962C8B-B14F-4D97-AF65-F5344CB8AC3E}">
        <p14:creationId xmlns:p14="http://schemas.microsoft.com/office/powerpoint/2010/main" val="423396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latin typeface="Cookies"/>
              </a:rPr>
              <a:t>Pelaksanaan</a:t>
            </a:r>
            <a:endParaRPr lang="en-US" dirty="0">
              <a:latin typeface="Cookies"/>
            </a:endParaRPr>
          </a:p>
        </p:txBody>
      </p:sp>
      <p:sp>
        <p:nvSpPr>
          <p:cNvPr id="3" name="Content Placeholder 2"/>
          <p:cNvSpPr>
            <a:spLocks noGrp="1"/>
          </p:cNvSpPr>
          <p:nvPr>
            <p:ph idx="1"/>
          </p:nvPr>
        </p:nvSpPr>
        <p:spPr/>
        <p:txBody>
          <a:bodyPr/>
          <a:lstStyle/>
          <a:p>
            <a:pPr marL="0" indent="0" algn="l">
              <a:lnSpc>
                <a:spcPct val="90000"/>
              </a:lnSpc>
              <a:buNone/>
            </a:pPr>
            <a:r>
              <a:rPr lang="id-ID" sz="2200" dirty="0" smtClean="0">
                <a:solidFill>
                  <a:schemeClr val="tx1"/>
                </a:solidFill>
                <a:latin typeface="Calibri" pitchFamily="34" charset="0"/>
                <a:cs typeface="Calibri" pitchFamily="34" charset="0"/>
              </a:rPr>
              <a:t>Likuidasi bank dilakukan dengan cara :</a:t>
            </a:r>
          </a:p>
          <a:p>
            <a:pPr marL="457200" indent="-457200" algn="l">
              <a:lnSpc>
                <a:spcPct val="90000"/>
              </a:lnSpc>
              <a:buFont typeface="+mj-lt"/>
              <a:buAutoNum type="arabicPeriod"/>
            </a:pPr>
            <a:r>
              <a:rPr lang="id-ID" sz="2200" dirty="0" smtClean="0">
                <a:solidFill>
                  <a:schemeClr val="tx1"/>
                </a:solidFill>
                <a:latin typeface="Calibri" pitchFamily="34" charset="0"/>
                <a:cs typeface="Calibri" pitchFamily="34" charset="0"/>
              </a:rPr>
              <a:t>Pencairan harta dan/atau penagihan piutang kepada debitur, diikuti dengan pembayaran kewajiban kepada kreditur.</a:t>
            </a:r>
          </a:p>
          <a:p>
            <a:pPr marL="457200" indent="-457200" algn="l">
              <a:lnSpc>
                <a:spcPct val="90000"/>
              </a:lnSpc>
              <a:buFont typeface="+mj-lt"/>
              <a:buAutoNum type="arabicPeriod"/>
            </a:pPr>
            <a:r>
              <a:rPr lang="id-ID" sz="2200" dirty="0" smtClean="0">
                <a:solidFill>
                  <a:schemeClr val="tx1"/>
                </a:solidFill>
                <a:latin typeface="Calibri" pitchFamily="34" charset="0"/>
                <a:cs typeface="Calibri" pitchFamily="34" charset="0"/>
              </a:rPr>
              <a:t>Pengalihan seluruh harta dan kewajiban bank kepada pihak lain yang disetujui BI.</a:t>
            </a:r>
          </a:p>
          <a:p>
            <a:pPr marL="457200" indent="-457200" algn="l">
              <a:lnSpc>
                <a:spcPct val="90000"/>
              </a:lnSpc>
              <a:buFont typeface="+mj-lt"/>
              <a:buAutoNum type="arabicPeriod"/>
            </a:pPr>
            <a:endParaRPr lang="id-ID" sz="2200" dirty="0" smtClean="0">
              <a:solidFill>
                <a:schemeClr val="tx1"/>
              </a:solidFill>
              <a:latin typeface="Calibri" pitchFamily="34" charset="0"/>
              <a:cs typeface="Calibri" pitchFamily="34" charset="0"/>
            </a:endParaRPr>
          </a:p>
          <a:p>
            <a:pPr algn="l">
              <a:lnSpc>
                <a:spcPct val="90000"/>
              </a:lnSpc>
            </a:pPr>
            <a:r>
              <a:rPr lang="en-US" sz="2200" dirty="0" err="1" smtClean="0">
                <a:solidFill>
                  <a:schemeClr val="tx1"/>
                </a:solidFill>
                <a:latin typeface="Calibri" pitchFamily="34" charset="0"/>
                <a:cs typeface="Calibri" pitchFamily="34" charset="0"/>
              </a:rPr>
              <a:t>Pelaksanaan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Likuidasi</a:t>
            </a:r>
            <a:r>
              <a:rPr lang="en-US" sz="2200" dirty="0" smtClean="0">
                <a:solidFill>
                  <a:schemeClr val="tx1"/>
                </a:solidFill>
                <a:latin typeface="Calibri" pitchFamily="34" charset="0"/>
                <a:cs typeface="Calibri" pitchFamily="34" charset="0"/>
              </a:rPr>
              <a:t> Bank </a:t>
            </a:r>
            <a:r>
              <a:rPr lang="en-US" sz="2200" dirty="0" err="1" smtClean="0">
                <a:solidFill>
                  <a:schemeClr val="tx1"/>
                </a:solidFill>
                <a:latin typeface="Calibri" pitchFamily="34" charset="0"/>
                <a:cs typeface="Calibri" pitchFamily="34" charset="0"/>
              </a:rPr>
              <a:t>wajib</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diselesaikan</a:t>
            </a:r>
            <a:r>
              <a:rPr lang="en-US" sz="2200" dirty="0" smtClean="0">
                <a:solidFill>
                  <a:schemeClr val="tx1"/>
                </a:solidFill>
                <a:latin typeface="Calibri" pitchFamily="34" charset="0"/>
                <a:cs typeface="Calibri" pitchFamily="34" charset="0"/>
              </a:rPr>
              <a:t> paling lama 5 </a:t>
            </a:r>
            <a:r>
              <a:rPr lang="en-US" sz="2200" dirty="0" err="1" smtClean="0">
                <a:solidFill>
                  <a:schemeClr val="tx1"/>
                </a:solidFill>
                <a:latin typeface="Calibri" pitchFamily="34" charset="0"/>
                <a:cs typeface="Calibri" pitchFamily="34" charset="0"/>
              </a:rPr>
              <a:t>tahun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terhitung</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sejak</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dibentuknya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tim</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likuidasi</a:t>
            </a:r>
            <a:endParaRPr lang="en-US" sz="2200" dirty="0" smtClean="0">
              <a:solidFill>
                <a:schemeClr val="tx1"/>
              </a:solidFill>
              <a:latin typeface="Calibri" pitchFamily="34" charset="0"/>
              <a:cs typeface="Calibri" pitchFamily="34" charset="0"/>
            </a:endParaRPr>
          </a:p>
          <a:p>
            <a:pPr algn="l">
              <a:lnSpc>
                <a:spcPct val="90000"/>
              </a:lnSpc>
            </a:pPr>
            <a:r>
              <a:rPr lang="en-US" sz="2200" dirty="0" err="1" smtClean="0">
                <a:solidFill>
                  <a:schemeClr val="tx1"/>
                </a:solidFill>
                <a:latin typeface="Calibri" pitchFamily="34" charset="0"/>
                <a:cs typeface="Calibri" pitchFamily="34" charset="0"/>
              </a:rPr>
              <a:t>Setelah</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tugasnya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berakhir</a:t>
            </a:r>
            <a:r>
              <a:rPr lang="en-US" sz="2200" dirty="0" smtClean="0">
                <a:solidFill>
                  <a:schemeClr val="tx1"/>
                </a:solidFill>
                <a:latin typeface="Calibri" pitchFamily="34" charset="0"/>
                <a:cs typeface="Calibri" pitchFamily="34" charset="0"/>
              </a:rPr>
              <a:t>, Tim </a:t>
            </a:r>
            <a:r>
              <a:rPr lang="en-US" sz="2200" dirty="0" err="1" smtClean="0">
                <a:solidFill>
                  <a:schemeClr val="tx1"/>
                </a:solidFill>
                <a:latin typeface="Calibri" pitchFamily="34" charset="0"/>
                <a:cs typeface="Calibri" pitchFamily="34" charset="0"/>
              </a:rPr>
              <a:t>likuidasi</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wajib</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menyusun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Neraca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Akhir</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guna</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dilaporkan</a:t>
            </a:r>
            <a:r>
              <a:rPr lang="en-US" sz="2200" dirty="0" smtClean="0">
                <a:solidFill>
                  <a:schemeClr val="tx1"/>
                </a:solidFill>
                <a:latin typeface="Calibri" pitchFamily="34" charset="0"/>
                <a:cs typeface="Calibri" pitchFamily="34" charset="0"/>
              </a:rPr>
              <a:t> </a:t>
            </a:r>
            <a:r>
              <a:rPr lang="en-US" sz="2200" dirty="0" err="1" smtClean="0">
                <a:solidFill>
                  <a:schemeClr val="tx1"/>
                </a:solidFill>
                <a:latin typeface="Calibri" pitchFamily="34" charset="0"/>
                <a:cs typeface="Calibri" pitchFamily="34" charset="0"/>
              </a:rPr>
              <a:t>ke</a:t>
            </a:r>
            <a:r>
              <a:rPr lang="en-US" sz="2200" dirty="0" smtClean="0">
                <a:solidFill>
                  <a:schemeClr val="tx1"/>
                </a:solidFill>
                <a:latin typeface="Calibri" pitchFamily="34" charset="0"/>
                <a:cs typeface="Calibri" pitchFamily="34" charset="0"/>
              </a:rPr>
              <a:t> BI.</a:t>
            </a:r>
          </a:p>
          <a:p>
            <a:pPr marL="0" indent="0" algn="l">
              <a:lnSpc>
                <a:spcPct val="90000"/>
              </a:lnSpc>
              <a:buNone/>
            </a:pPr>
            <a:endParaRPr lang="en-US" sz="2200" dirty="0" smtClean="0">
              <a:solidFill>
                <a:schemeClr val="tx1"/>
              </a:solidFill>
              <a:latin typeface="Calibri" pitchFamily="34" charset="0"/>
              <a:cs typeface="Calibri" pitchFamily="34" charset="0"/>
            </a:endParaRPr>
          </a:p>
          <a:p>
            <a:pPr marL="0" indent="0" algn="l">
              <a:buNone/>
            </a:pPr>
            <a:endParaRPr lang="id-ID" sz="2200" dirty="0">
              <a:solidFill>
                <a:schemeClr val="tx1"/>
              </a:solidFill>
              <a:latin typeface="Calibri" pitchFamily="34" charset="0"/>
              <a:cs typeface="Calibri" pitchFamily="34" charset="0"/>
            </a:endParaRPr>
          </a:p>
        </p:txBody>
      </p:sp>
      <p:sp>
        <p:nvSpPr>
          <p:cNvPr id="4" name="Left Arrow 3">
            <a:hlinkClick r:id="rId3" action="ppaction://hlinksldjump"/>
          </p:cNvPr>
          <p:cNvSpPr/>
          <p:nvPr/>
        </p:nvSpPr>
        <p:spPr>
          <a:xfrm>
            <a:off x="323528" y="5974285"/>
            <a:ext cx="1008112" cy="72008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dirty="0" smtClean="0"/>
              <a:t>Back</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smtClean="0">
                <a:latin typeface="Cookies" pitchFamily="2" charset="0"/>
                <a:cs typeface="Calibri" pitchFamily="34" charset="0"/>
              </a:rPr>
              <a:t>Kegiatan Usaha Bank</a:t>
            </a:r>
            <a:endParaRPr lang="id-ID" sz="4000" dirty="0">
              <a:latin typeface="Cookies" pitchFamily="2" charset="0"/>
            </a:endParaRPr>
          </a:p>
        </p:txBody>
      </p:sp>
      <p:sp>
        <p:nvSpPr>
          <p:cNvPr id="3" name="Content Placeholder 2"/>
          <p:cNvSpPr>
            <a:spLocks noGrp="1"/>
          </p:cNvSpPr>
          <p:nvPr>
            <p:ph idx="1"/>
          </p:nvPr>
        </p:nvSpPr>
        <p:spPr>
          <a:xfrm>
            <a:off x="457200" y="2708920"/>
            <a:ext cx="8229600" cy="3384376"/>
          </a:xfrm>
        </p:spPr>
        <p:txBody>
          <a:bodyPr/>
          <a:lstStyle/>
          <a:p>
            <a:pPr marL="0" indent="0" algn="l">
              <a:buNone/>
            </a:pPr>
            <a:r>
              <a:rPr lang="en-US" sz="2000" dirty="0" err="1">
                <a:solidFill>
                  <a:schemeClr val="tx1"/>
                </a:solidFill>
                <a:latin typeface="Calibri" pitchFamily="34" charset="0"/>
                <a:cs typeface="Calibri" pitchFamily="34" charset="0"/>
              </a:rPr>
              <a:t>Kegiatan</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usaha</a:t>
            </a:r>
            <a:r>
              <a:rPr lang="en-US" sz="2000" dirty="0">
                <a:solidFill>
                  <a:schemeClr val="tx1"/>
                </a:solidFill>
                <a:latin typeface="Calibri" pitchFamily="34" charset="0"/>
                <a:cs typeface="Calibri" pitchFamily="34" charset="0"/>
              </a:rPr>
              <a:t> yang </a:t>
            </a:r>
            <a:r>
              <a:rPr lang="en-US" sz="2000" dirty="0" err="1">
                <a:solidFill>
                  <a:schemeClr val="tx1"/>
                </a:solidFill>
                <a:latin typeface="Calibri" pitchFamily="34" charset="0"/>
                <a:cs typeface="Calibri" pitchFamily="34" charset="0"/>
              </a:rPr>
              <a:t>dapat</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dilakukan</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oleh</a:t>
            </a:r>
            <a:r>
              <a:rPr lang="en-US" sz="2000" dirty="0">
                <a:solidFill>
                  <a:schemeClr val="tx1"/>
                </a:solidFill>
                <a:latin typeface="Calibri" pitchFamily="34" charset="0"/>
                <a:cs typeface="Calibri" pitchFamily="34" charset="0"/>
              </a:rPr>
              <a:t> Bank </a:t>
            </a:r>
            <a:r>
              <a:rPr lang="en-US" sz="2000" dirty="0" err="1">
                <a:solidFill>
                  <a:schemeClr val="tx1"/>
                </a:solidFill>
                <a:latin typeface="Calibri" pitchFamily="34" charset="0"/>
                <a:cs typeface="Calibri" pitchFamily="34" charset="0"/>
              </a:rPr>
              <a:t>umum</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menurut</a:t>
            </a:r>
            <a:r>
              <a:rPr lang="en-US" sz="2000" dirty="0">
                <a:solidFill>
                  <a:schemeClr val="tx1"/>
                </a:solidFill>
                <a:latin typeface="Calibri" pitchFamily="34" charset="0"/>
                <a:cs typeface="Calibri" pitchFamily="34" charset="0"/>
              </a:rPr>
              <a:t> UU No. 10 </a:t>
            </a:r>
            <a:r>
              <a:rPr lang="en-US" sz="2000" dirty="0" err="1">
                <a:solidFill>
                  <a:schemeClr val="tx1"/>
                </a:solidFill>
                <a:latin typeface="Calibri" pitchFamily="34" charset="0"/>
                <a:cs typeface="Calibri" pitchFamily="34" charset="0"/>
              </a:rPr>
              <a:t>Tahun</a:t>
            </a:r>
            <a:r>
              <a:rPr lang="en-US" sz="2000" dirty="0">
                <a:solidFill>
                  <a:schemeClr val="tx1"/>
                </a:solidFill>
                <a:latin typeface="Calibri" pitchFamily="34" charset="0"/>
                <a:cs typeface="Calibri" pitchFamily="34" charset="0"/>
              </a:rPr>
              <a:t> 1998 </a:t>
            </a:r>
            <a:r>
              <a:rPr lang="en-US" sz="2000" dirty="0" err="1">
                <a:solidFill>
                  <a:schemeClr val="tx1"/>
                </a:solidFill>
                <a:latin typeface="Calibri" pitchFamily="34" charset="0"/>
                <a:cs typeface="Calibri" pitchFamily="34" charset="0"/>
              </a:rPr>
              <a:t>tentang</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Perbankan</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adalah</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sebagai</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berikut</a:t>
            </a:r>
            <a:r>
              <a:rPr lang="en-US" sz="2000" dirty="0" smtClean="0">
                <a:solidFill>
                  <a:schemeClr val="tx1"/>
                </a:solidFill>
                <a:latin typeface="Calibri" pitchFamily="34" charset="0"/>
                <a:cs typeface="Calibri" pitchFamily="34" charset="0"/>
              </a:rPr>
              <a:t>:</a:t>
            </a:r>
            <a:endParaRPr lang="id-ID" sz="2000" dirty="0" smtClean="0">
              <a:solidFill>
                <a:schemeClr val="tx1"/>
              </a:solidFill>
              <a:latin typeface="Calibri" pitchFamily="34" charset="0"/>
              <a:cs typeface="Calibri" pitchFamily="34" charset="0"/>
            </a:endParaRPr>
          </a:p>
          <a:p>
            <a:pPr marL="457200" indent="-457200" algn="l">
              <a:buFont typeface="+mj-lt"/>
              <a:buAutoNum type="arabicPeriod"/>
            </a:pPr>
            <a:r>
              <a:rPr lang="id-ID" sz="2000" dirty="0" smtClean="0">
                <a:solidFill>
                  <a:schemeClr val="tx1"/>
                </a:solidFill>
                <a:latin typeface="Calibri" pitchFamily="34" charset="0"/>
                <a:cs typeface="Calibri" pitchFamily="34" charset="0"/>
              </a:rPr>
              <a:t>M</a:t>
            </a:r>
            <a:r>
              <a:rPr lang="en-US" sz="2000" dirty="0" err="1" smtClean="0">
                <a:solidFill>
                  <a:schemeClr val="tx1"/>
                </a:solidFill>
                <a:latin typeface="Calibri" pitchFamily="34" charset="0"/>
                <a:cs typeface="Calibri" pitchFamily="34" charset="0"/>
              </a:rPr>
              <a:t>enghimpun</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dana</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dari</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masyarakat</a:t>
            </a:r>
            <a:endParaRPr lang="id-ID" sz="2000" dirty="0" smtClean="0">
              <a:solidFill>
                <a:schemeClr val="tx1"/>
              </a:solidFill>
              <a:latin typeface="Calibri" pitchFamily="34" charset="0"/>
              <a:cs typeface="Calibri" pitchFamily="34" charset="0"/>
            </a:endParaRPr>
          </a:p>
          <a:p>
            <a:pPr marL="457200" indent="-457200" algn="l">
              <a:buFont typeface="+mj-lt"/>
              <a:buAutoNum type="arabicPeriod"/>
            </a:pPr>
            <a:r>
              <a:rPr lang="id-ID" sz="2000" dirty="0" smtClean="0">
                <a:solidFill>
                  <a:schemeClr val="tx1"/>
                </a:solidFill>
                <a:latin typeface="Calibri" pitchFamily="34" charset="0"/>
                <a:cs typeface="Calibri" pitchFamily="34" charset="0"/>
              </a:rPr>
              <a:t>M</a:t>
            </a:r>
            <a:r>
              <a:rPr lang="en-US" sz="2000" dirty="0" err="1" smtClean="0">
                <a:solidFill>
                  <a:schemeClr val="tx1"/>
                </a:solidFill>
                <a:latin typeface="Calibri" pitchFamily="34" charset="0"/>
                <a:cs typeface="Calibri" pitchFamily="34" charset="0"/>
              </a:rPr>
              <a:t>emberikan</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kredit</a:t>
            </a:r>
            <a:endParaRPr lang="id-ID" sz="2000" dirty="0" smtClean="0">
              <a:solidFill>
                <a:schemeClr val="tx1"/>
              </a:solidFill>
              <a:latin typeface="Calibri" pitchFamily="34" charset="0"/>
              <a:cs typeface="Calibri" pitchFamily="34" charset="0"/>
            </a:endParaRPr>
          </a:p>
          <a:p>
            <a:pPr marL="457200" indent="-457200" algn="l">
              <a:buFont typeface="+mj-lt"/>
              <a:buAutoNum type="arabicPeriod"/>
            </a:pPr>
            <a:r>
              <a:rPr lang="id-ID" sz="2000" dirty="0" err="1">
                <a:solidFill>
                  <a:schemeClr val="tx1"/>
                </a:solidFill>
                <a:latin typeface="Calibri" pitchFamily="34" charset="0"/>
                <a:cs typeface="Calibri" pitchFamily="34" charset="0"/>
              </a:rPr>
              <a:t>M</a:t>
            </a:r>
            <a:r>
              <a:rPr lang="en-US" sz="2000" dirty="0" err="1" smtClean="0">
                <a:solidFill>
                  <a:schemeClr val="tx1"/>
                </a:solidFill>
                <a:latin typeface="Calibri" pitchFamily="34" charset="0"/>
                <a:cs typeface="Calibri" pitchFamily="34" charset="0"/>
              </a:rPr>
              <a:t>enerbitkan</a:t>
            </a:r>
            <a:r>
              <a:rPr lang="en-US" sz="2000" dirty="0" smtClean="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surat</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pengakuan</a:t>
            </a:r>
            <a:r>
              <a:rPr lang="en-US" sz="2000" dirty="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hutang</a:t>
            </a:r>
            <a:endParaRPr lang="id-ID" sz="2000" dirty="0" smtClean="0">
              <a:solidFill>
                <a:schemeClr val="tx1"/>
              </a:solidFill>
              <a:latin typeface="Calibri" pitchFamily="34" charset="0"/>
              <a:cs typeface="Calibri" pitchFamily="34" charset="0"/>
            </a:endParaRPr>
          </a:p>
          <a:p>
            <a:pPr marL="457200" indent="-457200" algn="l">
              <a:buFont typeface="+mj-lt"/>
              <a:buAutoNum type="arabicPeriod"/>
            </a:pPr>
            <a:r>
              <a:rPr lang="id-ID" sz="2000" dirty="0" err="1">
                <a:solidFill>
                  <a:schemeClr val="tx1"/>
                </a:solidFill>
                <a:latin typeface="Calibri" pitchFamily="34" charset="0"/>
                <a:cs typeface="Calibri" pitchFamily="34" charset="0"/>
              </a:rPr>
              <a:t>M</a:t>
            </a:r>
            <a:r>
              <a:rPr lang="en-US" sz="2000" dirty="0" err="1" smtClean="0">
                <a:solidFill>
                  <a:schemeClr val="tx1"/>
                </a:solidFill>
                <a:latin typeface="Calibri" pitchFamily="34" charset="0"/>
                <a:cs typeface="Calibri" pitchFamily="34" charset="0"/>
              </a:rPr>
              <a:t>embeli</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menjual</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atau</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menjamin</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atas</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risiko</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sendiri</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maupun</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untuk</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kepentingan</a:t>
            </a:r>
            <a:r>
              <a:rPr lang="en-US" sz="2000" dirty="0">
                <a:solidFill>
                  <a:schemeClr val="tx1"/>
                </a:solidFill>
                <a:latin typeface="Calibri" pitchFamily="34" charset="0"/>
                <a:cs typeface="Calibri" pitchFamily="34" charset="0"/>
              </a:rPr>
              <a:t> </a:t>
            </a:r>
            <a:r>
              <a:rPr lang="en-US" sz="2000" dirty="0" err="1">
                <a:solidFill>
                  <a:schemeClr val="tx1"/>
                </a:solidFill>
                <a:latin typeface="Calibri" pitchFamily="34" charset="0"/>
                <a:cs typeface="Calibri" pitchFamily="34" charset="0"/>
              </a:rPr>
              <a:t>dan</a:t>
            </a:r>
            <a:r>
              <a:rPr lang="en-US" sz="2000" dirty="0">
                <a:solidFill>
                  <a:schemeClr val="tx1"/>
                </a:solidFill>
                <a:latin typeface="Calibri" pitchFamily="34" charset="0"/>
                <a:cs typeface="Calibri" pitchFamily="34" charset="0"/>
              </a:rPr>
              <a:t> </a:t>
            </a:r>
            <a:r>
              <a:rPr lang="en-US" sz="2000" dirty="0" smtClean="0">
                <a:solidFill>
                  <a:schemeClr val="tx1"/>
                </a:solidFill>
                <a:latin typeface="Calibri" pitchFamily="34" charset="0"/>
                <a:cs typeface="Calibri" pitchFamily="34" charset="0"/>
              </a:rPr>
              <a:t>a</a:t>
            </a:r>
            <a:r>
              <a:rPr lang="id-ID" sz="2000" dirty="0">
                <a:solidFill>
                  <a:schemeClr val="tx1"/>
                </a:solidFill>
                <a:latin typeface="Calibri" pitchFamily="34" charset="0"/>
                <a:cs typeface="Calibri" pitchFamily="34" charset="0"/>
              </a:rPr>
              <a:t>t</a:t>
            </a:r>
            <a:r>
              <a:rPr lang="en-US" sz="2000" dirty="0" smtClean="0">
                <a:solidFill>
                  <a:schemeClr val="tx1"/>
                </a:solidFill>
                <a:latin typeface="Calibri" pitchFamily="34" charset="0"/>
                <a:cs typeface="Calibri" pitchFamily="34" charset="0"/>
              </a:rPr>
              <a:t>as </a:t>
            </a:r>
            <a:r>
              <a:rPr lang="en-US" sz="2000" dirty="0" err="1">
                <a:solidFill>
                  <a:schemeClr val="tx1"/>
                </a:solidFill>
                <a:latin typeface="Calibri" pitchFamily="34" charset="0"/>
                <a:cs typeface="Calibri" pitchFamily="34" charset="0"/>
              </a:rPr>
              <a:t>pe­rintah</a:t>
            </a:r>
            <a:r>
              <a:rPr lang="en-US" sz="2000" dirty="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nasabahnya</a:t>
            </a:r>
            <a:r>
              <a:rPr lang="id-ID" sz="2000" dirty="0">
                <a:solidFill>
                  <a:schemeClr val="tx1"/>
                </a:solidFill>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PERTEMUAN KE 2 </a:t>
            </a:r>
            <a:endParaRPr lang="en-US" dirty="0"/>
          </a:p>
        </p:txBody>
      </p:sp>
      <p:sp>
        <p:nvSpPr>
          <p:cNvPr id="3" name="Content Placeholder 2"/>
          <p:cNvSpPr>
            <a:spLocks noGrp="1"/>
          </p:cNvSpPr>
          <p:nvPr>
            <p:ph idx="1"/>
          </p:nvPr>
        </p:nvSpPr>
        <p:spPr/>
        <p:txBody>
          <a:bodyPr/>
          <a:lstStyle/>
          <a:p>
            <a:pPr marL="0" indent="0">
              <a:buNone/>
            </a:pPr>
            <a:r>
              <a:rPr lang="en-US" dirty="0" smtClean="0"/>
              <a:t>30 JULI 2020</a:t>
            </a:r>
          </a:p>
          <a:p>
            <a:pPr marL="0" indent="0">
              <a:buNone/>
            </a:pPr>
            <a:r>
              <a:rPr lang="en-US" dirty="0" smtClean="0"/>
              <a:t>FERAWATY SYAHRANI, SE </a:t>
            </a:r>
            <a:endParaRPr lang="en-US" dirty="0"/>
          </a:p>
        </p:txBody>
      </p:sp>
    </p:spTree>
    <p:extLst>
      <p:ext uri="{BB962C8B-B14F-4D97-AF65-F5344CB8AC3E}">
        <p14:creationId xmlns:p14="http://schemas.microsoft.com/office/powerpoint/2010/main" val="170890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44824"/>
            <a:ext cx="8229600" cy="1143000"/>
          </a:xfrm>
        </p:spPr>
        <p:txBody>
          <a:bodyPr/>
          <a:lstStyle/>
          <a:p>
            <a:r>
              <a:rPr lang="en-US" sz="4000" dirty="0" err="1">
                <a:latin typeface="Cookies" pitchFamily="2" charset="0"/>
              </a:rPr>
              <a:t>Kegiatan</a:t>
            </a:r>
            <a:r>
              <a:rPr lang="en-US" sz="4000" dirty="0">
                <a:latin typeface="Cookies" pitchFamily="2" charset="0"/>
              </a:rPr>
              <a:t> </a:t>
            </a:r>
            <a:r>
              <a:rPr lang="en-US" sz="4000" dirty="0" err="1">
                <a:latin typeface="Cookies" pitchFamily="2" charset="0"/>
              </a:rPr>
              <a:t>Operasional</a:t>
            </a:r>
            <a:r>
              <a:rPr lang="en-US" sz="4000" dirty="0">
                <a:latin typeface="Cookies" pitchFamily="2" charset="0"/>
              </a:rPr>
              <a:t> Bank </a:t>
            </a:r>
            <a:r>
              <a:rPr lang="en-US" sz="4000" dirty="0" err="1">
                <a:latin typeface="Cookies" pitchFamily="2" charset="0"/>
              </a:rPr>
              <a:t>Umum</a:t>
            </a:r>
            <a:endParaRPr lang="id-ID" sz="4000" dirty="0">
              <a:latin typeface="Cookies" pitchFamily="2" charset="0"/>
            </a:endParaRPr>
          </a:p>
        </p:txBody>
      </p:sp>
      <p:sp>
        <p:nvSpPr>
          <p:cNvPr id="3" name="Content Placeholder 2"/>
          <p:cNvSpPr>
            <a:spLocks noGrp="1"/>
          </p:cNvSpPr>
          <p:nvPr>
            <p:ph idx="1"/>
          </p:nvPr>
        </p:nvSpPr>
        <p:spPr>
          <a:xfrm>
            <a:off x="457200" y="3429000"/>
            <a:ext cx="8229600" cy="1615516"/>
          </a:xfrm>
        </p:spPr>
        <p:txBody>
          <a:bodyPr/>
          <a:lstStyle/>
          <a:p>
            <a:pPr marL="0" indent="0" algn="l">
              <a:buNone/>
            </a:pPr>
            <a:r>
              <a:rPr lang="en-US" sz="2400" dirty="0">
                <a:latin typeface="Calibri" pitchFamily="34" charset="0"/>
                <a:cs typeface="Calibri" pitchFamily="34" charset="0"/>
              </a:rPr>
              <a:t>1. </a:t>
            </a:r>
            <a:r>
              <a:rPr lang="en-US" sz="2400" dirty="0" err="1">
                <a:latin typeface="Calibri" pitchFamily="34" charset="0"/>
                <a:cs typeface="Calibri" pitchFamily="34" charset="0"/>
              </a:rPr>
              <a:t>Menghimpun</a:t>
            </a:r>
            <a:r>
              <a:rPr lang="en-US" sz="2400" dirty="0">
                <a:latin typeface="Calibri" pitchFamily="34" charset="0"/>
                <a:cs typeface="Calibri" pitchFamily="34" charset="0"/>
              </a:rPr>
              <a:t> Dana (Funding) </a:t>
            </a:r>
            <a:br>
              <a:rPr lang="en-US" sz="2400" dirty="0">
                <a:latin typeface="Calibri" pitchFamily="34" charset="0"/>
                <a:cs typeface="Calibri" pitchFamily="34" charset="0"/>
              </a:rPr>
            </a:br>
            <a:r>
              <a:rPr lang="en-US" sz="2400" dirty="0">
                <a:latin typeface="Calibri" pitchFamily="34" charset="0"/>
                <a:cs typeface="Calibri" pitchFamily="34" charset="0"/>
              </a:rPr>
              <a:t>2. </a:t>
            </a:r>
            <a:r>
              <a:rPr lang="en-US" sz="2400" dirty="0" err="1">
                <a:latin typeface="Calibri" pitchFamily="34" charset="0"/>
                <a:cs typeface="Calibri" pitchFamily="34" charset="0"/>
              </a:rPr>
              <a:t>Menyalurkan</a:t>
            </a:r>
            <a:r>
              <a:rPr lang="en-US" sz="2400" dirty="0">
                <a:latin typeface="Calibri" pitchFamily="34" charset="0"/>
                <a:cs typeface="Calibri" pitchFamily="34" charset="0"/>
              </a:rPr>
              <a:t> Dana (Lending)  </a:t>
            </a:r>
            <a:br>
              <a:rPr lang="en-US" sz="2400" dirty="0">
                <a:latin typeface="Calibri" pitchFamily="34" charset="0"/>
                <a:cs typeface="Calibri" pitchFamily="34" charset="0"/>
              </a:rPr>
            </a:br>
            <a:r>
              <a:rPr lang="en-US" sz="2400" dirty="0">
                <a:latin typeface="Calibri" pitchFamily="34" charset="0"/>
                <a:cs typeface="Calibri" pitchFamily="34" charset="0"/>
              </a:rPr>
              <a:t>3. </a:t>
            </a:r>
            <a:r>
              <a:rPr lang="en-US" sz="2400" dirty="0" err="1">
                <a:latin typeface="Calibri" pitchFamily="34" charset="0"/>
                <a:cs typeface="Calibri" pitchFamily="34" charset="0"/>
              </a:rPr>
              <a:t>Memberikan</a:t>
            </a:r>
            <a:r>
              <a:rPr lang="en-US" sz="2400" dirty="0">
                <a:latin typeface="Calibri" pitchFamily="34" charset="0"/>
                <a:cs typeface="Calibri" pitchFamily="34" charset="0"/>
              </a:rPr>
              <a:t> </a:t>
            </a:r>
            <a:r>
              <a:rPr lang="en-US" sz="2400" dirty="0" err="1">
                <a:latin typeface="Calibri" pitchFamily="34" charset="0"/>
                <a:cs typeface="Calibri" pitchFamily="34" charset="0"/>
              </a:rPr>
              <a:t>jasa</a:t>
            </a:r>
            <a:r>
              <a:rPr lang="en-US" sz="2400" dirty="0">
                <a:latin typeface="Calibri" pitchFamily="34" charset="0"/>
                <a:cs typeface="Calibri" pitchFamily="34" charset="0"/>
              </a:rPr>
              <a:t>- </a:t>
            </a:r>
            <a:r>
              <a:rPr lang="en-US" sz="2400" dirty="0" err="1">
                <a:latin typeface="Calibri" pitchFamily="34" charset="0"/>
                <a:cs typeface="Calibri" pitchFamily="34" charset="0"/>
              </a:rPr>
              <a:t>jasa</a:t>
            </a:r>
            <a:r>
              <a:rPr lang="en-US" sz="2400" dirty="0">
                <a:latin typeface="Calibri" pitchFamily="34" charset="0"/>
                <a:cs typeface="Calibri" pitchFamily="34" charset="0"/>
              </a:rPr>
              <a:t> Bank </a:t>
            </a:r>
            <a:r>
              <a:rPr lang="en-US" sz="2400" dirty="0" err="1">
                <a:latin typeface="Calibri" pitchFamily="34" charset="0"/>
                <a:cs typeface="Calibri" pitchFamily="34" charset="0"/>
              </a:rPr>
              <a:t>Lainnya</a:t>
            </a:r>
            <a:r>
              <a:rPr lang="en-US" sz="2400" dirty="0">
                <a:latin typeface="Calibri" pitchFamily="34" charset="0"/>
                <a:cs typeface="Calibri" pitchFamily="34" charset="0"/>
              </a:rPr>
              <a:t> (Services) </a:t>
            </a:r>
            <a:endParaRPr lang="id-ID"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948589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lstStyle/>
          <a:p>
            <a:r>
              <a:rPr lang="id-ID" sz="4000" dirty="0" smtClean="0">
                <a:latin typeface="Cookies" pitchFamily="2" charset="0"/>
                <a:cs typeface="Calibri" pitchFamily="34" charset="0"/>
              </a:rPr>
              <a:t>Aspek Hukum Perkreditan</a:t>
            </a:r>
            <a:endParaRPr lang="id-ID" sz="4000" dirty="0">
              <a:latin typeface="Cookies"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1143000"/>
          </a:xfrm>
        </p:spPr>
        <p:txBody>
          <a:bodyPr/>
          <a:lstStyle/>
          <a:p>
            <a:r>
              <a:rPr lang="en-US" dirty="0" err="1" smtClean="0"/>
              <a:t>Definisi</a:t>
            </a:r>
            <a:r>
              <a:rPr lang="en-US" dirty="0" smtClean="0"/>
              <a:t> </a:t>
            </a:r>
            <a:r>
              <a:rPr lang="en-US" dirty="0" err="1" smtClean="0"/>
              <a:t>Kredit</a:t>
            </a:r>
            <a:r>
              <a:rPr lang="en-US" dirty="0" smtClean="0"/>
              <a:t/>
            </a:r>
            <a:br>
              <a:rPr lang="en-US" dirty="0" smtClean="0"/>
            </a:br>
            <a:r>
              <a:rPr lang="en-US" dirty="0" err="1" smtClean="0"/>
              <a:t>Secara</a:t>
            </a:r>
            <a:r>
              <a:rPr lang="en-US" dirty="0" smtClean="0"/>
              <a:t> </a:t>
            </a:r>
            <a:r>
              <a:rPr lang="en-US" dirty="0" err="1" smtClean="0"/>
              <a:t>Etimologi</a:t>
            </a:r>
            <a:endParaRPr lang="en-US" dirty="0"/>
          </a:p>
        </p:txBody>
      </p:sp>
      <p:sp>
        <p:nvSpPr>
          <p:cNvPr id="3" name="Content Placeholder 2"/>
          <p:cNvSpPr>
            <a:spLocks noGrp="1"/>
          </p:cNvSpPr>
          <p:nvPr>
            <p:ph idx="1"/>
          </p:nvPr>
        </p:nvSpPr>
        <p:spPr>
          <a:xfrm>
            <a:off x="457200" y="3048000"/>
            <a:ext cx="8229600" cy="2457412"/>
          </a:xfrm>
        </p:spPr>
        <p:txBody>
          <a:bodyPr/>
          <a:lstStyle/>
          <a:p>
            <a:pPr algn="l"/>
            <a:r>
              <a:rPr lang="en-US" sz="2400" dirty="0" err="1" smtClean="0">
                <a:latin typeface="Verdana" pitchFamily="34" charset="0"/>
                <a:ea typeface="Verdana" pitchFamily="34" charset="0"/>
                <a:cs typeface="Verdana" pitchFamily="34" charset="0"/>
              </a:rPr>
              <a:t>Secara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etimologi</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istilah</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kredit</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berasal</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dari</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bahasa</a:t>
            </a:r>
            <a:r>
              <a:rPr lang="en-US" sz="2400" dirty="0" smtClean="0">
                <a:latin typeface="Verdana" pitchFamily="34" charset="0"/>
                <a:ea typeface="Verdana" pitchFamily="34" charset="0"/>
                <a:cs typeface="Verdana" pitchFamily="34" charset="0"/>
              </a:rPr>
              <a:t> Latin “</a:t>
            </a:r>
            <a:r>
              <a:rPr lang="en-US" sz="2400" dirty="0" err="1" smtClean="0">
                <a:latin typeface="Verdana" pitchFamily="34" charset="0"/>
                <a:ea typeface="Verdana" pitchFamily="34" charset="0"/>
                <a:cs typeface="Verdana" pitchFamily="34" charset="0"/>
              </a:rPr>
              <a:t>credere</a:t>
            </a:r>
            <a:r>
              <a:rPr lang="en-US" sz="2400" dirty="0" smtClean="0">
                <a:latin typeface="Verdana" pitchFamily="34" charset="0"/>
                <a:ea typeface="Verdana" pitchFamily="34" charset="0"/>
                <a:cs typeface="Verdana" pitchFamily="34" charset="0"/>
              </a:rPr>
              <a:t>”, yang </a:t>
            </a:r>
            <a:r>
              <a:rPr lang="en-US" sz="2400" dirty="0" err="1" smtClean="0">
                <a:latin typeface="Verdana" pitchFamily="34" charset="0"/>
                <a:ea typeface="Verdana" pitchFamily="34" charset="0"/>
                <a:cs typeface="Verdana" pitchFamily="34" charset="0"/>
              </a:rPr>
              <a:t>berarti</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kepercayaan</a:t>
            </a:r>
            <a:r>
              <a:rPr lang="en-US" sz="2400" dirty="0" smtClean="0">
                <a:latin typeface="Verdana" pitchFamily="34" charset="0"/>
                <a:ea typeface="Verdana" pitchFamily="34" charset="0"/>
                <a:cs typeface="Verdana" pitchFamily="34" charset="0"/>
              </a:rPr>
              <a:t>. Hal </a:t>
            </a:r>
            <a:r>
              <a:rPr lang="en-US" sz="2400" dirty="0" err="1" smtClean="0">
                <a:latin typeface="Verdana" pitchFamily="34" charset="0"/>
                <a:ea typeface="Verdana" pitchFamily="34" charset="0"/>
                <a:cs typeface="Verdana" pitchFamily="34" charset="0"/>
              </a:rPr>
              <a:t>ini</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menunjukkan</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bahwa</a:t>
            </a:r>
            <a:r>
              <a:rPr lang="en-US" sz="2400" dirty="0" smtClean="0">
                <a:latin typeface="Verdana" pitchFamily="34" charset="0"/>
                <a:ea typeface="Verdana" pitchFamily="34" charset="0"/>
                <a:cs typeface="Verdana" pitchFamily="34" charset="0"/>
              </a:rPr>
              <a:t> yang </a:t>
            </a:r>
            <a:r>
              <a:rPr lang="en-US" sz="2400" dirty="0" err="1" smtClean="0">
                <a:latin typeface="Verdana" pitchFamily="34" charset="0"/>
                <a:ea typeface="Verdana" pitchFamily="34" charset="0"/>
                <a:cs typeface="Verdana" pitchFamily="34" charset="0"/>
              </a:rPr>
              <a:t>menjadi</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dasar</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pemberian</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kredit</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oleh</a:t>
            </a:r>
            <a:r>
              <a:rPr lang="en-US" sz="2400" dirty="0" smtClean="0">
                <a:latin typeface="Verdana" pitchFamily="34" charset="0"/>
                <a:ea typeface="Verdana" pitchFamily="34" charset="0"/>
                <a:cs typeface="Verdana" pitchFamily="34" charset="0"/>
              </a:rPr>
              <a:t> bank </a:t>
            </a:r>
            <a:r>
              <a:rPr lang="en-US" sz="2400" dirty="0" err="1" smtClean="0">
                <a:latin typeface="Verdana" pitchFamily="34" charset="0"/>
                <a:ea typeface="Verdana" pitchFamily="34" charset="0"/>
                <a:cs typeface="Verdana" pitchFamily="34" charset="0"/>
              </a:rPr>
              <a:t>kepada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nasabah</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debitur</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adalah</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kepercayaan</a:t>
            </a:r>
            <a:r>
              <a:rPr lang="en-US" sz="2400" dirty="0" smtClean="0">
                <a:latin typeface="Verdana" pitchFamily="34" charset="0"/>
                <a:ea typeface="Verdana" pitchFamily="34" charset="0"/>
                <a:cs typeface="Verdana" pitchFamily="34" charset="0"/>
              </a:rPr>
              <a:t>.</a:t>
            </a:r>
            <a:endParaRPr lang="id-ID" sz="2400" dirty="0" smtClean="0">
              <a:latin typeface="Verdana" pitchFamily="34" charset="0"/>
              <a:ea typeface="Verdana" pitchFamily="34" charset="0"/>
              <a:cs typeface="Verdana" pitchFamily="34" charset="0"/>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Definisi</a:t>
            </a:r>
            <a:r>
              <a:rPr lang="en-US" dirty="0" smtClean="0"/>
              <a:t> </a:t>
            </a:r>
            <a:r>
              <a:rPr lang="en-US" dirty="0" err="1" smtClean="0"/>
              <a:t>Kredit</a:t>
            </a:r>
            <a:r>
              <a:rPr lang="en-US" dirty="0" smtClean="0"/>
              <a:t> </a:t>
            </a:r>
            <a:r>
              <a:rPr lang="en-US" dirty="0" err="1" smtClean="0"/>
              <a:t>menurut</a:t>
            </a:r>
            <a:r>
              <a:rPr lang="en-US" dirty="0" smtClean="0"/>
              <a:t> UU</a:t>
            </a:r>
            <a:endParaRPr lang="en-US" dirty="0"/>
          </a:p>
        </p:txBody>
      </p:sp>
      <p:sp>
        <p:nvSpPr>
          <p:cNvPr id="3" name="Content Placeholder 2"/>
          <p:cNvSpPr>
            <a:spLocks noGrp="1"/>
          </p:cNvSpPr>
          <p:nvPr>
            <p:ph idx="1"/>
          </p:nvPr>
        </p:nvSpPr>
        <p:spPr>
          <a:xfrm>
            <a:off x="457200" y="2587104"/>
            <a:ext cx="8229600" cy="3889896"/>
          </a:xfrm>
        </p:spPr>
        <p:txBody>
          <a:bodyPr/>
          <a:lstStyle/>
          <a:p>
            <a:pPr algn="l"/>
            <a:r>
              <a:rPr lang="en-US" sz="1800" dirty="0" err="1" smtClean="0">
                <a:latin typeface="Verdana" pitchFamily="34" charset="0"/>
                <a:ea typeface="Verdana" pitchFamily="34" charset="0"/>
                <a:cs typeface="Verdana" pitchFamily="34" charset="0"/>
              </a:rPr>
              <a:t>Pasal</a:t>
            </a:r>
            <a:r>
              <a:rPr lang="en-US" sz="1800" dirty="0" smtClean="0">
                <a:latin typeface="Verdana" pitchFamily="34" charset="0"/>
                <a:ea typeface="Verdana" pitchFamily="34" charset="0"/>
                <a:cs typeface="Verdana" pitchFamily="34" charset="0"/>
              </a:rPr>
              <a:t> 1 </a:t>
            </a:r>
            <a:r>
              <a:rPr lang="en-US" sz="1800" dirty="0" err="1" smtClean="0">
                <a:latin typeface="Verdana" pitchFamily="34" charset="0"/>
                <a:ea typeface="Verdana" pitchFamily="34" charset="0"/>
                <a:cs typeface="Verdana" pitchFamily="34" charset="0"/>
              </a:rPr>
              <a:t>angka</a:t>
            </a:r>
            <a:r>
              <a:rPr lang="en-US" sz="1800" dirty="0" smtClean="0">
                <a:latin typeface="Verdana" pitchFamily="34" charset="0"/>
                <a:ea typeface="Verdana" pitchFamily="34" charset="0"/>
                <a:cs typeface="Verdana" pitchFamily="34" charset="0"/>
              </a:rPr>
              <a:t> 11 </a:t>
            </a:r>
            <a:r>
              <a:rPr lang="en-US" sz="1800" dirty="0" err="1" smtClean="0">
                <a:latin typeface="Verdana" pitchFamily="34" charset="0"/>
                <a:ea typeface="Verdana" pitchFamily="34" charset="0"/>
                <a:cs typeface="Verdana" pitchFamily="34" charset="0"/>
              </a:rPr>
              <a:t>Undang-undang</a:t>
            </a:r>
            <a:r>
              <a:rPr lang="en-US" sz="1800" dirty="0" smtClean="0">
                <a:latin typeface="Verdana" pitchFamily="34" charset="0"/>
                <a:ea typeface="Verdana" pitchFamily="34" charset="0"/>
                <a:cs typeface="Verdana" pitchFamily="34" charset="0"/>
              </a:rPr>
              <a:t> No. 10 </a:t>
            </a:r>
            <a:r>
              <a:rPr lang="en-US" sz="1800" dirty="0" err="1" smtClean="0">
                <a:latin typeface="Verdana" pitchFamily="34" charset="0"/>
                <a:ea typeface="Verdana" pitchFamily="34" charset="0"/>
                <a:cs typeface="Verdana" pitchFamily="34" charset="0"/>
              </a:rPr>
              <a:t>Tahun</a:t>
            </a:r>
            <a:r>
              <a:rPr lang="en-US" sz="1800" dirty="0" smtClean="0">
                <a:latin typeface="Verdana" pitchFamily="34" charset="0"/>
                <a:ea typeface="Verdana" pitchFamily="34" charset="0"/>
                <a:cs typeface="Verdana" pitchFamily="34" charset="0"/>
              </a:rPr>
              <a:t> 1998 </a:t>
            </a:r>
            <a:r>
              <a:rPr lang="en-US" sz="1800" dirty="0" err="1" smtClean="0">
                <a:latin typeface="Verdana" pitchFamily="34" charset="0"/>
                <a:ea typeface="Verdana" pitchFamily="34" charset="0"/>
                <a:cs typeface="Verdana" pitchFamily="34" charset="0"/>
              </a:rPr>
              <a:t>merumuskan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bahwa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adalah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penyediaan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uang</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atau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tagihan</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dapat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dipersamakan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dengan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itu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berdasarkan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persetujuan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atau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kesepakatan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pinjam-meminjam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antara</a:t>
            </a:r>
            <a:r>
              <a:rPr lang="en-US" sz="1800" dirty="0" smtClean="0">
                <a:latin typeface="Verdana" pitchFamily="34" charset="0"/>
                <a:ea typeface="Verdana" pitchFamily="34" charset="0"/>
                <a:cs typeface="Verdana" pitchFamily="34" charset="0"/>
              </a:rPr>
              <a:t> bank </a:t>
            </a:r>
            <a:r>
              <a:rPr lang="en-US" sz="1800" dirty="0" err="1" smtClean="0">
                <a:latin typeface="Verdana" pitchFamily="34" charset="0"/>
                <a:ea typeface="Verdana" pitchFamily="34" charset="0"/>
                <a:cs typeface="Verdana" pitchFamily="34" charset="0"/>
              </a:rPr>
              <a:t>dengan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pihak</a:t>
            </a:r>
            <a:r>
              <a:rPr lang="en-US" sz="1800" dirty="0" smtClean="0">
                <a:latin typeface="Verdana" pitchFamily="34" charset="0"/>
                <a:ea typeface="Verdana" pitchFamily="34" charset="0"/>
                <a:cs typeface="Verdana" pitchFamily="34" charset="0"/>
              </a:rPr>
              <a:t> lain yang </a:t>
            </a:r>
            <a:r>
              <a:rPr lang="en-US" sz="1800" dirty="0" err="1" smtClean="0">
                <a:latin typeface="Verdana" pitchFamily="34" charset="0"/>
                <a:ea typeface="Verdana" pitchFamily="34" charset="0"/>
                <a:cs typeface="Verdana" pitchFamily="34" charset="0"/>
              </a:rPr>
              <a:t>mewajibkan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pihak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peminjam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untuk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melunasi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utangnya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setelah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jangka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waktu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tertentu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dengan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pemberian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bunga</a:t>
            </a:r>
            <a:r>
              <a:rPr lang="en-US" sz="1800" dirty="0" smtClean="0">
                <a:latin typeface="Verdana" pitchFamily="34" charset="0"/>
                <a:ea typeface="Verdana" pitchFamily="34" charset="0"/>
                <a:cs typeface="Verdana" pitchFamily="34" charset="0"/>
              </a:rPr>
              <a:t>.</a:t>
            </a:r>
          </a:p>
          <a:p>
            <a:pPr algn="l">
              <a:buNone/>
            </a:pPr>
            <a:endParaRPr lang="en-US" sz="1800" dirty="0" smtClean="0">
              <a:latin typeface="Verdana" pitchFamily="34" charset="0"/>
              <a:ea typeface="Verdana" pitchFamily="34" charset="0"/>
              <a:cs typeface="Verdana" pitchFamily="34" charset="0"/>
            </a:endParaRPr>
          </a:p>
          <a:p>
            <a:pPr algn="l"/>
            <a:r>
              <a:rPr lang="en-US" sz="1800" dirty="0" err="1" smtClean="0">
                <a:latin typeface="Verdana" pitchFamily="34" charset="0"/>
                <a:ea typeface="Verdana" pitchFamily="34" charset="0"/>
                <a:cs typeface="Verdana" pitchFamily="34" charset="0"/>
              </a:rPr>
              <a:t>Pengertian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tersebut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menunjukkan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bahwa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prestasi</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wajib</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dilakukan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oleh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debitor</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atas</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diberikan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kepadanya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adalah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tidak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semata-mata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melunasi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hutangnya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tetapi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juga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disertai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dengan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bunga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sesuai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dengan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telah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disepakati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sebelumnya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Hermansyah</a:t>
            </a:r>
            <a:r>
              <a:rPr lang="en-US" sz="1800" dirty="0" smtClean="0">
                <a:latin typeface="Verdana" pitchFamily="34" charset="0"/>
                <a:ea typeface="Verdana" pitchFamily="34" charset="0"/>
                <a:cs typeface="Verdana" pitchFamily="34" charset="0"/>
              </a:rPr>
              <a:t>, 2005: 55).</a:t>
            </a:r>
          </a:p>
          <a:p>
            <a:pPr algn="l"/>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lstStyle/>
          <a:p>
            <a:r>
              <a:rPr lang="en-US" dirty="0" err="1" smtClean="0"/>
              <a:t>Perjanjian</a:t>
            </a:r>
            <a:r>
              <a:rPr lang="en-US" dirty="0" smtClean="0"/>
              <a:t> </a:t>
            </a:r>
            <a:r>
              <a:rPr lang="en-US" dirty="0" err="1" smtClean="0"/>
              <a:t>Kredit</a:t>
            </a:r>
            <a:endParaRPr lang="en-US" dirty="0"/>
          </a:p>
        </p:txBody>
      </p:sp>
      <p:sp>
        <p:nvSpPr>
          <p:cNvPr id="3" name="Content Placeholder 2"/>
          <p:cNvSpPr>
            <a:spLocks noGrp="1"/>
          </p:cNvSpPr>
          <p:nvPr>
            <p:ph idx="1"/>
          </p:nvPr>
        </p:nvSpPr>
        <p:spPr>
          <a:xfrm>
            <a:off x="457200" y="2438400"/>
            <a:ext cx="8229600" cy="3737496"/>
          </a:xfrm>
        </p:spPr>
        <p:txBody>
          <a:bodyPr/>
          <a:lstStyle/>
          <a:p>
            <a:pPr algn="l">
              <a:buNone/>
            </a:pP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ditinjau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dari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KUHPerdata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dapat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dikategorikan</a:t>
            </a:r>
            <a:endParaRPr lang="en-US" sz="1800" dirty="0" smtClean="0">
              <a:latin typeface="Verdana" pitchFamily="34" charset="0"/>
              <a:ea typeface="Verdana" pitchFamily="34" charset="0"/>
              <a:cs typeface="Verdana" pitchFamily="34" charset="0"/>
            </a:endParaRPr>
          </a:p>
          <a:p>
            <a:pPr algn="l">
              <a:buNone/>
            </a:pPr>
            <a:r>
              <a:rPr lang="en-US" sz="1800" dirty="0" err="1" smtClean="0">
                <a:latin typeface="Verdana" pitchFamily="34" charset="0"/>
                <a:ea typeface="Verdana" pitchFamily="34" charset="0"/>
                <a:cs typeface="Verdana" pitchFamily="34" charset="0"/>
              </a:rPr>
              <a:t>sebagai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meminjam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Pasal</a:t>
            </a:r>
            <a:r>
              <a:rPr lang="en-US" sz="1800" dirty="0" smtClean="0">
                <a:latin typeface="Verdana" pitchFamily="34" charset="0"/>
                <a:ea typeface="Verdana" pitchFamily="34" charset="0"/>
                <a:cs typeface="Verdana" pitchFamily="34" charset="0"/>
              </a:rPr>
              <a:t> 1754 </a:t>
            </a:r>
            <a:r>
              <a:rPr lang="en-US" sz="1800" dirty="0" err="1" smtClean="0">
                <a:latin typeface="Verdana" pitchFamily="34" charset="0"/>
                <a:ea typeface="Verdana" pitchFamily="34" charset="0"/>
                <a:cs typeface="Verdana" pitchFamily="34" charset="0"/>
              </a:rPr>
              <a:t>sampai</a:t>
            </a:r>
            <a:r>
              <a:rPr lang="en-US" sz="1800" dirty="0" smtClean="0">
                <a:latin typeface="Verdana" pitchFamily="34" charset="0"/>
                <a:ea typeface="Verdana" pitchFamily="34" charset="0"/>
                <a:cs typeface="Verdana" pitchFamily="34" charset="0"/>
              </a:rPr>
              <a:t> 1769</a:t>
            </a:r>
          </a:p>
          <a:p>
            <a:pPr algn="l">
              <a:buNone/>
            </a:pPr>
            <a:r>
              <a:rPr lang="en-US" sz="1800" dirty="0" err="1" smtClean="0">
                <a:latin typeface="Verdana" pitchFamily="34" charset="0"/>
                <a:ea typeface="Verdana" pitchFamily="34" charset="0"/>
                <a:cs typeface="Verdana" pitchFamily="34" charset="0"/>
              </a:rPr>
              <a:t>KUHPerdata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Namun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a:t>
            </a:r>
            <a:r>
              <a:rPr lang="en-US" sz="1800" dirty="0" smtClean="0">
                <a:latin typeface="Verdana" pitchFamily="34" charset="0"/>
                <a:ea typeface="Verdana" pitchFamily="34" charset="0"/>
                <a:cs typeface="Verdana" pitchFamily="34" charset="0"/>
              </a:rPr>
              <a:t> pula yang </a:t>
            </a:r>
            <a:r>
              <a:rPr lang="en-US" sz="1800" dirty="0" err="1" smtClean="0">
                <a:latin typeface="Verdana" pitchFamily="34" charset="0"/>
                <a:ea typeface="Verdana" pitchFamily="34" charset="0"/>
                <a:cs typeface="Verdana" pitchFamily="34" charset="0"/>
              </a:rPr>
              <a:t>berpendapat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bahwa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endParaRPr lang="en-US" sz="1800" dirty="0" smtClean="0">
              <a:latin typeface="Verdana" pitchFamily="34" charset="0"/>
              <a:ea typeface="Verdana" pitchFamily="34" charset="0"/>
              <a:cs typeface="Verdana" pitchFamily="34" charset="0"/>
            </a:endParaRPr>
          </a:p>
          <a:p>
            <a:pPr algn="l">
              <a:buNone/>
            </a:pP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merupakan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tidak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bernama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karena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tidak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a:t>
            </a:r>
            <a:endParaRPr lang="en-US" sz="1800" dirty="0" smtClean="0">
              <a:latin typeface="Verdana" pitchFamily="34" charset="0"/>
              <a:ea typeface="Verdana" pitchFamily="34" charset="0"/>
              <a:cs typeface="Verdana" pitchFamily="34" charset="0"/>
            </a:endParaRPr>
          </a:p>
          <a:p>
            <a:pPr algn="l">
              <a:buNone/>
            </a:pPr>
            <a:r>
              <a:rPr lang="en-US" sz="1800" dirty="0" err="1" smtClean="0">
                <a:latin typeface="Verdana" pitchFamily="34" charset="0"/>
                <a:ea typeface="Verdana" pitchFamily="34" charset="0"/>
                <a:cs typeface="Verdana" pitchFamily="34" charset="0"/>
              </a:rPr>
              <a:t>kesamaan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dengan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jenis</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dalam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KUHPerdata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Alasan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atas</a:t>
            </a:r>
            <a:endParaRPr lang="en-US" sz="1800" dirty="0" smtClean="0">
              <a:latin typeface="Verdana" pitchFamily="34" charset="0"/>
              <a:ea typeface="Verdana" pitchFamily="34" charset="0"/>
              <a:cs typeface="Verdana" pitchFamily="34" charset="0"/>
            </a:endParaRPr>
          </a:p>
          <a:p>
            <a:pPr algn="l">
              <a:buNone/>
            </a:pPr>
            <a:r>
              <a:rPr lang="en-US" sz="1800" dirty="0" err="1" smtClean="0">
                <a:latin typeface="Verdana" pitchFamily="34" charset="0"/>
                <a:ea typeface="Verdana" pitchFamily="34" charset="0"/>
                <a:cs typeface="Verdana" pitchFamily="34" charset="0"/>
              </a:rPr>
              <a:t>pendapat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kedua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ini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adalah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sebagai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berikut</a:t>
            </a:r>
            <a:r>
              <a:rPr lang="en-US" sz="1800" dirty="0" smtClean="0">
                <a:latin typeface="Verdana" pitchFamily="34" charset="0"/>
                <a:ea typeface="Verdana" pitchFamily="34" charset="0"/>
                <a:cs typeface="Verdana" pitchFamily="34" charset="0"/>
              </a:rPr>
              <a:t> :</a:t>
            </a:r>
            <a:br>
              <a:rPr lang="en-US" sz="1800" dirty="0" smtClean="0">
                <a:latin typeface="Verdana" pitchFamily="34" charset="0"/>
                <a:ea typeface="Verdana" pitchFamily="34" charset="0"/>
                <a:cs typeface="Verdana" pitchFamily="34" charset="0"/>
              </a:rPr>
            </a:br>
            <a:endParaRPr lang="en-US" sz="1800" dirty="0" smtClean="0">
              <a:latin typeface="Verdana" pitchFamily="34" charset="0"/>
              <a:ea typeface="Verdana" pitchFamily="34" charset="0"/>
              <a:cs typeface="Verdana" pitchFamily="34" charset="0"/>
            </a:endParaRPr>
          </a:p>
          <a:p>
            <a:pPr algn="l">
              <a:buNone/>
            </a:pPr>
            <a:endParaRPr lang="en-US" dirty="0" smtClean="0"/>
          </a:p>
          <a:p>
            <a:pPr algn="l">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72000"/>
          </a:xfrm>
        </p:spPr>
        <p:txBody>
          <a:bodyPr/>
          <a:lstStyle/>
          <a:p>
            <a:pPr algn="l">
              <a:buAutoNum type="arabicPeriod"/>
            </a:pP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bersifat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konsensuil</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yaitu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terjadi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sejak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adanya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kesepakatan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sedangkan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meminjam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terjadi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sejak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penyerahan</a:t>
            </a:r>
            <a:r>
              <a:rPr lang="en-US" sz="1800" dirty="0" smtClean="0">
                <a:latin typeface="Verdana" pitchFamily="34" charset="0"/>
                <a:ea typeface="Verdana" pitchFamily="34" charset="0"/>
                <a:cs typeface="Verdana" pitchFamily="34" charset="0"/>
              </a:rPr>
              <a:t>.</a:t>
            </a:r>
          </a:p>
          <a:p>
            <a:pPr algn="l">
              <a:buAutoNum type="arabicPeriod"/>
            </a:pPr>
            <a:endParaRPr lang="en-US" sz="1800" dirty="0" smtClean="0">
              <a:latin typeface="Verdana" pitchFamily="34" charset="0"/>
              <a:ea typeface="Verdana" pitchFamily="34" charset="0"/>
              <a:cs typeface="Verdana" pitchFamily="34" charset="0"/>
            </a:endParaRPr>
          </a:p>
          <a:p>
            <a:pPr algn="l">
              <a:buAutoNum type="arabicPeriod"/>
            </a:pPr>
            <a:r>
              <a:rPr lang="en-US" sz="1800" dirty="0" err="1" smtClean="0">
                <a:latin typeface="Verdana" pitchFamily="34" charset="0"/>
                <a:ea typeface="Verdana" pitchFamily="34" charset="0"/>
                <a:cs typeface="Verdana" pitchFamily="34" charset="0"/>
              </a:rPr>
              <a:t>Dalam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penggunaan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harus</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sesuai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dengan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tujuan</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disepakati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sedangkan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dalam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meminjam</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obyeknya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uang</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bebas</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dipergunakan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uangnya</a:t>
            </a:r>
            <a:r>
              <a:rPr lang="en-US" sz="1800" dirty="0" smtClean="0">
                <a:latin typeface="Verdana" pitchFamily="34" charset="0"/>
                <a:ea typeface="Verdana" pitchFamily="34" charset="0"/>
                <a:cs typeface="Verdana" pitchFamily="34" charset="0"/>
              </a:rPr>
              <a:t>.</a:t>
            </a:r>
          </a:p>
          <a:p>
            <a:pPr algn="l">
              <a:buAutoNum type="arabicPeriod"/>
            </a:pPr>
            <a:endParaRPr lang="en-US" sz="1800" dirty="0" smtClean="0">
              <a:latin typeface="Verdana" pitchFamily="34" charset="0"/>
              <a:ea typeface="Verdana" pitchFamily="34" charset="0"/>
              <a:cs typeface="Verdana" pitchFamily="34" charset="0"/>
            </a:endParaRPr>
          </a:p>
          <a:p>
            <a:pPr algn="l">
              <a:buAutoNum type="arabicPeriod"/>
            </a:pP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bisa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dilakukan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dengan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penyerahan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langsung</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cek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maupun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pemindahbukuan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sedangkan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meminjam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adalah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penyerahan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langsung</a:t>
            </a:r>
            <a:r>
              <a:rPr lang="en-US" sz="1800" dirty="0" smtClean="0">
                <a:latin typeface="Verdana" pitchFamily="34" charset="0"/>
                <a:ea typeface="Verdana" pitchFamily="34" charset="0"/>
                <a:cs typeface="Verdana" pitchFamily="34" charset="0"/>
              </a:rPr>
              <a:t>.</a:t>
            </a:r>
          </a:p>
          <a:p>
            <a:pPr algn="l">
              <a:buAutoNum type="arabicPeriod"/>
            </a:pPr>
            <a:endParaRPr lang="en-US" sz="1800" dirty="0" smtClean="0">
              <a:latin typeface="Verdana" pitchFamily="34" charset="0"/>
              <a:ea typeface="Verdana" pitchFamily="34" charset="0"/>
              <a:cs typeface="Verdana" pitchFamily="34" charset="0"/>
            </a:endParaRPr>
          </a:p>
          <a:p>
            <a:pPr algn="l">
              <a:buAutoNum type="arabicPeriod"/>
            </a:pPr>
            <a:r>
              <a:rPr lang="en-US" sz="1800" dirty="0" err="1" smtClean="0">
                <a:latin typeface="Verdana" pitchFamily="34" charset="0"/>
                <a:ea typeface="Verdana" pitchFamily="34" charset="0"/>
                <a:cs typeface="Verdana" pitchFamily="34" charset="0"/>
              </a:rPr>
              <a:t>Dalam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terdapat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pengawasan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kredit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dimana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hal</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ini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tidak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terdapat</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dalam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perjanjian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pinjam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meminjam</a:t>
            </a:r>
            <a:r>
              <a:rPr lang="en-US" sz="1800" dirty="0" smtClean="0">
                <a:latin typeface="Verdana" pitchFamily="34" charset="0"/>
                <a:ea typeface="Verdana" pitchFamily="34" charset="0"/>
                <a:cs typeface="Verdana" pitchFamily="34" charset="0"/>
              </a:rPr>
              <a:t>.</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a:t>
            </a:r>
            <a:r>
              <a:rPr lang="en-US" dirty="0" err="1" smtClean="0"/>
              <a:t>dalam</a:t>
            </a:r>
            <a:r>
              <a:rPr lang="en-US" dirty="0" smtClean="0"/>
              <a:t> </a:t>
            </a:r>
            <a:r>
              <a:rPr lang="en-US" dirty="0" err="1" smtClean="0"/>
              <a:t>Pemberian</a:t>
            </a:r>
            <a:r>
              <a:rPr lang="en-US" dirty="0" smtClean="0"/>
              <a:t> </a:t>
            </a:r>
            <a:r>
              <a:rPr lang="en-US" dirty="0" err="1" smtClean="0"/>
              <a:t>Kredit</a:t>
            </a:r>
            <a:endParaRPr lang="en-US" dirty="0"/>
          </a:p>
        </p:txBody>
      </p:sp>
      <p:sp>
        <p:nvSpPr>
          <p:cNvPr id="3" name="Content Placeholder 2"/>
          <p:cNvSpPr>
            <a:spLocks noGrp="1"/>
          </p:cNvSpPr>
          <p:nvPr>
            <p:ph idx="1"/>
          </p:nvPr>
        </p:nvSpPr>
        <p:spPr>
          <a:xfrm>
            <a:off x="457200" y="2587104"/>
            <a:ext cx="8229600" cy="2746896"/>
          </a:xfrm>
        </p:spPr>
        <p:txBody>
          <a:bodyPr/>
          <a:lstStyle/>
          <a:p>
            <a:pPr algn="l">
              <a:buNone/>
            </a:pPr>
            <a:r>
              <a:rPr lang="en-US" sz="2000" dirty="0" err="1" smtClean="0">
                <a:latin typeface="Verdana" pitchFamily="34" charset="0"/>
                <a:ea typeface="Verdana" pitchFamily="34" charset="0"/>
                <a:cs typeface="Verdana" pitchFamily="34" charset="0"/>
              </a:rPr>
              <a:t>Sebelum</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menyetujui</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pemberian</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kredit</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harus</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menilai</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debitur</a:t>
            </a:r>
            <a:endParaRPr lang="en-US" sz="2000" dirty="0" smtClean="0">
              <a:latin typeface="Verdana" pitchFamily="34" charset="0"/>
              <a:ea typeface="Verdana" pitchFamily="34" charset="0"/>
              <a:cs typeface="Verdana" pitchFamily="34" charset="0"/>
            </a:endParaRPr>
          </a:p>
          <a:p>
            <a:pPr algn="l">
              <a:buNone/>
            </a:pPr>
            <a:r>
              <a:rPr lang="en-US" sz="2000" dirty="0" err="1" smtClean="0">
                <a:latin typeface="Verdana" pitchFamily="34" charset="0"/>
                <a:ea typeface="Verdana" pitchFamily="34" charset="0"/>
                <a:cs typeface="Verdana" pitchFamily="34" charset="0"/>
              </a:rPr>
              <a:t>dengan</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analisa</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sebagai</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berikut</a:t>
            </a:r>
            <a:r>
              <a:rPr lang="en-US" sz="2000" dirty="0" smtClean="0">
                <a:latin typeface="Verdana" pitchFamily="34" charset="0"/>
                <a:ea typeface="Verdana" pitchFamily="34" charset="0"/>
                <a:cs typeface="Verdana" pitchFamily="34" charset="0"/>
              </a:rPr>
              <a:t>:</a:t>
            </a:r>
          </a:p>
          <a:p>
            <a:pPr marL="457200" indent="-457200" algn="l">
              <a:buAutoNum type="alphaLcPeriod"/>
            </a:pPr>
            <a:r>
              <a:rPr lang="en-US" sz="2000" dirty="0" smtClean="0">
                <a:latin typeface="Verdana" pitchFamily="34" charset="0"/>
                <a:ea typeface="Verdana" pitchFamily="34" charset="0"/>
                <a:cs typeface="Verdana" pitchFamily="34" charset="0"/>
              </a:rPr>
              <a:t>Character;</a:t>
            </a:r>
          </a:p>
          <a:p>
            <a:pPr marL="457200" indent="-457200" algn="l">
              <a:buAutoNum type="alphaLcPeriod"/>
            </a:pPr>
            <a:r>
              <a:rPr lang="en-US" sz="2000" dirty="0" smtClean="0">
                <a:latin typeface="Verdana" pitchFamily="34" charset="0"/>
                <a:ea typeface="Verdana" pitchFamily="34" charset="0"/>
                <a:cs typeface="Verdana" pitchFamily="34" charset="0"/>
              </a:rPr>
              <a:t>Capacity;</a:t>
            </a:r>
          </a:p>
          <a:p>
            <a:pPr marL="457200" indent="-457200" algn="l">
              <a:buAutoNum type="alphaLcPeriod"/>
            </a:pPr>
            <a:r>
              <a:rPr lang="en-US" sz="2000" dirty="0" smtClean="0">
                <a:latin typeface="Verdana" pitchFamily="34" charset="0"/>
                <a:ea typeface="Verdana" pitchFamily="34" charset="0"/>
                <a:cs typeface="Verdana" pitchFamily="34" charset="0"/>
              </a:rPr>
              <a:t>Capital;</a:t>
            </a:r>
          </a:p>
          <a:p>
            <a:pPr marL="457200" indent="-457200" algn="l">
              <a:buAutoNum type="alphaLcPeriod"/>
            </a:pPr>
            <a:r>
              <a:rPr lang="en-US" sz="2000" dirty="0" smtClean="0">
                <a:latin typeface="Verdana" pitchFamily="34" charset="0"/>
                <a:ea typeface="Verdana" pitchFamily="34" charset="0"/>
                <a:cs typeface="Verdana" pitchFamily="34" charset="0"/>
              </a:rPr>
              <a:t>Collateral;</a:t>
            </a:r>
          </a:p>
          <a:p>
            <a:pPr marL="457200" indent="-457200" algn="l">
              <a:buAutoNum type="alphaLcPeriod"/>
            </a:pPr>
            <a:r>
              <a:rPr lang="en-US" sz="2000" dirty="0" smtClean="0">
                <a:latin typeface="Verdana" pitchFamily="34" charset="0"/>
                <a:ea typeface="Verdana" pitchFamily="34" charset="0"/>
                <a:cs typeface="Verdana" pitchFamily="34" charset="0"/>
              </a:rPr>
              <a:t>Condition.</a:t>
            </a:r>
            <a:br>
              <a:rPr lang="en-US" sz="2000" dirty="0" smtClean="0">
                <a:latin typeface="Verdana" pitchFamily="34" charset="0"/>
                <a:ea typeface="Verdana" pitchFamily="34" charset="0"/>
                <a:cs typeface="Verdana" pitchFamily="34" charset="0"/>
              </a:rPr>
            </a:br>
            <a:endParaRPr lang="en-US" sz="2000" dirty="0" smtClean="0">
              <a:latin typeface="Verdana" pitchFamily="34" charset="0"/>
              <a:ea typeface="Verdana" pitchFamily="34" charset="0"/>
              <a:cs typeface="Verdana" pitchFamily="34" charset="0"/>
            </a:endParaRPr>
          </a:p>
          <a:p>
            <a:pPr algn="l">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8229600" cy="1143000"/>
          </a:xfrm>
        </p:spPr>
        <p:txBody>
          <a:bodyPr/>
          <a:lstStyle/>
          <a:p>
            <a:r>
              <a:rPr lang="en-US" dirty="0" err="1" smtClean="0">
                <a:latin typeface="Cookies"/>
                <a:cs typeface="Calibri" pitchFamily="34" charset="0"/>
              </a:rPr>
              <a:t>Aspek</a:t>
            </a:r>
            <a:r>
              <a:rPr lang="en-US" dirty="0" smtClean="0">
                <a:latin typeface="Cookies"/>
                <a:cs typeface="Calibri" pitchFamily="34" charset="0"/>
              </a:rPr>
              <a:t> </a:t>
            </a:r>
            <a:r>
              <a:rPr lang="en-US" dirty="0" err="1" smtClean="0">
                <a:latin typeface="Cookies"/>
                <a:cs typeface="Calibri" pitchFamily="34" charset="0"/>
              </a:rPr>
              <a:t>Hukum</a:t>
            </a:r>
            <a:r>
              <a:rPr lang="en-US" dirty="0" smtClean="0">
                <a:latin typeface="Cookies"/>
                <a:cs typeface="Calibri" pitchFamily="34" charset="0"/>
              </a:rPr>
              <a:t> </a:t>
            </a:r>
            <a:r>
              <a:rPr lang="en-US" dirty="0" err="1" smtClean="0">
                <a:latin typeface="Cookies"/>
                <a:cs typeface="Calibri" pitchFamily="34" charset="0"/>
              </a:rPr>
              <a:t>Perbankan</a:t>
            </a:r>
            <a:r>
              <a:rPr lang="en-US" dirty="0" smtClean="0">
                <a:latin typeface="Cookies"/>
                <a:cs typeface="Calibri" pitchFamily="34" charset="0"/>
              </a:rPr>
              <a:t> </a:t>
            </a:r>
            <a:r>
              <a:rPr lang="en-US" dirty="0" err="1" smtClean="0">
                <a:latin typeface="Cookies"/>
                <a:cs typeface="Calibri" pitchFamily="34" charset="0"/>
              </a:rPr>
              <a:t>Syariah</a:t>
            </a:r>
            <a:r>
              <a:rPr lang="id-ID" dirty="0" smtClean="0">
                <a:latin typeface="Calibri" pitchFamily="34" charset="0"/>
                <a:cs typeface="Calibri" pitchFamily="34" charset="0"/>
              </a:rPr>
              <a:t/>
            </a:r>
            <a:br>
              <a:rPr lang="id-ID" dirty="0" smtClean="0">
                <a:latin typeface="Calibri" pitchFamily="34" charset="0"/>
                <a:cs typeface="Calibri" pitchFamily="34" charset="0"/>
              </a:rPr>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dirty="0" err="1" smtClean="0">
                <a:latin typeface="Cookies"/>
              </a:rPr>
              <a:t>Definisi</a:t>
            </a:r>
            <a:r>
              <a:rPr lang="en-US" dirty="0" smtClean="0">
                <a:latin typeface="Cookies"/>
              </a:rPr>
              <a:t> </a:t>
            </a:r>
            <a:r>
              <a:rPr lang="en-US" dirty="0" err="1" smtClean="0">
                <a:latin typeface="Cookies"/>
              </a:rPr>
              <a:t>Perbankan</a:t>
            </a:r>
            <a:r>
              <a:rPr lang="en-US" dirty="0" smtClean="0">
                <a:latin typeface="Cookies"/>
              </a:rPr>
              <a:t> </a:t>
            </a:r>
            <a:r>
              <a:rPr lang="en-US" dirty="0" err="1" smtClean="0">
                <a:latin typeface="Cookies"/>
              </a:rPr>
              <a:t>Syariah</a:t>
            </a:r>
            <a:endParaRPr lang="en-US" dirty="0">
              <a:latin typeface="Cookies"/>
            </a:endParaRPr>
          </a:p>
        </p:txBody>
      </p:sp>
      <p:sp>
        <p:nvSpPr>
          <p:cNvPr id="3" name="Content Placeholder 2"/>
          <p:cNvSpPr>
            <a:spLocks noGrp="1"/>
          </p:cNvSpPr>
          <p:nvPr>
            <p:ph idx="1"/>
          </p:nvPr>
        </p:nvSpPr>
        <p:spPr>
          <a:xfrm>
            <a:off x="457200" y="2667000"/>
            <a:ext cx="8229600" cy="3280296"/>
          </a:xfrm>
        </p:spPr>
        <p:txBody>
          <a:bodyPr/>
          <a:lstStyle/>
          <a:p>
            <a:pPr algn="l">
              <a:buNone/>
            </a:pP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Dalam</a:t>
            </a:r>
            <a:r>
              <a:rPr lang="en-US" sz="1800" dirty="0" smtClean="0">
                <a:latin typeface="Verdana" pitchFamily="34" charset="0"/>
                <a:ea typeface="Verdana" pitchFamily="34" charset="0"/>
                <a:cs typeface="Verdana" pitchFamily="34" charset="0"/>
              </a:rPr>
              <a:t> UU No 7 </a:t>
            </a:r>
            <a:r>
              <a:rPr lang="en-US" sz="1800" dirty="0" err="1" smtClean="0">
                <a:latin typeface="Verdana" pitchFamily="34" charset="0"/>
                <a:ea typeface="Verdana" pitchFamily="34" charset="0"/>
                <a:cs typeface="Verdana" pitchFamily="34" charset="0"/>
              </a:rPr>
              <a:t>Tahun</a:t>
            </a:r>
            <a:r>
              <a:rPr lang="en-US" sz="1800" dirty="0" smtClean="0">
                <a:latin typeface="Verdana" pitchFamily="34" charset="0"/>
                <a:ea typeface="Verdana" pitchFamily="34" charset="0"/>
                <a:cs typeface="Verdana" pitchFamily="34" charset="0"/>
              </a:rPr>
              <a:t> 1992 </a:t>
            </a:r>
            <a:r>
              <a:rPr lang="en-US" sz="1800" dirty="0" err="1" smtClean="0">
                <a:latin typeface="Verdana" pitchFamily="34" charset="0"/>
                <a:ea typeface="Verdana" pitchFamily="34" charset="0"/>
                <a:cs typeface="Verdana" pitchFamily="34" charset="0"/>
              </a:rPr>
              <a:t>itu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keberadaan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perbankan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syariah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dipahami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sebagai</a:t>
            </a:r>
            <a:r>
              <a:rPr lang="en-US" sz="1800" dirty="0" smtClean="0">
                <a:latin typeface="Verdana" pitchFamily="34" charset="0"/>
                <a:ea typeface="Verdana" pitchFamily="34" charset="0"/>
                <a:cs typeface="Verdana" pitchFamily="34" charset="0"/>
              </a:rPr>
              <a:t> bank </a:t>
            </a:r>
            <a:r>
              <a:rPr lang="en-US" sz="1800" dirty="0" err="1" smtClean="0">
                <a:latin typeface="Verdana" pitchFamily="34" charset="0"/>
                <a:ea typeface="Verdana" pitchFamily="34" charset="0"/>
                <a:cs typeface="Verdana" pitchFamily="34" charset="0"/>
              </a:rPr>
              <a:t>bagi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hasil</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serta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perbankan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syariah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harus</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tunduk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kepada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peraturan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perbankan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umum</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biasa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kita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sebut</a:t>
            </a:r>
            <a:r>
              <a:rPr lang="en-US" sz="1800" dirty="0" smtClean="0">
                <a:latin typeface="Verdana" pitchFamily="34" charset="0"/>
                <a:ea typeface="Verdana" pitchFamily="34" charset="0"/>
                <a:cs typeface="Verdana" pitchFamily="34" charset="0"/>
              </a:rPr>
              <a:t> bank </a:t>
            </a:r>
            <a:r>
              <a:rPr lang="en-US" sz="1800" dirty="0" err="1" smtClean="0">
                <a:latin typeface="Verdana" pitchFamily="34" charset="0"/>
                <a:ea typeface="Verdana" pitchFamily="34" charset="0"/>
                <a:cs typeface="Verdana" pitchFamily="34" charset="0"/>
              </a:rPr>
              <a:t>konvensional</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Namun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setelah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adanya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revisi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terhadap</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paraturan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perundang-undangan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perbankan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yaitu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munculnya</a:t>
            </a:r>
            <a:r>
              <a:rPr lang="en-US" sz="1800" dirty="0" smtClean="0">
                <a:latin typeface="Verdana" pitchFamily="34" charset="0"/>
                <a:ea typeface="Verdana" pitchFamily="34" charset="0"/>
                <a:cs typeface="Verdana" pitchFamily="34" charset="0"/>
              </a:rPr>
              <a:t> UU No. 10 </a:t>
            </a:r>
            <a:r>
              <a:rPr lang="en-US" sz="1800" dirty="0" err="1" smtClean="0">
                <a:latin typeface="Verdana" pitchFamily="34" charset="0"/>
                <a:ea typeface="Verdana" pitchFamily="34" charset="0"/>
                <a:cs typeface="Verdana" pitchFamily="34" charset="0"/>
              </a:rPr>
              <a:t>tahun</a:t>
            </a:r>
            <a:r>
              <a:rPr lang="en-US" sz="1800" dirty="0" smtClean="0">
                <a:latin typeface="Verdana" pitchFamily="34" charset="0"/>
                <a:ea typeface="Verdana" pitchFamily="34" charset="0"/>
                <a:cs typeface="Verdana" pitchFamily="34" charset="0"/>
              </a:rPr>
              <a:t> 1998 </a:t>
            </a:r>
            <a:r>
              <a:rPr lang="en-US" sz="1800" dirty="0" err="1" smtClean="0">
                <a:latin typeface="Verdana" pitchFamily="34" charset="0"/>
                <a:ea typeface="Verdana" pitchFamily="34" charset="0"/>
                <a:cs typeface="Verdana" pitchFamily="34" charset="0"/>
              </a:rPr>
              <a:t>tentang</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Perubahan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terhadap</a:t>
            </a:r>
            <a:r>
              <a:rPr lang="en-US" sz="1800" dirty="0" smtClean="0">
                <a:latin typeface="Verdana" pitchFamily="34" charset="0"/>
                <a:ea typeface="Verdana" pitchFamily="34" charset="0"/>
                <a:cs typeface="Verdana" pitchFamily="34" charset="0"/>
              </a:rPr>
              <a:t> UU No. 7 </a:t>
            </a:r>
            <a:r>
              <a:rPr lang="en-US" sz="1800" dirty="0" err="1" smtClean="0">
                <a:latin typeface="Verdana" pitchFamily="34" charset="0"/>
                <a:ea typeface="Verdana" pitchFamily="34" charset="0"/>
                <a:cs typeface="Verdana" pitchFamily="34" charset="0"/>
              </a:rPr>
              <a:t>tahun</a:t>
            </a:r>
            <a:r>
              <a:rPr lang="en-US" sz="1800" dirty="0" smtClean="0">
                <a:latin typeface="Verdana" pitchFamily="34" charset="0"/>
                <a:ea typeface="Verdana" pitchFamily="34" charset="0"/>
                <a:cs typeface="Verdana" pitchFamily="34" charset="0"/>
              </a:rPr>
              <a:t> 1992 </a:t>
            </a:r>
            <a:r>
              <a:rPr lang="en-US" sz="1800" dirty="0" err="1" smtClean="0">
                <a:latin typeface="Verdana" pitchFamily="34" charset="0"/>
                <a:ea typeface="Verdana" pitchFamily="34" charset="0"/>
                <a:cs typeface="Verdana" pitchFamily="34" charset="0"/>
              </a:rPr>
              <a:t>tentang</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Perbankan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disebutkan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bahwa</a:t>
            </a:r>
            <a:r>
              <a:rPr lang="en-US" sz="1800" dirty="0" smtClean="0">
                <a:latin typeface="Verdana" pitchFamily="34" charset="0"/>
                <a:ea typeface="Verdana" pitchFamily="34" charset="0"/>
                <a:cs typeface="Verdana" pitchFamily="34" charset="0"/>
              </a:rPr>
              <a:t> Bank </a:t>
            </a:r>
            <a:r>
              <a:rPr lang="en-US" sz="1800" dirty="0" err="1" smtClean="0">
                <a:latin typeface="Verdana" pitchFamily="34" charset="0"/>
                <a:ea typeface="Verdana" pitchFamily="34" charset="0"/>
                <a:cs typeface="Verdana" pitchFamily="34" charset="0"/>
              </a:rPr>
              <a:t>Syariah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adalah</a:t>
            </a:r>
            <a:r>
              <a:rPr lang="en-US" sz="1800" dirty="0" smtClean="0">
                <a:latin typeface="Verdana" pitchFamily="34" charset="0"/>
                <a:ea typeface="Verdana" pitchFamily="34" charset="0"/>
                <a:cs typeface="Verdana" pitchFamily="34" charset="0"/>
              </a:rPr>
              <a:t> Bank </a:t>
            </a:r>
            <a:r>
              <a:rPr lang="en-US" sz="1800" dirty="0" err="1" smtClean="0">
                <a:latin typeface="Verdana" pitchFamily="34" charset="0"/>
                <a:ea typeface="Verdana" pitchFamily="34" charset="0"/>
                <a:cs typeface="Verdana" pitchFamily="34" charset="0"/>
              </a:rPr>
              <a:t>Umum</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melaksanakan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kegiatan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usaha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berdasarkan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prinsip</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syariah</a:t>
            </a:r>
            <a:r>
              <a:rPr lang="en-US" sz="1800" dirty="0" smtClean="0">
                <a:latin typeface="Verdana" pitchFamily="34" charset="0"/>
                <a:ea typeface="Verdana" pitchFamily="34" charset="0"/>
                <a:cs typeface="Verdana" pitchFamily="34" charset="0"/>
              </a:rPr>
              <a:t> yang </a:t>
            </a:r>
            <a:r>
              <a:rPr lang="en-US" sz="1800" dirty="0" err="1" smtClean="0">
                <a:latin typeface="Verdana" pitchFamily="34" charset="0"/>
                <a:ea typeface="Verdana" pitchFamily="34" charset="0"/>
                <a:cs typeface="Verdana" pitchFamily="34" charset="0"/>
              </a:rPr>
              <a:t>dalam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kegiatannya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memberikan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jasa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dalam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lalu</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lintas</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pembayaran</a:t>
            </a:r>
            <a:r>
              <a:rPr lang="en-US" sz="1800" dirty="0" smtClean="0">
                <a:latin typeface="Verdana" pitchFamily="34" charset="0"/>
                <a:ea typeface="Verdana" pitchFamily="34" charset="0"/>
                <a:cs typeface="Verdana" pitchFamily="34" charset="0"/>
              </a:rPr>
              <a:t>.</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648200"/>
          </a:xfrm>
        </p:spPr>
        <p:txBody>
          <a:bodyPr/>
          <a:lstStyle/>
          <a:p>
            <a:pPr>
              <a:buNone/>
            </a:pPr>
            <a:r>
              <a:rPr lang="en-US" sz="2400" b="1" dirty="0" smtClean="0">
                <a:latin typeface="Verdana" pitchFamily="34" charset="0"/>
                <a:ea typeface="Verdana" pitchFamily="34" charset="0"/>
                <a:cs typeface="Verdana" pitchFamily="34" charset="0"/>
              </a:rPr>
              <a:t>Bank </a:t>
            </a:r>
            <a:r>
              <a:rPr lang="en-US" sz="2400" b="1" dirty="0" err="1" smtClean="0">
                <a:latin typeface="Verdana" pitchFamily="34" charset="0"/>
                <a:ea typeface="Verdana" pitchFamily="34" charset="0"/>
                <a:cs typeface="Verdana" pitchFamily="34" charset="0"/>
              </a:rPr>
              <a:t>Syariah</a:t>
            </a:r>
            <a:r>
              <a:rPr lang="en-US" sz="2400" b="1" dirty="0" smtClean="0">
                <a:latin typeface="Verdana" pitchFamily="34" charset="0"/>
                <a:ea typeface="Verdana" pitchFamily="34" charset="0"/>
                <a:cs typeface="Verdana" pitchFamily="34" charset="0"/>
              </a:rPr>
              <a:t> </a:t>
            </a:r>
          </a:p>
          <a:p>
            <a:pPr>
              <a:buNone/>
            </a:pPr>
            <a:r>
              <a:rPr lang="en-US" sz="2400" b="1" dirty="0" err="1" smtClean="0">
                <a:latin typeface="Verdana" pitchFamily="34" charset="0"/>
                <a:ea typeface="Verdana" pitchFamily="34" charset="0"/>
                <a:cs typeface="Verdana" pitchFamily="34" charset="0"/>
              </a:rPr>
              <a:t>terdiri</a:t>
            </a:r>
            <a:r>
              <a:rPr lang="en-US" sz="2400" b="1" dirty="0" smtClean="0">
                <a:latin typeface="Verdana" pitchFamily="34" charset="0"/>
                <a:ea typeface="Verdana" pitchFamily="34" charset="0"/>
                <a:cs typeface="Verdana" pitchFamily="34" charset="0"/>
              </a:rPr>
              <a:t> </a:t>
            </a:r>
            <a:r>
              <a:rPr lang="en-US" sz="2400" b="1" dirty="0" err="1" smtClean="0">
                <a:latin typeface="Verdana" pitchFamily="34" charset="0"/>
                <a:ea typeface="Verdana" pitchFamily="34" charset="0"/>
                <a:cs typeface="Verdana" pitchFamily="34" charset="0"/>
              </a:rPr>
              <a:t>atas</a:t>
            </a:r>
            <a:r>
              <a:rPr lang="en-US" sz="2400" b="1" dirty="0" smtClean="0">
                <a:latin typeface="Verdana" pitchFamily="34" charset="0"/>
                <a:ea typeface="Verdana" pitchFamily="34" charset="0"/>
                <a:cs typeface="Verdana" pitchFamily="34" charset="0"/>
              </a:rPr>
              <a:t> 3 </a:t>
            </a:r>
            <a:r>
              <a:rPr lang="en-US" sz="2400" b="1" dirty="0" err="1" smtClean="0">
                <a:latin typeface="Verdana" pitchFamily="34" charset="0"/>
                <a:ea typeface="Verdana" pitchFamily="34" charset="0"/>
                <a:cs typeface="Verdana" pitchFamily="34" charset="0"/>
              </a:rPr>
              <a:t>prinsip</a:t>
            </a:r>
            <a:r>
              <a:rPr lang="en-US" sz="2400" b="1" dirty="0" smtClean="0">
                <a:latin typeface="Verdana" pitchFamily="34" charset="0"/>
                <a:ea typeface="Verdana" pitchFamily="34" charset="0"/>
                <a:cs typeface="Verdana" pitchFamily="34" charset="0"/>
              </a:rPr>
              <a:t> </a:t>
            </a:r>
            <a:r>
              <a:rPr lang="en-US" sz="2400" b="1" dirty="0" err="1" smtClean="0">
                <a:latin typeface="Verdana" pitchFamily="34" charset="0"/>
                <a:ea typeface="Verdana" pitchFamily="34" charset="0"/>
                <a:cs typeface="Verdana" pitchFamily="34" charset="0"/>
              </a:rPr>
              <a:t>yaitu</a:t>
            </a:r>
            <a:r>
              <a:rPr lang="en-US" sz="2400" b="1" dirty="0" smtClean="0">
                <a:latin typeface="Verdana" pitchFamily="34" charset="0"/>
                <a:ea typeface="Verdana" pitchFamily="34" charset="0"/>
                <a:cs typeface="Verdana" pitchFamily="34" charset="0"/>
              </a:rPr>
              <a:t>:</a:t>
            </a:r>
          </a:p>
          <a:p>
            <a:pPr algn="l">
              <a:buNone/>
            </a:pPr>
            <a:endParaRPr lang="en-US" dirty="0"/>
          </a:p>
        </p:txBody>
      </p:sp>
      <p:sp>
        <p:nvSpPr>
          <p:cNvPr id="4" name="Folded Corner 3"/>
          <p:cNvSpPr/>
          <p:nvPr/>
        </p:nvSpPr>
        <p:spPr>
          <a:xfrm>
            <a:off x="1066800" y="3581400"/>
            <a:ext cx="1676400" cy="1219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Prinsip</a:t>
            </a:r>
            <a:r>
              <a:rPr lang="en-US" dirty="0" smtClean="0"/>
              <a:t> </a:t>
            </a:r>
            <a:r>
              <a:rPr lang="en-US" dirty="0" err="1" smtClean="0"/>
              <a:t>Keadilan</a:t>
            </a:r>
            <a:endParaRPr lang="en-US" dirty="0"/>
          </a:p>
        </p:txBody>
      </p:sp>
      <p:sp>
        <p:nvSpPr>
          <p:cNvPr id="5" name="Folded Corner 4"/>
          <p:cNvSpPr/>
          <p:nvPr/>
        </p:nvSpPr>
        <p:spPr>
          <a:xfrm>
            <a:off x="3657600" y="3581400"/>
            <a:ext cx="1752600" cy="1219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Prinsip</a:t>
            </a:r>
            <a:r>
              <a:rPr lang="en-US" dirty="0" smtClean="0"/>
              <a:t> </a:t>
            </a:r>
            <a:r>
              <a:rPr lang="en-US" dirty="0" err="1" smtClean="0"/>
              <a:t>Kesederajatan</a:t>
            </a:r>
            <a:endParaRPr lang="en-US" dirty="0"/>
          </a:p>
        </p:txBody>
      </p:sp>
      <p:sp>
        <p:nvSpPr>
          <p:cNvPr id="6" name="Folded Corner 5"/>
          <p:cNvSpPr/>
          <p:nvPr/>
        </p:nvSpPr>
        <p:spPr>
          <a:xfrm>
            <a:off x="6400800" y="3581400"/>
            <a:ext cx="1600200" cy="1219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Prinsip</a:t>
            </a:r>
            <a:r>
              <a:rPr lang="en-US" dirty="0" smtClean="0"/>
              <a:t> </a:t>
            </a:r>
            <a:r>
              <a:rPr lang="en-US" dirty="0" err="1" smtClean="0"/>
              <a:t>Ketentraman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71546"/>
            <a:ext cx="8229600" cy="1357322"/>
          </a:xfrm>
        </p:spPr>
        <p:txBody>
          <a:bodyPr/>
          <a:lstStyle/>
          <a:p>
            <a:r>
              <a:rPr lang="id-ID" sz="4800" dirty="0" smtClean="0">
                <a:latin typeface="MadScience" pitchFamily="2" charset="0"/>
              </a:rPr>
              <a:t>RPKPS</a:t>
            </a:r>
            <a:endParaRPr lang="id-ID" sz="4800" dirty="0">
              <a:latin typeface="MadScience" pitchFamily="2" charset="0"/>
            </a:endParaRPr>
          </a:p>
        </p:txBody>
      </p:sp>
      <p:sp>
        <p:nvSpPr>
          <p:cNvPr id="3" name="Content Placeholder 2"/>
          <p:cNvSpPr>
            <a:spLocks noGrp="1"/>
          </p:cNvSpPr>
          <p:nvPr>
            <p:ph idx="1"/>
          </p:nvPr>
        </p:nvSpPr>
        <p:spPr>
          <a:xfrm>
            <a:off x="457200" y="2357430"/>
            <a:ext cx="8229600" cy="3786214"/>
          </a:xfrm>
        </p:spPr>
        <p:txBody>
          <a:bodyPr/>
          <a:lstStyle/>
          <a:p>
            <a:pPr marL="514350" indent="-514350" algn="l">
              <a:buFont typeface="+mj-lt"/>
              <a:buAutoNum type="arabicPeriod"/>
            </a:pPr>
            <a:r>
              <a:rPr lang="id-ID" sz="2400" dirty="0" smtClean="0">
                <a:solidFill>
                  <a:schemeClr val="tx1"/>
                </a:solidFill>
                <a:latin typeface="Calibri" pitchFamily="34" charset="0"/>
                <a:cs typeface="Calibri" pitchFamily="34" charset="0"/>
              </a:rPr>
              <a:t>Pengaturan Perbankan</a:t>
            </a:r>
          </a:p>
          <a:p>
            <a:pPr marL="514350" indent="-514350" algn="l">
              <a:buFont typeface="+mj-lt"/>
              <a:buAutoNum type="arabicPeriod"/>
            </a:pPr>
            <a:r>
              <a:rPr lang="id-ID" sz="2400" dirty="0" smtClean="0">
                <a:solidFill>
                  <a:schemeClr val="tx1"/>
                </a:solidFill>
                <a:latin typeface="Calibri" pitchFamily="34" charset="0"/>
                <a:cs typeface="Calibri" pitchFamily="34" charset="0"/>
              </a:rPr>
              <a:t>Jenis-jenis Bank</a:t>
            </a:r>
          </a:p>
          <a:p>
            <a:pPr marL="514350" indent="-514350" algn="l">
              <a:buFont typeface="+mj-lt"/>
              <a:buAutoNum type="arabicPeriod"/>
            </a:pPr>
            <a:r>
              <a:rPr lang="id-ID" sz="2400" dirty="0" smtClean="0">
                <a:solidFill>
                  <a:schemeClr val="tx1"/>
                </a:solidFill>
                <a:latin typeface="Calibri" pitchFamily="34" charset="0"/>
                <a:cs typeface="Calibri" pitchFamily="34" charset="0"/>
              </a:rPr>
              <a:t>Pendirian dan Likuidasi Bank</a:t>
            </a:r>
          </a:p>
          <a:p>
            <a:pPr marL="514350" indent="-514350" algn="l">
              <a:buFont typeface="+mj-lt"/>
              <a:buAutoNum type="arabicPeriod"/>
            </a:pPr>
            <a:r>
              <a:rPr lang="id-ID" sz="2400" dirty="0" smtClean="0">
                <a:solidFill>
                  <a:schemeClr val="tx1"/>
                </a:solidFill>
                <a:latin typeface="Calibri" pitchFamily="34" charset="0"/>
                <a:cs typeface="Calibri" pitchFamily="34" charset="0"/>
              </a:rPr>
              <a:t>Kegiatan Usaha Bank</a:t>
            </a:r>
          </a:p>
          <a:p>
            <a:pPr marL="514350" indent="-514350" algn="l">
              <a:buFont typeface="+mj-lt"/>
              <a:buAutoNum type="arabicPeriod"/>
            </a:pPr>
            <a:r>
              <a:rPr lang="id-ID" sz="2400" dirty="0" smtClean="0">
                <a:solidFill>
                  <a:schemeClr val="tx1"/>
                </a:solidFill>
                <a:latin typeface="Calibri" pitchFamily="34" charset="0"/>
                <a:cs typeface="Calibri" pitchFamily="34" charset="0"/>
              </a:rPr>
              <a:t>Aspek Hukum Perkreditan</a:t>
            </a:r>
          </a:p>
          <a:p>
            <a:pPr marL="514350" indent="-514350" algn="l">
              <a:buFont typeface="+mj-lt"/>
              <a:buAutoNum type="arabicPeriod"/>
            </a:pPr>
            <a:r>
              <a:rPr lang="id-ID" sz="2400" dirty="0" smtClean="0">
                <a:solidFill>
                  <a:schemeClr val="tx1"/>
                </a:solidFill>
                <a:latin typeface="Calibri" pitchFamily="34" charset="0"/>
                <a:cs typeface="Calibri" pitchFamily="34" charset="0"/>
              </a:rPr>
              <a:t>Aspek Hukum Perbankan Syariah</a:t>
            </a:r>
          </a:p>
          <a:p>
            <a:pPr marL="514350" indent="-514350" algn="l">
              <a:buFont typeface="+mj-lt"/>
              <a:buAutoNum type="arabicPeriod"/>
            </a:pPr>
            <a:r>
              <a:rPr lang="id-ID" sz="2400" dirty="0" smtClean="0">
                <a:solidFill>
                  <a:schemeClr val="tx1"/>
                </a:solidFill>
                <a:latin typeface="Calibri" pitchFamily="34" charset="0"/>
                <a:cs typeface="Calibri" pitchFamily="34" charset="0"/>
              </a:rPr>
              <a:t>Aspek Hukum Kebanksentralan (Bank Indonesia)</a:t>
            </a:r>
          </a:p>
          <a:p>
            <a:pPr marL="514350" indent="-514350" algn="l">
              <a:buFont typeface="+mj-lt"/>
              <a:buAutoNum type="arabicPeriod"/>
            </a:pPr>
            <a:r>
              <a:rPr lang="id-ID" sz="2400" dirty="0" smtClean="0">
                <a:solidFill>
                  <a:schemeClr val="tx1"/>
                </a:solidFill>
                <a:latin typeface="Calibri" pitchFamily="34" charset="0"/>
                <a:cs typeface="Calibri" pitchFamily="34" charset="0"/>
              </a:rPr>
              <a:t>Otoritas Jasa Keuangan</a:t>
            </a:r>
          </a:p>
          <a:p>
            <a:pPr marL="514350" indent="-514350" algn="l">
              <a:buFont typeface="+mj-lt"/>
              <a:buAutoNum type="arabicPeriod"/>
            </a:pPr>
            <a:endParaRPr lang="id-ID" sz="2400" dirty="0" smtClean="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ookies" pitchFamily="2" charset="0"/>
                <a:cs typeface="Calibri" pitchFamily="34" charset="0"/>
              </a:rPr>
              <a:t>Aspek Hukum Perbankan Syariah</a:t>
            </a:r>
            <a:endParaRPr lang="id-ID" dirty="0">
              <a:latin typeface="Cookies"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1099702"/>
              </p:ext>
            </p:extLst>
          </p:nvPr>
        </p:nvGraphicFramePr>
        <p:xfrm>
          <a:off x="467544" y="3068960"/>
          <a:ext cx="8229600" cy="3590122"/>
        </p:xfrm>
        <a:graphic>
          <a:graphicData uri="http://schemas.openxmlformats.org/drawingml/2006/table">
            <a:tbl>
              <a:tblPr firstRow="1" firstCol="1" bandRow="1">
                <a:tableStyleId>{5C22544A-7EE6-4342-B048-85BDC9FD1C3A}</a:tableStyleId>
              </a:tblPr>
              <a:tblGrid>
                <a:gridCol w="4114800"/>
                <a:gridCol w="4114800"/>
              </a:tblGrid>
              <a:tr h="3590122">
                <a:tc>
                  <a:txBody>
                    <a:bodyPr/>
                    <a:lstStyle/>
                    <a:p>
                      <a:pPr>
                        <a:lnSpc>
                          <a:spcPct val="115000"/>
                        </a:lnSpc>
                      </a:pPr>
                      <a:r>
                        <a:rPr lang="en-US" sz="1400" u="none" dirty="0">
                          <a:solidFill>
                            <a:schemeClr val="tx1"/>
                          </a:solidFill>
                          <a:effectLst/>
                        </a:rPr>
                        <a:t>Bank Islam</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a:solidFill>
                            <a:schemeClr val="tx1"/>
                          </a:solidFill>
                          <a:effectLst/>
                        </a:rPr>
                        <a:t>Melakukan</a:t>
                      </a:r>
                      <a:r>
                        <a:rPr lang="en-US" sz="1400" u="none" dirty="0">
                          <a:solidFill>
                            <a:schemeClr val="tx1"/>
                          </a:solidFill>
                          <a:effectLst/>
                        </a:rPr>
                        <a:t> </a:t>
                      </a:r>
                      <a:r>
                        <a:rPr lang="en-US" sz="1400" u="none" dirty="0" err="1">
                          <a:solidFill>
                            <a:schemeClr val="tx1"/>
                          </a:solidFill>
                          <a:effectLst/>
                        </a:rPr>
                        <a:t>hanya</a:t>
                      </a:r>
                      <a:r>
                        <a:rPr lang="en-US" sz="1400" u="none" dirty="0">
                          <a:solidFill>
                            <a:schemeClr val="tx1"/>
                          </a:solidFill>
                          <a:effectLst/>
                        </a:rPr>
                        <a:t> </a:t>
                      </a:r>
                      <a:r>
                        <a:rPr lang="en-US" sz="1400" u="none" dirty="0" err="1">
                          <a:solidFill>
                            <a:schemeClr val="tx1"/>
                          </a:solidFill>
                          <a:effectLst/>
                        </a:rPr>
                        <a:t>investasi</a:t>
                      </a:r>
                      <a:r>
                        <a:rPr lang="en-US" sz="1400" u="none" dirty="0">
                          <a:solidFill>
                            <a:schemeClr val="tx1"/>
                          </a:solidFill>
                          <a:effectLst/>
                        </a:rPr>
                        <a:t> yang </a:t>
                      </a:r>
                      <a:r>
                        <a:rPr lang="en-US" sz="1400" u="none" dirty="0" err="1" smtClean="0">
                          <a:solidFill>
                            <a:schemeClr val="tx1"/>
                          </a:solidFill>
                          <a:effectLst/>
                        </a:rPr>
                        <a:t>hala</a:t>
                      </a:r>
                      <a:r>
                        <a:rPr lang="id-ID" sz="1400" u="none" dirty="0" smtClean="0">
                          <a:solidFill>
                            <a:schemeClr val="tx1"/>
                          </a:solidFill>
                          <a:effectLst/>
                        </a:rPr>
                        <a:t>l</a:t>
                      </a:r>
                      <a:r>
                        <a:rPr lang="id-ID" sz="1400" u="none" baseline="0" dirty="0" smtClean="0">
                          <a:solidFill>
                            <a:schemeClr val="tx1"/>
                          </a:solidFill>
                          <a:effectLst/>
                        </a:rPr>
                        <a:t> </a:t>
                      </a:r>
                      <a:r>
                        <a:rPr lang="en-US" sz="1400" u="none" dirty="0" smtClean="0">
                          <a:solidFill>
                            <a:schemeClr val="tx1"/>
                          </a:solidFill>
                          <a:effectLst/>
                        </a:rPr>
                        <a:t> </a:t>
                      </a:r>
                      <a:r>
                        <a:rPr lang="en-US" sz="1400" u="none" dirty="0" err="1">
                          <a:solidFill>
                            <a:schemeClr val="tx1"/>
                          </a:solidFill>
                          <a:effectLst/>
                        </a:rPr>
                        <a:t>menurut</a:t>
                      </a:r>
                      <a:r>
                        <a:rPr lang="en-US" sz="1400" u="none" dirty="0">
                          <a:solidFill>
                            <a:schemeClr val="tx1"/>
                          </a:solidFill>
                          <a:effectLst/>
                        </a:rPr>
                        <a:t> </a:t>
                      </a:r>
                      <a:r>
                        <a:rPr lang="en-US" sz="1400" u="none" dirty="0" err="1">
                          <a:solidFill>
                            <a:schemeClr val="tx1"/>
                          </a:solidFill>
                          <a:effectLst/>
                        </a:rPr>
                        <a:t>hukum</a:t>
                      </a:r>
                      <a:r>
                        <a:rPr lang="en-US" sz="1400" u="none" dirty="0">
                          <a:solidFill>
                            <a:schemeClr val="tx1"/>
                          </a:solidFill>
                          <a:effectLst/>
                        </a:rPr>
                        <a:t> Islam</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a:solidFill>
                            <a:schemeClr val="tx1"/>
                          </a:solidFill>
                          <a:effectLst/>
                        </a:rPr>
                        <a:t>Memakai</a:t>
                      </a:r>
                      <a:r>
                        <a:rPr lang="en-US" sz="1400" u="none" dirty="0">
                          <a:solidFill>
                            <a:schemeClr val="tx1"/>
                          </a:solidFill>
                          <a:effectLst/>
                        </a:rPr>
                        <a:t> </a:t>
                      </a:r>
                      <a:r>
                        <a:rPr lang="en-US" sz="1400" u="none" dirty="0" err="1">
                          <a:solidFill>
                            <a:schemeClr val="tx1"/>
                          </a:solidFill>
                          <a:effectLst/>
                        </a:rPr>
                        <a:t>prinsip</a:t>
                      </a:r>
                      <a:r>
                        <a:rPr lang="en-US" sz="1400" u="none" dirty="0">
                          <a:solidFill>
                            <a:schemeClr val="tx1"/>
                          </a:solidFill>
                          <a:effectLst/>
                        </a:rPr>
                        <a:t> </a:t>
                      </a:r>
                      <a:r>
                        <a:rPr lang="en-US" sz="1400" u="none" dirty="0" err="1">
                          <a:solidFill>
                            <a:schemeClr val="tx1"/>
                          </a:solidFill>
                          <a:effectLst/>
                        </a:rPr>
                        <a:t>bagi</a:t>
                      </a:r>
                      <a:r>
                        <a:rPr lang="en-US" sz="1400" u="none" dirty="0">
                          <a:solidFill>
                            <a:schemeClr val="tx1"/>
                          </a:solidFill>
                          <a:effectLst/>
                        </a:rPr>
                        <a:t> </a:t>
                      </a:r>
                      <a:r>
                        <a:rPr lang="en-US" sz="1400" u="none" dirty="0" err="1">
                          <a:solidFill>
                            <a:schemeClr val="tx1"/>
                          </a:solidFill>
                          <a:effectLst/>
                        </a:rPr>
                        <a:t>hasil</a:t>
                      </a:r>
                      <a:r>
                        <a:rPr lang="en-US" sz="1400" u="none" dirty="0">
                          <a:solidFill>
                            <a:schemeClr val="tx1"/>
                          </a:solidFill>
                          <a:effectLst/>
                        </a:rPr>
                        <a:t>, </a:t>
                      </a:r>
                      <a:r>
                        <a:rPr lang="en-US" sz="1400" u="none" dirty="0" err="1">
                          <a:solidFill>
                            <a:schemeClr val="tx1"/>
                          </a:solidFill>
                          <a:effectLst/>
                        </a:rPr>
                        <a:t>jual-beli</a:t>
                      </a:r>
                      <a:r>
                        <a:rPr lang="en-US" sz="1400" u="none" dirty="0">
                          <a:solidFill>
                            <a:schemeClr val="tx1"/>
                          </a:solidFill>
                          <a:effectLst/>
                        </a:rPr>
                        <a:t>, </a:t>
                      </a:r>
                      <a:r>
                        <a:rPr lang="en-US" sz="1400" u="none" dirty="0" err="1">
                          <a:solidFill>
                            <a:schemeClr val="tx1"/>
                          </a:solidFill>
                          <a:effectLst/>
                        </a:rPr>
                        <a:t>dan</a:t>
                      </a:r>
                      <a:r>
                        <a:rPr lang="en-US" sz="1400" u="none" dirty="0">
                          <a:solidFill>
                            <a:schemeClr val="tx1"/>
                          </a:solidFill>
                          <a:effectLst/>
                        </a:rPr>
                        <a:t> </a:t>
                      </a:r>
                      <a:r>
                        <a:rPr lang="en-US" sz="1400" u="none" dirty="0" err="1">
                          <a:solidFill>
                            <a:schemeClr val="tx1"/>
                          </a:solidFill>
                          <a:effectLst/>
                        </a:rPr>
                        <a:t>sewa</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a:solidFill>
                            <a:schemeClr val="tx1"/>
                          </a:solidFill>
                          <a:effectLst/>
                        </a:rPr>
                        <a:t>Berorientasi</a:t>
                      </a:r>
                      <a:r>
                        <a:rPr lang="en-US" sz="1400" u="none" dirty="0">
                          <a:solidFill>
                            <a:schemeClr val="tx1"/>
                          </a:solidFill>
                          <a:effectLst/>
                        </a:rPr>
                        <a:t> </a:t>
                      </a:r>
                      <a:r>
                        <a:rPr lang="en-US" sz="1400" u="none" dirty="0" err="1">
                          <a:solidFill>
                            <a:schemeClr val="tx1"/>
                          </a:solidFill>
                          <a:effectLst/>
                        </a:rPr>
                        <a:t>keuntungan</a:t>
                      </a:r>
                      <a:r>
                        <a:rPr lang="en-US" sz="1400" u="none" dirty="0">
                          <a:solidFill>
                            <a:schemeClr val="tx1"/>
                          </a:solidFill>
                          <a:effectLst/>
                        </a:rPr>
                        <a:t> </a:t>
                      </a:r>
                      <a:r>
                        <a:rPr lang="en-US" sz="1400" u="none" dirty="0" err="1">
                          <a:solidFill>
                            <a:schemeClr val="tx1"/>
                          </a:solidFill>
                          <a:effectLst/>
                        </a:rPr>
                        <a:t>dan</a:t>
                      </a:r>
                      <a:r>
                        <a:rPr lang="en-US" sz="1400" u="none" dirty="0">
                          <a:solidFill>
                            <a:schemeClr val="tx1"/>
                          </a:solidFill>
                          <a:effectLst/>
                        </a:rPr>
                        <a:t> </a:t>
                      </a:r>
                      <a:r>
                        <a:rPr lang="en-US" sz="1400" u="none" dirty="0" err="1">
                          <a:solidFill>
                            <a:schemeClr val="tx1"/>
                          </a:solidFill>
                          <a:effectLst/>
                        </a:rPr>
                        <a:t>falah</a:t>
                      </a:r>
                      <a:r>
                        <a:rPr lang="en-US" sz="1400" u="none" dirty="0">
                          <a:solidFill>
                            <a:schemeClr val="tx1"/>
                          </a:solidFill>
                          <a:effectLst/>
                        </a:rPr>
                        <a:t> (</a:t>
                      </a:r>
                      <a:r>
                        <a:rPr lang="en-US" sz="1400" u="none" dirty="0" err="1">
                          <a:solidFill>
                            <a:schemeClr val="tx1"/>
                          </a:solidFill>
                          <a:effectLst/>
                        </a:rPr>
                        <a:t>kebahagiaan</a:t>
                      </a:r>
                      <a:r>
                        <a:rPr lang="en-US" sz="1400" u="none" dirty="0">
                          <a:solidFill>
                            <a:schemeClr val="tx1"/>
                          </a:solidFill>
                          <a:effectLst/>
                        </a:rPr>
                        <a:t> </a:t>
                      </a:r>
                      <a:r>
                        <a:rPr lang="en-US" sz="1400" u="none" dirty="0" err="1">
                          <a:solidFill>
                            <a:schemeClr val="tx1"/>
                          </a:solidFill>
                          <a:effectLst/>
                        </a:rPr>
                        <a:t>dunia</a:t>
                      </a:r>
                      <a:r>
                        <a:rPr lang="en-US" sz="1400" u="none" dirty="0">
                          <a:solidFill>
                            <a:schemeClr val="tx1"/>
                          </a:solidFill>
                          <a:effectLst/>
                        </a:rPr>
                        <a:t> </a:t>
                      </a:r>
                      <a:r>
                        <a:rPr lang="en-US" sz="1400" u="none" dirty="0" err="1">
                          <a:solidFill>
                            <a:schemeClr val="tx1"/>
                          </a:solidFill>
                          <a:effectLst/>
                        </a:rPr>
                        <a:t>dan</a:t>
                      </a:r>
                      <a:r>
                        <a:rPr lang="en-US" sz="1400" u="none" dirty="0">
                          <a:solidFill>
                            <a:schemeClr val="tx1"/>
                          </a:solidFill>
                          <a:effectLst/>
                        </a:rPr>
                        <a:t> </a:t>
                      </a:r>
                      <a:r>
                        <a:rPr lang="en-US" sz="1400" u="none" dirty="0" err="1">
                          <a:solidFill>
                            <a:schemeClr val="tx1"/>
                          </a:solidFill>
                          <a:effectLst/>
                        </a:rPr>
                        <a:t>akhirat</a:t>
                      </a:r>
                      <a:r>
                        <a:rPr lang="en-US" sz="1400" u="none" dirty="0">
                          <a:solidFill>
                            <a:schemeClr val="tx1"/>
                          </a:solidFill>
                          <a:effectLst/>
                        </a:rPr>
                        <a:t> </a:t>
                      </a:r>
                      <a:r>
                        <a:rPr lang="en-US" sz="1400" u="none" dirty="0" err="1">
                          <a:solidFill>
                            <a:schemeClr val="tx1"/>
                          </a:solidFill>
                          <a:effectLst/>
                        </a:rPr>
                        <a:t>sesuai</a:t>
                      </a:r>
                      <a:r>
                        <a:rPr lang="en-US" sz="1400" u="none" dirty="0">
                          <a:solidFill>
                            <a:schemeClr val="tx1"/>
                          </a:solidFill>
                          <a:effectLst/>
                        </a:rPr>
                        <a:t> </a:t>
                      </a:r>
                      <a:r>
                        <a:rPr lang="en-US" sz="1400" u="none" dirty="0" err="1">
                          <a:solidFill>
                            <a:schemeClr val="tx1"/>
                          </a:solidFill>
                          <a:effectLst/>
                        </a:rPr>
                        <a:t>ajaran</a:t>
                      </a:r>
                      <a:r>
                        <a:rPr lang="en-US" sz="1400" u="none" dirty="0">
                          <a:solidFill>
                            <a:schemeClr val="tx1"/>
                          </a:solidFill>
                          <a:effectLst/>
                        </a:rPr>
                        <a:t> Islam)</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a:solidFill>
                            <a:schemeClr val="tx1"/>
                          </a:solidFill>
                          <a:effectLst/>
                        </a:rPr>
                        <a:t>Hubungan</a:t>
                      </a:r>
                      <a:r>
                        <a:rPr lang="en-US" sz="1400" u="none" dirty="0">
                          <a:solidFill>
                            <a:schemeClr val="tx1"/>
                          </a:solidFill>
                          <a:effectLst/>
                        </a:rPr>
                        <a:t> </a:t>
                      </a:r>
                      <a:r>
                        <a:rPr lang="en-US" sz="1400" u="none" dirty="0" err="1">
                          <a:solidFill>
                            <a:schemeClr val="tx1"/>
                          </a:solidFill>
                          <a:effectLst/>
                        </a:rPr>
                        <a:t>dengan</a:t>
                      </a:r>
                      <a:r>
                        <a:rPr lang="en-US" sz="1400" u="none" dirty="0">
                          <a:solidFill>
                            <a:schemeClr val="tx1"/>
                          </a:solidFill>
                          <a:effectLst/>
                        </a:rPr>
                        <a:t> </a:t>
                      </a:r>
                      <a:r>
                        <a:rPr lang="en-US" sz="1400" u="none" dirty="0" err="1">
                          <a:solidFill>
                            <a:schemeClr val="tx1"/>
                          </a:solidFill>
                          <a:effectLst/>
                        </a:rPr>
                        <a:t>nasabah</a:t>
                      </a:r>
                      <a:r>
                        <a:rPr lang="en-US" sz="1400" u="none" dirty="0">
                          <a:solidFill>
                            <a:schemeClr val="tx1"/>
                          </a:solidFill>
                          <a:effectLst/>
                        </a:rPr>
                        <a:t> </a:t>
                      </a:r>
                      <a:r>
                        <a:rPr lang="en-US" sz="1400" u="none" dirty="0" err="1">
                          <a:solidFill>
                            <a:schemeClr val="tx1"/>
                          </a:solidFill>
                          <a:effectLst/>
                        </a:rPr>
                        <a:t>dalam</a:t>
                      </a:r>
                      <a:r>
                        <a:rPr lang="en-US" sz="1400" u="none" dirty="0">
                          <a:solidFill>
                            <a:schemeClr val="tx1"/>
                          </a:solidFill>
                          <a:effectLst/>
                        </a:rPr>
                        <a:t> </a:t>
                      </a:r>
                      <a:r>
                        <a:rPr lang="en-US" sz="1400" u="none" dirty="0" err="1">
                          <a:solidFill>
                            <a:schemeClr val="tx1"/>
                          </a:solidFill>
                          <a:effectLst/>
                        </a:rPr>
                        <a:t>bentuk</a:t>
                      </a:r>
                      <a:r>
                        <a:rPr lang="en-US" sz="1400" u="none" dirty="0">
                          <a:solidFill>
                            <a:schemeClr val="tx1"/>
                          </a:solidFill>
                          <a:effectLst/>
                        </a:rPr>
                        <a:t> </a:t>
                      </a:r>
                      <a:r>
                        <a:rPr lang="en-US" sz="1400" u="none" dirty="0" err="1">
                          <a:solidFill>
                            <a:schemeClr val="tx1"/>
                          </a:solidFill>
                          <a:effectLst/>
                        </a:rPr>
                        <a:t>kemitraan</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a:solidFill>
                            <a:schemeClr val="tx1"/>
                          </a:solidFill>
                          <a:effectLst/>
                        </a:rPr>
                        <a:t>Penghimpunan</a:t>
                      </a:r>
                      <a:r>
                        <a:rPr lang="en-US" sz="1400" u="none" dirty="0">
                          <a:solidFill>
                            <a:schemeClr val="tx1"/>
                          </a:solidFill>
                          <a:effectLst/>
                        </a:rPr>
                        <a:t> </a:t>
                      </a:r>
                      <a:r>
                        <a:rPr lang="en-US" sz="1400" u="none" dirty="0" err="1">
                          <a:solidFill>
                            <a:schemeClr val="tx1"/>
                          </a:solidFill>
                          <a:effectLst/>
                        </a:rPr>
                        <a:t>dan</a:t>
                      </a:r>
                      <a:r>
                        <a:rPr lang="en-US" sz="1400" u="none" dirty="0">
                          <a:solidFill>
                            <a:schemeClr val="tx1"/>
                          </a:solidFill>
                          <a:effectLst/>
                        </a:rPr>
                        <a:t> </a:t>
                      </a:r>
                      <a:r>
                        <a:rPr lang="en-US" sz="1400" u="none" dirty="0" err="1">
                          <a:solidFill>
                            <a:schemeClr val="tx1"/>
                          </a:solidFill>
                          <a:effectLst/>
                        </a:rPr>
                        <a:t>penyaluran</a:t>
                      </a:r>
                      <a:r>
                        <a:rPr lang="en-US" sz="1400" u="none" dirty="0">
                          <a:solidFill>
                            <a:schemeClr val="tx1"/>
                          </a:solidFill>
                          <a:effectLst/>
                        </a:rPr>
                        <a:t> </a:t>
                      </a:r>
                      <a:r>
                        <a:rPr lang="en-US" sz="1400" u="none" dirty="0" err="1">
                          <a:solidFill>
                            <a:schemeClr val="tx1"/>
                          </a:solidFill>
                          <a:effectLst/>
                        </a:rPr>
                        <a:t>dana</a:t>
                      </a:r>
                      <a:r>
                        <a:rPr lang="en-US" sz="1400" u="none" dirty="0">
                          <a:solidFill>
                            <a:schemeClr val="tx1"/>
                          </a:solidFill>
                          <a:effectLst/>
                        </a:rPr>
                        <a:t> </a:t>
                      </a:r>
                      <a:r>
                        <a:rPr lang="en-US" sz="1400" u="none" dirty="0" err="1">
                          <a:solidFill>
                            <a:schemeClr val="tx1"/>
                          </a:solidFill>
                          <a:effectLst/>
                        </a:rPr>
                        <a:t>sesuai</a:t>
                      </a:r>
                      <a:r>
                        <a:rPr lang="en-US" sz="1400" u="none" dirty="0">
                          <a:solidFill>
                            <a:schemeClr val="tx1"/>
                          </a:solidFill>
                          <a:effectLst/>
                        </a:rPr>
                        <a:t> fatwa </a:t>
                      </a:r>
                      <a:r>
                        <a:rPr lang="en-US" sz="1400" u="none" dirty="0" err="1">
                          <a:solidFill>
                            <a:schemeClr val="tx1"/>
                          </a:solidFill>
                          <a:effectLst/>
                        </a:rPr>
                        <a:t>Dewan</a:t>
                      </a:r>
                      <a:r>
                        <a:rPr lang="en-US" sz="1400" u="none" dirty="0">
                          <a:solidFill>
                            <a:schemeClr val="tx1"/>
                          </a:solidFill>
                          <a:effectLst/>
                        </a:rPr>
                        <a:t> </a:t>
                      </a:r>
                      <a:r>
                        <a:rPr lang="en-US" sz="1400" u="none" dirty="0" err="1">
                          <a:solidFill>
                            <a:schemeClr val="tx1"/>
                          </a:solidFill>
                          <a:effectLst/>
                        </a:rPr>
                        <a:t>Pengawas</a:t>
                      </a:r>
                      <a:r>
                        <a:rPr lang="en-US" sz="1400" u="none" dirty="0">
                          <a:solidFill>
                            <a:schemeClr val="tx1"/>
                          </a:solidFill>
                          <a:effectLst/>
                        </a:rPr>
                        <a:t> </a:t>
                      </a:r>
                      <a:r>
                        <a:rPr lang="en-US" sz="1400" u="none" dirty="0" err="1">
                          <a:solidFill>
                            <a:schemeClr val="tx1"/>
                          </a:solidFill>
                          <a:effectLst/>
                        </a:rPr>
                        <a:t>Syariah</a:t>
                      </a:r>
                      <a:endParaRPr lang="id-ID" sz="1400" u="none" dirty="0">
                        <a:solidFill>
                          <a:schemeClr val="tx1"/>
                        </a:solidFill>
                        <a:effectLst/>
                        <a:latin typeface="Calibri"/>
                        <a:ea typeface="Calibri"/>
                        <a:cs typeface="Times New Roman"/>
                      </a:endParaRPr>
                    </a:p>
                  </a:txBody>
                  <a:tcPr marL="0" marR="0" marT="0" marB="0"/>
                </a:tc>
                <a:tc>
                  <a:txBody>
                    <a:bodyPr/>
                    <a:lstStyle/>
                    <a:p>
                      <a:pPr>
                        <a:lnSpc>
                          <a:spcPct val="115000"/>
                        </a:lnSpc>
                      </a:pPr>
                      <a:r>
                        <a:rPr lang="en-US" sz="1400" u="none" dirty="0">
                          <a:solidFill>
                            <a:schemeClr val="tx1"/>
                          </a:solidFill>
                          <a:effectLst/>
                        </a:rPr>
                        <a:t>Bank </a:t>
                      </a:r>
                      <a:r>
                        <a:rPr lang="en-US" sz="1400" u="none" dirty="0" err="1">
                          <a:solidFill>
                            <a:schemeClr val="tx1"/>
                          </a:solidFill>
                          <a:effectLst/>
                        </a:rPr>
                        <a:t>Konvensional</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a:solidFill>
                            <a:schemeClr val="tx1"/>
                          </a:solidFill>
                          <a:effectLst/>
                        </a:rPr>
                        <a:t>Melakukan</a:t>
                      </a:r>
                      <a:r>
                        <a:rPr lang="en-US" sz="1400" u="none" dirty="0">
                          <a:solidFill>
                            <a:schemeClr val="tx1"/>
                          </a:solidFill>
                          <a:effectLst/>
                        </a:rPr>
                        <a:t> </a:t>
                      </a:r>
                      <a:r>
                        <a:rPr lang="en-US" sz="1400" u="none" dirty="0" err="1">
                          <a:solidFill>
                            <a:schemeClr val="tx1"/>
                          </a:solidFill>
                          <a:effectLst/>
                        </a:rPr>
                        <a:t>investasi</a:t>
                      </a:r>
                      <a:r>
                        <a:rPr lang="en-US" sz="1400" u="none" dirty="0">
                          <a:solidFill>
                            <a:schemeClr val="tx1"/>
                          </a:solidFill>
                          <a:effectLst/>
                        </a:rPr>
                        <a:t> </a:t>
                      </a:r>
                      <a:r>
                        <a:rPr lang="en-US" sz="1400" u="none" dirty="0" err="1">
                          <a:solidFill>
                            <a:schemeClr val="tx1"/>
                          </a:solidFill>
                          <a:effectLst/>
                        </a:rPr>
                        <a:t>baik</a:t>
                      </a:r>
                      <a:r>
                        <a:rPr lang="en-US" sz="1400" u="none" dirty="0">
                          <a:solidFill>
                            <a:schemeClr val="tx1"/>
                          </a:solidFill>
                          <a:effectLst/>
                        </a:rPr>
                        <a:t> yang halal </a:t>
                      </a:r>
                      <a:r>
                        <a:rPr lang="en-US" sz="1400" u="none" dirty="0" err="1">
                          <a:solidFill>
                            <a:schemeClr val="tx1"/>
                          </a:solidFill>
                          <a:effectLst/>
                        </a:rPr>
                        <a:t>atau</a:t>
                      </a:r>
                      <a:r>
                        <a:rPr lang="en-US" sz="1400" u="none" dirty="0">
                          <a:solidFill>
                            <a:schemeClr val="tx1"/>
                          </a:solidFill>
                          <a:effectLst/>
                        </a:rPr>
                        <a:t> haram </a:t>
                      </a:r>
                      <a:r>
                        <a:rPr lang="en-US" sz="1400" u="none" dirty="0" err="1">
                          <a:solidFill>
                            <a:schemeClr val="tx1"/>
                          </a:solidFill>
                          <a:effectLst/>
                        </a:rPr>
                        <a:t>menurut</a:t>
                      </a:r>
                      <a:r>
                        <a:rPr lang="en-US" sz="1400" u="none" dirty="0">
                          <a:solidFill>
                            <a:schemeClr val="tx1"/>
                          </a:solidFill>
                          <a:effectLst/>
                        </a:rPr>
                        <a:t> </a:t>
                      </a:r>
                      <a:r>
                        <a:rPr lang="en-US" sz="1400" u="none" dirty="0" err="1">
                          <a:solidFill>
                            <a:schemeClr val="tx1"/>
                          </a:solidFill>
                          <a:effectLst/>
                        </a:rPr>
                        <a:t>hukum</a:t>
                      </a:r>
                      <a:r>
                        <a:rPr lang="en-US" sz="1400" u="none" dirty="0">
                          <a:solidFill>
                            <a:schemeClr val="tx1"/>
                          </a:solidFill>
                          <a:effectLst/>
                        </a:rPr>
                        <a:t> Islam</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a:solidFill>
                            <a:schemeClr val="tx1"/>
                          </a:solidFill>
                          <a:effectLst/>
                        </a:rPr>
                        <a:t>Memakai</a:t>
                      </a:r>
                      <a:r>
                        <a:rPr lang="en-US" sz="1400" u="none" dirty="0">
                          <a:solidFill>
                            <a:schemeClr val="tx1"/>
                          </a:solidFill>
                          <a:effectLst/>
                        </a:rPr>
                        <a:t> </a:t>
                      </a:r>
                      <a:r>
                        <a:rPr lang="en-US" sz="1400" u="none" dirty="0" err="1">
                          <a:solidFill>
                            <a:schemeClr val="tx1"/>
                          </a:solidFill>
                          <a:effectLst/>
                        </a:rPr>
                        <a:t>perangkat</a:t>
                      </a:r>
                      <a:r>
                        <a:rPr lang="en-US" sz="1400" u="none" dirty="0">
                          <a:solidFill>
                            <a:schemeClr val="tx1"/>
                          </a:solidFill>
                          <a:effectLst/>
                        </a:rPr>
                        <a:t> </a:t>
                      </a:r>
                      <a:r>
                        <a:rPr lang="en-US" sz="1400" u="none" dirty="0" err="1">
                          <a:solidFill>
                            <a:schemeClr val="tx1"/>
                          </a:solidFill>
                          <a:effectLst/>
                        </a:rPr>
                        <a:t>suku</a:t>
                      </a:r>
                      <a:r>
                        <a:rPr lang="en-US" sz="1400" u="none" dirty="0">
                          <a:solidFill>
                            <a:schemeClr val="tx1"/>
                          </a:solidFill>
                          <a:effectLst/>
                        </a:rPr>
                        <a:t> </a:t>
                      </a:r>
                      <a:r>
                        <a:rPr lang="en-US" sz="1400" u="none" dirty="0" err="1">
                          <a:solidFill>
                            <a:schemeClr val="tx1"/>
                          </a:solidFill>
                          <a:effectLst/>
                        </a:rPr>
                        <a:t>bunga</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a:solidFill>
                            <a:schemeClr val="tx1"/>
                          </a:solidFill>
                          <a:effectLst/>
                        </a:rPr>
                        <a:t>Berorientasi</a:t>
                      </a:r>
                      <a:r>
                        <a:rPr lang="en-US" sz="1400" u="none" dirty="0">
                          <a:solidFill>
                            <a:schemeClr val="tx1"/>
                          </a:solidFill>
                          <a:effectLst/>
                        </a:rPr>
                        <a:t> </a:t>
                      </a:r>
                      <a:r>
                        <a:rPr lang="en-US" sz="1400" u="none" dirty="0" err="1">
                          <a:solidFill>
                            <a:schemeClr val="tx1"/>
                          </a:solidFill>
                          <a:effectLst/>
                        </a:rPr>
                        <a:t>keuntungan</a:t>
                      </a:r>
                      <a:endParaRPr lang="id-ID" sz="1400" u="none" dirty="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smtClean="0">
                          <a:solidFill>
                            <a:schemeClr val="tx1"/>
                          </a:solidFill>
                          <a:effectLst/>
                        </a:rPr>
                        <a:t>Hubungan</a:t>
                      </a:r>
                      <a:r>
                        <a:rPr lang="en-US" sz="1400" u="none" dirty="0" smtClean="0">
                          <a:solidFill>
                            <a:schemeClr val="tx1"/>
                          </a:solidFill>
                          <a:effectLst/>
                        </a:rPr>
                        <a:t> </a:t>
                      </a:r>
                      <a:r>
                        <a:rPr lang="en-US" sz="1400" u="none" dirty="0" err="1" smtClean="0">
                          <a:solidFill>
                            <a:schemeClr val="tx1"/>
                          </a:solidFill>
                          <a:effectLst/>
                        </a:rPr>
                        <a:t>dengan</a:t>
                      </a:r>
                      <a:r>
                        <a:rPr lang="en-US" sz="1400" u="none" dirty="0" smtClean="0">
                          <a:solidFill>
                            <a:schemeClr val="tx1"/>
                          </a:solidFill>
                          <a:effectLst/>
                        </a:rPr>
                        <a:t> </a:t>
                      </a:r>
                      <a:r>
                        <a:rPr lang="en-US" sz="1400" u="none" dirty="0" err="1" smtClean="0">
                          <a:solidFill>
                            <a:schemeClr val="tx1"/>
                          </a:solidFill>
                          <a:effectLst/>
                        </a:rPr>
                        <a:t>nasabah</a:t>
                      </a:r>
                      <a:r>
                        <a:rPr lang="en-US" sz="1400" u="none" dirty="0" smtClean="0">
                          <a:solidFill>
                            <a:schemeClr val="tx1"/>
                          </a:solidFill>
                          <a:effectLst/>
                        </a:rPr>
                        <a:t> </a:t>
                      </a:r>
                      <a:r>
                        <a:rPr lang="en-US" sz="1400" u="none" dirty="0" err="1" smtClean="0">
                          <a:solidFill>
                            <a:schemeClr val="tx1"/>
                          </a:solidFill>
                          <a:effectLst/>
                        </a:rPr>
                        <a:t>dalam</a:t>
                      </a:r>
                      <a:r>
                        <a:rPr lang="en-US" sz="1400" u="none" dirty="0" smtClean="0">
                          <a:solidFill>
                            <a:schemeClr val="tx1"/>
                          </a:solidFill>
                          <a:effectLst/>
                        </a:rPr>
                        <a:t> </a:t>
                      </a:r>
                      <a:r>
                        <a:rPr lang="en-US" sz="1400" u="none" dirty="0" err="1" smtClean="0">
                          <a:solidFill>
                            <a:schemeClr val="tx1"/>
                          </a:solidFill>
                          <a:effectLst/>
                        </a:rPr>
                        <a:t>bentuk</a:t>
                      </a:r>
                      <a:r>
                        <a:rPr lang="en-US" sz="1400" u="none" dirty="0" smtClean="0">
                          <a:solidFill>
                            <a:schemeClr val="tx1"/>
                          </a:solidFill>
                          <a:effectLst/>
                        </a:rPr>
                        <a:t> </a:t>
                      </a:r>
                      <a:r>
                        <a:rPr lang="en-US" sz="1400" u="none" dirty="0" err="1" smtClean="0">
                          <a:solidFill>
                            <a:schemeClr val="tx1"/>
                          </a:solidFill>
                          <a:effectLst/>
                        </a:rPr>
                        <a:t>kreditur-debitur</a:t>
                      </a:r>
                      <a:endParaRPr lang="id-ID" sz="1400" u="none" dirty="0" smtClean="0">
                        <a:solidFill>
                          <a:schemeClr val="tx1"/>
                        </a:solidFill>
                        <a:effectLst/>
                      </a:endParaRPr>
                    </a:p>
                    <a:p>
                      <a:pPr marL="342900" lvl="0" indent="-342900">
                        <a:lnSpc>
                          <a:spcPct val="115000"/>
                        </a:lnSpc>
                        <a:spcAft>
                          <a:spcPts val="1000"/>
                        </a:spcAft>
                        <a:buSzPts val="1000"/>
                        <a:buFont typeface="Symbol"/>
                        <a:buChar char=""/>
                        <a:tabLst>
                          <a:tab pos="457200" algn="l"/>
                        </a:tabLst>
                      </a:pPr>
                      <a:r>
                        <a:rPr lang="en-US" sz="1400" u="none" dirty="0" err="1" smtClean="0">
                          <a:solidFill>
                            <a:schemeClr val="tx1"/>
                          </a:solidFill>
                          <a:effectLst/>
                        </a:rPr>
                        <a:t>Penghimpunan</a:t>
                      </a:r>
                      <a:r>
                        <a:rPr lang="en-US" sz="1400" u="none" dirty="0" smtClean="0">
                          <a:solidFill>
                            <a:schemeClr val="tx1"/>
                          </a:solidFill>
                          <a:effectLst/>
                        </a:rPr>
                        <a:t> </a:t>
                      </a:r>
                      <a:r>
                        <a:rPr lang="en-US" sz="1400" u="none" dirty="0" err="1" smtClean="0">
                          <a:solidFill>
                            <a:schemeClr val="tx1"/>
                          </a:solidFill>
                          <a:effectLst/>
                        </a:rPr>
                        <a:t>dan</a:t>
                      </a:r>
                      <a:r>
                        <a:rPr lang="en-US" sz="1400" u="none" dirty="0" smtClean="0">
                          <a:solidFill>
                            <a:schemeClr val="tx1"/>
                          </a:solidFill>
                          <a:effectLst/>
                        </a:rPr>
                        <a:t> </a:t>
                      </a:r>
                      <a:r>
                        <a:rPr lang="en-US" sz="1400" u="none" dirty="0" err="1" smtClean="0">
                          <a:solidFill>
                            <a:schemeClr val="tx1"/>
                          </a:solidFill>
                          <a:effectLst/>
                        </a:rPr>
                        <a:t>penyaluran</a:t>
                      </a:r>
                      <a:r>
                        <a:rPr lang="en-US" sz="1400" u="none" dirty="0" smtClean="0">
                          <a:solidFill>
                            <a:schemeClr val="tx1"/>
                          </a:solidFill>
                          <a:effectLst/>
                        </a:rPr>
                        <a:t> </a:t>
                      </a:r>
                      <a:r>
                        <a:rPr lang="en-US" sz="1400" u="none" dirty="0" err="1" smtClean="0">
                          <a:solidFill>
                            <a:schemeClr val="tx1"/>
                          </a:solidFill>
                          <a:effectLst/>
                        </a:rPr>
                        <a:t>dana</a:t>
                      </a:r>
                      <a:r>
                        <a:rPr lang="en-US" sz="1400" u="none" dirty="0" smtClean="0">
                          <a:solidFill>
                            <a:schemeClr val="tx1"/>
                          </a:solidFill>
                          <a:effectLst/>
                        </a:rPr>
                        <a:t> </a:t>
                      </a:r>
                      <a:r>
                        <a:rPr lang="en-US" sz="1400" u="none" dirty="0" err="1" smtClean="0">
                          <a:solidFill>
                            <a:schemeClr val="tx1"/>
                          </a:solidFill>
                          <a:effectLst/>
                        </a:rPr>
                        <a:t>tidak</a:t>
                      </a:r>
                      <a:r>
                        <a:rPr lang="en-US" sz="1400" u="none" dirty="0" smtClean="0">
                          <a:solidFill>
                            <a:schemeClr val="tx1"/>
                          </a:solidFill>
                          <a:effectLst/>
                        </a:rPr>
                        <a:t> </a:t>
                      </a:r>
                      <a:r>
                        <a:rPr lang="en-US" sz="1400" u="none" dirty="0" err="1" smtClean="0">
                          <a:solidFill>
                            <a:schemeClr val="tx1"/>
                          </a:solidFill>
                          <a:effectLst/>
                        </a:rPr>
                        <a:t>diatur</a:t>
                      </a:r>
                      <a:r>
                        <a:rPr lang="en-US" sz="1400" u="none" dirty="0" smtClean="0">
                          <a:solidFill>
                            <a:schemeClr val="tx1"/>
                          </a:solidFill>
                          <a:effectLst/>
                        </a:rPr>
                        <a:t> </a:t>
                      </a:r>
                      <a:r>
                        <a:rPr lang="en-US" sz="1400" u="none" dirty="0" err="1" smtClean="0">
                          <a:solidFill>
                            <a:schemeClr val="tx1"/>
                          </a:solidFill>
                          <a:effectLst/>
                        </a:rPr>
                        <a:t>oleh</a:t>
                      </a:r>
                      <a:r>
                        <a:rPr lang="en-US" sz="1400" u="none" dirty="0" smtClean="0">
                          <a:solidFill>
                            <a:schemeClr val="tx1"/>
                          </a:solidFill>
                          <a:effectLst/>
                        </a:rPr>
                        <a:t> </a:t>
                      </a:r>
                      <a:r>
                        <a:rPr lang="en-US" sz="1400" u="none" dirty="0" err="1" smtClean="0">
                          <a:solidFill>
                            <a:schemeClr val="tx1"/>
                          </a:solidFill>
                          <a:effectLst/>
                        </a:rPr>
                        <a:t>dewan</a:t>
                      </a:r>
                      <a:r>
                        <a:rPr lang="en-US" sz="1400" u="none" dirty="0" smtClean="0">
                          <a:solidFill>
                            <a:schemeClr val="tx1"/>
                          </a:solidFill>
                          <a:effectLst/>
                        </a:rPr>
                        <a:t> </a:t>
                      </a:r>
                      <a:r>
                        <a:rPr lang="en-US" sz="1400" u="none" dirty="0" err="1" smtClean="0">
                          <a:solidFill>
                            <a:schemeClr val="tx1"/>
                          </a:solidFill>
                          <a:effectLst/>
                        </a:rPr>
                        <a:t>sejenis</a:t>
                      </a:r>
                      <a:endParaRPr lang="id-ID" sz="1400" u="none" dirty="0">
                        <a:solidFill>
                          <a:schemeClr val="tx1"/>
                        </a:solidFill>
                        <a:effectLst/>
                        <a:latin typeface="Calibri"/>
                        <a:ea typeface="Calibri"/>
                        <a:cs typeface="Times New Roman"/>
                      </a:endParaRPr>
                    </a:p>
                  </a:txBody>
                  <a:tcPr marL="0" marR="0" marT="0" marB="0"/>
                </a:tc>
              </a:tr>
            </a:tbl>
          </a:graphicData>
        </a:graphic>
      </p:graphicFrame>
      <p:sp>
        <p:nvSpPr>
          <p:cNvPr id="5" name="Rectangle 1"/>
          <p:cNvSpPr>
            <a:spLocks noChangeArrowheads="1"/>
          </p:cNvSpPr>
          <p:nvPr/>
        </p:nvSpPr>
        <p:spPr bwMode="auto">
          <a:xfrm>
            <a:off x="323528" y="2564183"/>
            <a:ext cx="8755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Perbandingan antara bank syariah dan bank konvensional adalah sebagai berikut:</a:t>
            </a:r>
            <a:r>
              <a:rPr kumimoji="0" lang="id-ID"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hlinkClick r:id="rId2"/>
              </a:rPr>
              <a:t>[4]</a:t>
            </a:r>
            <a:endParaRPr kumimoji="0" lang="id-ID"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229600" cy="1143000"/>
          </a:xfrm>
        </p:spPr>
        <p:txBody>
          <a:bodyPr/>
          <a:lstStyle/>
          <a:p>
            <a:r>
              <a:rPr lang="id-ID" dirty="0" smtClean="0">
                <a:latin typeface="Cookies" pitchFamily="2" charset="0"/>
                <a:cs typeface="Calibri" pitchFamily="34" charset="0"/>
              </a:rPr>
              <a:t>Aspek Hukum Kebanksentralan (Bank Indonesia)</a:t>
            </a:r>
            <a:endParaRPr lang="id-ID" dirty="0">
              <a:latin typeface="Cookies" pitchFamily="2" charset="0"/>
            </a:endParaRPr>
          </a:p>
        </p:txBody>
      </p:sp>
      <p:sp>
        <p:nvSpPr>
          <p:cNvPr id="3" name="Content Placeholder 2"/>
          <p:cNvSpPr>
            <a:spLocks noGrp="1"/>
          </p:cNvSpPr>
          <p:nvPr>
            <p:ph idx="1"/>
          </p:nvPr>
        </p:nvSpPr>
        <p:spPr>
          <a:xfrm>
            <a:off x="457200" y="2895600"/>
            <a:ext cx="8229600" cy="2895600"/>
          </a:xfrm>
        </p:spPr>
        <p:txBody>
          <a:bodyPr/>
          <a:lstStyle/>
          <a:p>
            <a:pPr algn="l">
              <a:buNone/>
            </a:pPr>
            <a:r>
              <a:rPr lang="en-US" dirty="0" smtClean="0"/>
              <a:t>        </a:t>
            </a:r>
            <a:r>
              <a:rPr lang="id-ID" sz="2000" b="1" dirty="0" smtClean="0">
                <a:latin typeface="Verdana" pitchFamily="34" charset="0"/>
                <a:ea typeface="Verdana" pitchFamily="34" charset="0"/>
                <a:cs typeface="Verdana" pitchFamily="34" charset="0"/>
              </a:rPr>
              <a:t>Bank sentral </a:t>
            </a:r>
            <a:r>
              <a:rPr lang="id-ID" sz="2000" dirty="0" smtClean="0">
                <a:latin typeface="Verdana" pitchFamily="34" charset="0"/>
                <a:ea typeface="Verdana" pitchFamily="34" charset="0"/>
                <a:cs typeface="Verdana" pitchFamily="34" charset="0"/>
              </a:rPr>
              <a:t>adalah suatu institusi yang bertanggung jawab untuk menjaga stabilitas harga atau nilai suatu mata uang yang berlaku di negara tersebut, yang dalam hal ini dikenal dengan istilah inflasi atau naiknya harga-harga yang dalam arti lain turunnya suatu nilai uang. Bank Sentral menjaga agar tingkat inflasi terkendali dan selalu berada pada nilai yang serendah mungkin atau pada posisi yang optimal bagi perekonomian (low/zero inflation).</a:t>
            </a:r>
          </a:p>
          <a:p>
            <a:pPr algn="l">
              <a:buNone/>
            </a:pPr>
            <a:endParaRPr lang="id-ID" dirty="0"/>
          </a:p>
        </p:txBody>
      </p:sp>
      <p:pic>
        <p:nvPicPr>
          <p:cNvPr id="4" name="il_fi" descr="D:\UB\ROSSY\HUKUM PERBANKAN\hukum dan perbankan online_files\Bank-Indonesia-Logo.jpg"/>
          <p:cNvPicPr/>
          <p:nvPr/>
        </p:nvPicPr>
        <p:blipFill>
          <a:blip r:embed="rId2"/>
          <a:srcRect/>
          <a:stretch>
            <a:fillRect/>
          </a:stretch>
        </p:blipFill>
        <p:spPr bwMode="auto">
          <a:xfrm>
            <a:off x="0" y="0"/>
            <a:ext cx="1905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4191000"/>
            <a:ext cx="2438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Lembaga</a:t>
            </a:r>
            <a:r>
              <a:rPr lang="en-US" sz="2000" b="1" dirty="0" smtClean="0"/>
              <a:t> Negara yang </a:t>
            </a:r>
            <a:r>
              <a:rPr lang="en-US" sz="2000" b="1" dirty="0" err="1" smtClean="0"/>
              <a:t>Independen</a:t>
            </a:r>
            <a:endParaRPr lang="en-US" sz="2000" b="1" dirty="0"/>
          </a:p>
        </p:txBody>
      </p:sp>
      <p:sp>
        <p:nvSpPr>
          <p:cNvPr id="5" name="Oval 4"/>
          <p:cNvSpPr/>
          <p:nvPr/>
        </p:nvSpPr>
        <p:spPr>
          <a:xfrm>
            <a:off x="5943600" y="4191000"/>
            <a:ext cx="2438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Sebagai</a:t>
            </a:r>
            <a:r>
              <a:rPr lang="en-US" sz="2000" b="1" dirty="0" smtClean="0"/>
              <a:t> </a:t>
            </a:r>
            <a:r>
              <a:rPr lang="en-US" sz="2000" b="1" dirty="0" err="1" smtClean="0"/>
              <a:t>Badan</a:t>
            </a:r>
            <a:r>
              <a:rPr lang="en-US" sz="2000" b="1" dirty="0" smtClean="0"/>
              <a:t> </a:t>
            </a:r>
            <a:r>
              <a:rPr lang="en-US" sz="2000" b="1" dirty="0" err="1" smtClean="0"/>
              <a:t>Hukum</a:t>
            </a:r>
            <a:endParaRPr lang="en-US" sz="2000" b="1" dirty="0"/>
          </a:p>
        </p:txBody>
      </p:sp>
      <p:sp>
        <p:nvSpPr>
          <p:cNvPr id="9" name="Chevron 8"/>
          <p:cNvSpPr/>
          <p:nvPr/>
        </p:nvSpPr>
        <p:spPr>
          <a:xfrm rot="3665781">
            <a:off x="5900553" y="3004954"/>
            <a:ext cx="609600" cy="609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3665781">
            <a:off x="6205354" y="3462153"/>
            <a:ext cx="609600" cy="609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rot="7295888">
            <a:off x="3010115" y="3010115"/>
            <a:ext cx="609600" cy="609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7295888">
            <a:off x="2705313" y="3543514"/>
            <a:ext cx="609600" cy="609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 Single Corner Rectangle 13"/>
          <p:cNvSpPr/>
          <p:nvPr/>
        </p:nvSpPr>
        <p:spPr>
          <a:xfrm>
            <a:off x="1905000" y="1981200"/>
            <a:ext cx="6019800" cy="8382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Verdana" pitchFamily="34" charset="0"/>
                <a:ea typeface="Verdana" pitchFamily="34" charset="0"/>
                <a:cs typeface="Verdana" pitchFamily="34" charset="0"/>
              </a:rPr>
              <a:t>Status </a:t>
            </a:r>
            <a:r>
              <a:rPr lang="en-US" sz="2400" b="1" dirty="0" err="1" smtClean="0">
                <a:latin typeface="Verdana" pitchFamily="34" charset="0"/>
                <a:ea typeface="Verdana" pitchFamily="34" charset="0"/>
                <a:cs typeface="Verdana" pitchFamily="34" charset="0"/>
              </a:rPr>
              <a:t>dan</a:t>
            </a:r>
            <a:r>
              <a:rPr lang="en-US" sz="2400" b="1" dirty="0" smtClean="0">
                <a:latin typeface="Verdana" pitchFamily="34" charset="0"/>
                <a:ea typeface="Verdana" pitchFamily="34" charset="0"/>
                <a:cs typeface="Verdana" pitchFamily="34" charset="0"/>
              </a:rPr>
              <a:t> </a:t>
            </a:r>
            <a:r>
              <a:rPr lang="en-US" sz="2400" b="1" dirty="0" err="1" smtClean="0">
                <a:latin typeface="Verdana" pitchFamily="34" charset="0"/>
                <a:ea typeface="Verdana" pitchFamily="34" charset="0"/>
                <a:cs typeface="Verdana" pitchFamily="34" charset="0"/>
              </a:rPr>
              <a:t>Kedudukan</a:t>
            </a:r>
            <a:r>
              <a:rPr lang="en-US" sz="2400" b="1" dirty="0" smtClean="0">
                <a:latin typeface="Verdana" pitchFamily="34" charset="0"/>
                <a:ea typeface="Verdana" pitchFamily="34" charset="0"/>
                <a:cs typeface="Verdana" pitchFamily="34" charset="0"/>
              </a:rPr>
              <a:t> Bank Indonesia</a:t>
            </a:r>
            <a:endParaRPr lang="en-US" sz="24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ookies" pitchFamily="2" charset="0"/>
              </a:rPr>
              <a:t>Wewenang</a:t>
            </a:r>
            <a:endParaRPr lang="en-US" dirty="0"/>
          </a:p>
        </p:txBody>
      </p:sp>
      <p:sp>
        <p:nvSpPr>
          <p:cNvPr id="3" name="Content Placeholder 2"/>
          <p:cNvSpPr>
            <a:spLocks noGrp="1"/>
          </p:cNvSpPr>
          <p:nvPr>
            <p:ph idx="1"/>
          </p:nvPr>
        </p:nvSpPr>
        <p:spPr/>
        <p:txBody>
          <a:bodyPr/>
          <a:lstStyle/>
          <a:p>
            <a:pPr marL="0" indent="0" algn="l">
              <a:buNone/>
            </a:pPr>
            <a:r>
              <a:rPr lang="id-ID" sz="2000" dirty="0" smtClean="0">
                <a:latin typeface="Verdana" pitchFamily="34" charset="0"/>
                <a:ea typeface="Verdana" pitchFamily="34" charset="0"/>
                <a:cs typeface="Verdana" pitchFamily="34" charset="0"/>
              </a:rPr>
              <a:t>Bank sentral mempunyai beberapa kewenangan antara lain : </a:t>
            </a:r>
          </a:p>
          <a:p>
            <a:pPr marL="457200" lvl="0" indent="-457200" algn="l">
              <a:buFont typeface="+mj-lt"/>
              <a:buAutoNum type="arabicPeriod"/>
            </a:pPr>
            <a:r>
              <a:rPr lang="id-ID" sz="2000" dirty="0" smtClean="0">
                <a:latin typeface="Verdana" pitchFamily="34" charset="0"/>
                <a:ea typeface="Verdana" pitchFamily="34" charset="0"/>
                <a:cs typeface="Verdana" pitchFamily="34" charset="0"/>
              </a:rPr>
              <a:t>Mengedarkan uang sekaligus mengatur jumlah uang beredar, </a:t>
            </a:r>
          </a:p>
          <a:p>
            <a:pPr marL="457200" lvl="0" indent="-457200" algn="l">
              <a:buFont typeface="+mj-lt"/>
              <a:buAutoNum type="arabicPeriod"/>
            </a:pPr>
            <a:r>
              <a:rPr lang="id-ID" sz="2000" dirty="0" smtClean="0">
                <a:latin typeface="Verdana" pitchFamily="34" charset="0"/>
                <a:ea typeface="Verdana" pitchFamily="34" charset="0"/>
                <a:cs typeface="Verdana" pitchFamily="34" charset="0"/>
              </a:rPr>
              <a:t>Mengatur dan mengawasi kegiatan perbankan, </a:t>
            </a:r>
          </a:p>
          <a:p>
            <a:pPr marL="457200" lvl="0" indent="-457200" algn="l">
              <a:buFont typeface="+mj-lt"/>
              <a:buAutoNum type="arabicPeriod"/>
            </a:pPr>
            <a:r>
              <a:rPr lang="id-ID" sz="2000" dirty="0" smtClean="0">
                <a:latin typeface="Verdana" pitchFamily="34" charset="0"/>
                <a:ea typeface="Verdana" pitchFamily="34" charset="0"/>
                <a:cs typeface="Verdana" pitchFamily="34" charset="0"/>
              </a:rPr>
              <a:t>Mengembangkan sistem pembayaran, dan </a:t>
            </a:r>
          </a:p>
          <a:p>
            <a:pPr marL="457200" lvl="0" indent="-457200" algn="l">
              <a:buFont typeface="+mj-lt"/>
              <a:buAutoNum type="arabicPeriod"/>
            </a:pPr>
            <a:r>
              <a:rPr lang="id-ID" sz="2000" dirty="0" smtClean="0">
                <a:latin typeface="Verdana" pitchFamily="34" charset="0"/>
                <a:ea typeface="Verdana" pitchFamily="34" charset="0"/>
                <a:cs typeface="Verdana" pitchFamily="34" charset="0"/>
              </a:rPr>
              <a:t>Mengembangkan sistem perkreditan. </a:t>
            </a:r>
          </a:p>
          <a:p>
            <a:pPr algn="l">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0" dirty="0" smtClean="0">
                <a:latin typeface="Cookies" pitchFamily="2" charset="0"/>
                <a:cs typeface="Calibri" pitchFamily="34" charset="0"/>
              </a:rPr>
              <a:t>Fungsi Bank Sentral</a:t>
            </a:r>
            <a:endParaRPr lang="en-US" dirty="0"/>
          </a:p>
        </p:txBody>
      </p:sp>
      <p:sp>
        <p:nvSpPr>
          <p:cNvPr id="3" name="Content Placeholder 2"/>
          <p:cNvSpPr>
            <a:spLocks noGrp="1"/>
          </p:cNvSpPr>
          <p:nvPr>
            <p:ph idx="1"/>
          </p:nvPr>
        </p:nvSpPr>
        <p:spPr/>
        <p:txBody>
          <a:bodyPr/>
          <a:lstStyle/>
          <a:p>
            <a:pPr marL="457200" lvl="0" indent="-457200" algn="l">
              <a:buFont typeface="+mj-lt"/>
              <a:buAutoNum type="arabicPeriod"/>
            </a:pPr>
            <a:r>
              <a:rPr lang="id-ID" sz="1800" dirty="0" smtClean="0">
                <a:solidFill>
                  <a:schemeClr val="tx1"/>
                </a:solidFill>
                <a:latin typeface="Verdana" pitchFamily="34" charset="0"/>
                <a:ea typeface="Verdana" pitchFamily="34" charset="0"/>
                <a:cs typeface="Verdana" pitchFamily="34" charset="0"/>
              </a:rPr>
              <a:t>Melaksanakan kebijakan moneter</a:t>
            </a:r>
          </a:p>
          <a:p>
            <a:pPr marL="457200" lvl="0" indent="-457200" algn="l">
              <a:buFont typeface="+mj-lt"/>
              <a:buAutoNum type="arabicPeriod"/>
            </a:pPr>
            <a:r>
              <a:rPr lang="id-ID" sz="1800" dirty="0" smtClean="0">
                <a:solidFill>
                  <a:schemeClr val="tx1"/>
                </a:solidFill>
                <a:latin typeface="Verdana" pitchFamily="34" charset="0"/>
                <a:ea typeface="Verdana" pitchFamily="34" charset="0"/>
                <a:cs typeface="Verdana" pitchFamily="34" charset="0"/>
              </a:rPr>
              <a:t>Menentukan tingkat suku bunga</a:t>
            </a:r>
          </a:p>
          <a:p>
            <a:pPr marL="457200" lvl="0" indent="-457200" algn="l">
              <a:buFont typeface="+mj-lt"/>
              <a:buAutoNum type="arabicPeriod"/>
            </a:pPr>
            <a:r>
              <a:rPr lang="id-ID" sz="1800" dirty="0" smtClean="0">
                <a:solidFill>
                  <a:schemeClr val="tx1"/>
                </a:solidFill>
                <a:latin typeface="Verdana" pitchFamily="34" charset="0"/>
                <a:ea typeface="Verdana" pitchFamily="34" charset="0"/>
                <a:cs typeface="Verdana" pitchFamily="34" charset="0"/>
              </a:rPr>
              <a:t>Mengendalikan jumlah uang beredar seluruh bangsa</a:t>
            </a:r>
          </a:p>
          <a:p>
            <a:pPr marL="457200" lvl="0" indent="-457200" algn="l">
              <a:buFont typeface="+mj-lt"/>
              <a:buAutoNum type="arabicPeriod"/>
            </a:pPr>
            <a:r>
              <a:rPr lang="id-ID" sz="1800" dirty="0" smtClean="0">
                <a:solidFill>
                  <a:schemeClr val="tx1"/>
                </a:solidFill>
                <a:latin typeface="Verdana" pitchFamily="34" charset="0"/>
                <a:ea typeface="Verdana" pitchFamily="34" charset="0"/>
                <a:cs typeface="Verdana" pitchFamily="34" charset="0"/>
              </a:rPr>
              <a:t>Bankir Pemerintah dan bank bankir ‘(“lender of last resort”)</a:t>
            </a:r>
          </a:p>
          <a:p>
            <a:pPr marL="457200" lvl="0" indent="-457200" algn="l">
              <a:buFont typeface="+mj-lt"/>
              <a:buAutoNum type="arabicPeriod"/>
            </a:pPr>
            <a:r>
              <a:rPr lang="id-ID" sz="1800" dirty="0" smtClean="0">
                <a:solidFill>
                  <a:schemeClr val="tx1"/>
                </a:solidFill>
                <a:latin typeface="Verdana" pitchFamily="34" charset="0"/>
                <a:ea typeface="Verdana" pitchFamily="34" charset="0"/>
                <a:cs typeface="Verdana" pitchFamily="34" charset="0"/>
              </a:rPr>
              <a:t>Mengelola valuta asing dan cadangan emas </a:t>
            </a:r>
          </a:p>
          <a:p>
            <a:pPr marL="457200" lvl="0" indent="-457200" algn="l">
              <a:buFont typeface="+mj-lt"/>
              <a:buAutoNum type="arabicPeriod"/>
            </a:pPr>
            <a:r>
              <a:rPr lang="id-ID" sz="1800" dirty="0" smtClean="0">
                <a:solidFill>
                  <a:schemeClr val="tx1"/>
                </a:solidFill>
                <a:latin typeface="Verdana" pitchFamily="34" charset="0"/>
                <a:ea typeface="Verdana" pitchFamily="34" charset="0"/>
                <a:cs typeface="Verdana" pitchFamily="34" charset="0"/>
              </a:rPr>
              <a:t>Mengatur dan mengawasi industri perbankan</a:t>
            </a:r>
          </a:p>
          <a:p>
            <a:pPr marL="457200" lvl="0" indent="-457200" algn="l">
              <a:buFont typeface="+mj-lt"/>
              <a:buAutoNum type="arabicPeriod"/>
            </a:pPr>
            <a:r>
              <a:rPr lang="id-ID" sz="1800" dirty="0" smtClean="0">
                <a:solidFill>
                  <a:schemeClr val="tx1"/>
                </a:solidFill>
                <a:latin typeface="Verdana" pitchFamily="34" charset="0"/>
                <a:ea typeface="Verdana" pitchFamily="34" charset="0"/>
                <a:cs typeface="Verdana" pitchFamily="34" charset="0"/>
              </a:rPr>
              <a:t>Menetapkan suku bunga resmi – digunakan untuk mengelola baik inflasi dan negara nilai tukar – dan memastikan bahwa tingkat ini berlaku melalui berbagai mekanisme kebijakan</a:t>
            </a:r>
          </a:p>
          <a:p>
            <a:pPr algn="l">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0" dirty="0" smtClean="0">
                <a:latin typeface="Cookies" pitchFamily="2" charset="0"/>
              </a:rPr>
              <a:t>Tugas Bank Indonesia</a:t>
            </a:r>
            <a:endParaRPr lang="en-US" dirty="0"/>
          </a:p>
        </p:txBody>
      </p:sp>
      <p:sp>
        <p:nvSpPr>
          <p:cNvPr id="6" name="Horizontal Scroll 5"/>
          <p:cNvSpPr/>
          <p:nvPr/>
        </p:nvSpPr>
        <p:spPr>
          <a:xfrm>
            <a:off x="838200" y="2286000"/>
            <a:ext cx="7391400" cy="36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mj-lt"/>
              <a:buAutoNum type="arabicPeriod"/>
            </a:pPr>
            <a:r>
              <a:rPr lang="id-ID" sz="2000" dirty="0" smtClean="0">
                <a:latin typeface="Verdana" pitchFamily="34" charset="0"/>
                <a:ea typeface="Verdana" pitchFamily="34" charset="0"/>
                <a:cs typeface="Verdana" pitchFamily="34" charset="0"/>
              </a:rPr>
              <a:t>menetapkan dan melaksanakan kebijaksanaan moneter </a:t>
            </a:r>
          </a:p>
          <a:p>
            <a:pPr marL="514350" lvl="0" indent="-514350">
              <a:buFont typeface="+mj-lt"/>
              <a:buAutoNum type="arabicPeriod"/>
            </a:pPr>
            <a:r>
              <a:rPr lang="id-ID" sz="2000" dirty="0" smtClean="0">
                <a:latin typeface="Verdana" pitchFamily="34" charset="0"/>
                <a:ea typeface="Verdana" pitchFamily="34" charset="0"/>
                <a:cs typeface="Verdana" pitchFamily="34" charset="0"/>
              </a:rPr>
              <a:t>mengatur dan menjaga kelancaran sistem pembayaran </a:t>
            </a:r>
          </a:p>
          <a:p>
            <a:pPr marL="514350" lvl="0" indent="-514350">
              <a:buFont typeface="+mj-lt"/>
              <a:buAutoNum type="arabicPeriod"/>
            </a:pPr>
            <a:r>
              <a:rPr lang="id-ID" sz="2000" dirty="0" smtClean="0">
                <a:latin typeface="Verdana" pitchFamily="34" charset="0"/>
                <a:ea typeface="Verdana" pitchFamily="34" charset="0"/>
                <a:cs typeface="Verdana" pitchFamily="34" charset="0"/>
              </a:rPr>
              <a:t>mengatur dan mengawasi Bank. </a:t>
            </a:r>
          </a:p>
          <a:p>
            <a:pPr marL="514350" indent="-514350"/>
            <a:endParaRPr lang="id-ID" sz="2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ookies" pitchFamily="2" charset="0"/>
                <a:cs typeface="Calibri" pitchFamily="34" charset="0"/>
              </a:rPr>
              <a:t>Otoritas Jasa Keuangan</a:t>
            </a:r>
            <a:endParaRPr lang="id-ID" dirty="0">
              <a:latin typeface="Cookies" pitchFamily="2" charset="0"/>
            </a:endParaRPr>
          </a:p>
        </p:txBody>
      </p:sp>
      <p:sp>
        <p:nvSpPr>
          <p:cNvPr id="3" name="Content Placeholder 2"/>
          <p:cNvSpPr>
            <a:spLocks noGrp="1"/>
          </p:cNvSpPr>
          <p:nvPr>
            <p:ph idx="1"/>
          </p:nvPr>
        </p:nvSpPr>
        <p:spPr>
          <a:xfrm>
            <a:off x="457200" y="2587104"/>
            <a:ext cx="8229600" cy="3661296"/>
          </a:xfrm>
        </p:spPr>
        <p:txBody>
          <a:bodyPr/>
          <a:lstStyle/>
          <a:p>
            <a:pPr algn="l"/>
            <a:r>
              <a:rPr lang="id-ID" sz="2400" dirty="0" smtClean="0">
                <a:solidFill>
                  <a:schemeClr val="tx1"/>
                </a:solidFill>
              </a:rPr>
              <a:t>OJK adalah sebuah lembaga pengawasan jasa keuangan seperti industri perbankan, pasar modal, reksadana, perusahaan pembiayaan, dana pensiun dan asuransi.</a:t>
            </a:r>
          </a:p>
          <a:p>
            <a:pPr algn="l"/>
            <a:r>
              <a:rPr lang="id-ID" sz="2400" dirty="0" smtClean="0">
                <a:solidFill>
                  <a:schemeClr val="tx1"/>
                </a:solidFill>
              </a:rPr>
              <a:t>Menurut UU No 21 tahun 2011 Bab I pasal 1 ayat 1 yang dimaksud dengan OJK "adalah lembaga yang independen dan bebas dari campur tangan pihak lain, yang mempunyai fungsi, tugas, dan wewenang pengaturan, pengawasan, pemeriksaan, dan penyidikan sebagaimana dimaksud dalam Undang-Undang ini</a:t>
            </a:r>
            <a:r>
              <a:rPr lang="id-ID" sz="2400" i="1" dirty="0" smtClean="0">
                <a:solidFill>
                  <a:schemeClr val="tx1"/>
                </a:solidFill>
              </a:rPr>
              <a:t>."</a:t>
            </a:r>
            <a:endParaRPr lang="id-ID" sz="2400" dirty="0" smtClean="0">
              <a:solidFill>
                <a:schemeClr val="tx1"/>
              </a:solidFill>
            </a:endParaRPr>
          </a:p>
          <a:p>
            <a:pPr algn="l">
              <a:buNone/>
            </a:pPr>
            <a:endParaRPr lang="id-ID"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p:spPr>
        <p:txBody>
          <a:bodyPr/>
          <a:lstStyle/>
          <a:p>
            <a:r>
              <a:rPr lang="en-US" sz="4000" dirty="0" err="1" smtClean="0">
                <a:latin typeface="Cookies"/>
              </a:rPr>
              <a:t>Tujuan</a:t>
            </a:r>
            <a:r>
              <a:rPr lang="en-US" sz="4000" dirty="0" smtClean="0">
                <a:latin typeface="Cookies"/>
              </a:rPr>
              <a:t> </a:t>
            </a:r>
            <a:r>
              <a:rPr lang="en-US" sz="4000" dirty="0" err="1" smtClean="0">
                <a:latin typeface="Cookies"/>
              </a:rPr>
              <a:t>Otoritas</a:t>
            </a:r>
            <a:r>
              <a:rPr lang="en-US" sz="4000" dirty="0" smtClean="0">
                <a:latin typeface="Cookies"/>
              </a:rPr>
              <a:t> </a:t>
            </a:r>
            <a:r>
              <a:rPr lang="en-US" sz="4000" dirty="0" err="1" smtClean="0">
                <a:latin typeface="Cookies"/>
              </a:rPr>
              <a:t>Jasa</a:t>
            </a:r>
            <a:r>
              <a:rPr lang="en-US" sz="4000" dirty="0" smtClean="0">
                <a:latin typeface="Cookies"/>
              </a:rPr>
              <a:t> </a:t>
            </a:r>
            <a:r>
              <a:rPr lang="en-US" sz="4000" dirty="0" err="1" smtClean="0">
                <a:latin typeface="Cookies"/>
              </a:rPr>
              <a:t>Keuangan</a:t>
            </a:r>
            <a:r>
              <a:rPr lang="en-US" sz="4000" dirty="0" smtClean="0">
                <a:latin typeface="Cookies"/>
              </a:rPr>
              <a:t> </a:t>
            </a:r>
            <a:endParaRPr lang="en-US" sz="4000" dirty="0">
              <a:latin typeface="Cookies"/>
            </a:endParaRPr>
          </a:p>
        </p:txBody>
      </p:sp>
      <p:sp>
        <p:nvSpPr>
          <p:cNvPr id="3" name="Content Placeholder 2"/>
          <p:cNvSpPr>
            <a:spLocks noGrp="1"/>
          </p:cNvSpPr>
          <p:nvPr>
            <p:ph idx="1"/>
          </p:nvPr>
        </p:nvSpPr>
        <p:spPr>
          <a:xfrm>
            <a:off x="533400" y="3124200"/>
            <a:ext cx="8229600" cy="2457412"/>
          </a:xfrm>
        </p:spPr>
        <p:txBody>
          <a:bodyPr/>
          <a:lstStyle/>
          <a:p>
            <a:pPr algn="l">
              <a:buNone/>
            </a:pPr>
            <a:r>
              <a:rPr lang="id-ID" sz="2000" dirty="0" smtClean="0"/>
              <a:t>OJK dibentuk dengan tujuan agar keseluruhan kegiatan di dalam</a:t>
            </a:r>
            <a:endParaRPr lang="en-US" sz="2000" dirty="0" smtClean="0"/>
          </a:p>
          <a:p>
            <a:pPr algn="l">
              <a:buNone/>
            </a:pPr>
            <a:r>
              <a:rPr lang="en-US" sz="2000" dirty="0" smtClean="0"/>
              <a:t>s</a:t>
            </a:r>
            <a:r>
              <a:rPr lang="id-ID" sz="2000" dirty="0" smtClean="0"/>
              <a:t>ektor jasa keuangan:</a:t>
            </a:r>
          </a:p>
          <a:p>
            <a:pPr algn="l">
              <a:buNone/>
            </a:pPr>
            <a:endParaRPr lang="id-ID" sz="2000" dirty="0" smtClean="0"/>
          </a:p>
          <a:p>
            <a:pPr marL="514350" lvl="0" indent="-514350" algn="l">
              <a:buFont typeface="+mj-lt"/>
              <a:buAutoNum type="arabicPeriod"/>
            </a:pPr>
            <a:r>
              <a:rPr lang="id-ID" sz="2000" dirty="0" smtClean="0"/>
              <a:t>terselenggara secara teratur, adil, transparan, dan akuntabel;</a:t>
            </a:r>
          </a:p>
          <a:p>
            <a:pPr marL="514350" lvl="0" indent="-514350" algn="l">
              <a:buFont typeface="+mj-lt"/>
              <a:buAutoNum type="arabicPeriod"/>
            </a:pPr>
            <a:r>
              <a:rPr lang="id-ID" sz="2000" dirty="0" smtClean="0"/>
              <a:t>mampu mewujudkan sistem keuangan yang tumbuh secara berkelanjutan dan stabil; dan</a:t>
            </a:r>
          </a:p>
          <a:p>
            <a:pPr marL="514350" lvl="0" indent="-514350" algn="l">
              <a:buFont typeface="+mj-lt"/>
              <a:buAutoNum type="arabicPeriod"/>
            </a:pPr>
            <a:r>
              <a:rPr lang="id-ID" sz="2000" dirty="0" smtClean="0"/>
              <a:t>mampu melindungi kepentingan konsumen dan masyarakat.</a:t>
            </a:r>
          </a:p>
          <a:p>
            <a:pPr algn="l">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3051696"/>
          </a:xfrm>
        </p:spPr>
        <p:txBody>
          <a:bodyPr/>
          <a:lstStyle/>
          <a:p>
            <a:pPr marL="0" lvl="0" indent="0" algn="l" eaLnBrk="1" fontAlgn="auto" hangingPunct="1">
              <a:spcAft>
                <a:spcPts val="0"/>
              </a:spcAft>
              <a:buNone/>
              <a:defRPr/>
            </a:pPr>
            <a:r>
              <a:rPr lang="id-ID" sz="2000" kern="1200" dirty="0" smtClean="0"/>
              <a:t>Menurut pasal 6 dari UU No 21 tahun 2011 tugas utama dari OJK adalah berupa melakukan pengaturan dan juga pengawasan terhadap kegiatan berikut :</a:t>
            </a:r>
          </a:p>
          <a:p>
            <a:pPr marL="0" lvl="0" indent="0" algn="l" eaLnBrk="1" fontAlgn="auto" hangingPunct="1">
              <a:spcAft>
                <a:spcPts val="0"/>
              </a:spcAft>
              <a:buNone/>
              <a:defRPr/>
            </a:pPr>
            <a:endParaRPr lang="id-ID" sz="2000" kern="1200" dirty="0" smtClean="0"/>
          </a:p>
          <a:p>
            <a:pPr marL="514350" lvl="0" indent="-514350" algn="l" eaLnBrk="1" fontAlgn="auto" hangingPunct="1">
              <a:spcAft>
                <a:spcPts val="0"/>
              </a:spcAft>
              <a:buFont typeface="+mj-lt"/>
              <a:buAutoNum type="arabicPeriod"/>
              <a:defRPr/>
            </a:pPr>
            <a:r>
              <a:rPr lang="id-ID" sz="2000" kern="1200" dirty="0" smtClean="0"/>
              <a:t>Kegiatan jasa keuangan di sektor Perbankan</a:t>
            </a:r>
          </a:p>
          <a:p>
            <a:pPr marL="514350" lvl="0" indent="-514350" algn="l" eaLnBrk="1" fontAlgn="auto" hangingPunct="1">
              <a:spcAft>
                <a:spcPts val="0"/>
              </a:spcAft>
              <a:buFont typeface="+mj-lt"/>
              <a:buAutoNum type="arabicPeriod"/>
              <a:defRPr/>
            </a:pPr>
            <a:r>
              <a:rPr lang="id-ID" sz="2000" kern="1200" dirty="0" smtClean="0"/>
              <a:t>Kegiatan jasa keuangan di sektor Pasar Modal</a:t>
            </a:r>
          </a:p>
          <a:p>
            <a:pPr marL="514350" lvl="0" indent="-514350" algn="l" eaLnBrk="1" fontAlgn="auto" hangingPunct="1">
              <a:spcAft>
                <a:spcPts val="0"/>
              </a:spcAft>
              <a:buFont typeface="+mj-lt"/>
              <a:buAutoNum type="arabicPeriod"/>
              <a:defRPr/>
            </a:pPr>
            <a:r>
              <a:rPr lang="id-ID" sz="2000" kern="1200" dirty="0" smtClean="0"/>
              <a:t>Kegiatan jasa keuangan di sektor Perasuransian, Dana Pensiun, Lembaga Pembiayaan, dan Lembaga Jasa Keuangan Lainnya.</a:t>
            </a:r>
            <a:endParaRPr lang="en-US" sz="2000" dirty="0"/>
          </a:p>
        </p:txBody>
      </p:sp>
      <p:cxnSp>
        <p:nvCxnSpPr>
          <p:cNvPr id="4" name="Straight Connector 3"/>
          <p:cNvCxnSpPr/>
          <p:nvPr/>
        </p:nvCxnSpPr>
        <p:spPr>
          <a:xfrm>
            <a:off x="609600" y="4724400"/>
            <a:ext cx="7992888"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362200" y="5029200"/>
            <a:ext cx="6248400" cy="1600438"/>
          </a:xfrm>
          <a:prstGeom prst="rect">
            <a:avLst/>
          </a:prstGeom>
          <a:noFill/>
        </p:spPr>
        <p:txBody>
          <a:bodyPr wrap="square" rtlCol="0">
            <a:spAutoFit/>
          </a:bodyPr>
          <a:lstStyle/>
          <a:p>
            <a:pPr lvl="0"/>
            <a:r>
              <a:rPr lang="id-ID" sz="2000" dirty="0" smtClean="0"/>
              <a:t>Pimpinan tertinggi OJK adalah Dewan Komisioner yang bersifat kolektif dan kolegial. Dewan Komisioner beranggotakan 9 (sembilan) orang anggota yang ditetapkan dengan Keputusan Presiden.</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048000"/>
            <a:ext cx="8153400" cy="3589362"/>
          </a:xfrm>
        </p:spPr>
        <p:txBody>
          <a:bodyPr/>
          <a:lstStyle/>
          <a:p>
            <a:pPr algn="l">
              <a:buNone/>
            </a:pPr>
            <a:r>
              <a:rPr lang="en-US" sz="4000" dirty="0" smtClean="0"/>
              <a:t>TUGAS</a:t>
            </a:r>
            <a:r>
              <a:rPr lang="en-US" dirty="0" smtClean="0"/>
              <a:t/>
            </a:r>
            <a:br>
              <a:rPr lang="en-US" dirty="0" smtClean="0"/>
            </a:br>
            <a:r>
              <a:rPr lang="en-US" sz="1800" dirty="0" smtClean="0"/>
              <a:t>1. </a:t>
            </a:r>
            <a:r>
              <a:rPr lang="en-US" sz="1800" dirty="0" err="1" smtClean="0"/>
              <a:t>Jelaskan</a:t>
            </a:r>
            <a:r>
              <a:rPr lang="en-US" sz="1800" dirty="0" smtClean="0"/>
              <a:t> </a:t>
            </a:r>
            <a:r>
              <a:rPr lang="en-US" sz="1800" dirty="0" err="1" smtClean="0"/>
              <a:t>apa</a:t>
            </a:r>
            <a:r>
              <a:rPr lang="en-US" sz="1800" dirty="0" smtClean="0"/>
              <a:t> yang di </a:t>
            </a:r>
            <a:r>
              <a:rPr lang="en-US" sz="1800" dirty="0" err="1" smtClean="0"/>
              <a:t>maksud</a:t>
            </a:r>
            <a:r>
              <a:rPr lang="en-US" sz="1800" dirty="0" smtClean="0"/>
              <a:t> ? </a:t>
            </a:r>
            <a:r>
              <a:rPr lang="en-US" sz="1800" dirty="0" smtClean="0">
                <a:latin typeface="Verdana" pitchFamily="34" charset="0"/>
                <a:ea typeface="Verdana" pitchFamily="34" charset="0"/>
                <a:cs typeface="Verdana" pitchFamily="34" charset="0"/>
              </a:rPr>
              <a:t/>
            </a:r>
            <a:br>
              <a:rPr lang="en-US" sz="1800" dirty="0" smtClean="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    A. Character</a:t>
            </a:r>
            <a:r>
              <a:rPr lang="en-US" sz="1800" dirty="0">
                <a:latin typeface="Verdana" pitchFamily="34" charset="0"/>
                <a:ea typeface="Verdana" pitchFamily="34" charset="0"/>
                <a:cs typeface="Verdana" pitchFamily="34" charset="0"/>
              </a:rPr>
              <a:t/>
            </a:r>
            <a:br>
              <a:rPr lang="en-US" sz="1800" dirty="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    B. Capacity</a:t>
            </a:r>
            <a:br>
              <a:rPr lang="en-US" sz="1800" dirty="0" smtClean="0">
                <a:latin typeface="Verdana" pitchFamily="34" charset="0"/>
                <a:ea typeface="Verdana" pitchFamily="34" charset="0"/>
                <a:cs typeface="Verdana" pitchFamily="34" charset="0"/>
              </a:rPr>
            </a:b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C. Capital</a:t>
            </a:r>
            <a:br>
              <a:rPr lang="en-US" sz="1800" dirty="0" smtClean="0">
                <a:latin typeface="Verdana" pitchFamily="34" charset="0"/>
                <a:ea typeface="Verdana" pitchFamily="34" charset="0"/>
                <a:cs typeface="Verdana" pitchFamily="34" charset="0"/>
              </a:rPr>
            </a:b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D. Collateral</a:t>
            </a:r>
            <a:br>
              <a:rPr lang="en-US" sz="1800" dirty="0" smtClean="0">
                <a:latin typeface="Verdana" pitchFamily="34" charset="0"/>
                <a:ea typeface="Verdana" pitchFamily="34" charset="0"/>
                <a:cs typeface="Verdana" pitchFamily="34" charset="0"/>
              </a:rPr>
            </a:b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E. Condition</a:t>
            </a:r>
            <a:br>
              <a:rPr lang="en-US" sz="1800" dirty="0" smtClean="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2. </a:t>
            </a:r>
            <a:r>
              <a:rPr lang="en-US" sz="1800" dirty="0" err="1" smtClean="0">
                <a:latin typeface="Verdana" pitchFamily="34" charset="0"/>
                <a:ea typeface="Verdana" pitchFamily="34" charset="0"/>
                <a:cs typeface="Verdana" pitchFamily="34" charset="0"/>
              </a:rPr>
              <a:t>Prinsip</a:t>
            </a:r>
            <a:r>
              <a:rPr lang="en-US" sz="1800" dirty="0" smtClean="0">
                <a:latin typeface="Verdana" pitchFamily="34" charset="0"/>
                <a:ea typeface="Verdana" pitchFamily="34" charset="0"/>
                <a:cs typeface="Verdana" pitchFamily="34" charset="0"/>
              </a:rPr>
              <a:t> Bank </a:t>
            </a:r>
            <a:r>
              <a:rPr lang="en-US" sz="1800" dirty="0" err="1" smtClean="0">
                <a:latin typeface="Verdana" pitchFamily="34" charset="0"/>
                <a:ea typeface="Verdana" pitchFamily="34" charset="0"/>
                <a:cs typeface="Verdana" pitchFamily="34" charset="0"/>
              </a:rPr>
              <a:t>syariah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ada</a:t>
            </a:r>
            <a:r>
              <a:rPr lang="en-US" sz="1800" dirty="0" smtClean="0">
                <a:latin typeface="Verdana" pitchFamily="34" charset="0"/>
                <a:ea typeface="Verdana" pitchFamily="34" charset="0"/>
                <a:cs typeface="Verdana" pitchFamily="34" charset="0"/>
              </a:rPr>
              <a:t> 3, </a:t>
            </a:r>
            <a:r>
              <a:rPr lang="en-US" sz="1800" dirty="0" err="1" smtClean="0">
                <a:latin typeface="Verdana" pitchFamily="34" charset="0"/>
                <a:ea typeface="Verdana" pitchFamily="34" charset="0"/>
                <a:cs typeface="Verdana" pitchFamily="34" charset="0"/>
              </a:rPr>
              <a:t>jelaskan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maksudnya</a:t>
            </a:r>
            <a:r>
              <a:rPr lang="en-US" sz="1800" dirty="0" smtClean="0">
                <a:latin typeface="Verdana" pitchFamily="34" charset="0"/>
                <a:ea typeface="Verdana" pitchFamily="34" charset="0"/>
                <a:cs typeface="Verdana" pitchFamily="34" charset="0"/>
              </a:rPr>
              <a:t>?</a:t>
            </a:r>
            <a:br>
              <a:rPr lang="en-US" sz="1800" dirty="0" smtClean="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3. </a:t>
            </a:r>
            <a:r>
              <a:rPr lang="en-US" sz="1800" dirty="0" err="1" smtClean="0">
                <a:latin typeface="Verdana" pitchFamily="34" charset="0"/>
                <a:ea typeface="Verdana" pitchFamily="34" charset="0"/>
                <a:cs typeface="Verdana" pitchFamily="34" charset="0"/>
              </a:rPr>
              <a:t>Terangkan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bagaimana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prosedur</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mendirikan</a:t>
            </a:r>
            <a:r>
              <a:rPr lang="en-US" sz="1800" dirty="0" smtClean="0">
                <a:latin typeface="Verdana" pitchFamily="34" charset="0"/>
                <a:ea typeface="Verdana" pitchFamily="34" charset="0"/>
                <a:cs typeface="Verdana" pitchFamily="34" charset="0"/>
              </a:rPr>
              <a:t> bank ?</a:t>
            </a:r>
            <a:br>
              <a:rPr lang="en-US" sz="1800" dirty="0" smtClean="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4. </a:t>
            </a:r>
            <a:r>
              <a:rPr lang="en-US" sz="1800" dirty="0" err="1" smtClean="0">
                <a:latin typeface="Verdana" pitchFamily="34" charset="0"/>
                <a:ea typeface="Verdana" pitchFamily="34" charset="0"/>
                <a:cs typeface="Verdana" pitchFamily="34" charset="0"/>
              </a:rPr>
              <a:t>Jika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anda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mendirikan</a:t>
            </a:r>
            <a:r>
              <a:rPr lang="en-US" sz="1800" dirty="0" smtClean="0">
                <a:latin typeface="Verdana" pitchFamily="34" charset="0"/>
                <a:ea typeface="Verdana" pitchFamily="34" charset="0"/>
                <a:cs typeface="Verdana" pitchFamily="34" charset="0"/>
              </a:rPr>
              <a:t> bank </a:t>
            </a:r>
            <a:r>
              <a:rPr lang="en-US" sz="1800" dirty="0" err="1" smtClean="0">
                <a:latin typeface="Verdana" pitchFamily="34" charset="0"/>
                <a:ea typeface="Verdana" pitchFamily="34" charset="0"/>
                <a:cs typeface="Verdana" pitchFamily="34" charset="0"/>
              </a:rPr>
              <a:t>akan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memilih</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bentuk</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badan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usaha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apa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Jelaskan</a:t>
            </a:r>
            <a:r>
              <a:rPr lang="en-US" sz="1800" dirty="0" smtClean="0">
                <a:latin typeface="Verdana" pitchFamily="34" charset="0"/>
                <a:ea typeface="Verdana" pitchFamily="34" charset="0"/>
                <a:cs typeface="Verdana" pitchFamily="34" charset="0"/>
              </a:rPr>
              <a:t> !</a:t>
            </a:r>
            <a:br>
              <a:rPr lang="en-US" sz="1800" dirty="0" smtClean="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5. </a:t>
            </a:r>
            <a:r>
              <a:rPr lang="en-US" sz="1800" dirty="0" err="1" smtClean="0">
                <a:latin typeface="Verdana" pitchFamily="34" charset="0"/>
                <a:ea typeface="Verdana" pitchFamily="34" charset="0"/>
                <a:cs typeface="Verdana" pitchFamily="34" charset="0"/>
              </a:rPr>
              <a:t>Mengapa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kegiatan</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rentenir</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dilarang</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pemerintah</a:t>
            </a:r>
            <a:r>
              <a:rPr lang="en-US" sz="1800" dirty="0" smtClean="0">
                <a:latin typeface="Verdana" pitchFamily="34" charset="0"/>
                <a:ea typeface="Verdana" pitchFamily="34" charset="0"/>
                <a:cs typeface="Verdana" pitchFamily="34" charset="0"/>
              </a:rPr>
              <a:t>?</a:t>
            </a:r>
            <a:br>
              <a:rPr lang="en-US" sz="1800" dirty="0" smtClean="0">
                <a:latin typeface="Verdana" pitchFamily="34" charset="0"/>
                <a:ea typeface="Verdana" pitchFamily="34" charset="0"/>
                <a:cs typeface="Verdana" pitchFamily="34" charset="0"/>
              </a:rPr>
            </a:br>
            <a:r>
              <a:rPr lang="en-US" sz="1800" dirty="0" err="1" smtClean="0">
                <a:latin typeface="Verdana" pitchFamily="34" charset="0"/>
                <a:ea typeface="Verdana" pitchFamily="34" charset="0"/>
                <a:cs typeface="Verdana" pitchFamily="34" charset="0"/>
              </a:rPr>
              <a:t>Kirim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tugas</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melalui</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google</a:t>
            </a:r>
            <a:r>
              <a:rPr lang="en-US" sz="1800" dirty="0" smtClean="0">
                <a:latin typeface="Verdana" pitchFamily="34" charset="0"/>
                <a:ea typeface="Verdana" pitchFamily="34" charset="0"/>
                <a:cs typeface="Verdana" pitchFamily="34" charset="0"/>
              </a:rPr>
              <a:t> form </a:t>
            </a:r>
            <a:r>
              <a:rPr lang="en-US" sz="1800" dirty="0" err="1" smtClean="0">
                <a:latin typeface="Verdana" pitchFamily="34" charset="0"/>
                <a:ea typeface="Verdana" pitchFamily="34" charset="0"/>
                <a:cs typeface="Verdana" pitchFamily="34" charset="0"/>
              </a:rPr>
              <a:t>yanga</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akan</a:t>
            </a:r>
            <a:r>
              <a:rPr lang="en-US" sz="1800" dirty="0" smtClean="0">
                <a:latin typeface="Verdana" pitchFamily="34" charset="0"/>
                <a:ea typeface="Verdana" pitchFamily="34" charset="0"/>
                <a:cs typeface="Verdana" pitchFamily="34" charset="0"/>
              </a:rPr>
              <a:t> di share WA group .  </a:t>
            </a:r>
            <a:br>
              <a:rPr lang="en-US" sz="1800" dirty="0" smtClean="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 </a:t>
            </a:r>
            <a:br>
              <a:rPr lang="en-US" sz="1800" dirty="0" smtClean="0">
                <a:latin typeface="Verdana" pitchFamily="34" charset="0"/>
                <a:ea typeface="Verdana" pitchFamily="34" charset="0"/>
                <a:cs typeface="Verdana" pitchFamily="34" charset="0"/>
              </a:rPr>
            </a:br>
            <a:r>
              <a:rPr lang="en-US" dirty="0" smtClean="0"/>
              <a:t/>
            </a:r>
            <a:br>
              <a:rPr lang="en-US"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61407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44"/>
            <a:ext cx="8229600" cy="1143000"/>
          </a:xfrm>
        </p:spPr>
        <p:txBody>
          <a:bodyPr/>
          <a:lstStyle/>
          <a:p>
            <a:r>
              <a:rPr lang="id-ID" dirty="0" smtClean="0">
                <a:latin typeface="Cookies" pitchFamily="2" charset="0"/>
              </a:rPr>
              <a:t>Pengaturan Perbankan</a:t>
            </a:r>
            <a:endParaRPr lang="id-ID" dirty="0">
              <a:latin typeface="Cookies" pitchFamily="2" charset="0"/>
            </a:endParaRPr>
          </a:p>
        </p:txBody>
      </p:sp>
      <p:sp>
        <p:nvSpPr>
          <p:cNvPr id="3" name="Content Placeholder 2"/>
          <p:cNvSpPr>
            <a:spLocks noGrp="1"/>
          </p:cNvSpPr>
          <p:nvPr>
            <p:ph idx="1"/>
          </p:nvPr>
        </p:nvSpPr>
        <p:spPr>
          <a:xfrm>
            <a:off x="251520" y="2708920"/>
            <a:ext cx="8606760" cy="3934790"/>
          </a:xfrm>
        </p:spPr>
        <p:txBody>
          <a:bodyPr/>
          <a:lstStyle/>
          <a:p>
            <a:pPr algn="l"/>
            <a:r>
              <a:rPr lang="en-US" sz="2400" dirty="0" smtClean="0">
                <a:solidFill>
                  <a:schemeClr val="tx1"/>
                </a:solidFill>
                <a:latin typeface="Calibri" pitchFamily="34" charset="0"/>
                <a:ea typeface="Verdana" pitchFamily="34" charset="0"/>
                <a:cs typeface="Calibri" pitchFamily="34" charset="0"/>
              </a:rPr>
              <a:t>M</a:t>
            </a:r>
            <a:r>
              <a:rPr lang="id-ID" sz="2400" dirty="0" smtClean="0">
                <a:solidFill>
                  <a:schemeClr val="tx1"/>
                </a:solidFill>
                <a:latin typeface="Calibri" pitchFamily="34" charset="0"/>
                <a:ea typeface="Verdana" pitchFamily="34" charset="0"/>
                <a:cs typeface="Calibri" pitchFamily="34" charset="0"/>
              </a:rPr>
              <a:t>enurut Undang-undang </a:t>
            </a:r>
            <a:r>
              <a:rPr lang="id-ID" sz="2400" dirty="0">
                <a:solidFill>
                  <a:schemeClr val="tx1"/>
                </a:solidFill>
                <a:latin typeface="Calibri" pitchFamily="34" charset="0"/>
                <a:ea typeface="Verdana" pitchFamily="34" charset="0"/>
                <a:cs typeface="Calibri" pitchFamily="34" charset="0"/>
              </a:rPr>
              <a:t>Nomor 7 Tahun 1992 tentang </a:t>
            </a:r>
            <a:r>
              <a:rPr lang="id-ID" sz="2400" dirty="0" smtClean="0">
                <a:solidFill>
                  <a:schemeClr val="tx1"/>
                </a:solidFill>
                <a:latin typeface="Calibri" pitchFamily="34" charset="0"/>
                <a:ea typeface="Verdana" pitchFamily="34" charset="0"/>
                <a:cs typeface="Calibri" pitchFamily="34" charset="0"/>
              </a:rPr>
              <a:t>Perbankan</a:t>
            </a:r>
            <a:r>
              <a:rPr lang="en-US" sz="2400" dirty="0" smtClean="0">
                <a:solidFill>
                  <a:schemeClr val="tx1"/>
                </a:solidFill>
                <a:latin typeface="Calibri" pitchFamily="34" charset="0"/>
                <a:ea typeface="Verdana" pitchFamily="34" charset="0"/>
                <a:cs typeface="Calibri" pitchFamily="34" charset="0"/>
              </a:rPr>
              <a:t> </a:t>
            </a:r>
            <a:r>
              <a:rPr lang="id-ID" sz="2400" dirty="0" smtClean="0">
                <a:solidFill>
                  <a:schemeClr val="tx1"/>
                </a:solidFill>
                <a:latin typeface="Calibri" pitchFamily="34" charset="0"/>
                <a:ea typeface="Verdana" pitchFamily="34" charset="0"/>
                <a:cs typeface="Calibri" pitchFamily="34" charset="0"/>
              </a:rPr>
              <a:t>sebagaimana </a:t>
            </a:r>
            <a:r>
              <a:rPr lang="id-ID" sz="2400" dirty="0">
                <a:solidFill>
                  <a:schemeClr val="tx1"/>
                </a:solidFill>
                <a:latin typeface="Calibri" pitchFamily="34" charset="0"/>
                <a:ea typeface="Verdana" pitchFamily="34" charset="0"/>
                <a:cs typeface="Calibri" pitchFamily="34" charset="0"/>
              </a:rPr>
              <a:t>telah diubah dengan Undang-undang No. 10 </a:t>
            </a:r>
            <a:r>
              <a:rPr lang="en-US" sz="2400" dirty="0" smtClean="0">
                <a:solidFill>
                  <a:schemeClr val="tx1"/>
                </a:solidFill>
                <a:latin typeface="Calibri" pitchFamily="34" charset="0"/>
                <a:ea typeface="Verdana" pitchFamily="34" charset="0"/>
                <a:cs typeface="Calibri" pitchFamily="34" charset="0"/>
              </a:rPr>
              <a:t> </a:t>
            </a:r>
            <a:r>
              <a:rPr lang="id-ID" sz="2400" dirty="0" smtClean="0">
                <a:solidFill>
                  <a:schemeClr val="tx1"/>
                </a:solidFill>
                <a:latin typeface="Calibri" pitchFamily="34" charset="0"/>
                <a:ea typeface="Verdana" pitchFamily="34" charset="0"/>
                <a:cs typeface="Calibri" pitchFamily="34" charset="0"/>
              </a:rPr>
              <a:t>Tahun 1998</a:t>
            </a:r>
            <a:r>
              <a:rPr lang="en-US" sz="2400" dirty="0" smtClean="0">
                <a:solidFill>
                  <a:schemeClr val="tx1"/>
                </a:solidFill>
                <a:latin typeface="Calibri" pitchFamily="34" charset="0"/>
                <a:ea typeface="Verdana" pitchFamily="34" charset="0"/>
                <a:cs typeface="Calibri" pitchFamily="34" charset="0"/>
              </a:rPr>
              <a:t> </a:t>
            </a:r>
            <a:r>
              <a:rPr lang="en-US" sz="2400" dirty="0" err="1" smtClean="0">
                <a:solidFill>
                  <a:schemeClr val="tx1"/>
                </a:solidFill>
                <a:latin typeface="Calibri" pitchFamily="34" charset="0"/>
                <a:ea typeface="Verdana" pitchFamily="34" charset="0"/>
                <a:cs typeface="Calibri" pitchFamily="34" charset="0"/>
              </a:rPr>
              <a:t>tentang</a:t>
            </a:r>
            <a:r>
              <a:rPr lang="en-US" sz="2400" dirty="0" smtClean="0">
                <a:solidFill>
                  <a:schemeClr val="tx1"/>
                </a:solidFill>
                <a:latin typeface="Calibri" pitchFamily="34" charset="0"/>
                <a:ea typeface="Verdana" pitchFamily="34" charset="0"/>
                <a:cs typeface="Calibri" pitchFamily="34" charset="0"/>
              </a:rPr>
              <a:t> </a:t>
            </a:r>
            <a:r>
              <a:rPr lang="en-US" sz="2400" dirty="0" err="1" smtClean="0">
                <a:solidFill>
                  <a:schemeClr val="tx1"/>
                </a:solidFill>
                <a:latin typeface="Calibri" pitchFamily="34" charset="0"/>
                <a:ea typeface="Verdana" pitchFamily="34" charset="0"/>
                <a:cs typeface="Calibri" pitchFamily="34" charset="0"/>
              </a:rPr>
              <a:t>perbankan</a:t>
            </a:r>
            <a:r>
              <a:rPr lang="en-US" sz="2400" dirty="0" smtClean="0">
                <a:solidFill>
                  <a:schemeClr val="tx1"/>
                </a:solidFill>
                <a:latin typeface="Calibri" pitchFamily="34" charset="0"/>
                <a:ea typeface="Verdana" pitchFamily="34" charset="0"/>
                <a:cs typeface="Calibri" pitchFamily="34" charset="0"/>
              </a:rPr>
              <a:t>.</a:t>
            </a:r>
          </a:p>
          <a:p>
            <a:pPr algn="l"/>
            <a:endParaRPr lang="en-US" sz="2400" dirty="0" smtClean="0">
              <a:solidFill>
                <a:schemeClr val="tx1"/>
              </a:solidFill>
              <a:latin typeface="Calibri" pitchFamily="34" charset="0"/>
              <a:ea typeface="Verdana" pitchFamily="34" charset="0"/>
              <a:cs typeface="Calibri" pitchFamily="34" charset="0"/>
            </a:endParaRPr>
          </a:p>
          <a:p>
            <a:pPr algn="l"/>
            <a:r>
              <a:rPr lang="en-US" sz="2400" dirty="0" smtClean="0">
                <a:latin typeface="Calibri" pitchFamily="34" charset="0"/>
                <a:ea typeface="Verdana" pitchFamily="34" charset="0"/>
                <a:cs typeface="Calibri" pitchFamily="34" charset="0"/>
              </a:rPr>
              <a:t>“</a:t>
            </a:r>
            <a:r>
              <a:rPr lang="id-ID" sz="2400" dirty="0" smtClean="0">
                <a:solidFill>
                  <a:schemeClr val="tx1"/>
                </a:solidFill>
                <a:latin typeface="Calibri" pitchFamily="34" charset="0"/>
                <a:cs typeface="Calibri" pitchFamily="34" charset="0"/>
              </a:rPr>
              <a:t>Bank adalah badan usaha yang menghimpun dana dari masyarakat dalam bentuk simpanan dan menyalurkannya kepada masyarakat dalam bentuk kredit dan bentuk-bentuk lainnya dalam rangka meningkatkan taraf  hidup rakyat banyak. Sedangkan h</a:t>
            </a:r>
            <a:r>
              <a:rPr lang="en-US" sz="2400" dirty="0" err="1" smtClean="0">
                <a:solidFill>
                  <a:schemeClr val="tx1"/>
                </a:solidFill>
                <a:latin typeface="Calibri" pitchFamily="34" charset="0"/>
                <a:cs typeface="Calibri" pitchFamily="34" charset="0"/>
              </a:rPr>
              <a:t>ukum</a:t>
            </a:r>
            <a:r>
              <a:rPr lang="en-US" sz="2400" dirty="0" smtClean="0">
                <a:solidFill>
                  <a:schemeClr val="tx1"/>
                </a:solidFill>
                <a:latin typeface="Calibri" pitchFamily="34" charset="0"/>
                <a:cs typeface="Calibri" pitchFamily="34" charset="0"/>
              </a:rPr>
              <a:t> yang </a:t>
            </a:r>
            <a:r>
              <a:rPr lang="en-US" sz="2400" dirty="0" err="1" smtClean="0">
                <a:solidFill>
                  <a:schemeClr val="tx1"/>
                </a:solidFill>
                <a:latin typeface="Calibri" pitchFamily="34" charset="0"/>
                <a:cs typeface="Calibri" pitchFamily="34" charset="0"/>
              </a:rPr>
              <a:t>mengatur</a:t>
            </a:r>
            <a:r>
              <a:rPr lang="en-US" sz="2400" dirty="0" smtClean="0">
                <a:solidFill>
                  <a:schemeClr val="tx1"/>
                </a:solidFill>
                <a:latin typeface="Calibri" pitchFamily="34" charset="0"/>
                <a:cs typeface="Calibri" pitchFamily="34" charset="0"/>
              </a:rPr>
              <a:t> </a:t>
            </a:r>
            <a:r>
              <a:rPr lang="en-US" sz="2400" dirty="0" err="1" smtClean="0">
                <a:solidFill>
                  <a:schemeClr val="tx1"/>
                </a:solidFill>
                <a:latin typeface="Calibri" pitchFamily="34" charset="0"/>
                <a:cs typeface="Calibri" pitchFamily="34" charset="0"/>
              </a:rPr>
              <a:t>masalah</a:t>
            </a:r>
            <a:r>
              <a:rPr lang="en-US" sz="2400" dirty="0" smtClean="0">
                <a:solidFill>
                  <a:schemeClr val="tx1"/>
                </a:solidFill>
                <a:latin typeface="Calibri" pitchFamily="34" charset="0"/>
                <a:cs typeface="Calibri" pitchFamily="34" charset="0"/>
              </a:rPr>
              <a:t> </a:t>
            </a:r>
            <a:r>
              <a:rPr lang="en-US" sz="2400" dirty="0" err="1" smtClean="0">
                <a:solidFill>
                  <a:schemeClr val="tx1"/>
                </a:solidFill>
                <a:latin typeface="Calibri" pitchFamily="34" charset="0"/>
                <a:cs typeface="Calibri" pitchFamily="34" charset="0"/>
              </a:rPr>
              <a:t>perbankan</a:t>
            </a:r>
            <a:r>
              <a:rPr lang="en-US" sz="2400" dirty="0" smtClean="0">
                <a:solidFill>
                  <a:schemeClr val="tx1"/>
                </a:solidFill>
                <a:latin typeface="Calibri" pitchFamily="34" charset="0"/>
                <a:cs typeface="Calibri" pitchFamily="34" charset="0"/>
              </a:rPr>
              <a:t> </a:t>
            </a:r>
            <a:r>
              <a:rPr lang="en-US" sz="2400" dirty="0" err="1" smtClean="0">
                <a:solidFill>
                  <a:schemeClr val="tx1"/>
                </a:solidFill>
                <a:latin typeface="Calibri" pitchFamily="34" charset="0"/>
                <a:cs typeface="Calibri" pitchFamily="34" charset="0"/>
              </a:rPr>
              <a:t>adalah</a:t>
            </a:r>
            <a:r>
              <a:rPr lang="en-US" sz="2400" dirty="0" smtClean="0">
                <a:solidFill>
                  <a:schemeClr val="tx1"/>
                </a:solidFill>
                <a:latin typeface="Calibri" pitchFamily="34" charset="0"/>
                <a:cs typeface="Calibri" pitchFamily="34" charset="0"/>
              </a:rPr>
              <a:t> </a:t>
            </a:r>
            <a:r>
              <a:rPr lang="en-US" sz="2400" dirty="0" err="1" smtClean="0">
                <a:solidFill>
                  <a:schemeClr val="tx1"/>
                </a:solidFill>
                <a:latin typeface="Calibri" pitchFamily="34" charset="0"/>
                <a:cs typeface="Calibri" pitchFamily="34" charset="0"/>
              </a:rPr>
              <a:t>hukum</a:t>
            </a:r>
            <a:r>
              <a:rPr lang="id-ID" sz="2400" dirty="0" smtClean="0">
                <a:solidFill>
                  <a:schemeClr val="tx1"/>
                </a:solidFill>
                <a:latin typeface="Calibri" pitchFamily="34" charset="0"/>
                <a:cs typeface="Calibri" pitchFamily="34" charset="0"/>
              </a:rPr>
              <a:t> </a:t>
            </a:r>
            <a:r>
              <a:rPr lang="en-US" sz="2400" dirty="0" err="1" smtClean="0">
                <a:solidFill>
                  <a:schemeClr val="tx1"/>
                </a:solidFill>
                <a:latin typeface="Calibri" pitchFamily="34" charset="0"/>
                <a:cs typeface="Calibri" pitchFamily="34" charset="0"/>
              </a:rPr>
              <a:t>perbankan</a:t>
            </a:r>
            <a:r>
              <a:rPr lang="en-US" sz="2400" dirty="0" smtClean="0">
                <a:solidFill>
                  <a:schemeClr val="tx1"/>
                </a:solidFill>
                <a:latin typeface="Calibri" pitchFamily="34" charset="0"/>
                <a:cs typeface="Calibri" pitchFamily="34" charset="0"/>
              </a:rPr>
              <a:t>”.</a:t>
            </a:r>
            <a:endParaRPr lang="id-ID" sz="2400" dirty="0">
              <a:solidFill>
                <a:schemeClr val="tx1"/>
              </a:solidFill>
              <a:latin typeface="Calibri" pitchFamily="34" charset="0"/>
              <a:ea typeface="Verdana" pitchFamily="34" charset="0"/>
              <a:cs typeface="Calibri" pitchFamily="34" charset="0"/>
            </a:endParaRPr>
          </a:p>
          <a:p>
            <a:pPr algn="l"/>
            <a:endParaRPr lang="id-ID" sz="24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683568" y="2996952"/>
            <a:ext cx="7772400" cy="1898653"/>
          </a:xfrm>
        </p:spPr>
        <p:txBody>
          <a:bodyPr/>
          <a:lstStyle/>
          <a:p>
            <a:r>
              <a:rPr lang="en-US" sz="7200" dirty="0" smtClean="0">
                <a:latin typeface="Action Jackson" pitchFamily="2" charset="0"/>
              </a:rPr>
              <a:t>TERIMA KASIH</a:t>
            </a:r>
            <a:endParaRPr lang="en-GB" sz="7200" dirty="0" smtClean="0">
              <a:latin typeface="Action Jackson" pitchFamily="2" charset="0"/>
            </a:endParaRPr>
          </a:p>
        </p:txBody>
      </p:sp>
      <p:grpSp>
        <p:nvGrpSpPr>
          <p:cNvPr id="3" name="Group 2"/>
          <p:cNvGrpSpPr/>
          <p:nvPr/>
        </p:nvGrpSpPr>
        <p:grpSpPr>
          <a:xfrm>
            <a:off x="958749" y="5013176"/>
            <a:ext cx="7221537" cy="1736725"/>
            <a:chOff x="962019" y="4429132"/>
            <a:chExt cx="7221537" cy="1736725"/>
          </a:xfrm>
        </p:grpSpPr>
        <p:pic>
          <p:nvPicPr>
            <p:cNvPr id="4" name="Picture 2"/>
            <p:cNvPicPr>
              <a:picLocks noChangeAspect="1"/>
            </p:cNvPicPr>
            <p:nvPr/>
          </p:nvPicPr>
          <p:blipFill>
            <a:blip r:embed="rId2" cstate="print"/>
            <a:srcRect/>
            <a:stretch>
              <a:fillRect/>
            </a:stretch>
          </p:blipFill>
          <p:spPr bwMode="auto">
            <a:xfrm>
              <a:off x="962019" y="4537082"/>
              <a:ext cx="1628775" cy="1628775"/>
            </a:xfrm>
            <a:prstGeom prst="rect">
              <a:avLst/>
            </a:prstGeom>
            <a:noFill/>
            <a:ln w="9525">
              <a:noFill/>
              <a:miter lim="800000"/>
              <a:headEnd/>
              <a:tailEnd/>
            </a:ln>
          </p:spPr>
        </p:pic>
        <p:pic>
          <p:nvPicPr>
            <p:cNvPr id="5" name="Picture 3"/>
            <p:cNvPicPr>
              <a:picLocks noChangeAspect="1"/>
            </p:cNvPicPr>
            <p:nvPr/>
          </p:nvPicPr>
          <p:blipFill>
            <a:blip r:embed="rId3" cstate="print"/>
            <a:srcRect/>
            <a:stretch>
              <a:fillRect/>
            </a:stretch>
          </p:blipFill>
          <p:spPr bwMode="auto">
            <a:xfrm>
              <a:off x="2306631" y="4535495"/>
              <a:ext cx="1628775" cy="1628775"/>
            </a:xfrm>
            <a:prstGeom prst="rect">
              <a:avLst/>
            </a:prstGeom>
            <a:noFill/>
            <a:ln w="9525">
              <a:noFill/>
              <a:miter lim="800000"/>
              <a:headEnd/>
              <a:tailEnd/>
            </a:ln>
          </p:spPr>
        </p:pic>
        <p:pic>
          <p:nvPicPr>
            <p:cNvPr id="6" name="Picture 4"/>
            <p:cNvPicPr>
              <a:picLocks noChangeAspect="1"/>
            </p:cNvPicPr>
            <p:nvPr/>
          </p:nvPicPr>
          <p:blipFill>
            <a:blip r:embed="rId4" cstate="print"/>
            <a:srcRect/>
            <a:stretch>
              <a:fillRect/>
            </a:stretch>
          </p:blipFill>
          <p:spPr bwMode="auto">
            <a:xfrm>
              <a:off x="3643306" y="4429132"/>
              <a:ext cx="1628775" cy="1628775"/>
            </a:xfrm>
            <a:prstGeom prst="rect">
              <a:avLst/>
            </a:prstGeom>
            <a:noFill/>
            <a:ln w="9525">
              <a:noFill/>
              <a:miter lim="800000"/>
              <a:headEnd/>
              <a:tailEnd/>
            </a:ln>
          </p:spPr>
        </p:pic>
        <p:pic>
          <p:nvPicPr>
            <p:cNvPr id="7" name="Picture 5"/>
            <p:cNvPicPr>
              <a:picLocks noChangeAspect="1"/>
            </p:cNvPicPr>
            <p:nvPr/>
          </p:nvPicPr>
          <p:blipFill>
            <a:blip r:embed="rId5" cstate="print"/>
            <a:srcRect/>
            <a:stretch>
              <a:fillRect/>
            </a:stretch>
          </p:blipFill>
          <p:spPr bwMode="auto">
            <a:xfrm>
              <a:off x="5095869" y="4535495"/>
              <a:ext cx="1630362" cy="1628775"/>
            </a:xfrm>
            <a:prstGeom prst="rect">
              <a:avLst/>
            </a:prstGeom>
            <a:noFill/>
            <a:ln w="9525">
              <a:noFill/>
              <a:miter lim="800000"/>
              <a:headEnd/>
              <a:tailEnd/>
            </a:ln>
          </p:spPr>
        </p:pic>
        <p:pic>
          <p:nvPicPr>
            <p:cNvPr id="8" name="Picture 6"/>
            <p:cNvPicPr>
              <a:picLocks noChangeAspect="1"/>
            </p:cNvPicPr>
            <p:nvPr/>
          </p:nvPicPr>
          <p:blipFill>
            <a:blip r:embed="rId6" cstate="print"/>
            <a:srcRect/>
            <a:stretch>
              <a:fillRect/>
            </a:stretch>
          </p:blipFill>
          <p:spPr bwMode="auto">
            <a:xfrm>
              <a:off x="6553194" y="4535495"/>
              <a:ext cx="1630362" cy="1628775"/>
            </a:xfrm>
            <a:prstGeom prst="rect">
              <a:avLst/>
            </a:prstGeom>
            <a:noFill/>
            <a:ln w="9525">
              <a:noFill/>
              <a:miter lim="800000"/>
              <a:headEnd/>
              <a:tailEnd/>
            </a:ln>
          </p:spPr>
        </p:pic>
      </p:grpSp>
    </p:spTree>
    <p:extLst>
      <p:ext uri="{BB962C8B-B14F-4D97-AF65-F5344CB8AC3E}">
        <p14:creationId xmlns:p14="http://schemas.microsoft.com/office/powerpoint/2010/main" val="555313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76400"/>
            <a:ext cx="5181600" cy="1143000"/>
          </a:xfrm>
        </p:spPr>
        <p:txBody>
          <a:bodyPr/>
          <a:lstStyle/>
          <a:p>
            <a:r>
              <a:rPr lang="en-US" dirty="0" err="1" smtClean="0">
                <a:solidFill>
                  <a:schemeClr val="tx1">
                    <a:lumMod val="95000"/>
                    <a:lumOff val="5000"/>
                  </a:schemeClr>
                </a:solidFill>
              </a:rPr>
              <a:t>Pengaturan</a:t>
            </a:r>
            <a:r>
              <a:rPr lang="en-US" dirty="0" smtClean="0">
                <a:solidFill>
                  <a:schemeClr val="tx1">
                    <a:lumMod val="95000"/>
                    <a:lumOff val="5000"/>
                  </a:schemeClr>
                </a:solidFill>
              </a:rPr>
              <a:t> </a:t>
            </a:r>
            <a:r>
              <a:rPr lang="en-US" dirty="0" err="1" smtClean="0">
                <a:solidFill>
                  <a:schemeClr val="tx1">
                    <a:lumMod val="95000"/>
                    <a:lumOff val="5000"/>
                  </a:schemeClr>
                </a:solidFill>
              </a:rPr>
              <a:t>perbankan</a:t>
            </a:r>
            <a:endParaRPr lang="en-US" dirty="0">
              <a:solidFill>
                <a:schemeClr val="tx1">
                  <a:lumMod val="95000"/>
                  <a:lumOff val="5000"/>
                </a:schemeClr>
              </a:solidFill>
            </a:endParaRPr>
          </a:p>
        </p:txBody>
      </p:sp>
      <p:sp>
        <p:nvSpPr>
          <p:cNvPr id="10" name="Rectangle 9">
            <a:hlinkClick r:id="rId2" action="ppaction://hlinksldjump"/>
          </p:cNvPr>
          <p:cNvSpPr/>
          <p:nvPr/>
        </p:nvSpPr>
        <p:spPr>
          <a:xfrm>
            <a:off x="6019800" y="41148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Prinsip-prinsip</a:t>
            </a:r>
            <a:r>
              <a:rPr lang="en-US" dirty="0" smtClean="0"/>
              <a:t> </a:t>
            </a:r>
            <a:r>
              <a:rPr lang="en-US" dirty="0" err="1" smtClean="0"/>
              <a:t>Perbankan</a:t>
            </a:r>
            <a:endParaRPr lang="en-US" dirty="0"/>
          </a:p>
        </p:txBody>
      </p:sp>
      <p:sp>
        <p:nvSpPr>
          <p:cNvPr id="11" name="Rectangle 10">
            <a:hlinkClick r:id="rId3" action="ppaction://hlinksldjump"/>
          </p:cNvPr>
          <p:cNvSpPr/>
          <p:nvPr/>
        </p:nvSpPr>
        <p:spPr>
          <a:xfrm>
            <a:off x="838200" y="40386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Fungsi</a:t>
            </a:r>
            <a:r>
              <a:rPr lang="en-US" dirty="0" smtClean="0"/>
              <a:t> </a:t>
            </a:r>
            <a:r>
              <a:rPr lang="en-US" dirty="0" err="1" smtClean="0"/>
              <a:t>pengaturan</a:t>
            </a:r>
            <a:r>
              <a:rPr lang="en-US" dirty="0" smtClean="0"/>
              <a:t> </a:t>
            </a:r>
            <a:r>
              <a:rPr lang="en-US" dirty="0" err="1" smtClean="0"/>
              <a:t>perbankan</a:t>
            </a:r>
            <a:r>
              <a:rPr lang="en-US" dirty="0" smtClean="0"/>
              <a:t> </a:t>
            </a:r>
            <a:r>
              <a:rPr lang="en-US" dirty="0" err="1" smtClean="0"/>
              <a:t>di</a:t>
            </a:r>
            <a:r>
              <a:rPr lang="en-US" dirty="0" smtClean="0"/>
              <a:t> </a:t>
            </a:r>
            <a:r>
              <a:rPr lang="en-US" dirty="0" smtClean="0">
                <a:solidFill>
                  <a:schemeClr val="tx1">
                    <a:lumMod val="95000"/>
                    <a:lumOff val="5000"/>
                  </a:schemeClr>
                </a:solidFill>
              </a:rPr>
              <a:t>Indonesia</a:t>
            </a:r>
            <a:endParaRPr lang="en-US" dirty="0">
              <a:solidFill>
                <a:schemeClr val="tx1">
                  <a:lumMod val="95000"/>
                  <a:lumOff val="5000"/>
                </a:schemeClr>
              </a:solidFill>
            </a:endParaRPr>
          </a:p>
        </p:txBody>
      </p:sp>
      <p:cxnSp>
        <p:nvCxnSpPr>
          <p:cNvPr id="15" name="Straight Arrow Connector 14"/>
          <p:cNvCxnSpPr/>
          <p:nvPr/>
        </p:nvCxnSpPr>
        <p:spPr>
          <a:xfrm rot="10800000" flipV="1">
            <a:off x="2057400" y="2743200"/>
            <a:ext cx="2286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4343400" y="2743200"/>
            <a:ext cx="25146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219200" y="2057400"/>
            <a:ext cx="6629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r>
              <a:rPr lang="en-US" dirty="0" smtClean="0"/>
              <a:t>1. </a:t>
            </a:r>
            <a:r>
              <a:rPr lang="en-US" dirty="0" err="1" smtClean="0"/>
              <a:t>Prinsip</a:t>
            </a:r>
            <a:r>
              <a:rPr lang="en-US" dirty="0" smtClean="0"/>
              <a:t> </a:t>
            </a:r>
            <a:r>
              <a:rPr lang="en-US" dirty="0" err="1" smtClean="0"/>
              <a:t>Kepercayaan</a:t>
            </a:r>
            <a:r>
              <a:rPr lang="en-US" dirty="0" smtClean="0"/>
              <a:t> </a:t>
            </a:r>
            <a:r>
              <a:rPr lang="en-US" i="1" dirty="0" smtClean="0"/>
              <a:t>( fiduciary relation principle </a:t>
            </a:r>
            <a:r>
              <a:rPr lang="en-US" dirty="0" smtClean="0"/>
              <a:t>)</a:t>
            </a:r>
          </a:p>
          <a:p>
            <a:endParaRPr lang="en-US" dirty="0"/>
          </a:p>
        </p:txBody>
      </p:sp>
      <p:sp>
        <p:nvSpPr>
          <p:cNvPr id="11" name="Rounded Rectangle 10"/>
          <p:cNvSpPr/>
          <p:nvPr/>
        </p:nvSpPr>
        <p:spPr>
          <a:xfrm>
            <a:off x="1219200" y="3200400"/>
            <a:ext cx="6629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 </a:t>
            </a:r>
            <a:r>
              <a:rPr lang="en-US" dirty="0" err="1" smtClean="0"/>
              <a:t>Prinsip</a:t>
            </a:r>
            <a:r>
              <a:rPr lang="en-US" dirty="0" smtClean="0"/>
              <a:t> </a:t>
            </a:r>
            <a:r>
              <a:rPr lang="en-US" dirty="0" err="1" smtClean="0"/>
              <a:t>Kehati-hatian</a:t>
            </a:r>
            <a:r>
              <a:rPr lang="en-US" dirty="0" smtClean="0"/>
              <a:t> ( </a:t>
            </a:r>
            <a:r>
              <a:rPr lang="en-US" i="1" dirty="0" smtClean="0"/>
              <a:t>prudential principle</a:t>
            </a:r>
            <a:r>
              <a:rPr lang="en-US" dirty="0" smtClean="0"/>
              <a:t> )</a:t>
            </a:r>
            <a:endParaRPr lang="en-US" dirty="0"/>
          </a:p>
        </p:txBody>
      </p:sp>
      <p:sp>
        <p:nvSpPr>
          <p:cNvPr id="12" name="Rounded Rectangle 11"/>
          <p:cNvSpPr/>
          <p:nvPr/>
        </p:nvSpPr>
        <p:spPr>
          <a:xfrm>
            <a:off x="1219200" y="4343400"/>
            <a:ext cx="6705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3. </a:t>
            </a:r>
            <a:r>
              <a:rPr lang="en-US" dirty="0" err="1" smtClean="0"/>
              <a:t>Prinsip</a:t>
            </a:r>
            <a:r>
              <a:rPr lang="en-US" dirty="0" smtClean="0"/>
              <a:t> </a:t>
            </a:r>
            <a:r>
              <a:rPr lang="en-US" dirty="0" err="1" smtClean="0"/>
              <a:t>Kerahasiaan</a:t>
            </a:r>
            <a:r>
              <a:rPr lang="en-US" dirty="0" smtClean="0"/>
              <a:t> (</a:t>
            </a:r>
            <a:r>
              <a:rPr lang="en-US" i="1" dirty="0" smtClean="0"/>
              <a:t> secrecy principle</a:t>
            </a:r>
            <a:r>
              <a:rPr lang="en-US" dirty="0" smtClean="0"/>
              <a:t>)</a:t>
            </a:r>
          </a:p>
          <a:p>
            <a:endParaRPr lang="en-US" dirty="0"/>
          </a:p>
        </p:txBody>
      </p:sp>
      <p:sp>
        <p:nvSpPr>
          <p:cNvPr id="13" name="Rounded Rectangle 12"/>
          <p:cNvSpPr/>
          <p:nvPr/>
        </p:nvSpPr>
        <p:spPr>
          <a:xfrm>
            <a:off x="1219200" y="5410200"/>
            <a:ext cx="6705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 </a:t>
            </a:r>
            <a:r>
              <a:rPr lang="en-US" dirty="0" err="1" smtClean="0"/>
              <a:t>Prinsip</a:t>
            </a:r>
            <a:r>
              <a:rPr lang="en-US" dirty="0" smtClean="0"/>
              <a:t> </a:t>
            </a:r>
            <a:r>
              <a:rPr lang="en-US" dirty="0" err="1" smtClean="0"/>
              <a:t>Mengenal</a:t>
            </a:r>
            <a:r>
              <a:rPr lang="en-US" dirty="0" smtClean="0"/>
              <a:t> </a:t>
            </a:r>
            <a:r>
              <a:rPr lang="en-US" dirty="0" err="1" smtClean="0"/>
              <a:t>Nasabah</a:t>
            </a:r>
            <a:r>
              <a:rPr lang="en-US" dirty="0" smtClean="0"/>
              <a:t> (</a:t>
            </a:r>
            <a:r>
              <a:rPr lang="en-US" i="1" dirty="0" smtClean="0"/>
              <a:t> know how costumer principle</a:t>
            </a:r>
            <a:r>
              <a:rPr lang="en-US" dirty="0" smtClean="0"/>
              <a:t> )</a:t>
            </a:r>
            <a:endParaRPr lang="en-US" dirty="0"/>
          </a:p>
        </p:txBody>
      </p:sp>
      <p:sp>
        <p:nvSpPr>
          <p:cNvPr id="14" name="Left Arrow 13">
            <a:hlinkClick r:id="rId2" action="ppaction://hlinksldjump"/>
          </p:cNvPr>
          <p:cNvSpPr/>
          <p:nvPr/>
        </p:nvSpPr>
        <p:spPr>
          <a:xfrm>
            <a:off x="0" y="6172200"/>
            <a:ext cx="990600" cy="685800"/>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0"/>
          <a:ext cx="8686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914400" y="5638800"/>
            <a:ext cx="1066800" cy="685800"/>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143000"/>
          </a:xfrm>
        </p:spPr>
        <p:txBody>
          <a:bodyPr/>
          <a:lstStyle/>
          <a:p>
            <a:r>
              <a:rPr lang="id-ID" dirty="0" smtClean="0">
                <a:latin typeface="Cookies" pitchFamily="2" charset="0"/>
                <a:cs typeface="Calibri" pitchFamily="34" charset="0"/>
              </a:rPr>
              <a:t>Jenis-jenis Bank</a:t>
            </a:r>
            <a:endParaRPr lang="id-ID" dirty="0">
              <a:latin typeface="Cookies" pitchFamily="2" charset="0"/>
            </a:endParaRPr>
          </a:p>
        </p:txBody>
      </p:sp>
      <p:sp>
        <p:nvSpPr>
          <p:cNvPr id="3" name="Content Placeholder 2"/>
          <p:cNvSpPr>
            <a:spLocks noGrp="1"/>
          </p:cNvSpPr>
          <p:nvPr>
            <p:ph idx="1"/>
          </p:nvPr>
        </p:nvSpPr>
        <p:spPr>
          <a:xfrm>
            <a:off x="0" y="2071678"/>
            <a:ext cx="8858280" cy="4714884"/>
          </a:xfrm>
        </p:spPr>
        <p:txBody>
          <a:bodyPr/>
          <a:lstStyle/>
          <a:p>
            <a:pPr algn="l">
              <a:buNone/>
            </a:pPr>
            <a:r>
              <a:rPr lang="id-ID" sz="2000" dirty="0" smtClean="0">
                <a:solidFill>
                  <a:schemeClr val="tx1"/>
                </a:solidFill>
                <a:latin typeface="Calibri" pitchFamily="34" charset="0"/>
                <a:cs typeface="Calibri" pitchFamily="34" charset="0"/>
              </a:rPr>
              <a:t>	</a:t>
            </a:r>
            <a:r>
              <a:rPr lang="en-US" sz="2000" b="1" u="sng" dirty="0" err="1" smtClean="0">
                <a:solidFill>
                  <a:schemeClr val="tx1"/>
                </a:solidFill>
                <a:latin typeface="Calibri" pitchFamily="34" charset="0"/>
                <a:cs typeface="Calibri" pitchFamily="34" charset="0"/>
              </a:rPr>
              <a:t>Dilihat</a:t>
            </a:r>
            <a:r>
              <a:rPr lang="en-US" sz="2000" b="1" u="sng" dirty="0" smtClean="0">
                <a:solidFill>
                  <a:schemeClr val="tx1"/>
                </a:solidFill>
                <a:latin typeface="Calibri" pitchFamily="34" charset="0"/>
                <a:cs typeface="Calibri" pitchFamily="34" charset="0"/>
              </a:rPr>
              <a:t> </a:t>
            </a:r>
            <a:r>
              <a:rPr lang="en-US" sz="2000" b="1" u="sng" dirty="0" err="1" smtClean="0">
                <a:solidFill>
                  <a:schemeClr val="tx1"/>
                </a:solidFill>
                <a:latin typeface="Calibri" pitchFamily="34" charset="0"/>
                <a:cs typeface="Calibri" pitchFamily="34" charset="0"/>
              </a:rPr>
              <a:t>dari</a:t>
            </a:r>
            <a:r>
              <a:rPr lang="en-US" sz="2000" b="1" u="sng" dirty="0" smtClean="0">
                <a:solidFill>
                  <a:schemeClr val="tx1"/>
                </a:solidFill>
                <a:latin typeface="Calibri" pitchFamily="34" charset="0"/>
                <a:cs typeface="Calibri" pitchFamily="34" charset="0"/>
              </a:rPr>
              <a:t> </a:t>
            </a:r>
            <a:r>
              <a:rPr lang="en-US" sz="2000" b="1" u="sng" dirty="0" err="1" smtClean="0">
                <a:solidFill>
                  <a:schemeClr val="tx1"/>
                </a:solidFill>
                <a:latin typeface="Calibri" pitchFamily="34" charset="0"/>
                <a:cs typeface="Calibri" pitchFamily="34" charset="0"/>
              </a:rPr>
              <a:t>fungsinya</a:t>
            </a:r>
            <a:r>
              <a:rPr lang="id-ID" sz="2000" b="1" dirty="0" smtClean="0">
                <a:solidFill>
                  <a:schemeClr val="tx1"/>
                </a:solidFill>
                <a:latin typeface="Calibri" pitchFamily="34" charset="0"/>
                <a:cs typeface="Calibri" pitchFamily="34" charset="0"/>
              </a:rPr>
              <a:t>:</a:t>
            </a:r>
            <a:endParaRPr lang="en-US" sz="2000" b="1" dirty="0" smtClean="0">
              <a:solidFill>
                <a:schemeClr val="tx1"/>
              </a:solidFill>
              <a:latin typeface="Calibri" pitchFamily="34" charset="0"/>
              <a:cs typeface="Calibri" pitchFamily="34" charset="0"/>
            </a:endParaRPr>
          </a:p>
          <a:p>
            <a:pPr algn="l">
              <a:buNone/>
            </a:pPr>
            <a:r>
              <a:rPr lang="en-US" sz="2000" b="1" dirty="0" smtClean="0">
                <a:solidFill>
                  <a:schemeClr val="tx1"/>
                </a:solidFill>
                <a:latin typeface="Calibri" pitchFamily="34" charset="0"/>
                <a:cs typeface="Calibri" pitchFamily="34" charset="0"/>
              </a:rPr>
              <a:t>	</a:t>
            </a:r>
            <a:r>
              <a:rPr lang="en-US" sz="2000" dirty="0" err="1" smtClean="0">
                <a:latin typeface="Calibri" pitchFamily="34" charset="0"/>
                <a:cs typeface="Calibri" pitchFamily="34" charset="0"/>
              </a:rPr>
              <a:t>Menurut</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Undang-Undang</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Pokok</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Perbankan</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Nomor</a:t>
            </a:r>
            <a:r>
              <a:rPr lang="en-US" sz="2000" dirty="0" smtClean="0">
                <a:latin typeface="Calibri" pitchFamily="34" charset="0"/>
                <a:cs typeface="Calibri" pitchFamily="34" charset="0"/>
              </a:rPr>
              <a:t> 14 </a:t>
            </a:r>
            <a:r>
              <a:rPr lang="en-US" sz="2000" dirty="0" err="1" smtClean="0">
                <a:latin typeface="Calibri" pitchFamily="34" charset="0"/>
                <a:cs typeface="Calibri" pitchFamily="34" charset="0"/>
              </a:rPr>
              <a:t>Tahun</a:t>
            </a:r>
            <a:r>
              <a:rPr lang="en-US" sz="2000" dirty="0" smtClean="0">
                <a:latin typeface="Calibri" pitchFamily="34" charset="0"/>
                <a:cs typeface="Calibri" pitchFamily="34" charset="0"/>
              </a:rPr>
              <a:t> 1967 </a:t>
            </a:r>
            <a:r>
              <a:rPr lang="en-US" sz="2000" dirty="0" err="1" smtClean="0">
                <a:latin typeface="Calibri" pitchFamily="34" charset="0"/>
                <a:cs typeface="Calibri" pitchFamily="34" charset="0"/>
              </a:rPr>
              <a:t>jenis</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perbankan</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menurut</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fungsinya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terdiri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dari</a:t>
            </a:r>
            <a:r>
              <a:rPr lang="en-US" sz="2000" dirty="0" smtClean="0">
                <a:latin typeface="Calibri" pitchFamily="34" charset="0"/>
                <a:cs typeface="Calibri" pitchFamily="34" charset="0"/>
              </a:rPr>
              <a:t>:</a:t>
            </a:r>
            <a:endParaRPr lang="id-ID" sz="2000" dirty="0" smtClean="0">
              <a:solidFill>
                <a:schemeClr val="tx1"/>
              </a:solidFill>
              <a:latin typeface="Calibri" pitchFamily="34" charset="0"/>
              <a:cs typeface="Calibri" pitchFamily="34" charset="0"/>
            </a:endParaRPr>
          </a:p>
          <a:p>
            <a:pPr lvl="1"/>
            <a:r>
              <a:rPr lang="id-ID" sz="2000" dirty="0" smtClean="0">
                <a:solidFill>
                  <a:schemeClr val="tx1"/>
                </a:solidFill>
                <a:latin typeface="Calibri" pitchFamily="34" charset="0"/>
                <a:cs typeface="Calibri" pitchFamily="34" charset="0"/>
              </a:rPr>
              <a:t>Bank umum</a:t>
            </a:r>
          </a:p>
          <a:p>
            <a:pPr lvl="1"/>
            <a:r>
              <a:rPr lang="id-ID" sz="2000" dirty="0" smtClean="0">
                <a:solidFill>
                  <a:schemeClr val="tx1"/>
                </a:solidFill>
                <a:latin typeface="Calibri" pitchFamily="34" charset="0"/>
                <a:cs typeface="Calibri" pitchFamily="34" charset="0"/>
              </a:rPr>
              <a:t>Bank tabungan</a:t>
            </a:r>
          </a:p>
          <a:p>
            <a:pPr lvl="1"/>
            <a:r>
              <a:rPr lang="id-ID" sz="2000" dirty="0" smtClean="0">
                <a:solidFill>
                  <a:schemeClr val="tx1"/>
                </a:solidFill>
                <a:latin typeface="Calibri" pitchFamily="34" charset="0"/>
                <a:cs typeface="Calibri" pitchFamily="34" charset="0"/>
              </a:rPr>
              <a:t>Bank pembangunan</a:t>
            </a:r>
            <a:endParaRPr lang="en-US" sz="2000" dirty="0" smtClean="0">
              <a:solidFill>
                <a:schemeClr val="tx1"/>
              </a:solidFill>
              <a:latin typeface="Calibri" pitchFamily="34" charset="0"/>
              <a:cs typeface="Calibri" pitchFamily="34" charset="0"/>
            </a:endParaRPr>
          </a:p>
          <a:p>
            <a:pPr lvl="1"/>
            <a:r>
              <a:rPr lang="en-US" sz="2000" dirty="0" smtClean="0">
                <a:solidFill>
                  <a:schemeClr val="tx1"/>
                </a:solidFill>
                <a:latin typeface="Calibri" pitchFamily="34" charset="0"/>
                <a:cs typeface="Calibri" pitchFamily="34" charset="0"/>
              </a:rPr>
              <a:t>Bank lain-lain</a:t>
            </a:r>
          </a:p>
          <a:p>
            <a:pPr lvl="1">
              <a:buNone/>
            </a:pPr>
            <a:r>
              <a:rPr lang="en-US" sz="2000" dirty="0" err="1" smtClean="0">
                <a:latin typeface="Calibri" pitchFamily="34" charset="0"/>
                <a:cs typeface="Calibri" pitchFamily="34" charset="0"/>
              </a:rPr>
              <a:t>Namun</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setelah</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keluar</a:t>
            </a:r>
            <a:r>
              <a:rPr lang="en-US" sz="2000" dirty="0" smtClean="0">
                <a:latin typeface="Calibri" pitchFamily="34" charset="0"/>
                <a:cs typeface="Calibri" pitchFamily="34" charset="0"/>
              </a:rPr>
              <a:t> UU </a:t>
            </a:r>
            <a:r>
              <a:rPr lang="en-US" sz="2000" dirty="0" err="1" smtClean="0">
                <a:latin typeface="Calibri" pitchFamily="34" charset="0"/>
                <a:cs typeface="Calibri" pitchFamily="34" charset="0"/>
              </a:rPr>
              <a:t>Pokok</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perbankan</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Nomor</a:t>
            </a:r>
            <a:r>
              <a:rPr lang="en-US" sz="2000" dirty="0" smtClean="0">
                <a:latin typeface="Calibri" pitchFamily="34" charset="0"/>
                <a:cs typeface="Calibri" pitchFamily="34" charset="0"/>
              </a:rPr>
              <a:t>  7 </a:t>
            </a:r>
            <a:r>
              <a:rPr lang="en-US" sz="2000" dirty="0" err="1" smtClean="0">
                <a:latin typeface="Calibri" pitchFamily="34" charset="0"/>
                <a:cs typeface="Calibri" pitchFamily="34" charset="0"/>
              </a:rPr>
              <a:t>Tahun</a:t>
            </a:r>
            <a:r>
              <a:rPr lang="en-US" sz="2000" dirty="0" smtClean="0">
                <a:latin typeface="Calibri" pitchFamily="34" charset="0"/>
                <a:cs typeface="Calibri" pitchFamily="34" charset="0"/>
              </a:rPr>
              <a:t> 1992 </a:t>
            </a:r>
            <a:r>
              <a:rPr lang="en-US" sz="2000" dirty="0" err="1" smtClean="0">
                <a:latin typeface="Calibri" pitchFamily="34" charset="0"/>
                <a:cs typeface="Calibri" pitchFamily="34" charset="0"/>
              </a:rPr>
              <a:t>dan</a:t>
            </a:r>
            <a:r>
              <a:rPr lang="en-US" sz="2000" dirty="0" smtClean="0">
                <a:latin typeface="Calibri" pitchFamily="34" charset="0"/>
                <a:cs typeface="Calibri" pitchFamily="34" charset="0"/>
              </a:rPr>
              <a:t> </a:t>
            </a:r>
          </a:p>
          <a:p>
            <a:pPr lvl="1">
              <a:buNone/>
            </a:pPr>
            <a:r>
              <a:rPr lang="en-US" sz="2000" dirty="0" err="1" smtClean="0">
                <a:latin typeface="Calibri" pitchFamily="34" charset="0"/>
                <a:cs typeface="Calibri" pitchFamily="34" charset="0"/>
              </a:rPr>
              <a:t>ditegaskan</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lagi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dengan</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keluarnya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Undang-Undang</a:t>
            </a:r>
            <a:r>
              <a:rPr lang="en-US" sz="2000" dirty="0" smtClean="0">
                <a:latin typeface="Calibri" pitchFamily="34" charset="0"/>
                <a:cs typeface="Calibri" pitchFamily="34" charset="0"/>
              </a:rPr>
              <a:t> RI. </a:t>
            </a:r>
            <a:r>
              <a:rPr lang="en-US" sz="2000" dirty="0" err="1" smtClean="0">
                <a:latin typeface="Calibri" pitchFamily="34" charset="0"/>
                <a:cs typeface="Calibri" pitchFamily="34" charset="0"/>
              </a:rPr>
              <a:t>Nomor</a:t>
            </a:r>
            <a:r>
              <a:rPr lang="en-US" sz="2000" dirty="0" smtClean="0">
                <a:latin typeface="Calibri" pitchFamily="34" charset="0"/>
                <a:cs typeface="Calibri" pitchFamily="34" charset="0"/>
              </a:rPr>
              <a:t> 10 </a:t>
            </a:r>
            <a:r>
              <a:rPr lang="en-US" sz="2000" dirty="0" err="1" smtClean="0">
                <a:latin typeface="Calibri" pitchFamily="34" charset="0"/>
                <a:cs typeface="Calibri" pitchFamily="34" charset="0"/>
              </a:rPr>
              <a:t>Tahun</a:t>
            </a:r>
            <a:r>
              <a:rPr lang="en-US" sz="2000" dirty="0" smtClean="0">
                <a:latin typeface="Calibri" pitchFamily="34" charset="0"/>
                <a:cs typeface="Calibri" pitchFamily="34" charset="0"/>
              </a:rPr>
              <a:t> 1998 </a:t>
            </a:r>
          </a:p>
          <a:p>
            <a:pPr lvl="1">
              <a:buNone/>
            </a:pPr>
            <a:r>
              <a:rPr lang="en-US" sz="2000" dirty="0" err="1" smtClean="0">
                <a:latin typeface="Calibri" pitchFamily="34" charset="0"/>
                <a:cs typeface="Calibri" pitchFamily="34" charset="0"/>
              </a:rPr>
              <a:t>maka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jenis</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perbankan</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terdiri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dari</a:t>
            </a:r>
            <a:r>
              <a:rPr lang="en-US" sz="2000" dirty="0" smtClean="0">
                <a:latin typeface="Calibri" pitchFamily="34" charset="0"/>
                <a:cs typeface="Calibri" pitchFamily="34" charset="0"/>
              </a:rPr>
              <a:t>:</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1)    Bank </a:t>
            </a:r>
            <a:r>
              <a:rPr lang="en-US" sz="2000" dirty="0" err="1" smtClean="0">
                <a:latin typeface="Calibri" pitchFamily="34" charset="0"/>
                <a:cs typeface="Calibri" pitchFamily="34" charset="0"/>
              </a:rPr>
              <a:t>Umum</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2)    Bank </a:t>
            </a:r>
            <a:r>
              <a:rPr lang="en-US" sz="2000" dirty="0" err="1" smtClean="0">
                <a:latin typeface="Calibri" pitchFamily="34" charset="0"/>
                <a:cs typeface="Calibri" pitchFamily="34" charset="0"/>
              </a:rPr>
              <a:t>Perkreditan</a:t>
            </a:r>
            <a:r>
              <a:rPr lang="en-US" sz="2000" dirty="0" smtClean="0">
                <a:latin typeface="Calibri" pitchFamily="34" charset="0"/>
                <a:cs typeface="Calibri" pitchFamily="34" charset="0"/>
              </a:rPr>
              <a:t> Rakyat (BPR)</a:t>
            </a:r>
            <a:endParaRPr lang="id-ID" sz="2000" dirty="0" smtClean="0">
              <a:solidFill>
                <a:schemeClr val="tx1"/>
              </a:solidFill>
              <a:latin typeface="Calibri" pitchFamily="34" charset="0"/>
              <a:cs typeface="Calibri" pitchFamily="34" charset="0"/>
            </a:endParaRPr>
          </a:p>
          <a:p>
            <a:pPr lvl="1"/>
            <a:endParaRPr lang="id-ID" sz="2000" dirty="0" smtClean="0">
              <a:solidFill>
                <a:schemeClr val="tx1"/>
              </a:solidFill>
              <a:latin typeface="Calibri" pitchFamily="34" charset="0"/>
              <a:cs typeface="Calibri" pitchFamily="34" charset="0"/>
            </a:endParaRPr>
          </a:p>
          <a:p>
            <a:pPr lvl="1"/>
            <a:endParaRPr lang="id-ID" sz="2000" dirty="0" smtClean="0">
              <a:solidFill>
                <a:schemeClr val="tx1"/>
              </a:solidFill>
              <a:latin typeface="Calibri" pitchFamily="34" charset="0"/>
              <a:cs typeface="Calibri" pitchFamily="34" charset="0"/>
            </a:endParaRPr>
          </a:p>
          <a:p>
            <a:pPr lvl="1"/>
            <a:endParaRPr lang="id-ID" sz="2000" dirty="0" smtClean="0">
              <a:solidFill>
                <a:schemeClr val="tx1"/>
              </a:solidFill>
              <a:latin typeface="Calibri" pitchFamily="34" charset="0"/>
              <a:cs typeface="Calibri" pitchFamily="34" charset="0"/>
            </a:endParaRPr>
          </a:p>
          <a:p>
            <a:pPr lvl="1"/>
            <a:endParaRPr lang="id-ID" sz="2000" dirty="0" smtClean="0">
              <a:solidFill>
                <a:schemeClr val="tx1"/>
              </a:solidFill>
              <a:latin typeface="Calibri" pitchFamily="34" charset="0"/>
              <a:cs typeface="Calibri" pitchFamily="34" charset="0"/>
            </a:endParaRPr>
          </a:p>
          <a:p>
            <a:pPr lvl="1">
              <a:buNone/>
            </a:pPr>
            <a:endParaRPr lang="id-ID" sz="2000" dirty="0" smtClean="0">
              <a:solidFill>
                <a:schemeClr val="tx1"/>
              </a:solidFill>
              <a:latin typeface="Calibri" pitchFamily="34" charset="0"/>
              <a:cs typeface="Calibri" pitchFamily="34" charset="0"/>
            </a:endParaRPr>
          </a:p>
          <a:p>
            <a:pPr lvl="1">
              <a:buNone/>
            </a:pPr>
            <a:endParaRPr lang="id-ID" sz="2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91000"/>
          </a:xfrm>
        </p:spPr>
        <p:txBody>
          <a:bodyPr/>
          <a:lstStyle/>
          <a:p>
            <a:pPr lvl="1">
              <a:buNone/>
            </a:pPr>
            <a:r>
              <a:rPr lang="id-ID" sz="2000" b="1" u="sng" dirty="0" smtClean="0">
                <a:solidFill>
                  <a:schemeClr val="tx1"/>
                </a:solidFill>
                <a:latin typeface="Verdana" pitchFamily="34" charset="0"/>
                <a:ea typeface="Verdana" pitchFamily="34" charset="0"/>
                <a:cs typeface="Verdana" pitchFamily="34" charset="0"/>
              </a:rPr>
              <a:t>Dilihat dari Segi Kepemilikannya:</a:t>
            </a:r>
          </a:p>
          <a:p>
            <a:pPr lvl="1"/>
            <a:r>
              <a:rPr lang="id-ID" sz="2000" dirty="0" smtClean="0">
                <a:solidFill>
                  <a:schemeClr val="tx1"/>
                </a:solidFill>
                <a:latin typeface="Verdana" pitchFamily="34" charset="0"/>
                <a:ea typeface="Verdana" pitchFamily="34" charset="0"/>
                <a:cs typeface="Verdana" pitchFamily="34" charset="0"/>
              </a:rPr>
              <a:t>Bank milik pemerintah</a:t>
            </a:r>
          </a:p>
          <a:p>
            <a:pPr lvl="1"/>
            <a:r>
              <a:rPr lang="id-ID" sz="2000" dirty="0" smtClean="0">
                <a:solidFill>
                  <a:schemeClr val="tx1"/>
                </a:solidFill>
                <a:latin typeface="Verdana" pitchFamily="34" charset="0"/>
                <a:ea typeface="Verdana" pitchFamily="34" charset="0"/>
                <a:cs typeface="Verdana" pitchFamily="34" charset="0"/>
              </a:rPr>
              <a:t>Bank milik swasta nasional</a:t>
            </a:r>
          </a:p>
          <a:p>
            <a:pPr lvl="1"/>
            <a:r>
              <a:rPr lang="id-ID" sz="2000" dirty="0" smtClean="0">
                <a:solidFill>
                  <a:schemeClr val="tx1"/>
                </a:solidFill>
                <a:latin typeface="Verdana" pitchFamily="34" charset="0"/>
                <a:ea typeface="Verdana" pitchFamily="34" charset="0"/>
                <a:cs typeface="Verdana" pitchFamily="34" charset="0"/>
              </a:rPr>
              <a:t>Bank milik koperasi</a:t>
            </a:r>
          </a:p>
          <a:p>
            <a:pPr lvl="1"/>
            <a:r>
              <a:rPr lang="id-ID" sz="2000" dirty="0" smtClean="0">
                <a:solidFill>
                  <a:schemeClr val="tx1"/>
                </a:solidFill>
                <a:latin typeface="Verdana" pitchFamily="34" charset="0"/>
                <a:ea typeface="Verdana" pitchFamily="34" charset="0"/>
                <a:cs typeface="Verdana" pitchFamily="34" charset="0"/>
              </a:rPr>
              <a:t>Bank milik asin</a:t>
            </a:r>
            <a:r>
              <a:rPr lang="en-US" sz="2000" dirty="0" smtClean="0">
                <a:solidFill>
                  <a:schemeClr val="tx1"/>
                </a:solidFill>
                <a:latin typeface="Verdana" pitchFamily="34" charset="0"/>
                <a:ea typeface="Verdana" pitchFamily="34" charset="0"/>
                <a:cs typeface="Verdana" pitchFamily="34" charset="0"/>
              </a:rPr>
              <a:t>g</a:t>
            </a:r>
            <a:endParaRPr lang="id-ID" sz="2000" dirty="0" smtClean="0">
              <a:solidFill>
                <a:schemeClr val="tx1"/>
              </a:solidFill>
              <a:latin typeface="Verdana" pitchFamily="34" charset="0"/>
              <a:ea typeface="Verdana" pitchFamily="34" charset="0"/>
              <a:cs typeface="Verdana" pitchFamily="34" charset="0"/>
            </a:endParaRPr>
          </a:p>
          <a:p>
            <a:pPr lvl="1"/>
            <a:r>
              <a:rPr lang="id-ID" sz="2000" dirty="0" smtClean="0">
                <a:solidFill>
                  <a:schemeClr val="tx1"/>
                </a:solidFill>
                <a:latin typeface="Verdana" pitchFamily="34" charset="0"/>
                <a:ea typeface="Verdana" pitchFamily="34" charset="0"/>
                <a:cs typeface="Verdana" pitchFamily="34" charset="0"/>
              </a:rPr>
              <a:t>Bank milik campuran</a:t>
            </a:r>
            <a:endParaRPr lang="en-US"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The Missing Piece">
      <a:dk1>
        <a:srgbClr val="000000"/>
      </a:dk1>
      <a:lt1>
        <a:srgbClr val="1E2128"/>
      </a:lt1>
      <a:dk2>
        <a:srgbClr val="1E2128"/>
      </a:dk2>
      <a:lt2>
        <a:srgbClr val="FFFFFF"/>
      </a:lt2>
      <a:accent1>
        <a:srgbClr val="618BB8"/>
      </a:accent1>
      <a:accent2>
        <a:srgbClr val="1F3145"/>
      </a:accent2>
      <a:accent3>
        <a:srgbClr val="FFFFFF"/>
      </a:accent3>
      <a:accent4>
        <a:srgbClr val="79B2D0"/>
      </a:accent4>
      <a:accent5>
        <a:srgbClr val="2B3036"/>
      </a:accent5>
      <a:accent6>
        <a:srgbClr val="325E89"/>
      </a:accent6>
      <a:hlink>
        <a:srgbClr val="FFFFFF"/>
      </a:hlink>
      <a:folHlink>
        <a:srgbClr val="19304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1392</Words>
  <Application>Microsoft Office PowerPoint</Application>
  <PresentationFormat>On-screen Show (4:3)</PresentationFormat>
  <Paragraphs>203</Paragraphs>
  <Slides>40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Action Jackson</vt:lpstr>
      <vt:lpstr>Calibri</vt:lpstr>
      <vt:lpstr>Verdana</vt:lpstr>
      <vt:lpstr>Wingdings</vt:lpstr>
      <vt:lpstr>Times New Roman</vt:lpstr>
      <vt:lpstr>MadScience</vt:lpstr>
      <vt:lpstr>Arial</vt:lpstr>
      <vt:lpstr>Symbol</vt:lpstr>
      <vt:lpstr>Cookies</vt:lpstr>
      <vt:lpstr>Jester</vt:lpstr>
      <vt:lpstr>1_Default Design</vt:lpstr>
      <vt:lpstr>Hukum Perbankan</vt:lpstr>
      <vt:lpstr>PERTEMUAN KE 2 </vt:lpstr>
      <vt:lpstr>RPKPS</vt:lpstr>
      <vt:lpstr>Pengaturan Perbankan</vt:lpstr>
      <vt:lpstr>Pengaturan perbankan</vt:lpstr>
      <vt:lpstr>PowerPoint Presentation</vt:lpstr>
      <vt:lpstr>PowerPoint Presentation</vt:lpstr>
      <vt:lpstr>Jenis-jenis Bank</vt:lpstr>
      <vt:lpstr>PowerPoint Presentation</vt:lpstr>
      <vt:lpstr>PowerPoint Presentation</vt:lpstr>
      <vt:lpstr>PowerPoint Presentation</vt:lpstr>
      <vt:lpstr>Pendirian dan Likuidasi Bank</vt:lpstr>
      <vt:lpstr>Pendirian Bank</vt:lpstr>
      <vt:lpstr>Likuidasi Bank</vt:lpstr>
      <vt:lpstr>Pengertian</vt:lpstr>
      <vt:lpstr>Dasar Hukum</vt:lpstr>
      <vt:lpstr>Akibat Hukum</vt:lpstr>
      <vt:lpstr>Pelaksanaan</vt:lpstr>
      <vt:lpstr>Kegiatan Usaha Bank</vt:lpstr>
      <vt:lpstr>Kegiatan Operasional Bank Umum</vt:lpstr>
      <vt:lpstr>Aspek Hukum Perkreditan</vt:lpstr>
      <vt:lpstr>Definisi Kredit Secara Etimologi</vt:lpstr>
      <vt:lpstr>Definisi Kredit menurut UU</vt:lpstr>
      <vt:lpstr>Perjanjian Kredit</vt:lpstr>
      <vt:lpstr>PowerPoint Presentation</vt:lpstr>
      <vt:lpstr>Analisis dalam Pemberian Kredit</vt:lpstr>
      <vt:lpstr>Aspek Hukum Perbankan Syariah </vt:lpstr>
      <vt:lpstr>Definisi Perbankan Syariah</vt:lpstr>
      <vt:lpstr>PowerPoint Presentation</vt:lpstr>
      <vt:lpstr>Aspek Hukum Perbankan Syariah</vt:lpstr>
      <vt:lpstr>Aspek Hukum Kebanksentralan (Bank Indonesia)</vt:lpstr>
      <vt:lpstr>PowerPoint Presentation</vt:lpstr>
      <vt:lpstr>Wewenang</vt:lpstr>
      <vt:lpstr>Fungsi Bank Sentral</vt:lpstr>
      <vt:lpstr>Tugas Bank Indonesia</vt:lpstr>
      <vt:lpstr>Otoritas Jasa Keuangan</vt:lpstr>
      <vt:lpstr>Tujuan Otoritas Jasa Keuangan </vt:lpstr>
      <vt:lpstr>PowerPoint Presentation</vt:lpstr>
      <vt:lpstr>TUGAS 1. Jelaskan apa yang di maksud ?      A. Character     B. Capacity     C. Capital     D. Collateral     E. Condition 2. Prinsip Bank syariah ada 3, jelaskan maksudnya? 3. Terangkan bagaimana prosedur mendirikan bank ? 4. Jika anda mendirikan bank akan memilih bentuk badan usaha apa? Jelaskan ! 5. Mengapa kegiatan rentenir dilarang pemerintah? Kirim tugas melalui google form yanga akan di share WA group .        </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Perbankan</dc:title>
  <dc:creator>user</dc:creator>
  <cp:lastModifiedBy>Ferawaty</cp:lastModifiedBy>
  <cp:revision>101</cp:revision>
  <dcterms:created xsi:type="dcterms:W3CDTF">2013-10-04T11:53:59Z</dcterms:created>
  <dcterms:modified xsi:type="dcterms:W3CDTF">2020-07-30T00:18:39Z</dcterms:modified>
</cp:coreProperties>
</file>