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327" r:id="rId3"/>
    <p:sldId id="328" r:id="rId4"/>
    <p:sldId id="329" r:id="rId5"/>
    <p:sldId id="330" r:id="rId6"/>
    <p:sldId id="331" r:id="rId7"/>
    <p:sldId id="259" r:id="rId8"/>
    <p:sldId id="333" r:id="rId9"/>
    <p:sldId id="320" r:id="rId10"/>
    <p:sldId id="321" r:id="rId11"/>
    <p:sldId id="322" r:id="rId12"/>
    <p:sldId id="323" r:id="rId13"/>
    <p:sldId id="324" r:id="rId14"/>
    <p:sldId id="325" r:id="rId15"/>
    <p:sldId id="326" r:id="rId16"/>
    <p:sldId id="334" r:id="rId17"/>
    <p:sldId id="335" r:id="rId18"/>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5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033454-7241-450B-BCA5-FF488C6E9447}" type="datetimeFigureOut">
              <a:rPr lang="id-ID" smtClean="0"/>
              <a:pPr/>
              <a:t>04/08/2020</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C7779F-F498-4069-9764-92BE2DB1A67E}" type="slidenum">
              <a:rPr lang="id-ID" smtClean="0"/>
              <a:pPr/>
              <a:t>‹#›</a:t>
            </a:fld>
            <a:endParaRPr lang="id-ID"/>
          </a:p>
        </p:txBody>
      </p:sp>
    </p:spTree>
    <p:extLst>
      <p:ext uri="{BB962C8B-B14F-4D97-AF65-F5344CB8AC3E}">
        <p14:creationId xmlns:p14="http://schemas.microsoft.com/office/powerpoint/2010/main" val="2834651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EDA0D85C-CABE-4468-A999-BFB3D5B783DD}" type="datetimeFigureOut">
              <a:rPr lang="id-ID" smtClean="0"/>
              <a:pPr/>
              <a:t>04/08/2020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B111D56-B1D0-4CF1-93D1-8E9950E55F37}"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EDA0D85C-CABE-4468-A999-BFB3D5B783DD}" type="datetimeFigureOut">
              <a:rPr lang="id-ID" smtClean="0"/>
              <a:pPr/>
              <a:t>04/08/2020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B111D56-B1D0-4CF1-93D1-8E9950E55F37}"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EDA0D85C-CABE-4468-A999-BFB3D5B783DD}" type="datetimeFigureOut">
              <a:rPr lang="id-ID" smtClean="0"/>
              <a:pPr/>
              <a:t>04/08/2020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B111D56-B1D0-4CF1-93D1-8E9950E55F37}" type="slidenum">
              <a:rPr lang="id-ID" smtClean="0"/>
              <a:pPr/>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53BD60A-AEA4-4BDB-B2D9-0B1D42D7827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EDA0D85C-CABE-4468-A999-BFB3D5B783DD}" type="datetimeFigureOut">
              <a:rPr lang="id-ID" smtClean="0"/>
              <a:pPr/>
              <a:t>04/08/2020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B111D56-B1D0-4CF1-93D1-8E9950E55F37}"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A0D85C-CABE-4468-A999-BFB3D5B783DD}" type="datetimeFigureOut">
              <a:rPr lang="id-ID" smtClean="0"/>
              <a:pPr/>
              <a:t>04/08/2020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B111D56-B1D0-4CF1-93D1-8E9950E55F37}"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EDA0D85C-CABE-4468-A999-BFB3D5B783DD}" type="datetimeFigureOut">
              <a:rPr lang="id-ID" smtClean="0"/>
              <a:pPr/>
              <a:t>04/08/2020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B111D56-B1D0-4CF1-93D1-8E9950E55F37}"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EDA0D85C-CABE-4468-A999-BFB3D5B783DD}" type="datetimeFigureOut">
              <a:rPr lang="id-ID" smtClean="0"/>
              <a:pPr/>
              <a:t>04/08/2020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8B111D56-B1D0-4CF1-93D1-8E9950E55F37}"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EDA0D85C-CABE-4468-A999-BFB3D5B783DD}" type="datetimeFigureOut">
              <a:rPr lang="id-ID" smtClean="0"/>
              <a:pPr/>
              <a:t>04/08/2020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8B111D56-B1D0-4CF1-93D1-8E9950E55F37}"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A0D85C-CABE-4468-A999-BFB3D5B783DD}" type="datetimeFigureOut">
              <a:rPr lang="id-ID" smtClean="0"/>
              <a:pPr/>
              <a:t>04/08/2020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8B111D56-B1D0-4CF1-93D1-8E9950E55F37}"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A0D85C-CABE-4468-A999-BFB3D5B783DD}" type="datetimeFigureOut">
              <a:rPr lang="id-ID" smtClean="0"/>
              <a:pPr/>
              <a:t>04/08/2020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B111D56-B1D0-4CF1-93D1-8E9950E55F37}"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A0D85C-CABE-4468-A999-BFB3D5B783DD}" type="datetimeFigureOut">
              <a:rPr lang="id-ID" smtClean="0"/>
              <a:pPr/>
              <a:t>04/08/2020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B111D56-B1D0-4CF1-93D1-8E9950E55F37}"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0D85C-CABE-4468-A999-BFB3D5B783DD}" type="datetimeFigureOut">
              <a:rPr lang="id-ID" smtClean="0"/>
              <a:pPr/>
              <a:t>04/08/2020</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111D56-B1D0-4CF1-93D1-8E9950E55F37}"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3.%20VIDEO%20-%20TENTANG%20OTAK%20MANUSIA.mp4"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521" y="116632"/>
            <a:ext cx="8640960" cy="3477875"/>
          </a:xfrm>
          <a:prstGeom prst="rect">
            <a:avLst/>
          </a:prstGeom>
        </p:spPr>
        <p:txBody>
          <a:bodyPr wrap="square">
            <a:spAutoFit/>
          </a:bodyPr>
          <a:lstStyle/>
          <a:p>
            <a:r>
              <a:rPr lang="en-ID" sz="2800" b="1" dirty="0" err="1" smtClean="0">
                <a:solidFill>
                  <a:schemeClr val="accent3">
                    <a:lumMod val="50000"/>
                  </a:schemeClr>
                </a:solidFill>
              </a:rPr>
              <a:t>Assalamu’alaikum</a:t>
            </a:r>
            <a:r>
              <a:rPr lang="en-ID" sz="2800" b="1" dirty="0" smtClean="0">
                <a:solidFill>
                  <a:schemeClr val="accent3">
                    <a:lumMod val="50000"/>
                  </a:schemeClr>
                </a:solidFill>
              </a:rPr>
              <a:t> </a:t>
            </a:r>
            <a:r>
              <a:rPr lang="en-ID" sz="2800" b="1" dirty="0" err="1" smtClean="0">
                <a:solidFill>
                  <a:schemeClr val="accent3">
                    <a:lumMod val="50000"/>
                  </a:schemeClr>
                </a:solidFill>
              </a:rPr>
              <a:t>wr</a:t>
            </a:r>
            <a:r>
              <a:rPr lang="en-ID" sz="2800" b="1" dirty="0" smtClean="0">
                <a:solidFill>
                  <a:schemeClr val="accent3">
                    <a:lumMod val="50000"/>
                  </a:schemeClr>
                </a:solidFill>
              </a:rPr>
              <a:t>, </a:t>
            </a:r>
            <a:r>
              <a:rPr lang="en-ID" sz="2800" b="1" dirty="0" err="1" smtClean="0">
                <a:solidFill>
                  <a:schemeClr val="accent3">
                    <a:lumMod val="50000"/>
                  </a:schemeClr>
                </a:solidFill>
              </a:rPr>
              <a:t>wb</a:t>
            </a:r>
            <a:r>
              <a:rPr lang="en-ID" sz="2800" b="1" dirty="0" smtClean="0">
                <a:solidFill>
                  <a:schemeClr val="accent3">
                    <a:lumMod val="50000"/>
                  </a:schemeClr>
                </a:solidFill>
              </a:rPr>
              <a:t>.</a:t>
            </a:r>
          </a:p>
          <a:p>
            <a:r>
              <a:rPr lang="en-ID" sz="2800" b="1" dirty="0" smtClean="0">
                <a:solidFill>
                  <a:schemeClr val="accent3">
                    <a:lumMod val="50000"/>
                  </a:schemeClr>
                </a:solidFill>
              </a:rPr>
              <a:t>Kita </a:t>
            </a:r>
            <a:r>
              <a:rPr lang="en-ID" sz="2800" b="1" dirty="0" err="1" smtClean="0">
                <a:solidFill>
                  <a:schemeClr val="accent3">
                    <a:lumMod val="50000"/>
                  </a:schemeClr>
                </a:solidFill>
              </a:rPr>
              <a:t>awali</a:t>
            </a:r>
            <a:r>
              <a:rPr lang="en-ID" sz="2800" b="1" dirty="0" smtClean="0">
                <a:solidFill>
                  <a:schemeClr val="accent3">
                    <a:lumMod val="50000"/>
                  </a:schemeClr>
                </a:solidFill>
              </a:rPr>
              <a:t> </a:t>
            </a:r>
            <a:r>
              <a:rPr lang="en-ID" sz="2800" b="1" dirty="0" err="1" smtClean="0">
                <a:solidFill>
                  <a:schemeClr val="accent3">
                    <a:lumMod val="50000"/>
                  </a:schemeClr>
                </a:solidFill>
              </a:rPr>
              <a:t>kegiatan</a:t>
            </a:r>
            <a:r>
              <a:rPr lang="en-ID" sz="2800" b="1" dirty="0" smtClean="0">
                <a:solidFill>
                  <a:schemeClr val="accent3">
                    <a:lumMod val="50000"/>
                  </a:schemeClr>
                </a:solidFill>
              </a:rPr>
              <a:t> </a:t>
            </a:r>
            <a:r>
              <a:rPr lang="en-ID" sz="2800" b="1" dirty="0" err="1" smtClean="0">
                <a:solidFill>
                  <a:schemeClr val="accent3">
                    <a:lumMod val="50000"/>
                  </a:schemeClr>
                </a:solidFill>
              </a:rPr>
              <a:t>ini</a:t>
            </a:r>
            <a:r>
              <a:rPr lang="en-ID" sz="2800" b="1" dirty="0" smtClean="0">
                <a:solidFill>
                  <a:schemeClr val="accent3">
                    <a:lumMod val="50000"/>
                  </a:schemeClr>
                </a:solidFill>
              </a:rPr>
              <a:t> </a:t>
            </a:r>
            <a:r>
              <a:rPr lang="en-ID" sz="2800" b="1" dirty="0" err="1" smtClean="0">
                <a:solidFill>
                  <a:schemeClr val="accent3">
                    <a:lumMod val="50000"/>
                  </a:schemeClr>
                </a:solidFill>
              </a:rPr>
              <a:t>dengan</a:t>
            </a:r>
            <a:r>
              <a:rPr lang="en-ID" sz="2800" b="1" dirty="0" smtClean="0">
                <a:solidFill>
                  <a:schemeClr val="accent3">
                    <a:lumMod val="50000"/>
                  </a:schemeClr>
                </a:solidFill>
              </a:rPr>
              <a:t> </a:t>
            </a:r>
            <a:r>
              <a:rPr lang="en-ID" sz="2800" b="1" dirty="0" err="1" smtClean="0">
                <a:solidFill>
                  <a:schemeClr val="accent3">
                    <a:lumMod val="50000"/>
                  </a:schemeClr>
                </a:solidFill>
              </a:rPr>
              <a:t>Bismillahirrohmanirrohim</a:t>
            </a:r>
            <a:r>
              <a:rPr lang="en-ID" sz="2800" b="1" dirty="0" smtClean="0">
                <a:solidFill>
                  <a:schemeClr val="accent3">
                    <a:lumMod val="50000"/>
                  </a:schemeClr>
                </a:solidFill>
              </a:rPr>
              <a:t>, </a:t>
            </a:r>
            <a:r>
              <a:rPr lang="en-ID" sz="2800" b="1" dirty="0" err="1" smtClean="0">
                <a:solidFill>
                  <a:schemeClr val="accent3">
                    <a:lumMod val="50000"/>
                  </a:schemeClr>
                </a:solidFill>
              </a:rPr>
              <a:t>semoga</a:t>
            </a:r>
            <a:r>
              <a:rPr lang="en-ID" sz="2800" b="1" dirty="0" smtClean="0">
                <a:solidFill>
                  <a:schemeClr val="accent3">
                    <a:lumMod val="50000"/>
                  </a:schemeClr>
                </a:solidFill>
              </a:rPr>
              <a:t> </a:t>
            </a:r>
            <a:r>
              <a:rPr lang="en-ID" sz="2800" b="1" dirty="0" err="1" smtClean="0">
                <a:solidFill>
                  <a:schemeClr val="accent3">
                    <a:lumMod val="50000"/>
                  </a:schemeClr>
                </a:solidFill>
              </a:rPr>
              <a:t>mendatangkan</a:t>
            </a:r>
            <a:r>
              <a:rPr lang="en-ID" sz="2800" b="1" dirty="0" smtClean="0">
                <a:solidFill>
                  <a:schemeClr val="accent3">
                    <a:lumMod val="50000"/>
                  </a:schemeClr>
                </a:solidFill>
              </a:rPr>
              <a:t> </a:t>
            </a:r>
            <a:r>
              <a:rPr lang="en-ID" sz="2800" b="1" dirty="0" err="1" smtClean="0">
                <a:solidFill>
                  <a:schemeClr val="accent3">
                    <a:lumMod val="50000"/>
                  </a:schemeClr>
                </a:solidFill>
              </a:rPr>
              <a:t>keberkahan</a:t>
            </a:r>
            <a:r>
              <a:rPr lang="en-ID" sz="2800" b="1" dirty="0" smtClean="0">
                <a:solidFill>
                  <a:schemeClr val="accent3">
                    <a:lumMod val="50000"/>
                  </a:schemeClr>
                </a:solidFill>
              </a:rPr>
              <a:t>.</a:t>
            </a:r>
            <a:r>
              <a:rPr lang="id-ID" sz="2800" b="1" dirty="0" smtClean="0">
                <a:solidFill>
                  <a:schemeClr val="accent3">
                    <a:lumMod val="50000"/>
                  </a:schemeClr>
                </a:solidFill>
              </a:rPr>
              <a:t> </a:t>
            </a:r>
            <a:r>
              <a:rPr lang="id-ID" sz="3600" b="1" dirty="0" smtClean="0">
                <a:solidFill>
                  <a:schemeClr val="accent3">
                    <a:lumMod val="50000"/>
                  </a:schemeClr>
                </a:solidFill>
              </a:rPr>
              <a:t> </a:t>
            </a:r>
            <a:endParaRPr lang="en-ID" sz="3600" b="1" dirty="0" smtClean="0">
              <a:solidFill>
                <a:schemeClr val="accent3">
                  <a:lumMod val="50000"/>
                </a:schemeClr>
              </a:solidFill>
            </a:endParaRPr>
          </a:p>
          <a:p>
            <a:pPr algn="ctr"/>
            <a:endParaRPr lang="en-ID" sz="3200" b="1" dirty="0" smtClean="0">
              <a:solidFill>
                <a:srgbClr val="FF0000"/>
              </a:solidFill>
            </a:endParaRPr>
          </a:p>
          <a:p>
            <a:pPr algn="ctr"/>
            <a:r>
              <a:rPr lang="id-ID" sz="3200" b="1" dirty="0" smtClean="0">
                <a:solidFill>
                  <a:srgbClr val="FF0000"/>
                </a:solidFill>
              </a:rPr>
              <a:t>PERAN KECERDASAN</a:t>
            </a:r>
            <a:r>
              <a:rPr lang="id-ID" sz="3200" dirty="0" smtClean="0">
                <a:solidFill>
                  <a:srgbClr val="FF0000"/>
                </a:solidFill>
              </a:rPr>
              <a:t>    </a:t>
            </a:r>
            <a:r>
              <a:rPr lang="id-ID" sz="3200" b="1" dirty="0" smtClean="0">
                <a:solidFill>
                  <a:srgbClr val="FF0000"/>
                </a:solidFill>
              </a:rPr>
              <a:t>         </a:t>
            </a:r>
            <a:endParaRPr lang="id-ID" sz="3200" dirty="0" smtClean="0">
              <a:solidFill>
                <a:srgbClr val="FF0000"/>
              </a:solidFill>
            </a:endParaRPr>
          </a:p>
          <a:p>
            <a:pPr algn="ctr"/>
            <a:r>
              <a:rPr lang="id-ID" sz="3200" b="1" dirty="0" smtClean="0">
                <a:solidFill>
                  <a:srgbClr val="FF0000"/>
                </a:solidFill>
              </a:rPr>
              <a:t>(IQ, EQ, AQ, CQ DAN SQ)</a:t>
            </a:r>
            <a:endParaRPr lang="id-ID" sz="3200" dirty="0" smtClean="0">
              <a:solidFill>
                <a:srgbClr val="FF0000"/>
              </a:solidFill>
            </a:endParaRPr>
          </a:p>
          <a:p>
            <a:pPr algn="ctr"/>
            <a:r>
              <a:rPr lang="id-ID" sz="3200" b="1" dirty="0" smtClean="0">
                <a:solidFill>
                  <a:srgbClr val="FF0000"/>
                </a:solidFill>
              </a:rPr>
              <a:t>DALAM BELAJAR</a:t>
            </a:r>
          </a:p>
        </p:txBody>
      </p:sp>
      <p:sp>
        <p:nvSpPr>
          <p:cNvPr id="7" name="Rectangle 6"/>
          <p:cNvSpPr/>
          <p:nvPr/>
        </p:nvSpPr>
        <p:spPr>
          <a:xfrm>
            <a:off x="1214415" y="3933056"/>
            <a:ext cx="6715172" cy="2446824"/>
          </a:xfrm>
          <a:prstGeom prst="rect">
            <a:avLst/>
          </a:prstGeom>
        </p:spPr>
        <p:txBody>
          <a:bodyPr wrap="square">
            <a:spAutoFit/>
          </a:bodyPr>
          <a:lstStyle/>
          <a:p>
            <a:pPr algn="ctr">
              <a:buNone/>
            </a:pPr>
            <a:r>
              <a:rPr lang="id-ID" sz="4100" b="1" i="1" dirty="0" smtClean="0">
                <a:solidFill>
                  <a:srgbClr val="FF0000"/>
                </a:solidFill>
              </a:rPr>
              <a:t>T U J U A N</a:t>
            </a:r>
          </a:p>
          <a:p>
            <a:pPr algn="ctr"/>
            <a:r>
              <a:rPr lang="id-ID" sz="2800" i="1" dirty="0" smtClean="0"/>
              <a:t>Dapat memahami tentang kecerdasan baik IQ, EQ, AQ, CQ dan SQ serta dapat memanfaatkannya dalam meningkatkan motivasi belajar yang lebih baik</a:t>
            </a:r>
            <a:endParaRPr lang="id-ID"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71472" y="1747945"/>
            <a:ext cx="8715436" cy="4324261"/>
          </a:xfrm>
          <a:prstGeom prst="rect">
            <a:avLst/>
          </a:prstGeom>
          <a:noFill/>
        </p:spPr>
        <p:txBody>
          <a:bodyPr wrap="square" rtlCol="0">
            <a:spAutoFit/>
          </a:bodyPr>
          <a:lstStyle/>
          <a:p>
            <a:r>
              <a:rPr lang="id-ID" sz="2500" dirty="0" smtClean="0"/>
              <a:t>Gardner, 1994 menemukan dalam setiap anak tersimpan 8 kecerdasan yang siap berkembang, yaitu :</a:t>
            </a:r>
          </a:p>
          <a:p>
            <a:r>
              <a:rPr lang="id-ID" sz="2500" dirty="0" smtClean="0"/>
              <a:t>1. Kecerdasan Linguistik (word smart = cerdas berbahasa)</a:t>
            </a:r>
          </a:p>
          <a:p>
            <a:r>
              <a:rPr lang="id-ID" sz="2500" dirty="0" smtClean="0"/>
              <a:t>2. Kecerdasan Matematik-logis (number smart = cerdas angka)</a:t>
            </a:r>
          </a:p>
          <a:p>
            <a:r>
              <a:rPr lang="id-ID" sz="2500" dirty="0" smtClean="0"/>
              <a:t>3. Kecerdasan Spasial (Cerdas gambar)</a:t>
            </a:r>
          </a:p>
          <a:p>
            <a:r>
              <a:rPr lang="id-ID" sz="2500" dirty="0" smtClean="0"/>
              <a:t>4. Kecerdasan Kinestetik-Jasmani (body smart = cerdas tubuh)</a:t>
            </a:r>
          </a:p>
          <a:p>
            <a:r>
              <a:rPr lang="id-ID" sz="2500" dirty="0" smtClean="0"/>
              <a:t>5. Kecerdasan Musikal (Cerdas music = nada suara)</a:t>
            </a:r>
          </a:p>
          <a:p>
            <a:r>
              <a:rPr lang="id-ID" sz="2500" dirty="0" smtClean="0"/>
              <a:t>6. Kecerdasan Interpersonal (Self smart = cerdas diri)</a:t>
            </a:r>
          </a:p>
          <a:p>
            <a:r>
              <a:rPr lang="id-ID" sz="2500" dirty="0" smtClean="0"/>
              <a:t>7. kecerdasan Intrapersonal (people smart = cerdas bergaul)</a:t>
            </a:r>
          </a:p>
          <a:p>
            <a:r>
              <a:rPr lang="id-ID" sz="2500" dirty="0" smtClean="0"/>
              <a:t>8. Kecerdasan Naturalis (cerdas alam)</a:t>
            </a:r>
          </a:p>
          <a:p>
            <a:endParaRPr lang="id-ID" sz="2500" dirty="0"/>
          </a:p>
        </p:txBody>
      </p:sp>
      <p:sp>
        <p:nvSpPr>
          <p:cNvPr id="3" name="Rectangle 2"/>
          <p:cNvSpPr/>
          <p:nvPr/>
        </p:nvSpPr>
        <p:spPr>
          <a:xfrm>
            <a:off x="785786" y="642918"/>
            <a:ext cx="7358114" cy="784830"/>
          </a:xfrm>
          <a:prstGeom prst="rect">
            <a:avLst/>
          </a:prstGeom>
        </p:spPr>
        <p:txBody>
          <a:bodyPr wrap="square">
            <a:spAutoFit/>
          </a:bodyPr>
          <a:lstStyle/>
          <a:p>
            <a:r>
              <a:rPr lang="id-ID" sz="4500" b="1" dirty="0" smtClean="0">
                <a:solidFill>
                  <a:srgbClr val="FF0000"/>
                </a:solidFill>
              </a:rPr>
              <a:t>IQ (Kecerdasan Intelektual)</a:t>
            </a:r>
          </a:p>
        </p:txBody>
      </p:sp>
    </p:spTree>
  </p:cSld>
  <p:clrMapOvr>
    <a:masterClrMapping/>
  </p:clrMapOvr>
  <p:transition spd="med">
    <p:zoom/>
    <p:sndAc>
      <p:stSnd>
        <p:snd r:embed="rId2" name="cashreg.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85786" y="1473064"/>
            <a:ext cx="7572428" cy="5170646"/>
          </a:xfrm>
          <a:prstGeom prst="rect">
            <a:avLst/>
          </a:prstGeom>
          <a:noFill/>
        </p:spPr>
        <p:txBody>
          <a:bodyPr wrap="square" rtlCol="0">
            <a:spAutoFit/>
          </a:bodyPr>
          <a:lstStyle/>
          <a:p>
            <a:pPr algn="just"/>
            <a:r>
              <a:rPr lang="id-ID" sz="2200" dirty="0" smtClean="0"/>
              <a:t>Daniel Goldman mengembangkan EQ menjadi 5 kategori dengan point-point yakni : </a:t>
            </a:r>
          </a:p>
          <a:p>
            <a:pPr marL="342900" indent="-342900" algn="just">
              <a:buFont typeface="+mj-lt"/>
              <a:buAutoNum type="arabicPeriod"/>
            </a:pPr>
            <a:r>
              <a:rPr lang="id-ID" sz="2200" dirty="0" smtClean="0"/>
              <a:t>Kesadaran diri : kesadaran emosi diri menilai peribadi dan percaya diri</a:t>
            </a:r>
          </a:p>
          <a:p>
            <a:pPr marL="342900" indent="-342900" algn="just">
              <a:buFont typeface="+mj-lt"/>
              <a:buAutoNum type="arabicPeriod"/>
            </a:pPr>
            <a:r>
              <a:rPr lang="id-ID" sz="2200" dirty="0" smtClean="0"/>
              <a:t>Pengaturan diri : pengendalian diri, sikap dapat dipercaya, waspada, adaptif dan inovatif </a:t>
            </a:r>
          </a:p>
          <a:p>
            <a:pPr marL="342900" indent="-342900" algn="just">
              <a:buFont typeface="+mj-lt"/>
              <a:buAutoNum type="arabicPeriod"/>
            </a:pPr>
            <a:r>
              <a:rPr lang="id-ID" sz="2200" dirty="0" smtClean="0"/>
              <a:t>Motivasi : Dorongan berprestasi, komitmen, inisiatif dan optimism</a:t>
            </a:r>
          </a:p>
          <a:p>
            <a:pPr marL="342900" indent="-342900" algn="just">
              <a:buFont typeface="+mj-lt"/>
              <a:buAutoNum type="arabicPeriod"/>
            </a:pPr>
            <a:r>
              <a:rPr lang="id-ID" sz="2200" dirty="0" smtClean="0"/>
              <a:t>Empati : memahami orang lain, pelayanan, membantu pengembangan orang lain, menyikapi perbedaan dan kesadaran politis</a:t>
            </a:r>
          </a:p>
          <a:p>
            <a:pPr marL="342900" indent="-342900" algn="just">
              <a:buFont typeface="+mj-lt"/>
              <a:buAutoNum type="arabicPeriod"/>
            </a:pPr>
            <a:r>
              <a:rPr lang="id-ID" sz="2200" dirty="0" smtClean="0"/>
              <a:t>Keterampilan social : pengaruh persuasi keterampilan berkomunikasi, kepemimpinan, katalisator dan perubahannya, manajemen konflik, keakraban, kerjasama dan kerja tim.</a:t>
            </a:r>
          </a:p>
          <a:p>
            <a:pPr algn="just"/>
            <a:endParaRPr lang="id-ID" sz="2200" dirty="0"/>
          </a:p>
        </p:txBody>
      </p:sp>
      <p:sp>
        <p:nvSpPr>
          <p:cNvPr id="3" name="Rectangle 2"/>
          <p:cNvSpPr/>
          <p:nvPr/>
        </p:nvSpPr>
        <p:spPr>
          <a:xfrm>
            <a:off x="785786" y="642918"/>
            <a:ext cx="7358114" cy="784830"/>
          </a:xfrm>
          <a:prstGeom prst="rect">
            <a:avLst/>
          </a:prstGeom>
        </p:spPr>
        <p:txBody>
          <a:bodyPr wrap="square">
            <a:spAutoFit/>
          </a:bodyPr>
          <a:lstStyle/>
          <a:p>
            <a:r>
              <a:rPr lang="id-ID" sz="4500" b="1" dirty="0" smtClean="0">
                <a:solidFill>
                  <a:srgbClr val="FF0000"/>
                </a:solidFill>
              </a:rPr>
              <a:t>EQ (Kecerdasan Emosional)</a:t>
            </a:r>
          </a:p>
        </p:txBody>
      </p:sp>
    </p:spTree>
  </p:cSld>
  <p:clrMapOvr>
    <a:masterClrMapping/>
  </p:clrMapOvr>
  <p:transition spd="med">
    <p:zoom/>
    <p:sndAc>
      <p:stSnd>
        <p:snd r:embed="rId2" name="cashreg.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85786" y="1857926"/>
            <a:ext cx="7572428" cy="3785652"/>
          </a:xfrm>
          <a:prstGeom prst="rect">
            <a:avLst/>
          </a:prstGeom>
          <a:noFill/>
        </p:spPr>
        <p:txBody>
          <a:bodyPr wrap="square" rtlCol="0">
            <a:spAutoFit/>
          </a:bodyPr>
          <a:lstStyle/>
          <a:p>
            <a:r>
              <a:rPr lang="id-ID" sz="3000" dirty="0" smtClean="0"/>
              <a:t>Paul G Stoltz adalah, penemu teori AQ ini berdasarkan penelitiannya ada tingkatan AQ pada masyarakat manusia ini, yakni :</a:t>
            </a:r>
          </a:p>
          <a:p>
            <a:pPr marL="539750" indent="-539750"/>
            <a:r>
              <a:rPr lang="id-ID" sz="3000" dirty="0" smtClean="0"/>
              <a:t>1.   Tingkat ‘Quitters” (orang-orang yang berhenti)</a:t>
            </a:r>
          </a:p>
          <a:p>
            <a:pPr marL="539750" indent="-539750" algn="just"/>
            <a:r>
              <a:rPr lang="id-ID" sz="3000" dirty="0" smtClean="0"/>
              <a:t>2.   Tingkat “Campers” (Orang yang berkemah)</a:t>
            </a:r>
          </a:p>
          <a:p>
            <a:pPr marL="539750" indent="-539750" algn="just"/>
            <a:r>
              <a:rPr lang="id-ID" sz="3000" dirty="0" smtClean="0"/>
              <a:t>3.   Tingkat “Climbars” (Orang yang Mendaki)</a:t>
            </a:r>
          </a:p>
          <a:p>
            <a:pPr algn="just"/>
            <a:endParaRPr lang="id-ID" sz="3000" dirty="0"/>
          </a:p>
        </p:txBody>
      </p:sp>
      <p:sp>
        <p:nvSpPr>
          <p:cNvPr id="4" name="Rectangle 3"/>
          <p:cNvSpPr/>
          <p:nvPr/>
        </p:nvSpPr>
        <p:spPr>
          <a:xfrm>
            <a:off x="785786" y="642918"/>
            <a:ext cx="7358114" cy="830997"/>
          </a:xfrm>
          <a:prstGeom prst="rect">
            <a:avLst/>
          </a:prstGeom>
        </p:spPr>
        <p:txBody>
          <a:bodyPr wrap="square">
            <a:spAutoFit/>
          </a:bodyPr>
          <a:lstStyle/>
          <a:p>
            <a:r>
              <a:rPr lang="id-ID" sz="4500" b="1" dirty="0" smtClean="0">
                <a:solidFill>
                  <a:srgbClr val="FF0000"/>
                </a:solidFill>
              </a:rPr>
              <a:t>AQ (</a:t>
            </a:r>
            <a:r>
              <a:rPr lang="id-ID" sz="4800" b="1" dirty="0" smtClean="0">
                <a:solidFill>
                  <a:srgbClr val="FF0000"/>
                </a:solidFill>
              </a:rPr>
              <a:t>Adversity Quotient</a:t>
            </a:r>
            <a:r>
              <a:rPr lang="id-ID" sz="4500" b="1" dirty="0" smtClean="0">
                <a:solidFill>
                  <a:srgbClr val="FF0000"/>
                </a:solidFill>
              </a:rPr>
              <a:t>)</a:t>
            </a:r>
          </a:p>
        </p:txBody>
      </p:sp>
    </p:spTree>
  </p:cSld>
  <p:clrMapOvr>
    <a:masterClrMapping/>
  </p:clrMapOvr>
  <p:transition spd="med">
    <p:zoom/>
    <p:sndAc>
      <p:stSnd>
        <p:snd r:embed="rId2" name="cashreg.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85786" y="1428736"/>
            <a:ext cx="8001056" cy="5401479"/>
          </a:xfrm>
          <a:prstGeom prst="rect">
            <a:avLst/>
          </a:prstGeom>
          <a:noFill/>
        </p:spPr>
        <p:txBody>
          <a:bodyPr wrap="square" rtlCol="0">
            <a:spAutoFit/>
          </a:bodyPr>
          <a:lstStyle/>
          <a:p>
            <a:r>
              <a:rPr lang="id-ID" sz="2300" b="1" dirty="0" smtClean="0"/>
              <a:t>GUIL FORD mendiskripsikan 5 ciri kreativitas :</a:t>
            </a:r>
          </a:p>
          <a:p>
            <a:r>
              <a:rPr lang="id-ID" sz="2300" b="1" dirty="0" smtClean="0"/>
              <a:t>1.  </a:t>
            </a:r>
            <a:r>
              <a:rPr lang="it-IT" sz="2300" b="1" dirty="0" smtClean="0"/>
              <a:t>Kelancaran</a:t>
            </a:r>
            <a:r>
              <a:rPr lang="id-ID" sz="2300" b="1" dirty="0" smtClean="0"/>
              <a:t>/Kefasihan</a:t>
            </a:r>
            <a:r>
              <a:rPr lang="it-IT" sz="2300" b="1" dirty="0" smtClean="0"/>
              <a:t> :</a:t>
            </a:r>
            <a:endParaRPr lang="id-ID" sz="2300" dirty="0" smtClean="0"/>
          </a:p>
          <a:p>
            <a:r>
              <a:rPr lang="id-ID" sz="2300" dirty="0" smtClean="0"/>
              <a:t>      </a:t>
            </a:r>
            <a:r>
              <a:rPr lang="it-IT" sz="2300" dirty="0" smtClean="0"/>
              <a:t>Kemampuan memproduksi banyak ide.</a:t>
            </a:r>
            <a:endParaRPr lang="id-ID" sz="2300" dirty="0" smtClean="0"/>
          </a:p>
          <a:p>
            <a:r>
              <a:rPr lang="id-ID" sz="2300" dirty="0" smtClean="0"/>
              <a:t>2.   </a:t>
            </a:r>
            <a:r>
              <a:rPr lang="id-ID" sz="2300" b="1" dirty="0" smtClean="0"/>
              <a:t>Keluwesan :</a:t>
            </a:r>
            <a:endParaRPr lang="id-ID" sz="2300" dirty="0" smtClean="0"/>
          </a:p>
          <a:p>
            <a:r>
              <a:rPr lang="id-ID" sz="2300" dirty="0" smtClean="0"/>
              <a:t>      Kemampuan untuk mengajukan bermacam-macam</a:t>
            </a:r>
          </a:p>
          <a:p>
            <a:r>
              <a:rPr lang="id-ID" sz="2300" dirty="0" smtClean="0"/>
              <a:t>      pendekatan jalan pemecahan masalah.</a:t>
            </a:r>
          </a:p>
          <a:p>
            <a:r>
              <a:rPr lang="id-ID" sz="2300" dirty="0" smtClean="0"/>
              <a:t>3.   </a:t>
            </a:r>
            <a:r>
              <a:rPr lang="id-ID" sz="2300" b="1" dirty="0" smtClean="0"/>
              <a:t>Keaslian :</a:t>
            </a:r>
            <a:endParaRPr lang="id-ID" sz="2300" dirty="0" smtClean="0"/>
          </a:p>
          <a:p>
            <a:r>
              <a:rPr lang="id-ID" sz="2300" dirty="0" smtClean="0"/>
              <a:t>      Kemampuan untuk melahirkan gagasan yang orisinal</a:t>
            </a:r>
          </a:p>
          <a:p>
            <a:r>
              <a:rPr lang="id-ID" sz="2300" dirty="0" smtClean="0"/>
              <a:t>      sebagai hasil pemikiran sendiri.</a:t>
            </a:r>
          </a:p>
          <a:p>
            <a:r>
              <a:rPr lang="id-ID" sz="2300" dirty="0" smtClean="0"/>
              <a:t>4.  </a:t>
            </a:r>
            <a:r>
              <a:rPr lang="id-ID" sz="2300" b="1" dirty="0" smtClean="0"/>
              <a:t>Penguraian :</a:t>
            </a:r>
            <a:endParaRPr lang="id-ID" sz="2300" dirty="0" smtClean="0"/>
          </a:p>
          <a:p>
            <a:r>
              <a:rPr lang="id-ID" sz="2300" dirty="0" smtClean="0"/>
              <a:t>      Kemampuan menguraikan sesuatu secara terperinci.</a:t>
            </a:r>
          </a:p>
          <a:p>
            <a:r>
              <a:rPr lang="id-ID" sz="2300" dirty="0" smtClean="0"/>
              <a:t>5.   </a:t>
            </a:r>
            <a:r>
              <a:rPr lang="id-ID" sz="2300" b="1" dirty="0" smtClean="0"/>
              <a:t>Perumusan Kembali </a:t>
            </a:r>
            <a:r>
              <a:rPr lang="fi-FI" sz="2300" b="1" dirty="0" smtClean="0"/>
              <a:t>:</a:t>
            </a:r>
            <a:endParaRPr lang="id-ID" sz="2300" dirty="0" smtClean="0"/>
          </a:p>
          <a:p>
            <a:r>
              <a:rPr lang="id-ID" sz="2300" dirty="0" smtClean="0"/>
              <a:t>     </a:t>
            </a:r>
            <a:r>
              <a:rPr lang="fi-FI" sz="2300" dirty="0" smtClean="0"/>
              <a:t>Kemampuan untuk mengkaji kembali suatu persoalan</a:t>
            </a:r>
            <a:endParaRPr lang="id-ID" sz="2300" dirty="0" smtClean="0"/>
          </a:p>
          <a:p>
            <a:r>
              <a:rPr lang="id-ID" sz="2300" dirty="0" smtClean="0"/>
              <a:t>     melalui cara yang berbeda dengan yang sudah lazim.</a:t>
            </a:r>
          </a:p>
          <a:p>
            <a:pPr algn="just"/>
            <a:endParaRPr lang="id-ID" sz="2300" dirty="0"/>
          </a:p>
        </p:txBody>
      </p:sp>
      <p:sp>
        <p:nvSpPr>
          <p:cNvPr id="3" name="Rectangle 2"/>
          <p:cNvSpPr/>
          <p:nvPr/>
        </p:nvSpPr>
        <p:spPr>
          <a:xfrm>
            <a:off x="785786" y="571480"/>
            <a:ext cx="7358114" cy="830997"/>
          </a:xfrm>
          <a:prstGeom prst="rect">
            <a:avLst/>
          </a:prstGeom>
        </p:spPr>
        <p:txBody>
          <a:bodyPr wrap="square">
            <a:spAutoFit/>
          </a:bodyPr>
          <a:lstStyle/>
          <a:p>
            <a:r>
              <a:rPr lang="id-ID" sz="4500" b="1" dirty="0" smtClean="0">
                <a:solidFill>
                  <a:srgbClr val="FF0000"/>
                </a:solidFill>
              </a:rPr>
              <a:t>CQ (</a:t>
            </a:r>
            <a:r>
              <a:rPr lang="id-ID" sz="4800" b="1" dirty="0" smtClean="0">
                <a:solidFill>
                  <a:srgbClr val="FF0000"/>
                </a:solidFill>
              </a:rPr>
              <a:t>Creativity Quotient</a:t>
            </a:r>
            <a:r>
              <a:rPr lang="id-ID" sz="4500" b="1" dirty="0" smtClean="0">
                <a:solidFill>
                  <a:srgbClr val="FF0000"/>
                </a:solidFill>
              </a:rPr>
              <a:t>)</a:t>
            </a:r>
          </a:p>
        </p:txBody>
      </p:sp>
    </p:spTree>
  </p:cSld>
  <p:clrMapOvr>
    <a:masterClrMapping/>
  </p:clrMapOvr>
  <p:transition spd="med">
    <p:zoom/>
    <p:sndAc>
      <p:stSnd>
        <p:snd r:embed="rId2" name="cashreg.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85786" y="1458946"/>
            <a:ext cx="7572428" cy="5170646"/>
          </a:xfrm>
          <a:prstGeom prst="rect">
            <a:avLst/>
          </a:prstGeom>
          <a:noFill/>
        </p:spPr>
        <p:txBody>
          <a:bodyPr wrap="square" rtlCol="0">
            <a:spAutoFit/>
          </a:bodyPr>
          <a:lstStyle/>
          <a:p>
            <a:r>
              <a:rPr lang="id-ID" sz="2200" dirty="0" smtClean="0"/>
              <a:t>Spiritual adalah initi dari pusat diri sendiri. Kecerdasan spiritual adalah sumber yang mengilhami, melambangkan semangat dan mengikat diri seseorang kepada nilai-nilai kebenaran tanpa bata waktu (Agus Nggermanto, 2010). M. Zuhri menambahkan, bahwa SQ merupakan kecerdasan yang digunakan untuk “berhubungan” dengan Tuhan Yang Maha Esa.</a:t>
            </a:r>
          </a:p>
          <a:p>
            <a:r>
              <a:rPr lang="id-ID" sz="2200" dirty="0" smtClean="0"/>
              <a:t>Ciri-ciri SQ Tinggi</a:t>
            </a:r>
          </a:p>
          <a:p>
            <a:r>
              <a:rPr lang="id-ID" sz="2200" dirty="0" smtClean="0"/>
              <a:t>Menurut Dimitri Mahayana (Agus Nggermanto, 2001), cirri-ciri orang yang ber-SQ tinggi adalah :</a:t>
            </a:r>
          </a:p>
          <a:p>
            <a:pPr marL="449263" indent="-449263"/>
            <a:r>
              <a:rPr lang="id-ID" sz="2200" dirty="0" smtClean="0"/>
              <a:t>1. 	Memiliki prinsip dan visin yang kuat</a:t>
            </a:r>
          </a:p>
          <a:p>
            <a:pPr marL="449263" indent="-449263"/>
            <a:r>
              <a:rPr lang="id-ID" sz="2200" dirty="0" smtClean="0"/>
              <a:t>2. 	Mampu melihat kesatuan dalam keanekaragaman</a:t>
            </a:r>
          </a:p>
          <a:p>
            <a:pPr marL="449263" indent="-449263"/>
            <a:r>
              <a:rPr lang="id-ID" sz="2200" dirty="0" smtClean="0"/>
              <a:t>3. 	Mampu memaknai setiap sisi kehidupan</a:t>
            </a:r>
          </a:p>
          <a:p>
            <a:pPr marL="449263" indent="-449263"/>
            <a:r>
              <a:rPr lang="id-ID" sz="2200" dirty="0" smtClean="0"/>
              <a:t>4. 	Mampu mengelola dan bertahan dalam kesulitan dan penderitaan</a:t>
            </a:r>
          </a:p>
          <a:p>
            <a:pPr algn="just"/>
            <a:endParaRPr lang="id-ID" sz="2200" dirty="0"/>
          </a:p>
        </p:txBody>
      </p:sp>
      <p:sp>
        <p:nvSpPr>
          <p:cNvPr id="3" name="Rectangle 2"/>
          <p:cNvSpPr/>
          <p:nvPr/>
        </p:nvSpPr>
        <p:spPr>
          <a:xfrm>
            <a:off x="785786" y="571480"/>
            <a:ext cx="7358114" cy="830997"/>
          </a:xfrm>
          <a:prstGeom prst="rect">
            <a:avLst/>
          </a:prstGeom>
        </p:spPr>
        <p:txBody>
          <a:bodyPr wrap="square">
            <a:spAutoFit/>
          </a:bodyPr>
          <a:lstStyle/>
          <a:p>
            <a:r>
              <a:rPr lang="id-ID" sz="4500" b="1" dirty="0" smtClean="0">
                <a:solidFill>
                  <a:srgbClr val="FF0000"/>
                </a:solidFill>
              </a:rPr>
              <a:t>SQ (</a:t>
            </a:r>
            <a:r>
              <a:rPr lang="id-ID" sz="4800" b="1" dirty="0" smtClean="0">
                <a:solidFill>
                  <a:srgbClr val="FF0000"/>
                </a:solidFill>
              </a:rPr>
              <a:t>Spiritual Quotient</a:t>
            </a:r>
            <a:r>
              <a:rPr lang="id-ID" sz="4500" b="1" dirty="0" smtClean="0">
                <a:solidFill>
                  <a:srgbClr val="FF0000"/>
                </a:solidFill>
              </a:rPr>
              <a:t>)</a:t>
            </a:r>
          </a:p>
        </p:txBody>
      </p:sp>
    </p:spTree>
  </p:cSld>
  <p:clrMapOvr>
    <a:masterClrMapping/>
  </p:clrMapOvr>
  <p:transition spd="med">
    <p:zoom/>
    <p:sndAc>
      <p:stSnd>
        <p:snd r:embed="rId2" name="cashreg.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500034" y="428604"/>
          <a:ext cx="8286809" cy="6215106"/>
        </p:xfrm>
        <a:graphic>
          <a:graphicData uri="http://schemas.openxmlformats.org/drawingml/2006/table">
            <a:tbl>
              <a:tblPr/>
              <a:tblGrid>
                <a:gridCol w="662554"/>
                <a:gridCol w="2987587"/>
                <a:gridCol w="4636668"/>
              </a:tblGrid>
              <a:tr h="455598">
                <a:tc>
                  <a:txBody>
                    <a:bodyPr/>
                    <a:lstStyle/>
                    <a:p>
                      <a:pPr marL="228600" algn="ctr">
                        <a:lnSpc>
                          <a:spcPts val="1200"/>
                        </a:lnSpc>
                        <a:spcAft>
                          <a:spcPts val="0"/>
                        </a:spcAft>
                      </a:pPr>
                      <a:endParaRPr lang="id-ID" sz="1400" b="1" dirty="0" smtClean="0">
                        <a:solidFill>
                          <a:srgbClr val="FF0000"/>
                        </a:solidFill>
                        <a:latin typeface="Calibri"/>
                        <a:ea typeface="Times New Roman"/>
                        <a:cs typeface="Times New Roman"/>
                      </a:endParaRPr>
                    </a:p>
                    <a:p>
                      <a:pPr marL="228600" algn="ctr">
                        <a:lnSpc>
                          <a:spcPts val="1200"/>
                        </a:lnSpc>
                        <a:spcAft>
                          <a:spcPts val="0"/>
                        </a:spcAft>
                      </a:pPr>
                      <a:r>
                        <a:rPr lang="id-ID" sz="1400" b="1" dirty="0" smtClean="0">
                          <a:solidFill>
                            <a:srgbClr val="FF0000"/>
                          </a:solidFill>
                          <a:latin typeface="Calibri"/>
                          <a:ea typeface="Times New Roman"/>
                          <a:cs typeface="Times New Roman"/>
                        </a:rPr>
                        <a:t>No</a:t>
                      </a:r>
                      <a:r>
                        <a:rPr lang="id-ID" sz="1400" b="1" dirty="0">
                          <a:solidFill>
                            <a:srgbClr val="FF0000"/>
                          </a:solidFill>
                          <a:latin typeface="Calibri"/>
                          <a:ea typeface="Times New Roman"/>
                          <a:cs typeface="Times New Roman"/>
                        </a:rPr>
                        <a:t>.</a:t>
                      </a:r>
                      <a:endParaRPr lang="id-ID" sz="1400" b="1" dirty="0">
                        <a:solidFill>
                          <a:srgbClr val="FF0000"/>
                        </a:solidFill>
                        <a:latin typeface="Times New Roman"/>
                        <a:ea typeface="Times New Roman"/>
                        <a:cs typeface="Times New Roman"/>
                      </a:endParaRPr>
                    </a:p>
                  </a:txBody>
                  <a:tcPr marL="44605" marR="44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a:lnSpc>
                          <a:spcPts val="1200"/>
                        </a:lnSpc>
                        <a:spcAft>
                          <a:spcPts val="0"/>
                        </a:spcAft>
                      </a:pPr>
                      <a:endParaRPr lang="id-ID" sz="1400" b="1" dirty="0" smtClean="0">
                        <a:solidFill>
                          <a:srgbClr val="FF0000"/>
                        </a:solidFill>
                        <a:latin typeface="Calibri"/>
                        <a:ea typeface="Times New Roman"/>
                        <a:cs typeface="Times New Roman"/>
                      </a:endParaRPr>
                    </a:p>
                    <a:p>
                      <a:pPr marL="228600" algn="ctr">
                        <a:lnSpc>
                          <a:spcPts val="1200"/>
                        </a:lnSpc>
                        <a:spcAft>
                          <a:spcPts val="0"/>
                        </a:spcAft>
                      </a:pPr>
                      <a:r>
                        <a:rPr lang="id-ID" sz="1400" b="1" dirty="0" smtClean="0">
                          <a:solidFill>
                            <a:srgbClr val="FF0000"/>
                          </a:solidFill>
                          <a:latin typeface="Calibri"/>
                          <a:ea typeface="Times New Roman"/>
                          <a:cs typeface="Times New Roman"/>
                        </a:rPr>
                        <a:t>Jenis </a:t>
                      </a:r>
                      <a:r>
                        <a:rPr lang="id-ID" sz="1400" b="1" dirty="0">
                          <a:solidFill>
                            <a:srgbClr val="FF0000"/>
                          </a:solidFill>
                          <a:latin typeface="Calibri"/>
                          <a:ea typeface="Times New Roman"/>
                          <a:cs typeface="Times New Roman"/>
                        </a:rPr>
                        <a:t>Kecerdasan</a:t>
                      </a:r>
                      <a:endParaRPr lang="id-ID" sz="1400" b="1" dirty="0">
                        <a:solidFill>
                          <a:srgbClr val="FF0000"/>
                        </a:solidFill>
                        <a:latin typeface="Times New Roman"/>
                        <a:ea typeface="Times New Roman"/>
                        <a:cs typeface="Times New Roman"/>
                      </a:endParaRPr>
                    </a:p>
                  </a:txBody>
                  <a:tcPr marL="44605" marR="44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a:lnSpc>
                          <a:spcPts val="1200"/>
                        </a:lnSpc>
                        <a:spcAft>
                          <a:spcPts val="0"/>
                        </a:spcAft>
                      </a:pPr>
                      <a:endParaRPr lang="id-ID" sz="1400" b="1" dirty="0" smtClean="0">
                        <a:solidFill>
                          <a:srgbClr val="FF0000"/>
                        </a:solidFill>
                        <a:latin typeface="Calibri"/>
                        <a:ea typeface="Times New Roman"/>
                        <a:cs typeface="Times New Roman"/>
                      </a:endParaRPr>
                    </a:p>
                    <a:p>
                      <a:pPr marL="228600" algn="ctr">
                        <a:lnSpc>
                          <a:spcPts val="1200"/>
                        </a:lnSpc>
                        <a:spcAft>
                          <a:spcPts val="0"/>
                        </a:spcAft>
                      </a:pPr>
                      <a:r>
                        <a:rPr lang="id-ID" sz="1400" b="1" dirty="0" smtClean="0">
                          <a:solidFill>
                            <a:srgbClr val="FF0000"/>
                          </a:solidFill>
                          <a:latin typeface="Calibri"/>
                          <a:ea typeface="Times New Roman"/>
                          <a:cs typeface="Times New Roman"/>
                        </a:rPr>
                        <a:t>Cara </a:t>
                      </a:r>
                      <a:r>
                        <a:rPr lang="id-ID" sz="1400" b="1" dirty="0">
                          <a:solidFill>
                            <a:srgbClr val="FF0000"/>
                          </a:solidFill>
                          <a:latin typeface="Calibri"/>
                          <a:ea typeface="Times New Roman"/>
                          <a:cs typeface="Times New Roman"/>
                        </a:rPr>
                        <a:t>Melatih</a:t>
                      </a:r>
                      <a:endParaRPr lang="id-ID" sz="1400" b="1" dirty="0">
                        <a:solidFill>
                          <a:srgbClr val="FF0000"/>
                        </a:solidFill>
                        <a:latin typeface="Times New Roman"/>
                        <a:ea typeface="Times New Roman"/>
                        <a:cs typeface="Times New Roman"/>
                      </a:endParaRPr>
                    </a:p>
                  </a:txBody>
                  <a:tcPr marL="44605" marR="44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59508">
                <a:tc>
                  <a:txBody>
                    <a:bodyPr/>
                    <a:lstStyle/>
                    <a:p>
                      <a:pPr marL="228600" algn="just">
                        <a:lnSpc>
                          <a:spcPts val="1200"/>
                        </a:lnSpc>
                        <a:spcAft>
                          <a:spcPts val="0"/>
                        </a:spcAft>
                      </a:pPr>
                      <a:endParaRPr lang="id-ID" sz="1400" dirty="0" smtClean="0">
                        <a:latin typeface="Calibri"/>
                        <a:ea typeface="Times New Roman"/>
                        <a:cs typeface="Times New Roman"/>
                      </a:endParaRPr>
                    </a:p>
                    <a:p>
                      <a:pPr marL="228600" algn="just">
                        <a:lnSpc>
                          <a:spcPts val="1200"/>
                        </a:lnSpc>
                        <a:spcAft>
                          <a:spcPts val="0"/>
                        </a:spcAft>
                      </a:pPr>
                      <a:r>
                        <a:rPr lang="id-ID" sz="1400" dirty="0" smtClean="0">
                          <a:latin typeface="Calibri"/>
                          <a:ea typeface="Times New Roman"/>
                          <a:cs typeface="Times New Roman"/>
                        </a:rPr>
                        <a:t>1.</a:t>
                      </a:r>
                    </a:p>
                    <a:p>
                      <a:pPr marL="228600" algn="just">
                        <a:lnSpc>
                          <a:spcPts val="1200"/>
                        </a:lnSpc>
                        <a:spcAft>
                          <a:spcPts val="0"/>
                        </a:spcAft>
                      </a:pPr>
                      <a:endParaRPr lang="id-ID" sz="1400" dirty="0" smtClean="0">
                        <a:latin typeface="Calibri"/>
                        <a:ea typeface="Times New Roman"/>
                        <a:cs typeface="Times New Roman"/>
                      </a:endParaRPr>
                    </a:p>
                    <a:p>
                      <a:pPr marL="228600" algn="just">
                        <a:lnSpc>
                          <a:spcPts val="1200"/>
                        </a:lnSpc>
                        <a:spcAft>
                          <a:spcPts val="0"/>
                        </a:spcAft>
                      </a:pPr>
                      <a:endParaRPr lang="id-ID" sz="1400" dirty="0" smtClean="0">
                        <a:latin typeface="Calibri"/>
                        <a:ea typeface="Times New Roman"/>
                        <a:cs typeface="Times New Roman"/>
                      </a:endParaRPr>
                    </a:p>
                    <a:p>
                      <a:pPr marL="228600" algn="just">
                        <a:lnSpc>
                          <a:spcPts val="1200"/>
                        </a:lnSpc>
                        <a:spcAft>
                          <a:spcPts val="0"/>
                        </a:spcAft>
                      </a:pPr>
                      <a:endParaRPr lang="id-ID" sz="1400" dirty="0" smtClean="0">
                        <a:latin typeface="Times New Roman"/>
                        <a:ea typeface="Times New Roman"/>
                        <a:cs typeface="Times New Roman"/>
                      </a:endParaRPr>
                    </a:p>
                    <a:p>
                      <a:pPr marL="228600" algn="just">
                        <a:lnSpc>
                          <a:spcPts val="1200"/>
                        </a:lnSpc>
                        <a:spcAft>
                          <a:spcPts val="0"/>
                        </a:spcAft>
                      </a:pPr>
                      <a:endParaRPr lang="id-ID" sz="1400" dirty="0" smtClean="0">
                        <a:latin typeface="Times New Roman"/>
                        <a:ea typeface="Times New Roman"/>
                        <a:cs typeface="Times New Roman"/>
                      </a:endParaRPr>
                    </a:p>
                    <a:p>
                      <a:pPr marL="228600" algn="just">
                        <a:lnSpc>
                          <a:spcPts val="1200"/>
                        </a:lnSpc>
                        <a:spcAft>
                          <a:spcPts val="0"/>
                        </a:spcAft>
                      </a:pPr>
                      <a:endParaRPr lang="id-ID" sz="1400" dirty="0">
                        <a:latin typeface="Times New Roman"/>
                        <a:ea typeface="Times New Roman"/>
                        <a:cs typeface="Times New Roman"/>
                      </a:endParaRPr>
                    </a:p>
                    <a:p>
                      <a:pPr marL="228600" algn="just">
                        <a:lnSpc>
                          <a:spcPts val="1200"/>
                        </a:lnSpc>
                        <a:spcAft>
                          <a:spcPts val="0"/>
                        </a:spcAft>
                      </a:pPr>
                      <a:r>
                        <a:rPr lang="id-ID" sz="1400" dirty="0">
                          <a:latin typeface="Calibri"/>
                          <a:ea typeface="Times New Roman"/>
                          <a:cs typeface="Times New Roman"/>
                        </a:rPr>
                        <a:t>2</a:t>
                      </a:r>
                      <a:r>
                        <a:rPr lang="id-ID" sz="1400" dirty="0" smtClean="0">
                          <a:latin typeface="Calibri"/>
                          <a:ea typeface="Times New Roman"/>
                          <a:cs typeface="Times New Roman"/>
                        </a:rPr>
                        <a:t>.</a:t>
                      </a:r>
                    </a:p>
                    <a:p>
                      <a:pPr marL="228600" algn="just">
                        <a:lnSpc>
                          <a:spcPts val="1200"/>
                        </a:lnSpc>
                        <a:spcAft>
                          <a:spcPts val="0"/>
                        </a:spcAft>
                      </a:pPr>
                      <a:endParaRPr lang="id-ID" sz="1400" dirty="0" smtClean="0">
                        <a:latin typeface="Calibri"/>
                        <a:ea typeface="Times New Roman"/>
                        <a:cs typeface="Times New Roman"/>
                      </a:endParaRPr>
                    </a:p>
                    <a:p>
                      <a:pPr marL="228600" algn="just">
                        <a:lnSpc>
                          <a:spcPts val="1200"/>
                        </a:lnSpc>
                        <a:spcAft>
                          <a:spcPts val="0"/>
                        </a:spcAft>
                      </a:pPr>
                      <a:endParaRPr lang="id-ID" sz="1400" dirty="0" smtClean="0">
                        <a:latin typeface="Times New Roman"/>
                        <a:ea typeface="Times New Roman"/>
                        <a:cs typeface="Times New Roman"/>
                      </a:endParaRPr>
                    </a:p>
                    <a:p>
                      <a:pPr marL="228600" algn="just">
                        <a:lnSpc>
                          <a:spcPts val="1200"/>
                        </a:lnSpc>
                        <a:spcAft>
                          <a:spcPts val="0"/>
                        </a:spcAft>
                      </a:pPr>
                      <a:endParaRPr lang="id-ID" sz="1400" dirty="0" smtClean="0">
                        <a:latin typeface="Times New Roman"/>
                        <a:ea typeface="Times New Roman"/>
                        <a:cs typeface="Times New Roman"/>
                      </a:endParaRPr>
                    </a:p>
                    <a:p>
                      <a:pPr marL="228600" algn="just">
                        <a:lnSpc>
                          <a:spcPts val="1200"/>
                        </a:lnSpc>
                        <a:spcAft>
                          <a:spcPts val="0"/>
                        </a:spcAft>
                      </a:pPr>
                      <a:endParaRPr lang="id-ID" sz="1400" dirty="0" smtClean="0">
                        <a:latin typeface="Times New Roman"/>
                        <a:ea typeface="Times New Roman"/>
                        <a:cs typeface="Times New Roman"/>
                      </a:endParaRPr>
                    </a:p>
                    <a:p>
                      <a:pPr marL="228600" algn="just">
                        <a:lnSpc>
                          <a:spcPts val="1200"/>
                        </a:lnSpc>
                        <a:spcAft>
                          <a:spcPts val="0"/>
                        </a:spcAft>
                      </a:pPr>
                      <a:endParaRPr lang="id-ID" sz="1400" dirty="0" smtClean="0">
                        <a:latin typeface="Times New Roman"/>
                        <a:ea typeface="Times New Roman"/>
                        <a:cs typeface="Times New Roman"/>
                      </a:endParaRPr>
                    </a:p>
                    <a:p>
                      <a:pPr marL="228600" algn="just">
                        <a:lnSpc>
                          <a:spcPts val="1200"/>
                        </a:lnSpc>
                        <a:spcAft>
                          <a:spcPts val="0"/>
                        </a:spcAft>
                      </a:pPr>
                      <a:endParaRPr lang="id-ID" sz="1400" dirty="0" smtClean="0">
                        <a:latin typeface="Times New Roman"/>
                        <a:ea typeface="Times New Roman"/>
                        <a:cs typeface="Times New Roman"/>
                      </a:endParaRPr>
                    </a:p>
                    <a:p>
                      <a:pPr marL="228600" algn="just">
                        <a:lnSpc>
                          <a:spcPts val="1200"/>
                        </a:lnSpc>
                        <a:spcAft>
                          <a:spcPts val="0"/>
                        </a:spcAft>
                      </a:pPr>
                      <a:endParaRPr lang="id-ID" sz="1400" dirty="0" smtClean="0">
                        <a:latin typeface="Times New Roman"/>
                        <a:ea typeface="Times New Roman"/>
                        <a:cs typeface="Times New Roman"/>
                      </a:endParaRPr>
                    </a:p>
                    <a:p>
                      <a:pPr marL="228600" algn="just">
                        <a:lnSpc>
                          <a:spcPts val="1200"/>
                        </a:lnSpc>
                        <a:spcAft>
                          <a:spcPts val="0"/>
                        </a:spcAft>
                      </a:pPr>
                      <a:endParaRPr lang="id-ID" sz="1400" dirty="0" smtClean="0">
                        <a:latin typeface="Times New Roman"/>
                        <a:ea typeface="Times New Roman"/>
                        <a:cs typeface="Times New Roman"/>
                      </a:endParaRPr>
                    </a:p>
                    <a:p>
                      <a:pPr marL="228600" algn="just">
                        <a:lnSpc>
                          <a:spcPts val="1200"/>
                        </a:lnSpc>
                        <a:spcAft>
                          <a:spcPts val="0"/>
                        </a:spcAft>
                      </a:pPr>
                      <a:endParaRPr lang="id-ID" sz="1400" dirty="0" smtClean="0">
                        <a:latin typeface="Times New Roman"/>
                        <a:ea typeface="Times New Roman"/>
                        <a:cs typeface="Times New Roman"/>
                      </a:endParaRPr>
                    </a:p>
                    <a:p>
                      <a:pPr marL="228600" algn="just">
                        <a:lnSpc>
                          <a:spcPts val="1200"/>
                        </a:lnSpc>
                        <a:spcAft>
                          <a:spcPts val="0"/>
                        </a:spcAft>
                      </a:pPr>
                      <a:endParaRPr lang="id-ID" sz="1400" dirty="0" smtClean="0">
                        <a:latin typeface="Times New Roman"/>
                        <a:ea typeface="Times New Roman"/>
                        <a:cs typeface="Times New Roman"/>
                      </a:endParaRPr>
                    </a:p>
                    <a:p>
                      <a:pPr marL="228600" algn="just">
                        <a:lnSpc>
                          <a:spcPts val="1200"/>
                        </a:lnSpc>
                        <a:spcAft>
                          <a:spcPts val="0"/>
                        </a:spcAft>
                      </a:pPr>
                      <a:endParaRPr lang="id-ID" sz="1400" dirty="0">
                        <a:latin typeface="Times New Roman"/>
                        <a:ea typeface="Times New Roman"/>
                        <a:cs typeface="Times New Roman"/>
                      </a:endParaRPr>
                    </a:p>
                    <a:p>
                      <a:pPr marL="228600" algn="just">
                        <a:lnSpc>
                          <a:spcPts val="1200"/>
                        </a:lnSpc>
                        <a:spcAft>
                          <a:spcPts val="0"/>
                        </a:spcAft>
                      </a:pPr>
                      <a:r>
                        <a:rPr lang="id-ID" sz="1400" dirty="0">
                          <a:latin typeface="Calibri"/>
                          <a:ea typeface="Times New Roman"/>
                          <a:cs typeface="Times New Roman"/>
                        </a:rPr>
                        <a:t>3</a:t>
                      </a:r>
                      <a:r>
                        <a:rPr lang="id-ID" sz="1400" dirty="0" smtClean="0">
                          <a:latin typeface="Calibri"/>
                          <a:ea typeface="Times New Roman"/>
                          <a:cs typeface="Times New Roman"/>
                        </a:rPr>
                        <a:t>.</a:t>
                      </a:r>
                    </a:p>
                    <a:p>
                      <a:pPr marL="228600" algn="just">
                        <a:lnSpc>
                          <a:spcPts val="1200"/>
                        </a:lnSpc>
                        <a:spcAft>
                          <a:spcPts val="0"/>
                        </a:spcAft>
                      </a:pPr>
                      <a:endParaRPr lang="id-ID" sz="1400" dirty="0" smtClean="0">
                        <a:latin typeface="Calibri"/>
                        <a:ea typeface="Times New Roman"/>
                        <a:cs typeface="Times New Roman"/>
                      </a:endParaRPr>
                    </a:p>
                    <a:p>
                      <a:pPr marL="228600" algn="just">
                        <a:lnSpc>
                          <a:spcPts val="1200"/>
                        </a:lnSpc>
                        <a:spcAft>
                          <a:spcPts val="0"/>
                        </a:spcAft>
                      </a:pPr>
                      <a:endParaRPr lang="id-ID" sz="1400" dirty="0" smtClean="0">
                        <a:latin typeface="Calibri"/>
                        <a:ea typeface="Times New Roman"/>
                        <a:cs typeface="Times New Roman"/>
                      </a:endParaRPr>
                    </a:p>
                    <a:p>
                      <a:pPr marL="228600" algn="just">
                        <a:lnSpc>
                          <a:spcPts val="1200"/>
                        </a:lnSpc>
                        <a:spcAft>
                          <a:spcPts val="0"/>
                        </a:spcAft>
                      </a:pPr>
                      <a:endParaRPr lang="id-ID" sz="1400" dirty="0" smtClean="0">
                        <a:latin typeface="Calibri"/>
                        <a:ea typeface="Times New Roman"/>
                        <a:cs typeface="Times New Roman"/>
                      </a:endParaRPr>
                    </a:p>
                    <a:p>
                      <a:pPr marL="228600" algn="just">
                        <a:lnSpc>
                          <a:spcPts val="1200"/>
                        </a:lnSpc>
                        <a:spcAft>
                          <a:spcPts val="0"/>
                        </a:spcAft>
                      </a:pPr>
                      <a:endParaRPr lang="id-ID" sz="1400" dirty="0" smtClean="0">
                        <a:latin typeface="Calibri"/>
                        <a:ea typeface="Times New Roman"/>
                        <a:cs typeface="Times New Roman"/>
                      </a:endParaRPr>
                    </a:p>
                    <a:p>
                      <a:pPr marL="228600" algn="just">
                        <a:lnSpc>
                          <a:spcPts val="1200"/>
                        </a:lnSpc>
                        <a:spcAft>
                          <a:spcPts val="0"/>
                        </a:spcAft>
                      </a:pPr>
                      <a:endParaRPr lang="id-ID" sz="1400" dirty="0" smtClean="0">
                        <a:latin typeface="Calibri"/>
                        <a:ea typeface="Times New Roman"/>
                        <a:cs typeface="Times New Roman"/>
                      </a:endParaRPr>
                    </a:p>
                    <a:p>
                      <a:pPr marL="228600" algn="just">
                        <a:lnSpc>
                          <a:spcPts val="1200"/>
                        </a:lnSpc>
                        <a:spcAft>
                          <a:spcPts val="0"/>
                        </a:spcAft>
                      </a:pPr>
                      <a:endParaRPr lang="id-ID" sz="1400" dirty="0">
                        <a:latin typeface="Times New Roman"/>
                        <a:ea typeface="Times New Roman"/>
                        <a:cs typeface="Times New Roman"/>
                      </a:endParaRPr>
                    </a:p>
                    <a:p>
                      <a:pPr marL="228600" algn="just">
                        <a:lnSpc>
                          <a:spcPts val="1200"/>
                        </a:lnSpc>
                        <a:spcAft>
                          <a:spcPts val="0"/>
                        </a:spcAft>
                      </a:pPr>
                      <a:r>
                        <a:rPr lang="id-ID" sz="1400" dirty="0">
                          <a:latin typeface="Calibri"/>
                          <a:ea typeface="Times New Roman"/>
                          <a:cs typeface="Times New Roman"/>
                        </a:rPr>
                        <a:t>4</a:t>
                      </a:r>
                      <a:r>
                        <a:rPr lang="id-ID" sz="1400" dirty="0" smtClean="0">
                          <a:latin typeface="Calibri"/>
                          <a:ea typeface="Times New Roman"/>
                          <a:cs typeface="Times New Roman"/>
                        </a:rPr>
                        <a:t>.</a:t>
                      </a:r>
                    </a:p>
                    <a:p>
                      <a:pPr marL="228600" algn="just">
                        <a:lnSpc>
                          <a:spcPts val="1200"/>
                        </a:lnSpc>
                        <a:spcAft>
                          <a:spcPts val="0"/>
                        </a:spcAft>
                      </a:pPr>
                      <a:endParaRPr lang="id-ID" sz="1400" dirty="0" smtClean="0">
                        <a:latin typeface="Calibri"/>
                        <a:ea typeface="Times New Roman"/>
                        <a:cs typeface="Times New Roman"/>
                      </a:endParaRPr>
                    </a:p>
                    <a:p>
                      <a:pPr marL="228600" algn="just">
                        <a:lnSpc>
                          <a:spcPts val="1200"/>
                        </a:lnSpc>
                        <a:spcAft>
                          <a:spcPts val="0"/>
                        </a:spcAft>
                      </a:pPr>
                      <a:endParaRPr lang="id-ID" sz="1400" dirty="0" smtClean="0">
                        <a:latin typeface="Calibri"/>
                        <a:ea typeface="Times New Roman"/>
                        <a:cs typeface="Times New Roman"/>
                      </a:endParaRPr>
                    </a:p>
                    <a:p>
                      <a:pPr marL="228600" algn="just">
                        <a:lnSpc>
                          <a:spcPts val="1200"/>
                        </a:lnSpc>
                        <a:spcAft>
                          <a:spcPts val="0"/>
                        </a:spcAft>
                      </a:pPr>
                      <a:endParaRPr lang="id-ID" sz="1400" dirty="0" smtClean="0">
                        <a:latin typeface="Calibri"/>
                        <a:ea typeface="Times New Roman"/>
                        <a:cs typeface="Times New Roman"/>
                      </a:endParaRPr>
                    </a:p>
                    <a:p>
                      <a:pPr marL="228600" algn="just">
                        <a:lnSpc>
                          <a:spcPts val="1200"/>
                        </a:lnSpc>
                        <a:spcAft>
                          <a:spcPts val="0"/>
                        </a:spcAft>
                      </a:pPr>
                      <a:endParaRPr lang="id-ID" sz="1400" dirty="0" smtClean="0">
                        <a:latin typeface="Times New Roman"/>
                        <a:ea typeface="Times New Roman"/>
                        <a:cs typeface="Times New Roman"/>
                      </a:endParaRPr>
                    </a:p>
                    <a:p>
                      <a:pPr marL="228600" algn="just">
                        <a:lnSpc>
                          <a:spcPts val="1200"/>
                        </a:lnSpc>
                        <a:spcAft>
                          <a:spcPts val="0"/>
                        </a:spcAft>
                      </a:pPr>
                      <a:endParaRPr lang="id-ID" sz="1400" dirty="0" smtClean="0">
                        <a:latin typeface="Times New Roman"/>
                        <a:ea typeface="Times New Roman"/>
                        <a:cs typeface="Times New Roman"/>
                      </a:endParaRPr>
                    </a:p>
                    <a:p>
                      <a:pPr marL="228600" algn="just">
                        <a:lnSpc>
                          <a:spcPts val="1200"/>
                        </a:lnSpc>
                        <a:spcAft>
                          <a:spcPts val="0"/>
                        </a:spcAft>
                      </a:pPr>
                      <a:endParaRPr lang="id-ID" sz="1400" dirty="0">
                        <a:latin typeface="Times New Roman"/>
                        <a:ea typeface="Times New Roman"/>
                        <a:cs typeface="Times New Roman"/>
                      </a:endParaRPr>
                    </a:p>
                    <a:p>
                      <a:pPr marL="228600" algn="just">
                        <a:lnSpc>
                          <a:spcPts val="1200"/>
                        </a:lnSpc>
                        <a:spcAft>
                          <a:spcPts val="0"/>
                        </a:spcAft>
                      </a:pPr>
                      <a:r>
                        <a:rPr lang="id-ID" sz="1400" dirty="0">
                          <a:latin typeface="Calibri"/>
                          <a:ea typeface="Times New Roman"/>
                          <a:cs typeface="Times New Roman"/>
                        </a:rPr>
                        <a:t>5.</a:t>
                      </a:r>
                      <a:endParaRPr lang="id-ID" sz="1400" dirty="0">
                        <a:latin typeface="Times New Roman"/>
                        <a:ea typeface="Times New Roman"/>
                        <a:cs typeface="Times New Roman"/>
                      </a:endParaRPr>
                    </a:p>
                  </a:txBody>
                  <a:tcPr marL="44605" marR="44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nSpc>
                          <a:spcPts val="1200"/>
                        </a:lnSpc>
                        <a:spcAft>
                          <a:spcPts val="0"/>
                        </a:spcAft>
                      </a:pPr>
                      <a:endParaRPr lang="id-ID" sz="1400" dirty="0" smtClean="0">
                        <a:latin typeface="Calibri"/>
                        <a:ea typeface="Times New Roman"/>
                        <a:cs typeface="Times New Roman"/>
                      </a:endParaRPr>
                    </a:p>
                    <a:p>
                      <a:pPr marL="228600">
                        <a:lnSpc>
                          <a:spcPts val="1200"/>
                        </a:lnSpc>
                        <a:spcAft>
                          <a:spcPts val="0"/>
                        </a:spcAft>
                      </a:pPr>
                      <a:r>
                        <a:rPr lang="id-ID" sz="1400" dirty="0" smtClean="0">
                          <a:latin typeface="Calibri"/>
                          <a:ea typeface="Times New Roman"/>
                          <a:cs typeface="Times New Roman"/>
                        </a:rPr>
                        <a:t>Intelegence </a:t>
                      </a:r>
                      <a:r>
                        <a:rPr lang="id-ID" sz="1400" dirty="0">
                          <a:latin typeface="Calibri"/>
                          <a:ea typeface="Times New Roman"/>
                          <a:cs typeface="Times New Roman"/>
                        </a:rPr>
                        <a:t>Quotient (IQ</a:t>
                      </a:r>
                      <a:r>
                        <a:rPr lang="id-ID" sz="1400" dirty="0" smtClean="0">
                          <a:latin typeface="Calibri"/>
                          <a:ea typeface="Times New Roman"/>
                          <a:cs typeface="Times New Roman"/>
                        </a:rPr>
                        <a:t>)</a:t>
                      </a:r>
                    </a:p>
                    <a:p>
                      <a:pPr marL="228600">
                        <a:lnSpc>
                          <a:spcPts val="1200"/>
                        </a:lnSpc>
                        <a:spcAft>
                          <a:spcPts val="0"/>
                        </a:spcAft>
                      </a:pPr>
                      <a:endParaRPr lang="id-ID" sz="1400" dirty="0" smtClean="0">
                        <a:latin typeface="Times New Roman"/>
                        <a:ea typeface="Times New Roman"/>
                        <a:cs typeface="Times New Roman"/>
                      </a:endParaRPr>
                    </a:p>
                    <a:p>
                      <a:pPr marL="228600">
                        <a:lnSpc>
                          <a:spcPts val="1200"/>
                        </a:lnSpc>
                        <a:spcAft>
                          <a:spcPts val="0"/>
                        </a:spcAft>
                      </a:pPr>
                      <a:endParaRPr lang="id-ID" sz="1400" dirty="0" smtClean="0">
                        <a:latin typeface="Times New Roman"/>
                        <a:ea typeface="Times New Roman"/>
                        <a:cs typeface="Times New Roman"/>
                      </a:endParaRPr>
                    </a:p>
                    <a:p>
                      <a:pPr marL="228600">
                        <a:lnSpc>
                          <a:spcPts val="1200"/>
                        </a:lnSpc>
                        <a:spcAft>
                          <a:spcPts val="0"/>
                        </a:spcAft>
                      </a:pPr>
                      <a:endParaRPr lang="id-ID" sz="1400" dirty="0" smtClean="0">
                        <a:latin typeface="Times New Roman"/>
                        <a:ea typeface="Times New Roman"/>
                        <a:cs typeface="Times New Roman"/>
                      </a:endParaRPr>
                    </a:p>
                    <a:p>
                      <a:pPr marL="228600">
                        <a:lnSpc>
                          <a:spcPts val="1200"/>
                        </a:lnSpc>
                        <a:spcAft>
                          <a:spcPts val="0"/>
                        </a:spcAft>
                      </a:pPr>
                      <a:endParaRPr lang="id-ID" sz="1400" dirty="0" smtClean="0">
                        <a:latin typeface="Times New Roman"/>
                        <a:ea typeface="Times New Roman"/>
                        <a:cs typeface="Times New Roman"/>
                      </a:endParaRPr>
                    </a:p>
                    <a:p>
                      <a:pPr marL="228600">
                        <a:lnSpc>
                          <a:spcPts val="1200"/>
                        </a:lnSpc>
                        <a:spcAft>
                          <a:spcPts val="0"/>
                        </a:spcAft>
                      </a:pPr>
                      <a:endParaRPr lang="id-ID" sz="1400" dirty="0">
                        <a:latin typeface="Times New Roman"/>
                        <a:ea typeface="Times New Roman"/>
                        <a:cs typeface="Times New Roman"/>
                      </a:endParaRPr>
                    </a:p>
                    <a:p>
                      <a:pPr marL="228600">
                        <a:lnSpc>
                          <a:spcPts val="1200"/>
                        </a:lnSpc>
                        <a:spcAft>
                          <a:spcPts val="0"/>
                        </a:spcAft>
                      </a:pPr>
                      <a:r>
                        <a:rPr lang="id-ID" sz="1400" dirty="0">
                          <a:latin typeface="Calibri"/>
                          <a:ea typeface="Times New Roman"/>
                          <a:cs typeface="Times New Roman"/>
                        </a:rPr>
                        <a:t>Emotional Quotient(EQ</a:t>
                      </a:r>
                      <a:r>
                        <a:rPr lang="id-ID" sz="1400" dirty="0" smtClean="0">
                          <a:latin typeface="Calibri"/>
                          <a:ea typeface="Times New Roman"/>
                          <a:cs typeface="Times New Roman"/>
                        </a:rPr>
                        <a:t>)</a:t>
                      </a:r>
                    </a:p>
                    <a:p>
                      <a:pPr marL="228600">
                        <a:lnSpc>
                          <a:spcPts val="1200"/>
                        </a:lnSpc>
                        <a:spcAft>
                          <a:spcPts val="0"/>
                        </a:spcAft>
                      </a:pPr>
                      <a:endParaRPr lang="id-ID" sz="1400" dirty="0" smtClean="0">
                        <a:latin typeface="Calibri"/>
                        <a:ea typeface="Times New Roman"/>
                        <a:cs typeface="Times New Roman"/>
                      </a:endParaRPr>
                    </a:p>
                    <a:p>
                      <a:pPr marL="228600">
                        <a:lnSpc>
                          <a:spcPts val="1200"/>
                        </a:lnSpc>
                        <a:spcAft>
                          <a:spcPts val="0"/>
                        </a:spcAft>
                      </a:pPr>
                      <a:endParaRPr lang="id-ID" sz="1400" dirty="0" smtClean="0">
                        <a:latin typeface="Times New Roman"/>
                        <a:ea typeface="Times New Roman"/>
                        <a:cs typeface="Times New Roman"/>
                      </a:endParaRPr>
                    </a:p>
                    <a:p>
                      <a:pPr marL="228600">
                        <a:lnSpc>
                          <a:spcPts val="1200"/>
                        </a:lnSpc>
                        <a:spcAft>
                          <a:spcPts val="0"/>
                        </a:spcAft>
                      </a:pPr>
                      <a:endParaRPr lang="id-ID" sz="1400" dirty="0" smtClean="0">
                        <a:latin typeface="Times New Roman"/>
                        <a:ea typeface="Times New Roman"/>
                        <a:cs typeface="Times New Roman"/>
                      </a:endParaRPr>
                    </a:p>
                    <a:p>
                      <a:pPr marL="228600">
                        <a:lnSpc>
                          <a:spcPts val="1200"/>
                        </a:lnSpc>
                        <a:spcAft>
                          <a:spcPts val="0"/>
                        </a:spcAft>
                      </a:pPr>
                      <a:endParaRPr lang="id-ID" sz="1400" dirty="0" smtClean="0">
                        <a:latin typeface="Times New Roman"/>
                        <a:ea typeface="Times New Roman"/>
                        <a:cs typeface="Times New Roman"/>
                      </a:endParaRPr>
                    </a:p>
                    <a:p>
                      <a:pPr marL="228600">
                        <a:lnSpc>
                          <a:spcPts val="1200"/>
                        </a:lnSpc>
                        <a:spcAft>
                          <a:spcPts val="0"/>
                        </a:spcAft>
                      </a:pPr>
                      <a:endParaRPr lang="id-ID" sz="1400" dirty="0" smtClean="0">
                        <a:latin typeface="Times New Roman"/>
                        <a:ea typeface="Times New Roman"/>
                        <a:cs typeface="Times New Roman"/>
                      </a:endParaRPr>
                    </a:p>
                    <a:p>
                      <a:pPr marL="228600">
                        <a:lnSpc>
                          <a:spcPts val="1200"/>
                        </a:lnSpc>
                        <a:spcAft>
                          <a:spcPts val="0"/>
                        </a:spcAft>
                      </a:pPr>
                      <a:endParaRPr lang="id-ID" sz="1400" dirty="0" smtClean="0">
                        <a:latin typeface="Times New Roman"/>
                        <a:ea typeface="Times New Roman"/>
                        <a:cs typeface="Times New Roman"/>
                      </a:endParaRPr>
                    </a:p>
                    <a:p>
                      <a:pPr marL="228600">
                        <a:lnSpc>
                          <a:spcPts val="1200"/>
                        </a:lnSpc>
                        <a:spcAft>
                          <a:spcPts val="0"/>
                        </a:spcAft>
                      </a:pPr>
                      <a:endParaRPr lang="id-ID" sz="1400" dirty="0" smtClean="0">
                        <a:latin typeface="Times New Roman"/>
                        <a:ea typeface="Times New Roman"/>
                        <a:cs typeface="Times New Roman"/>
                      </a:endParaRPr>
                    </a:p>
                    <a:p>
                      <a:pPr marL="228600">
                        <a:lnSpc>
                          <a:spcPts val="1200"/>
                        </a:lnSpc>
                        <a:spcAft>
                          <a:spcPts val="0"/>
                        </a:spcAft>
                      </a:pPr>
                      <a:endParaRPr lang="id-ID" sz="1400" dirty="0" smtClean="0">
                        <a:latin typeface="Times New Roman"/>
                        <a:ea typeface="Times New Roman"/>
                        <a:cs typeface="Times New Roman"/>
                      </a:endParaRPr>
                    </a:p>
                    <a:p>
                      <a:pPr marL="228600">
                        <a:lnSpc>
                          <a:spcPts val="1200"/>
                        </a:lnSpc>
                        <a:spcAft>
                          <a:spcPts val="0"/>
                        </a:spcAft>
                      </a:pPr>
                      <a:endParaRPr lang="id-ID" sz="1400" dirty="0" smtClean="0">
                        <a:latin typeface="Times New Roman"/>
                        <a:ea typeface="Times New Roman"/>
                        <a:cs typeface="Times New Roman"/>
                      </a:endParaRPr>
                    </a:p>
                    <a:p>
                      <a:pPr marL="228600">
                        <a:lnSpc>
                          <a:spcPts val="1200"/>
                        </a:lnSpc>
                        <a:spcAft>
                          <a:spcPts val="0"/>
                        </a:spcAft>
                      </a:pPr>
                      <a:endParaRPr lang="id-ID" sz="1400" dirty="0" smtClean="0">
                        <a:latin typeface="Times New Roman"/>
                        <a:ea typeface="Times New Roman"/>
                        <a:cs typeface="Times New Roman"/>
                      </a:endParaRPr>
                    </a:p>
                    <a:p>
                      <a:pPr marL="228600">
                        <a:lnSpc>
                          <a:spcPts val="1200"/>
                        </a:lnSpc>
                        <a:spcAft>
                          <a:spcPts val="0"/>
                        </a:spcAft>
                      </a:pPr>
                      <a:endParaRPr lang="id-ID" sz="1400" dirty="0">
                        <a:latin typeface="Times New Roman"/>
                        <a:ea typeface="Times New Roman"/>
                        <a:cs typeface="Times New Roman"/>
                      </a:endParaRPr>
                    </a:p>
                    <a:p>
                      <a:pPr marL="228600">
                        <a:lnSpc>
                          <a:spcPts val="1200"/>
                        </a:lnSpc>
                        <a:spcAft>
                          <a:spcPts val="0"/>
                        </a:spcAft>
                      </a:pPr>
                      <a:r>
                        <a:rPr lang="id-ID" sz="1400" dirty="0">
                          <a:latin typeface="Calibri"/>
                          <a:ea typeface="Times New Roman"/>
                          <a:cs typeface="Times New Roman"/>
                        </a:rPr>
                        <a:t>Creativity Quatient (CQ</a:t>
                      </a:r>
                      <a:r>
                        <a:rPr lang="id-ID" sz="1400" dirty="0" smtClean="0">
                          <a:latin typeface="Calibri"/>
                          <a:ea typeface="Times New Roman"/>
                          <a:cs typeface="Times New Roman"/>
                        </a:rPr>
                        <a:t>)</a:t>
                      </a:r>
                    </a:p>
                    <a:p>
                      <a:pPr marL="228600">
                        <a:lnSpc>
                          <a:spcPts val="1200"/>
                        </a:lnSpc>
                        <a:spcAft>
                          <a:spcPts val="0"/>
                        </a:spcAft>
                      </a:pPr>
                      <a:endParaRPr lang="id-ID" sz="1400" dirty="0" smtClean="0">
                        <a:latin typeface="Calibri"/>
                        <a:ea typeface="Times New Roman"/>
                        <a:cs typeface="Times New Roman"/>
                      </a:endParaRPr>
                    </a:p>
                    <a:p>
                      <a:pPr marL="228600">
                        <a:lnSpc>
                          <a:spcPts val="1200"/>
                        </a:lnSpc>
                        <a:spcAft>
                          <a:spcPts val="0"/>
                        </a:spcAft>
                      </a:pPr>
                      <a:endParaRPr lang="id-ID" sz="1400" dirty="0" smtClean="0">
                        <a:latin typeface="Calibri"/>
                        <a:ea typeface="Times New Roman"/>
                        <a:cs typeface="Times New Roman"/>
                      </a:endParaRPr>
                    </a:p>
                    <a:p>
                      <a:pPr marL="228600">
                        <a:lnSpc>
                          <a:spcPts val="1200"/>
                        </a:lnSpc>
                        <a:spcAft>
                          <a:spcPts val="0"/>
                        </a:spcAft>
                      </a:pPr>
                      <a:endParaRPr lang="id-ID" sz="1400" dirty="0" smtClean="0">
                        <a:latin typeface="Calibri"/>
                        <a:ea typeface="Times New Roman"/>
                        <a:cs typeface="Times New Roman"/>
                      </a:endParaRPr>
                    </a:p>
                    <a:p>
                      <a:pPr marL="228600">
                        <a:lnSpc>
                          <a:spcPts val="1200"/>
                        </a:lnSpc>
                        <a:spcAft>
                          <a:spcPts val="0"/>
                        </a:spcAft>
                      </a:pPr>
                      <a:endParaRPr lang="id-ID" sz="1400" dirty="0" smtClean="0">
                        <a:latin typeface="Calibri"/>
                        <a:ea typeface="Times New Roman"/>
                        <a:cs typeface="Times New Roman"/>
                      </a:endParaRPr>
                    </a:p>
                    <a:p>
                      <a:pPr marL="228600">
                        <a:lnSpc>
                          <a:spcPts val="1200"/>
                        </a:lnSpc>
                        <a:spcAft>
                          <a:spcPts val="0"/>
                        </a:spcAft>
                      </a:pPr>
                      <a:endParaRPr lang="id-ID" sz="1400" dirty="0" smtClean="0">
                        <a:latin typeface="Calibri"/>
                        <a:ea typeface="Times New Roman"/>
                        <a:cs typeface="Times New Roman"/>
                      </a:endParaRPr>
                    </a:p>
                    <a:p>
                      <a:pPr marL="228600">
                        <a:lnSpc>
                          <a:spcPts val="1200"/>
                        </a:lnSpc>
                        <a:spcAft>
                          <a:spcPts val="0"/>
                        </a:spcAft>
                      </a:pPr>
                      <a:endParaRPr lang="id-ID" sz="1400" dirty="0">
                        <a:latin typeface="Times New Roman"/>
                        <a:ea typeface="Times New Roman"/>
                        <a:cs typeface="Times New Roman"/>
                      </a:endParaRPr>
                    </a:p>
                    <a:p>
                      <a:pPr marL="228600">
                        <a:lnSpc>
                          <a:spcPts val="1200"/>
                        </a:lnSpc>
                        <a:spcAft>
                          <a:spcPts val="0"/>
                        </a:spcAft>
                      </a:pPr>
                      <a:r>
                        <a:rPr lang="id-ID" sz="1400" dirty="0">
                          <a:latin typeface="Calibri"/>
                          <a:ea typeface="Times New Roman"/>
                          <a:cs typeface="Times New Roman"/>
                        </a:rPr>
                        <a:t>Adversity Quatient (AQ</a:t>
                      </a:r>
                      <a:r>
                        <a:rPr lang="id-ID" sz="1400" dirty="0" smtClean="0">
                          <a:latin typeface="Calibri"/>
                          <a:ea typeface="Times New Roman"/>
                          <a:cs typeface="Times New Roman"/>
                        </a:rPr>
                        <a:t>)</a:t>
                      </a:r>
                    </a:p>
                    <a:p>
                      <a:pPr marL="228600">
                        <a:lnSpc>
                          <a:spcPts val="1200"/>
                        </a:lnSpc>
                        <a:spcAft>
                          <a:spcPts val="0"/>
                        </a:spcAft>
                      </a:pPr>
                      <a:endParaRPr lang="id-ID" sz="1400" dirty="0" smtClean="0">
                        <a:latin typeface="Calibri"/>
                        <a:ea typeface="Times New Roman"/>
                        <a:cs typeface="Times New Roman"/>
                      </a:endParaRPr>
                    </a:p>
                    <a:p>
                      <a:pPr marL="228600">
                        <a:lnSpc>
                          <a:spcPts val="1200"/>
                        </a:lnSpc>
                        <a:spcAft>
                          <a:spcPts val="0"/>
                        </a:spcAft>
                      </a:pPr>
                      <a:endParaRPr lang="id-ID" sz="1400" dirty="0" smtClean="0">
                        <a:latin typeface="Calibri"/>
                        <a:ea typeface="Times New Roman"/>
                        <a:cs typeface="Times New Roman"/>
                      </a:endParaRPr>
                    </a:p>
                    <a:p>
                      <a:pPr marL="228600">
                        <a:lnSpc>
                          <a:spcPts val="1200"/>
                        </a:lnSpc>
                        <a:spcAft>
                          <a:spcPts val="0"/>
                        </a:spcAft>
                      </a:pPr>
                      <a:endParaRPr lang="id-ID" sz="1400" dirty="0" smtClean="0">
                        <a:latin typeface="Calibri"/>
                        <a:ea typeface="Times New Roman"/>
                        <a:cs typeface="Times New Roman"/>
                      </a:endParaRPr>
                    </a:p>
                    <a:p>
                      <a:pPr marL="228600">
                        <a:lnSpc>
                          <a:spcPts val="1200"/>
                        </a:lnSpc>
                        <a:spcAft>
                          <a:spcPts val="0"/>
                        </a:spcAft>
                      </a:pPr>
                      <a:endParaRPr lang="id-ID" sz="1400" dirty="0" smtClean="0">
                        <a:latin typeface="Calibri"/>
                        <a:ea typeface="Times New Roman"/>
                        <a:cs typeface="Times New Roman"/>
                      </a:endParaRPr>
                    </a:p>
                    <a:p>
                      <a:pPr marL="228600">
                        <a:lnSpc>
                          <a:spcPts val="1200"/>
                        </a:lnSpc>
                        <a:spcAft>
                          <a:spcPts val="0"/>
                        </a:spcAft>
                      </a:pPr>
                      <a:endParaRPr lang="id-ID" sz="1400" dirty="0" smtClean="0">
                        <a:latin typeface="Calibri"/>
                        <a:ea typeface="Times New Roman"/>
                        <a:cs typeface="Times New Roman"/>
                      </a:endParaRPr>
                    </a:p>
                    <a:p>
                      <a:pPr marL="228600">
                        <a:lnSpc>
                          <a:spcPts val="1200"/>
                        </a:lnSpc>
                        <a:spcAft>
                          <a:spcPts val="0"/>
                        </a:spcAft>
                      </a:pPr>
                      <a:endParaRPr lang="id-ID" sz="1400" dirty="0">
                        <a:latin typeface="Times New Roman"/>
                        <a:ea typeface="Times New Roman"/>
                        <a:cs typeface="Times New Roman"/>
                      </a:endParaRPr>
                    </a:p>
                    <a:p>
                      <a:pPr marL="228600">
                        <a:lnSpc>
                          <a:spcPts val="1200"/>
                        </a:lnSpc>
                        <a:spcAft>
                          <a:spcPts val="0"/>
                        </a:spcAft>
                      </a:pPr>
                      <a:r>
                        <a:rPr lang="id-ID" sz="1400" dirty="0">
                          <a:latin typeface="Calibri"/>
                          <a:ea typeface="Times New Roman"/>
                          <a:cs typeface="Times New Roman"/>
                        </a:rPr>
                        <a:t>Spiritual Quotient (SQ)</a:t>
                      </a:r>
                      <a:endParaRPr lang="id-ID" sz="1400" dirty="0">
                        <a:latin typeface="Times New Roman"/>
                        <a:ea typeface="Times New Roman"/>
                        <a:cs typeface="Times New Roman"/>
                      </a:endParaRPr>
                    </a:p>
                  </a:txBody>
                  <a:tcPr marL="44605" marR="44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975" lvl="0" indent="-180975">
                        <a:lnSpc>
                          <a:spcPts val="1200"/>
                        </a:lnSpc>
                        <a:spcAft>
                          <a:spcPts val="0"/>
                        </a:spcAft>
                        <a:buFont typeface="Times New Roman"/>
                        <a:buChar char="-"/>
                      </a:pPr>
                      <a:endParaRPr lang="id-ID" sz="1400" dirty="0" smtClean="0">
                        <a:latin typeface="Calibri"/>
                        <a:ea typeface="Times New Roman"/>
                        <a:cs typeface="Times New Roman"/>
                      </a:endParaRPr>
                    </a:p>
                    <a:p>
                      <a:pPr marL="180975" lvl="0" indent="-180975">
                        <a:lnSpc>
                          <a:spcPts val="1400"/>
                        </a:lnSpc>
                        <a:spcAft>
                          <a:spcPts val="0"/>
                        </a:spcAft>
                        <a:buFont typeface="Times New Roman"/>
                        <a:buChar char="-"/>
                      </a:pPr>
                      <a:r>
                        <a:rPr lang="id-ID" sz="1400" dirty="0" smtClean="0">
                          <a:latin typeface="Calibri"/>
                          <a:ea typeface="Times New Roman"/>
                          <a:cs typeface="Times New Roman"/>
                        </a:rPr>
                        <a:t>Belajar </a:t>
                      </a:r>
                      <a:r>
                        <a:rPr lang="id-ID" sz="1400" dirty="0">
                          <a:latin typeface="Calibri"/>
                          <a:ea typeface="Times New Roman"/>
                          <a:cs typeface="Times New Roman"/>
                        </a:rPr>
                        <a:t>dengan cara yang benar Banyak membaca, sering latihan, selalu mengerjakan PR dan tugas-tugas, menghafal dengan </a:t>
                      </a:r>
                      <a:r>
                        <a:rPr lang="id-ID" sz="1400" dirty="0" smtClean="0">
                          <a:latin typeface="Calibri"/>
                          <a:ea typeface="Times New Roman"/>
                          <a:cs typeface="Times New Roman"/>
                        </a:rPr>
                        <a:t>rutin.Kalau </a:t>
                      </a:r>
                      <a:r>
                        <a:rPr lang="id-ID" sz="1400" dirty="0">
                          <a:latin typeface="Calibri"/>
                          <a:ea typeface="Times New Roman"/>
                          <a:cs typeface="Times New Roman"/>
                        </a:rPr>
                        <a:t>tidak bisa tanya teman atau guru kemudian dicoba sendiri sampai </a:t>
                      </a:r>
                      <a:r>
                        <a:rPr lang="id-ID" sz="1400" dirty="0" smtClean="0">
                          <a:latin typeface="Calibri"/>
                          <a:ea typeface="Times New Roman"/>
                          <a:cs typeface="Times New Roman"/>
                        </a:rPr>
                        <a:t>bisa</a:t>
                      </a:r>
                    </a:p>
                    <a:p>
                      <a:pPr marL="180975" lvl="0" indent="-180975">
                        <a:lnSpc>
                          <a:spcPts val="1400"/>
                        </a:lnSpc>
                        <a:spcAft>
                          <a:spcPts val="0"/>
                        </a:spcAft>
                        <a:buFont typeface="Times New Roman"/>
                        <a:buChar char="-"/>
                      </a:pPr>
                      <a:endParaRPr lang="id-ID" sz="1400" dirty="0">
                        <a:latin typeface="Times New Roman"/>
                        <a:ea typeface="Times New Roman"/>
                        <a:cs typeface="Times New Roman"/>
                      </a:endParaRPr>
                    </a:p>
                    <a:p>
                      <a:pPr marL="180975" lvl="0" indent="-180975">
                        <a:lnSpc>
                          <a:spcPts val="1400"/>
                        </a:lnSpc>
                        <a:spcAft>
                          <a:spcPts val="0"/>
                        </a:spcAft>
                        <a:buFont typeface="Times New Roman"/>
                        <a:buChar char="-"/>
                      </a:pPr>
                      <a:r>
                        <a:rPr lang="id-ID" sz="1400" dirty="0">
                          <a:latin typeface="Calibri"/>
                          <a:ea typeface="Times New Roman"/>
                          <a:cs typeface="Times New Roman"/>
                        </a:rPr>
                        <a:t>Belajarnya yang tekun, mulai dari yang mudah dulu, terus bertahap kepada yang sulit. Jangan cepat menyerah, yang sabar. Kalau sudah bisa mengerjakan soal yang biasa, lalu tingkatkan dengan soal-soal baru yang lebih sulit dan menantang untuk melatih kreatifitas. Tapi hati-hati kalau sudah pintar jangan terlalu bangga dengan kemampuan sendiri, sebaiknya tetap rendah hati dan tidak meremehkan tugas</a:t>
                      </a:r>
                      <a:r>
                        <a:rPr lang="id-ID" sz="1400" dirty="0" smtClean="0">
                          <a:latin typeface="Calibri"/>
                          <a:ea typeface="Times New Roman"/>
                          <a:cs typeface="Times New Roman"/>
                        </a:rPr>
                        <a:t>.</a:t>
                      </a:r>
                    </a:p>
                    <a:p>
                      <a:pPr marL="180975" lvl="0" indent="-180975">
                        <a:lnSpc>
                          <a:spcPts val="1400"/>
                        </a:lnSpc>
                        <a:spcAft>
                          <a:spcPts val="0"/>
                        </a:spcAft>
                        <a:buFont typeface="Times New Roman"/>
                        <a:buNone/>
                      </a:pPr>
                      <a:endParaRPr lang="id-ID" sz="1400" dirty="0" smtClean="0">
                        <a:latin typeface="Calibri"/>
                        <a:ea typeface="Times New Roman"/>
                        <a:cs typeface="Times New Roman"/>
                      </a:endParaRPr>
                    </a:p>
                    <a:p>
                      <a:pPr marL="180975" lvl="0" indent="-180975">
                        <a:lnSpc>
                          <a:spcPts val="1400"/>
                        </a:lnSpc>
                        <a:spcAft>
                          <a:spcPts val="0"/>
                        </a:spcAft>
                        <a:buFont typeface="Times New Roman"/>
                        <a:buNone/>
                      </a:pPr>
                      <a:endParaRPr lang="id-ID" sz="1400" dirty="0">
                        <a:latin typeface="Times New Roman"/>
                        <a:ea typeface="Times New Roman"/>
                        <a:cs typeface="Times New Roman"/>
                      </a:endParaRPr>
                    </a:p>
                    <a:p>
                      <a:pPr marL="180975" lvl="0" indent="-180975">
                        <a:lnSpc>
                          <a:spcPts val="1400"/>
                        </a:lnSpc>
                        <a:spcAft>
                          <a:spcPts val="0"/>
                        </a:spcAft>
                        <a:buFont typeface="Times New Roman"/>
                        <a:buChar char="-"/>
                      </a:pPr>
                      <a:r>
                        <a:rPr lang="id-ID" sz="1400" dirty="0">
                          <a:latin typeface="Calibri"/>
                          <a:ea typeface="Times New Roman"/>
                          <a:cs typeface="Times New Roman"/>
                        </a:rPr>
                        <a:t>Dalam belajar, harus kreatif menemukan cara-cara yang efektif dan efisien agar semangat belajar bangkit terus dari mulai cara menyenangi suatu pelajaran, menata ruang belajar, dan lain sebagainya</a:t>
                      </a:r>
                      <a:r>
                        <a:rPr lang="id-ID" sz="1400" dirty="0" smtClean="0">
                          <a:latin typeface="Calibri"/>
                          <a:ea typeface="Times New Roman"/>
                          <a:cs typeface="Times New Roman"/>
                        </a:rPr>
                        <a:t>.</a:t>
                      </a:r>
                    </a:p>
                    <a:p>
                      <a:pPr marL="180975" lvl="0" indent="-180975">
                        <a:lnSpc>
                          <a:spcPts val="1400"/>
                        </a:lnSpc>
                        <a:spcAft>
                          <a:spcPts val="0"/>
                        </a:spcAft>
                        <a:buFont typeface="Times New Roman"/>
                        <a:buNone/>
                      </a:pPr>
                      <a:endParaRPr lang="id-ID" sz="1400" dirty="0" smtClean="0">
                        <a:latin typeface="Times New Roman"/>
                        <a:ea typeface="Times New Roman"/>
                        <a:cs typeface="Times New Roman"/>
                      </a:endParaRPr>
                    </a:p>
                    <a:p>
                      <a:pPr marL="180975" lvl="0" indent="-180975">
                        <a:lnSpc>
                          <a:spcPts val="1400"/>
                        </a:lnSpc>
                        <a:spcAft>
                          <a:spcPts val="0"/>
                        </a:spcAft>
                        <a:buFont typeface="Times New Roman"/>
                        <a:buNone/>
                      </a:pPr>
                      <a:endParaRPr lang="id-ID" sz="1400" dirty="0">
                        <a:latin typeface="Times New Roman"/>
                        <a:ea typeface="Times New Roman"/>
                        <a:cs typeface="Times New Roman"/>
                      </a:endParaRPr>
                    </a:p>
                    <a:p>
                      <a:pPr marL="180975" lvl="0" indent="-180975">
                        <a:lnSpc>
                          <a:spcPts val="1400"/>
                        </a:lnSpc>
                        <a:spcAft>
                          <a:spcPts val="0"/>
                        </a:spcAft>
                        <a:buFont typeface="Times New Roman"/>
                        <a:buChar char="-"/>
                      </a:pPr>
                      <a:r>
                        <a:rPr lang="id-ID" sz="1400" dirty="0">
                          <a:latin typeface="Calibri"/>
                          <a:ea typeface="Times New Roman"/>
                          <a:cs typeface="Times New Roman"/>
                        </a:rPr>
                        <a:t>Dalam proses belajar, pasti akan menemukan banyak kendala atau kesulitan. Harus selalu memiliki sikap dan pikiran positif untuk meraih prestasi belajar dengan menjadikan kesulitan sebagai motivasi untuk lebih giat belajar</a:t>
                      </a:r>
                      <a:r>
                        <a:rPr lang="id-ID" sz="1400" dirty="0" smtClean="0">
                          <a:latin typeface="Calibri"/>
                          <a:ea typeface="Times New Roman"/>
                          <a:cs typeface="Times New Roman"/>
                        </a:rPr>
                        <a:t>.</a:t>
                      </a:r>
                    </a:p>
                    <a:p>
                      <a:pPr marL="180975" lvl="0" indent="-180975">
                        <a:lnSpc>
                          <a:spcPts val="1400"/>
                        </a:lnSpc>
                        <a:spcAft>
                          <a:spcPts val="0"/>
                        </a:spcAft>
                        <a:buFont typeface="Times New Roman"/>
                        <a:buNone/>
                      </a:pPr>
                      <a:endParaRPr lang="id-ID" sz="1400" dirty="0">
                        <a:latin typeface="Times New Roman"/>
                        <a:ea typeface="Times New Roman"/>
                        <a:cs typeface="Times New Roman"/>
                      </a:endParaRPr>
                    </a:p>
                    <a:p>
                      <a:pPr marL="180975" lvl="0" indent="-180975">
                        <a:lnSpc>
                          <a:spcPts val="1400"/>
                        </a:lnSpc>
                        <a:spcAft>
                          <a:spcPts val="0"/>
                        </a:spcAft>
                        <a:buFont typeface="Times New Roman"/>
                        <a:buChar char="-"/>
                      </a:pPr>
                      <a:r>
                        <a:rPr lang="id-ID" sz="1400" dirty="0">
                          <a:latin typeface="Calibri"/>
                          <a:ea typeface="Times New Roman"/>
                          <a:cs typeface="Times New Roman"/>
                        </a:rPr>
                        <a:t>Selalu berdo’a sebelum dan sesudah belajar, selalu ingat kepada Tuhan, kewajiban beribadah jangan ditinggalkan.</a:t>
                      </a:r>
                      <a:endParaRPr lang="id-ID" sz="1400" dirty="0">
                        <a:latin typeface="Times New Roman"/>
                        <a:ea typeface="Times New Roman"/>
                        <a:cs typeface="Times New Roman"/>
                      </a:endParaRPr>
                    </a:p>
                  </a:txBody>
                  <a:tcPr marL="44605" marR="44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zoom/>
    <p:sndAc>
      <p:stSnd>
        <p:snd r:embed="rId2" name="cashreg.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592" y="332656"/>
            <a:ext cx="7934178" cy="430887"/>
          </a:xfrm>
          <a:prstGeom prst="rect">
            <a:avLst/>
          </a:prstGeom>
        </p:spPr>
        <p:txBody>
          <a:bodyPr wrap="square">
            <a:spAutoFit/>
          </a:bodyPr>
          <a:lstStyle/>
          <a:p>
            <a:pPr algn="ctr"/>
            <a:r>
              <a:rPr lang="id-ID" sz="2200" b="1" dirty="0" smtClean="0">
                <a:solidFill>
                  <a:srgbClr val="FF0000"/>
                </a:solidFill>
              </a:rPr>
              <a:t>KEGIATAN (</a:t>
            </a:r>
            <a:r>
              <a:rPr lang="id-ID" sz="2200" b="1" i="1" dirty="0" smtClean="0">
                <a:solidFill>
                  <a:srgbClr val="FF0000"/>
                </a:solidFill>
              </a:rPr>
              <a:t>ACTIVITY</a:t>
            </a:r>
            <a:r>
              <a:rPr lang="id-ID" sz="2200" b="1" dirty="0" smtClean="0">
                <a:solidFill>
                  <a:srgbClr val="FF0000"/>
                </a:solidFill>
              </a:rPr>
              <a:t>) PESERTA DIDIK</a:t>
            </a:r>
          </a:p>
        </p:txBody>
      </p:sp>
      <p:sp>
        <p:nvSpPr>
          <p:cNvPr id="2" name="TextBox 1"/>
          <p:cNvSpPr txBox="1"/>
          <p:nvPr/>
        </p:nvSpPr>
        <p:spPr>
          <a:xfrm>
            <a:off x="107504" y="763543"/>
            <a:ext cx="8568952" cy="6247864"/>
          </a:xfrm>
          <a:prstGeom prst="rect">
            <a:avLst/>
          </a:prstGeom>
          <a:noFill/>
        </p:spPr>
        <p:txBody>
          <a:bodyPr wrap="square" rtlCol="0">
            <a:spAutoFit/>
          </a:bodyPr>
          <a:lstStyle/>
          <a:p>
            <a:pPr marL="1714500" lvl="3" indent="-342900">
              <a:buFont typeface="+mj-lt"/>
              <a:buAutoNum type="arabicPeriod"/>
            </a:pPr>
            <a:r>
              <a:rPr lang="id-ID" sz="2100" dirty="0"/>
              <a:t>Peserta didik diminta untuk membuat kelompok </a:t>
            </a:r>
            <a:r>
              <a:rPr lang="en-ID" sz="2100" dirty="0" err="1" smtClean="0"/>
              <a:t>tetapi</a:t>
            </a:r>
            <a:r>
              <a:rPr lang="en-ID" sz="2100" dirty="0" smtClean="0"/>
              <a:t> </a:t>
            </a:r>
            <a:r>
              <a:rPr lang="en-ID" sz="2100" dirty="0" err="1" smtClean="0"/>
              <a:t>karena</a:t>
            </a:r>
            <a:r>
              <a:rPr lang="en-ID" sz="2100" dirty="0" smtClean="0"/>
              <a:t> </a:t>
            </a:r>
            <a:r>
              <a:rPr lang="en-ID" sz="2100" dirty="0" err="1" smtClean="0"/>
              <a:t>saat</a:t>
            </a:r>
            <a:r>
              <a:rPr lang="en-ID" sz="2100" dirty="0" smtClean="0"/>
              <a:t> </a:t>
            </a:r>
            <a:r>
              <a:rPr lang="en-ID" sz="2100" dirty="0" err="1" smtClean="0"/>
              <a:t>ini</a:t>
            </a:r>
            <a:r>
              <a:rPr lang="en-ID" sz="2100" dirty="0" smtClean="0"/>
              <a:t> </a:t>
            </a:r>
            <a:r>
              <a:rPr lang="en-ID" sz="2100" dirty="0" err="1" smtClean="0"/>
              <a:t>kita</a:t>
            </a:r>
            <a:r>
              <a:rPr lang="en-ID" sz="2100" dirty="0" smtClean="0"/>
              <a:t> </a:t>
            </a:r>
            <a:r>
              <a:rPr lang="en-ID" sz="2100" dirty="0" err="1" smtClean="0"/>
              <a:t>masih</a:t>
            </a:r>
            <a:r>
              <a:rPr lang="en-ID" sz="2100" dirty="0" smtClean="0"/>
              <a:t> </a:t>
            </a:r>
            <a:r>
              <a:rPr lang="en-ID" sz="2100" dirty="0" err="1" smtClean="0"/>
              <a:t>berada</a:t>
            </a:r>
            <a:r>
              <a:rPr lang="en-ID" sz="2100" dirty="0" smtClean="0"/>
              <a:t> </a:t>
            </a:r>
            <a:r>
              <a:rPr lang="en-ID" sz="2100" dirty="0" err="1" smtClean="0"/>
              <a:t>pada</a:t>
            </a:r>
            <a:r>
              <a:rPr lang="en-ID" sz="2100" dirty="0" smtClean="0"/>
              <a:t> </a:t>
            </a:r>
            <a:r>
              <a:rPr lang="en-ID" sz="2100" dirty="0" err="1" smtClean="0"/>
              <a:t>masa</a:t>
            </a:r>
            <a:r>
              <a:rPr lang="en-ID" sz="2100" dirty="0" smtClean="0"/>
              <a:t> pandemic PSBB </a:t>
            </a:r>
            <a:r>
              <a:rPr lang="en-ID" sz="2100" dirty="0" err="1" smtClean="0"/>
              <a:t>sehingga</a:t>
            </a:r>
            <a:r>
              <a:rPr lang="en-ID" sz="2100" dirty="0" smtClean="0"/>
              <a:t> </a:t>
            </a:r>
            <a:r>
              <a:rPr lang="en-ID" sz="2100" dirty="0" err="1" smtClean="0"/>
              <a:t>aktivitas</a:t>
            </a:r>
            <a:r>
              <a:rPr lang="en-ID" sz="2100" dirty="0" smtClean="0"/>
              <a:t> </a:t>
            </a:r>
            <a:r>
              <a:rPr lang="en-ID" sz="2100" dirty="0" err="1" smtClean="0"/>
              <a:t>belajar</a:t>
            </a:r>
            <a:r>
              <a:rPr lang="en-ID" sz="2100" dirty="0" smtClean="0"/>
              <a:t> </a:t>
            </a:r>
            <a:r>
              <a:rPr lang="en-ID" sz="2100" dirty="0" err="1" smtClean="0"/>
              <a:t>dilakukan</a:t>
            </a:r>
            <a:r>
              <a:rPr lang="en-ID" sz="2100" dirty="0" smtClean="0"/>
              <a:t> </a:t>
            </a:r>
            <a:r>
              <a:rPr lang="en-ID" sz="2100" dirty="0" err="1" smtClean="0"/>
              <a:t>dari</a:t>
            </a:r>
            <a:r>
              <a:rPr lang="en-ID" sz="2100" dirty="0" smtClean="0"/>
              <a:t> </a:t>
            </a:r>
            <a:r>
              <a:rPr lang="en-ID" sz="2100" dirty="0" err="1" smtClean="0"/>
              <a:t>rumah</a:t>
            </a:r>
            <a:r>
              <a:rPr lang="en-ID" sz="2100" dirty="0" smtClean="0"/>
              <a:t> (BDR) </a:t>
            </a:r>
            <a:r>
              <a:rPr lang="en-ID" sz="2100" dirty="0" err="1" smtClean="0"/>
              <a:t>maka</a:t>
            </a:r>
            <a:r>
              <a:rPr lang="en-ID" sz="2100" dirty="0" smtClean="0"/>
              <a:t> </a:t>
            </a:r>
            <a:r>
              <a:rPr lang="en-ID" sz="2100" dirty="0" err="1" smtClean="0"/>
              <a:t>kegiatan</a:t>
            </a:r>
            <a:r>
              <a:rPr lang="en-ID" sz="2100" dirty="0" smtClean="0"/>
              <a:t> </a:t>
            </a:r>
            <a:r>
              <a:rPr lang="en-ID" sz="2100" dirty="0" err="1" smtClean="0"/>
              <a:t>dilakukan</a:t>
            </a:r>
            <a:r>
              <a:rPr lang="en-ID" sz="2100" dirty="0" smtClean="0"/>
              <a:t> </a:t>
            </a:r>
            <a:r>
              <a:rPr lang="en-ID" sz="2100" dirty="0" err="1" smtClean="0"/>
              <a:t>bersama</a:t>
            </a:r>
            <a:r>
              <a:rPr lang="en-ID" sz="2100" dirty="0" smtClean="0"/>
              <a:t> </a:t>
            </a:r>
            <a:r>
              <a:rPr lang="en-ID" sz="2100" dirty="0" err="1" smtClean="0"/>
              <a:t>anggota</a:t>
            </a:r>
            <a:r>
              <a:rPr lang="en-ID" sz="2100" dirty="0" smtClean="0"/>
              <a:t> </a:t>
            </a:r>
            <a:r>
              <a:rPr lang="en-ID" sz="2100" dirty="0" err="1" smtClean="0"/>
              <a:t>keluarga</a:t>
            </a:r>
            <a:endParaRPr lang="en-US" sz="2100" dirty="0"/>
          </a:p>
          <a:p>
            <a:pPr marL="1714500" lvl="3" indent="-342900">
              <a:buFont typeface="+mj-lt"/>
              <a:buAutoNum type="arabicPeriod"/>
            </a:pPr>
            <a:r>
              <a:rPr lang="id-ID" sz="2100" dirty="0"/>
              <a:t>Guru bk meminta setiap kelompok untuk membahas secara mendalam tentang, bagaimana cara melatih lebih lengkap untuk setiap kecerdasan (IQ, EQ, AQ, CQ dan SQ</a:t>
            </a:r>
            <a:r>
              <a:rPr lang="id-ID" sz="2100" dirty="0" smtClean="0"/>
              <a:t>)</a:t>
            </a:r>
            <a:r>
              <a:rPr lang="en-ID" sz="2100" dirty="0" smtClean="0"/>
              <a:t> </a:t>
            </a:r>
            <a:r>
              <a:rPr lang="en-ID" sz="2100" dirty="0" err="1" smtClean="0"/>
              <a:t>dengan</a:t>
            </a:r>
            <a:r>
              <a:rPr lang="en-ID" sz="2100" dirty="0" smtClean="0"/>
              <a:t> </a:t>
            </a:r>
            <a:r>
              <a:rPr lang="en-ID" sz="2100" dirty="0" err="1" smtClean="0"/>
              <a:t>panduan</a:t>
            </a:r>
            <a:r>
              <a:rPr lang="en-ID" sz="2100" dirty="0" smtClean="0"/>
              <a:t> yang </a:t>
            </a:r>
            <a:r>
              <a:rPr lang="en-ID" sz="2100" dirty="0" err="1" smtClean="0"/>
              <a:t>ada</a:t>
            </a:r>
            <a:r>
              <a:rPr lang="en-ID" sz="2100" dirty="0" smtClean="0"/>
              <a:t> di </a:t>
            </a:r>
            <a:r>
              <a:rPr lang="en-ID" sz="2100" dirty="0" err="1" smtClean="0"/>
              <a:t>atas</a:t>
            </a:r>
            <a:r>
              <a:rPr lang="en-ID" sz="2100" dirty="0" smtClean="0"/>
              <a:t>, </a:t>
            </a:r>
            <a:r>
              <a:rPr lang="en-ID" sz="2100" dirty="0" err="1" smtClean="0"/>
              <a:t>namun</a:t>
            </a:r>
            <a:r>
              <a:rPr lang="en-ID" sz="2100" dirty="0" smtClean="0"/>
              <a:t> yang </a:t>
            </a:r>
            <a:r>
              <a:rPr lang="en-ID" sz="2100" dirty="0" err="1" smtClean="0"/>
              <a:t>dapat</a:t>
            </a:r>
            <a:r>
              <a:rPr lang="en-ID" sz="2100" dirty="0" smtClean="0"/>
              <a:t> </a:t>
            </a:r>
            <a:r>
              <a:rPr lang="en-ID" sz="2100" dirty="0" err="1" smtClean="0"/>
              <a:t>dilatih</a:t>
            </a:r>
            <a:r>
              <a:rPr lang="en-ID" sz="2100" dirty="0" smtClean="0"/>
              <a:t> </a:t>
            </a:r>
            <a:r>
              <a:rPr lang="en-ID" sz="2100" dirty="0" err="1" smtClean="0"/>
              <a:t>bukan</a:t>
            </a:r>
            <a:r>
              <a:rPr lang="en-ID" sz="2100" dirty="0" smtClean="0"/>
              <a:t> </a:t>
            </a:r>
            <a:r>
              <a:rPr lang="en-ID" sz="2100" dirty="0" err="1" smtClean="0"/>
              <a:t>hanya</a:t>
            </a:r>
            <a:r>
              <a:rPr lang="en-ID" sz="2100" dirty="0" smtClean="0"/>
              <a:t> </a:t>
            </a:r>
            <a:r>
              <a:rPr lang="en-ID" sz="2100" dirty="0" err="1" smtClean="0"/>
              <a:t>belajar</a:t>
            </a:r>
            <a:r>
              <a:rPr lang="en-ID" sz="2100" dirty="0" smtClean="0"/>
              <a:t> </a:t>
            </a:r>
            <a:r>
              <a:rPr lang="en-ID" sz="2100" dirty="0" err="1" smtClean="0"/>
              <a:t>tentang</a:t>
            </a:r>
            <a:r>
              <a:rPr lang="en-ID" sz="2100" dirty="0" smtClean="0"/>
              <a:t> </a:t>
            </a:r>
            <a:r>
              <a:rPr lang="en-ID" sz="2100" dirty="0" err="1" smtClean="0"/>
              <a:t>materi</a:t>
            </a:r>
            <a:r>
              <a:rPr lang="en-ID" sz="2100" dirty="0" smtClean="0"/>
              <a:t> </a:t>
            </a:r>
            <a:r>
              <a:rPr lang="en-ID" sz="2100" dirty="0" err="1" smtClean="0"/>
              <a:t>pelajaran</a:t>
            </a:r>
            <a:r>
              <a:rPr lang="en-ID" sz="2100" dirty="0" smtClean="0"/>
              <a:t> </a:t>
            </a:r>
            <a:r>
              <a:rPr lang="en-ID" sz="2100" dirty="0" err="1" smtClean="0"/>
              <a:t>saja</a:t>
            </a:r>
            <a:r>
              <a:rPr lang="en-ID" sz="2100" dirty="0" smtClean="0"/>
              <a:t>, </a:t>
            </a:r>
            <a:r>
              <a:rPr lang="en-ID" sz="2100" dirty="0" err="1" smtClean="0"/>
              <a:t>tetapi</a:t>
            </a:r>
            <a:r>
              <a:rPr lang="en-ID" sz="2100" dirty="0" smtClean="0"/>
              <a:t> </a:t>
            </a:r>
            <a:r>
              <a:rPr lang="en-ID" sz="2100" dirty="0" err="1" smtClean="0"/>
              <a:t>semua</a:t>
            </a:r>
            <a:r>
              <a:rPr lang="en-ID" sz="2100" dirty="0" smtClean="0"/>
              <a:t> </a:t>
            </a:r>
            <a:r>
              <a:rPr lang="en-ID" sz="2100" dirty="0" err="1" smtClean="0"/>
              <a:t>hal</a:t>
            </a:r>
            <a:r>
              <a:rPr lang="en-ID" sz="2100" dirty="0" smtClean="0"/>
              <a:t>, </a:t>
            </a:r>
            <a:r>
              <a:rPr lang="en-ID" sz="2100" dirty="0" err="1" smtClean="0"/>
              <a:t>contoh</a:t>
            </a:r>
            <a:r>
              <a:rPr lang="en-ID" sz="2100" dirty="0" smtClean="0"/>
              <a:t> </a:t>
            </a:r>
            <a:r>
              <a:rPr lang="en-ID" sz="2100" dirty="0" err="1" smtClean="0"/>
              <a:t>memasak</a:t>
            </a:r>
            <a:r>
              <a:rPr lang="en-ID" sz="2100" dirty="0" smtClean="0"/>
              <a:t>, </a:t>
            </a:r>
            <a:r>
              <a:rPr lang="en-ID" sz="2100" dirty="0" err="1" smtClean="0"/>
              <a:t>memelihara</a:t>
            </a:r>
            <a:r>
              <a:rPr lang="en-ID" sz="2100" dirty="0" smtClean="0"/>
              <a:t> </a:t>
            </a:r>
            <a:r>
              <a:rPr lang="en-ID" sz="2100" dirty="0" err="1" smtClean="0"/>
              <a:t>tanaman</a:t>
            </a:r>
            <a:r>
              <a:rPr lang="en-ID" sz="2100" dirty="0" smtClean="0"/>
              <a:t>, </a:t>
            </a:r>
            <a:r>
              <a:rPr lang="en-ID" sz="2100" dirty="0" err="1" smtClean="0"/>
              <a:t>belajar</a:t>
            </a:r>
            <a:r>
              <a:rPr lang="en-ID" sz="2100" dirty="0" smtClean="0"/>
              <a:t> </a:t>
            </a:r>
            <a:r>
              <a:rPr lang="en-ID" sz="2100" dirty="0" err="1" smtClean="0"/>
              <a:t>meningkatkan</a:t>
            </a:r>
            <a:r>
              <a:rPr lang="en-ID" sz="2100" dirty="0" smtClean="0"/>
              <a:t> </a:t>
            </a:r>
            <a:r>
              <a:rPr lang="en-ID" sz="2100" dirty="0" err="1" smtClean="0"/>
              <a:t>aktivitas</a:t>
            </a:r>
            <a:r>
              <a:rPr lang="en-ID" sz="2100" dirty="0" smtClean="0"/>
              <a:t> </a:t>
            </a:r>
            <a:r>
              <a:rPr lang="en-ID" sz="2100" dirty="0" err="1" smtClean="0"/>
              <a:t>ibadah</a:t>
            </a:r>
            <a:r>
              <a:rPr lang="en-ID" sz="2100" dirty="0" smtClean="0"/>
              <a:t>, </a:t>
            </a:r>
            <a:r>
              <a:rPr lang="en-ID" sz="2100" dirty="0" err="1" smtClean="0"/>
              <a:t>belajar</a:t>
            </a:r>
            <a:r>
              <a:rPr lang="en-ID" sz="2100" dirty="0" smtClean="0"/>
              <a:t> </a:t>
            </a:r>
            <a:r>
              <a:rPr lang="en-ID" sz="2100" dirty="0" err="1" smtClean="0"/>
              <a:t>melatih</a:t>
            </a:r>
            <a:r>
              <a:rPr lang="en-ID" sz="2100" dirty="0" smtClean="0"/>
              <a:t> </a:t>
            </a:r>
            <a:r>
              <a:rPr lang="en-ID" sz="2100" dirty="0" err="1" smtClean="0"/>
              <a:t>kesabaran</a:t>
            </a:r>
            <a:r>
              <a:rPr lang="en-ID" sz="2100" dirty="0" smtClean="0"/>
              <a:t> </a:t>
            </a:r>
            <a:r>
              <a:rPr lang="en-ID" sz="2100" dirty="0" err="1" smtClean="0"/>
              <a:t>dan</a:t>
            </a:r>
            <a:r>
              <a:rPr lang="en-ID" sz="2100" dirty="0" smtClean="0"/>
              <a:t> </a:t>
            </a:r>
            <a:r>
              <a:rPr lang="en-ID" sz="2100" dirty="0" err="1" smtClean="0"/>
              <a:t>penerimaan</a:t>
            </a:r>
            <a:r>
              <a:rPr lang="en-ID" sz="2100" dirty="0" smtClean="0"/>
              <a:t> / </a:t>
            </a:r>
            <a:r>
              <a:rPr lang="en-ID" sz="2100" dirty="0" err="1" smtClean="0"/>
              <a:t>emosi</a:t>
            </a:r>
            <a:r>
              <a:rPr lang="en-ID" sz="2100" dirty="0" smtClean="0"/>
              <a:t> </a:t>
            </a:r>
            <a:r>
              <a:rPr lang="en-ID" sz="2100" dirty="0" err="1" smtClean="0"/>
              <a:t>dll</a:t>
            </a:r>
            <a:r>
              <a:rPr lang="en-ID" sz="2100" dirty="0" smtClean="0"/>
              <a:t>.</a:t>
            </a:r>
            <a:endParaRPr lang="en-US" sz="2100" dirty="0"/>
          </a:p>
          <a:p>
            <a:pPr marL="1714500" lvl="3" indent="-342900">
              <a:buFont typeface="+mj-lt"/>
              <a:buAutoNum type="arabicPeriod"/>
            </a:pPr>
            <a:r>
              <a:rPr lang="en-ID" sz="2100" dirty="0" err="1" smtClean="0"/>
              <a:t>Silahkan</a:t>
            </a:r>
            <a:r>
              <a:rPr lang="en-ID" sz="2100" dirty="0" smtClean="0"/>
              <a:t> </a:t>
            </a:r>
            <a:r>
              <a:rPr lang="en-ID" sz="2100" dirty="0" err="1" smtClean="0"/>
              <a:t>lakukan</a:t>
            </a:r>
            <a:r>
              <a:rPr lang="en-ID" sz="2100" dirty="0" smtClean="0"/>
              <a:t> </a:t>
            </a:r>
            <a:r>
              <a:rPr lang="en-ID" sz="2100" dirty="0" err="1" smtClean="0"/>
              <a:t>pengamatan</a:t>
            </a:r>
            <a:r>
              <a:rPr lang="en-ID" sz="2100" dirty="0" smtClean="0"/>
              <a:t> </a:t>
            </a:r>
            <a:r>
              <a:rPr lang="en-ID" sz="2100" dirty="0" err="1" smtClean="0"/>
              <a:t>dan</a:t>
            </a:r>
            <a:r>
              <a:rPr lang="en-ID" sz="2100" dirty="0" smtClean="0"/>
              <a:t> </a:t>
            </a:r>
            <a:r>
              <a:rPr lang="en-ID" sz="2100" dirty="0"/>
              <a:t> </a:t>
            </a:r>
            <a:r>
              <a:rPr lang="en-ID" sz="2100" dirty="0" err="1"/>
              <a:t>penelitian</a:t>
            </a:r>
            <a:r>
              <a:rPr lang="en-ID" sz="2100" dirty="0"/>
              <a:t> </a:t>
            </a:r>
            <a:r>
              <a:rPr lang="en-ID" sz="2100" dirty="0" err="1" smtClean="0"/>
              <a:t>terhadap</a:t>
            </a:r>
            <a:r>
              <a:rPr lang="en-ID" sz="2100" dirty="0" smtClean="0"/>
              <a:t> 8 </a:t>
            </a:r>
            <a:r>
              <a:rPr lang="en-ID" sz="2100" dirty="0" err="1" smtClean="0"/>
              <a:t>kecerdasan</a:t>
            </a:r>
            <a:r>
              <a:rPr lang="en-ID" sz="2100" dirty="0" smtClean="0"/>
              <a:t> </a:t>
            </a:r>
            <a:r>
              <a:rPr lang="en-ID" sz="2100" dirty="0" err="1" smtClean="0"/>
              <a:t>dengan</a:t>
            </a:r>
            <a:r>
              <a:rPr lang="en-ID" sz="2100" dirty="0" smtClean="0"/>
              <a:t> </a:t>
            </a:r>
            <a:r>
              <a:rPr lang="en-ID" sz="2100" dirty="0" err="1" smtClean="0"/>
              <a:t>memasukkan</a:t>
            </a:r>
            <a:r>
              <a:rPr lang="en-ID" sz="2100" dirty="0" smtClean="0"/>
              <a:t> </a:t>
            </a:r>
            <a:r>
              <a:rPr lang="en-ID" sz="2100" dirty="0" err="1" smtClean="0"/>
              <a:t>unsur</a:t>
            </a:r>
            <a:r>
              <a:rPr lang="en-ID" sz="2100" dirty="0" smtClean="0"/>
              <a:t>  IQ, EQ,CQ,AQ </a:t>
            </a:r>
            <a:r>
              <a:rPr lang="en-ID" sz="2100" dirty="0" err="1" smtClean="0"/>
              <a:t>dan</a:t>
            </a:r>
            <a:r>
              <a:rPr lang="en-ID" sz="2100" dirty="0" smtClean="0"/>
              <a:t> SQ yang </a:t>
            </a:r>
            <a:r>
              <a:rPr lang="en-ID" sz="2100" dirty="0" err="1" smtClean="0"/>
              <a:t>objeknya</a:t>
            </a:r>
            <a:r>
              <a:rPr lang="en-ID" sz="2100" dirty="0" smtClean="0"/>
              <a:t> </a:t>
            </a:r>
            <a:r>
              <a:rPr lang="en-ID" sz="2100" dirty="0" err="1" smtClean="0"/>
              <a:t>adalah</a:t>
            </a:r>
            <a:r>
              <a:rPr lang="en-ID" sz="2100" dirty="0" smtClean="0"/>
              <a:t> </a:t>
            </a:r>
            <a:r>
              <a:rPr lang="en-ID" sz="2100" dirty="0" err="1" smtClean="0"/>
              <a:t>anggota</a:t>
            </a:r>
            <a:r>
              <a:rPr lang="en-ID" sz="2100" dirty="0" smtClean="0"/>
              <a:t> </a:t>
            </a:r>
            <a:r>
              <a:rPr lang="en-ID" sz="2100" dirty="0" err="1" smtClean="0"/>
              <a:t>keluarga</a:t>
            </a:r>
            <a:r>
              <a:rPr lang="en-ID" sz="2100" dirty="0" smtClean="0"/>
              <a:t> </a:t>
            </a:r>
            <a:r>
              <a:rPr lang="en-ID" sz="2100" dirty="0" err="1" smtClean="0"/>
              <a:t>dan</a:t>
            </a:r>
            <a:r>
              <a:rPr lang="en-ID" sz="2100" dirty="0" smtClean="0"/>
              <a:t> </a:t>
            </a:r>
            <a:r>
              <a:rPr lang="en-ID" sz="2100" dirty="0" err="1" smtClean="0"/>
              <a:t>atau</a:t>
            </a:r>
            <a:r>
              <a:rPr lang="en-ID" sz="2100" dirty="0" smtClean="0"/>
              <a:t> orang-orang </a:t>
            </a:r>
            <a:r>
              <a:rPr lang="en-ID" sz="2100" dirty="0" err="1" smtClean="0"/>
              <a:t>terdekat</a:t>
            </a:r>
            <a:r>
              <a:rPr lang="en-US" sz="2100" dirty="0" smtClean="0"/>
              <a:t> </a:t>
            </a:r>
            <a:r>
              <a:rPr lang="en-ID" sz="2100" dirty="0" err="1" smtClean="0"/>
              <a:t>disekitar</a:t>
            </a:r>
            <a:r>
              <a:rPr lang="en-ID" sz="2100" dirty="0" smtClean="0"/>
              <a:t> </a:t>
            </a:r>
            <a:r>
              <a:rPr lang="en-ID" sz="2100" dirty="0" err="1" smtClean="0"/>
              <a:t>anda</a:t>
            </a:r>
            <a:endParaRPr lang="en-ID" sz="2100" dirty="0" smtClean="0"/>
          </a:p>
          <a:p>
            <a:pPr marL="1714500" lvl="3" indent="-342900">
              <a:buFont typeface="+mj-lt"/>
              <a:buAutoNum type="arabicPeriod"/>
            </a:pPr>
            <a:r>
              <a:rPr lang="en-ID" sz="2100" dirty="0" smtClean="0"/>
              <a:t> </a:t>
            </a:r>
            <a:r>
              <a:rPr lang="id-ID" sz="2100" dirty="0" smtClean="0"/>
              <a:t>Membuat </a:t>
            </a:r>
            <a:r>
              <a:rPr lang="id-ID" sz="2100" dirty="0"/>
              <a:t>Refleksi atau poin belajar terhadap kegiatan </a:t>
            </a:r>
            <a:r>
              <a:rPr lang="id-ID" sz="2100" dirty="0" smtClean="0"/>
              <a:t>diatas</a:t>
            </a:r>
            <a:r>
              <a:rPr lang="en-ID" sz="2100" dirty="0" smtClean="0"/>
              <a:t> </a:t>
            </a:r>
            <a:r>
              <a:rPr lang="en-ID" sz="2100" dirty="0" err="1" smtClean="0"/>
              <a:t>secara</a:t>
            </a:r>
            <a:r>
              <a:rPr lang="en-ID" sz="2100" dirty="0" smtClean="0"/>
              <a:t> </a:t>
            </a:r>
            <a:r>
              <a:rPr lang="en-ID" sz="2100" dirty="0" err="1" smtClean="0"/>
              <a:t>mandiri</a:t>
            </a:r>
            <a:r>
              <a:rPr lang="en-ID" sz="2100" dirty="0" smtClean="0"/>
              <a:t> </a:t>
            </a:r>
            <a:r>
              <a:rPr lang="en-ID" sz="2100" dirty="0" err="1" smtClean="0"/>
              <a:t>dengan</a:t>
            </a:r>
            <a:r>
              <a:rPr lang="en-ID" sz="2100" dirty="0" smtClean="0"/>
              <a:t> </a:t>
            </a:r>
            <a:r>
              <a:rPr lang="en-ID" sz="2100" dirty="0" err="1" smtClean="0"/>
              <a:t>objeknya</a:t>
            </a:r>
            <a:r>
              <a:rPr lang="en-ID" sz="2100" dirty="0" smtClean="0"/>
              <a:t> </a:t>
            </a:r>
            <a:r>
              <a:rPr lang="en-ID" sz="2100" dirty="0" err="1" smtClean="0"/>
              <a:t>adalah</a:t>
            </a:r>
            <a:r>
              <a:rPr lang="en-ID" sz="2100" dirty="0" smtClean="0"/>
              <a:t> </a:t>
            </a:r>
            <a:r>
              <a:rPr lang="en-ID" sz="2100" dirty="0" err="1" smtClean="0"/>
              <a:t>diri</a:t>
            </a:r>
            <a:r>
              <a:rPr lang="en-ID" sz="2100" dirty="0" smtClean="0"/>
              <a:t> </a:t>
            </a:r>
            <a:r>
              <a:rPr lang="en-ID" sz="2100" dirty="0" err="1" smtClean="0"/>
              <a:t>sendiri</a:t>
            </a:r>
            <a:r>
              <a:rPr lang="en-ID" sz="2100" dirty="0" smtClean="0"/>
              <a:t>.</a:t>
            </a:r>
            <a:endParaRPr lang="en-US" sz="2100" dirty="0"/>
          </a:p>
          <a:p>
            <a:endParaRPr lang="en-US" sz="2200" dirty="0"/>
          </a:p>
        </p:txBody>
      </p:sp>
    </p:spTree>
    <p:extLst>
      <p:ext uri="{BB962C8B-B14F-4D97-AF65-F5344CB8AC3E}">
        <p14:creationId xmlns:p14="http://schemas.microsoft.com/office/powerpoint/2010/main" val="1993783936"/>
      </p:ext>
    </p:extLst>
  </p:cSld>
  <p:clrMapOvr>
    <a:masterClrMapping/>
  </p:clrMapOvr>
  <p:transition spd="med">
    <p:zoom/>
    <p:sndAc>
      <p:stSnd>
        <p:snd r:embed="rId2" name="cashreg.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090466"/>
          </a:xfrm>
        </p:spPr>
        <p:txBody>
          <a:bodyPr>
            <a:normAutofit/>
          </a:bodyPr>
          <a:lstStyle/>
          <a:p>
            <a:r>
              <a:rPr lang="en-ID" sz="3600" dirty="0" smtClean="0"/>
              <a:t>Allah </a:t>
            </a:r>
            <a:r>
              <a:rPr lang="en-ID" sz="3600" dirty="0" err="1" smtClean="0"/>
              <a:t>menciptakan</a:t>
            </a:r>
            <a:r>
              <a:rPr lang="en-ID" sz="3600" dirty="0" smtClean="0"/>
              <a:t> </a:t>
            </a:r>
            <a:r>
              <a:rPr lang="en-ID" sz="3600" dirty="0" err="1" smtClean="0"/>
              <a:t>manusia</a:t>
            </a:r>
            <a:r>
              <a:rPr lang="en-ID" sz="3600" dirty="0" smtClean="0"/>
              <a:t> </a:t>
            </a:r>
            <a:r>
              <a:rPr lang="en-ID" sz="3600" dirty="0" err="1" smtClean="0"/>
              <a:t>dengan</a:t>
            </a:r>
            <a:r>
              <a:rPr lang="en-ID" sz="3600" dirty="0" smtClean="0"/>
              <a:t> </a:t>
            </a:r>
            <a:r>
              <a:rPr lang="en-ID" sz="3600" dirty="0" err="1" smtClean="0"/>
              <a:t>berbagai</a:t>
            </a:r>
            <a:r>
              <a:rPr lang="en-ID" sz="3600" dirty="0" smtClean="0"/>
              <a:t> </a:t>
            </a:r>
            <a:r>
              <a:rPr lang="en-ID" sz="3600" dirty="0" err="1" smtClean="0"/>
              <a:t>kecerdasan</a:t>
            </a:r>
            <a:r>
              <a:rPr lang="en-ID" sz="3600" dirty="0" smtClean="0"/>
              <a:t> </a:t>
            </a:r>
            <a:r>
              <a:rPr lang="en-ID" sz="3600" dirty="0" err="1" smtClean="0"/>
              <a:t>dengan</a:t>
            </a:r>
            <a:r>
              <a:rPr lang="en-ID" sz="3600" dirty="0" smtClean="0"/>
              <a:t> kata lain </a:t>
            </a:r>
            <a:r>
              <a:rPr lang="en-ID" sz="3600" dirty="0" err="1" smtClean="0"/>
              <a:t>tidak</a:t>
            </a:r>
            <a:r>
              <a:rPr lang="en-ID" sz="3600" dirty="0" smtClean="0"/>
              <a:t> </a:t>
            </a:r>
            <a:r>
              <a:rPr lang="en-ID" sz="3600" dirty="0" err="1" smtClean="0"/>
              <a:t>ada</a:t>
            </a:r>
            <a:r>
              <a:rPr lang="en-ID" sz="3600" dirty="0" smtClean="0"/>
              <a:t> </a:t>
            </a:r>
            <a:r>
              <a:rPr lang="en-ID" sz="3600" dirty="0" err="1" smtClean="0"/>
              <a:t>manusia</a:t>
            </a:r>
            <a:r>
              <a:rPr lang="en-ID" sz="3600" dirty="0" smtClean="0"/>
              <a:t> yang </a:t>
            </a:r>
            <a:r>
              <a:rPr lang="en-ID" sz="3600" dirty="0" err="1" smtClean="0"/>
              <a:t>bodoh</a:t>
            </a:r>
            <a:r>
              <a:rPr lang="en-ID" sz="3600" dirty="0" smtClean="0"/>
              <a:t>, </a:t>
            </a:r>
            <a:r>
              <a:rPr lang="en-ID" sz="3600" dirty="0" err="1" smtClean="0"/>
              <a:t>oleh</a:t>
            </a:r>
            <a:r>
              <a:rPr lang="en-ID" sz="3600" dirty="0" smtClean="0"/>
              <a:t> </a:t>
            </a:r>
            <a:r>
              <a:rPr lang="en-ID" sz="3600" dirty="0" err="1" smtClean="0"/>
              <a:t>karena</a:t>
            </a:r>
            <a:r>
              <a:rPr lang="en-ID" sz="3600" dirty="0" smtClean="0"/>
              <a:t> </a:t>
            </a:r>
            <a:r>
              <a:rPr lang="en-ID" sz="3600" dirty="0" err="1" smtClean="0"/>
              <a:t>itu</a:t>
            </a:r>
            <a:r>
              <a:rPr lang="en-ID" sz="3600" dirty="0" smtClean="0"/>
              <a:t> </a:t>
            </a:r>
            <a:r>
              <a:rPr lang="en-ID" sz="3600" dirty="0" err="1" smtClean="0"/>
              <a:t>manusia</a:t>
            </a:r>
            <a:r>
              <a:rPr lang="en-ID" sz="3600" dirty="0" smtClean="0"/>
              <a:t> yang </a:t>
            </a:r>
            <a:r>
              <a:rPr lang="en-ID" sz="3600" dirty="0" err="1" smtClean="0"/>
              <a:t>harus</a:t>
            </a:r>
            <a:r>
              <a:rPr lang="en-ID" sz="3600" dirty="0" smtClean="0"/>
              <a:t> </a:t>
            </a:r>
            <a:r>
              <a:rPr lang="en-ID" sz="3600" dirty="0" err="1" smtClean="0"/>
              <a:t>terbuka</a:t>
            </a:r>
            <a:r>
              <a:rPr lang="en-ID" sz="3600" dirty="0" smtClean="0"/>
              <a:t> </a:t>
            </a:r>
            <a:r>
              <a:rPr lang="en-ID" sz="3600" dirty="0" err="1" smtClean="0"/>
              <a:t>pikiran</a:t>
            </a:r>
            <a:r>
              <a:rPr lang="en-ID" sz="3600" dirty="0" smtClean="0"/>
              <a:t>, </a:t>
            </a:r>
            <a:r>
              <a:rPr lang="en-ID" sz="3600" dirty="0" err="1" smtClean="0"/>
              <a:t>hati</a:t>
            </a:r>
            <a:r>
              <a:rPr lang="en-ID" sz="3600" dirty="0" smtClean="0"/>
              <a:t>, </a:t>
            </a:r>
            <a:r>
              <a:rPr lang="en-ID" sz="3600" dirty="0" err="1" smtClean="0"/>
              <a:t>semangat</a:t>
            </a:r>
            <a:r>
              <a:rPr lang="en-ID" sz="3600" dirty="0" smtClean="0"/>
              <a:t> </a:t>
            </a:r>
            <a:r>
              <a:rPr lang="en-ID" sz="3600" dirty="0" err="1" smtClean="0"/>
              <a:t>dan</a:t>
            </a:r>
            <a:r>
              <a:rPr lang="en-ID" sz="3600" dirty="0" smtClean="0"/>
              <a:t> </a:t>
            </a:r>
            <a:r>
              <a:rPr lang="en-ID" sz="3600" dirty="0" err="1" smtClean="0"/>
              <a:t>kemauannya</a:t>
            </a:r>
            <a:r>
              <a:rPr lang="en-ID" sz="3600" dirty="0" smtClean="0"/>
              <a:t> </a:t>
            </a:r>
            <a:r>
              <a:rPr lang="en-ID" sz="3600" dirty="0" err="1" smtClean="0"/>
              <a:t>untuk</a:t>
            </a:r>
            <a:r>
              <a:rPr lang="en-ID" sz="3600" dirty="0" smtClean="0"/>
              <a:t> </a:t>
            </a:r>
            <a:r>
              <a:rPr lang="en-ID" sz="3600" dirty="0" err="1" smtClean="0"/>
              <a:t>berusaha</a:t>
            </a:r>
            <a:r>
              <a:rPr lang="en-ID" sz="3600" dirty="0"/>
              <a:t> </a:t>
            </a:r>
            <a:r>
              <a:rPr lang="en-ID" sz="3600" dirty="0" err="1" smtClean="0"/>
              <a:t>menjadi</a:t>
            </a:r>
            <a:r>
              <a:rPr lang="en-ID" sz="3600" dirty="0" smtClean="0"/>
              <a:t> </a:t>
            </a:r>
            <a:r>
              <a:rPr lang="en-ID" sz="3600" dirty="0" err="1" smtClean="0"/>
              <a:t>lebih</a:t>
            </a:r>
            <a:r>
              <a:rPr lang="en-ID" sz="3600" dirty="0" smtClean="0"/>
              <a:t> </a:t>
            </a:r>
            <a:r>
              <a:rPr lang="en-ID" sz="3600" dirty="0" err="1" smtClean="0"/>
              <a:t>baik</a:t>
            </a:r>
            <a:r>
              <a:rPr lang="en-ID" sz="3600" dirty="0" smtClean="0"/>
              <a:t> </a:t>
            </a:r>
            <a:r>
              <a:rPr lang="en-ID" sz="3600" dirty="0" err="1" smtClean="0"/>
              <a:t>lagi</a:t>
            </a:r>
            <a:r>
              <a:rPr lang="en-ID" sz="3600" dirty="0" smtClean="0"/>
              <a:t> </a:t>
            </a:r>
            <a:r>
              <a:rPr lang="en-ID" sz="3600" dirty="0" err="1" smtClean="0"/>
              <a:t>dan</a:t>
            </a:r>
            <a:r>
              <a:rPr lang="en-ID" sz="3600" dirty="0" smtClean="0"/>
              <a:t> </a:t>
            </a:r>
            <a:r>
              <a:rPr lang="en-ID" sz="3600" dirty="0" err="1" smtClean="0"/>
              <a:t>bermartabat</a:t>
            </a:r>
            <a:r>
              <a:rPr lang="en-ID" sz="3600" dirty="0"/>
              <a:t>.</a:t>
            </a:r>
            <a:r>
              <a:rPr lang="en-ID" sz="3600" dirty="0" smtClean="0"/>
              <a:t>  </a:t>
            </a:r>
            <a:endParaRPr lang="en-US" sz="3600" dirty="0"/>
          </a:p>
        </p:txBody>
      </p:sp>
      <p:sp>
        <p:nvSpPr>
          <p:cNvPr id="3" name="Content Placeholder 2"/>
          <p:cNvSpPr>
            <a:spLocks noGrp="1"/>
          </p:cNvSpPr>
          <p:nvPr>
            <p:ph idx="1"/>
          </p:nvPr>
        </p:nvSpPr>
        <p:spPr>
          <a:xfrm>
            <a:off x="1403648" y="4653136"/>
            <a:ext cx="7283152" cy="1944216"/>
          </a:xfrm>
        </p:spPr>
        <p:txBody>
          <a:bodyPr>
            <a:normAutofit fontScale="92500"/>
          </a:bodyPr>
          <a:lstStyle/>
          <a:p>
            <a:pPr marL="0" indent="0">
              <a:buNone/>
            </a:pPr>
            <a:r>
              <a:rPr lang="en-ID" b="1" i="1" dirty="0" err="1" smtClean="0">
                <a:solidFill>
                  <a:schemeClr val="accent6">
                    <a:lumMod val="75000"/>
                  </a:schemeClr>
                </a:solidFill>
              </a:rPr>
              <a:t>Untuk</a:t>
            </a:r>
            <a:r>
              <a:rPr lang="en-ID" b="1" i="1" dirty="0" smtClean="0">
                <a:solidFill>
                  <a:schemeClr val="accent6">
                    <a:lumMod val="75000"/>
                  </a:schemeClr>
                </a:solidFill>
              </a:rPr>
              <a:t> </a:t>
            </a:r>
            <a:r>
              <a:rPr lang="en-ID" b="1" i="1" dirty="0" err="1" smtClean="0">
                <a:solidFill>
                  <a:schemeClr val="accent6">
                    <a:lumMod val="75000"/>
                  </a:schemeClr>
                </a:solidFill>
              </a:rPr>
              <a:t>menutup</a:t>
            </a:r>
            <a:r>
              <a:rPr lang="en-ID" b="1" i="1" dirty="0" smtClean="0">
                <a:solidFill>
                  <a:schemeClr val="accent6">
                    <a:lumMod val="75000"/>
                  </a:schemeClr>
                </a:solidFill>
              </a:rPr>
              <a:t> </a:t>
            </a:r>
            <a:r>
              <a:rPr lang="en-ID" b="1" i="1" dirty="0" err="1" smtClean="0">
                <a:solidFill>
                  <a:schemeClr val="accent6">
                    <a:lumMod val="75000"/>
                  </a:schemeClr>
                </a:solidFill>
              </a:rPr>
              <a:t>pertemuan</a:t>
            </a:r>
            <a:r>
              <a:rPr lang="en-ID" b="1" i="1" dirty="0" smtClean="0">
                <a:solidFill>
                  <a:schemeClr val="accent6">
                    <a:lumMod val="75000"/>
                  </a:schemeClr>
                </a:solidFill>
              </a:rPr>
              <a:t> </a:t>
            </a:r>
            <a:r>
              <a:rPr lang="en-ID" b="1" i="1" dirty="0" err="1" smtClean="0">
                <a:solidFill>
                  <a:schemeClr val="accent6">
                    <a:lumMod val="75000"/>
                  </a:schemeClr>
                </a:solidFill>
              </a:rPr>
              <a:t>ini</a:t>
            </a:r>
            <a:r>
              <a:rPr lang="en-ID" b="1" i="1" dirty="0" smtClean="0">
                <a:solidFill>
                  <a:schemeClr val="accent6">
                    <a:lumMod val="75000"/>
                  </a:schemeClr>
                </a:solidFill>
              </a:rPr>
              <a:t> </a:t>
            </a:r>
            <a:r>
              <a:rPr lang="en-ID" b="1" i="1" dirty="0" err="1" smtClean="0">
                <a:solidFill>
                  <a:schemeClr val="accent6">
                    <a:lumMod val="75000"/>
                  </a:schemeClr>
                </a:solidFill>
              </a:rPr>
              <a:t>kita</a:t>
            </a:r>
            <a:r>
              <a:rPr lang="en-ID" b="1" i="1" dirty="0" smtClean="0">
                <a:solidFill>
                  <a:schemeClr val="accent6">
                    <a:lumMod val="75000"/>
                  </a:schemeClr>
                </a:solidFill>
              </a:rPr>
              <a:t> </a:t>
            </a:r>
            <a:r>
              <a:rPr lang="en-ID" b="1" i="1" dirty="0" err="1" smtClean="0">
                <a:solidFill>
                  <a:schemeClr val="accent6">
                    <a:lumMod val="75000"/>
                  </a:schemeClr>
                </a:solidFill>
              </a:rPr>
              <a:t>ucap</a:t>
            </a:r>
            <a:r>
              <a:rPr lang="en-ID" b="1" i="1" dirty="0" smtClean="0">
                <a:solidFill>
                  <a:schemeClr val="accent6">
                    <a:lumMod val="75000"/>
                  </a:schemeClr>
                </a:solidFill>
              </a:rPr>
              <a:t> </a:t>
            </a:r>
            <a:r>
              <a:rPr lang="en-ID" b="1" i="1" dirty="0" err="1" smtClean="0">
                <a:solidFill>
                  <a:schemeClr val="accent6">
                    <a:lumMod val="75000"/>
                  </a:schemeClr>
                </a:solidFill>
              </a:rPr>
              <a:t>Alhamdulillahirobbil’alamin</a:t>
            </a:r>
            <a:r>
              <a:rPr lang="en-ID" b="1" i="1" dirty="0" smtClean="0">
                <a:solidFill>
                  <a:schemeClr val="accent6">
                    <a:lumMod val="75000"/>
                  </a:schemeClr>
                </a:solidFill>
              </a:rPr>
              <a:t>.</a:t>
            </a:r>
            <a:br>
              <a:rPr lang="en-ID" b="1" i="1" dirty="0" smtClean="0">
                <a:solidFill>
                  <a:schemeClr val="accent6">
                    <a:lumMod val="75000"/>
                  </a:schemeClr>
                </a:solidFill>
              </a:rPr>
            </a:br>
            <a:r>
              <a:rPr lang="en-ID" b="1" i="1" dirty="0" err="1" smtClean="0">
                <a:solidFill>
                  <a:schemeClr val="accent6">
                    <a:lumMod val="75000"/>
                  </a:schemeClr>
                </a:solidFill>
              </a:rPr>
              <a:t>Sampai</a:t>
            </a:r>
            <a:r>
              <a:rPr lang="en-ID" b="1" i="1" dirty="0" smtClean="0">
                <a:solidFill>
                  <a:schemeClr val="accent6">
                    <a:lumMod val="75000"/>
                  </a:schemeClr>
                </a:solidFill>
              </a:rPr>
              <a:t> </a:t>
            </a:r>
            <a:r>
              <a:rPr lang="en-ID" b="1" i="1" dirty="0" err="1" smtClean="0">
                <a:solidFill>
                  <a:schemeClr val="accent6">
                    <a:lumMod val="75000"/>
                  </a:schemeClr>
                </a:solidFill>
              </a:rPr>
              <a:t>jumpa</a:t>
            </a:r>
            <a:r>
              <a:rPr lang="en-ID" b="1" i="1" dirty="0" smtClean="0">
                <a:solidFill>
                  <a:schemeClr val="accent6">
                    <a:lumMod val="75000"/>
                  </a:schemeClr>
                </a:solidFill>
              </a:rPr>
              <a:t> </a:t>
            </a:r>
            <a:r>
              <a:rPr lang="en-ID" b="1" i="1" dirty="0" err="1" smtClean="0">
                <a:solidFill>
                  <a:schemeClr val="accent6">
                    <a:lumMod val="75000"/>
                  </a:schemeClr>
                </a:solidFill>
              </a:rPr>
              <a:t>pada</a:t>
            </a:r>
            <a:r>
              <a:rPr lang="en-ID" b="1" i="1" dirty="0" smtClean="0">
                <a:solidFill>
                  <a:schemeClr val="accent6">
                    <a:lumMod val="75000"/>
                  </a:schemeClr>
                </a:solidFill>
              </a:rPr>
              <a:t> </a:t>
            </a:r>
            <a:r>
              <a:rPr lang="en-ID" b="1" i="1" dirty="0" err="1" smtClean="0">
                <a:solidFill>
                  <a:schemeClr val="accent6">
                    <a:lumMod val="75000"/>
                  </a:schemeClr>
                </a:solidFill>
              </a:rPr>
              <a:t>pertemuan</a:t>
            </a:r>
            <a:r>
              <a:rPr lang="en-ID" b="1" i="1" dirty="0" smtClean="0">
                <a:solidFill>
                  <a:schemeClr val="accent6">
                    <a:lumMod val="75000"/>
                  </a:schemeClr>
                </a:solidFill>
              </a:rPr>
              <a:t> </a:t>
            </a:r>
            <a:r>
              <a:rPr lang="en-ID" b="1" i="1" dirty="0" err="1" smtClean="0">
                <a:solidFill>
                  <a:schemeClr val="accent6">
                    <a:lumMod val="75000"/>
                  </a:schemeClr>
                </a:solidFill>
              </a:rPr>
              <a:t>berikutnya</a:t>
            </a:r>
            <a:r>
              <a:rPr lang="en-ID" b="1" i="1" dirty="0" smtClean="0">
                <a:solidFill>
                  <a:schemeClr val="accent6">
                    <a:lumMod val="75000"/>
                  </a:schemeClr>
                </a:solidFill>
              </a:rPr>
              <a:t>.</a:t>
            </a:r>
            <a:br>
              <a:rPr lang="en-ID" b="1" i="1" dirty="0" smtClean="0">
                <a:solidFill>
                  <a:schemeClr val="accent6">
                    <a:lumMod val="75000"/>
                  </a:schemeClr>
                </a:solidFill>
              </a:rPr>
            </a:br>
            <a:r>
              <a:rPr lang="en-ID" b="1" i="1" dirty="0" err="1" smtClean="0">
                <a:solidFill>
                  <a:schemeClr val="accent6">
                    <a:lumMod val="75000"/>
                  </a:schemeClr>
                </a:solidFill>
              </a:rPr>
              <a:t>Wassalamu’alaikum</a:t>
            </a:r>
            <a:r>
              <a:rPr lang="en-ID" b="1" i="1" dirty="0" smtClean="0">
                <a:solidFill>
                  <a:schemeClr val="accent6">
                    <a:lumMod val="75000"/>
                  </a:schemeClr>
                </a:solidFill>
              </a:rPr>
              <a:t> </a:t>
            </a:r>
            <a:r>
              <a:rPr lang="en-ID" b="1" i="1" dirty="0" err="1" smtClean="0">
                <a:solidFill>
                  <a:schemeClr val="accent6">
                    <a:lumMod val="75000"/>
                  </a:schemeClr>
                </a:solidFill>
              </a:rPr>
              <a:t>wr</a:t>
            </a:r>
            <a:r>
              <a:rPr lang="en-ID" b="1" i="1" dirty="0" smtClean="0">
                <a:solidFill>
                  <a:schemeClr val="accent6">
                    <a:lumMod val="75000"/>
                  </a:schemeClr>
                </a:solidFill>
              </a:rPr>
              <a:t>, </a:t>
            </a:r>
            <a:r>
              <a:rPr lang="en-ID" b="1" i="1" dirty="0" err="1" smtClean="0">
                <a:solidFill>
                  <a:schemeClr val="accent6">
                    <a:lumMod val="75000"/>
                  </a:schemeClr>
                </a:solidFill>
              </a:rPr>
              <a:t>wb</a:t>
            </a:r>
            <a:r>
              <a:rPr lang="en-ID" b="1" i="1" dirty="0" smtClean="0">
                <a:solidFill>
                  <a:schemeClr val="accent6">
                    <a:lumMod val="75000"/>
                  </a:schemeClr>
                </a:solidFill>
              </a:rPr>
              <a:t>.</a:t>
            </a:r>
            <a:endParaRPr lang="en-US" b="1" i="1" dirty="0">
              <a:solidFill>
                <a:schemeClr val="accent6">
                  <a:lumMod val="75000"/>
                </a:schemeClr>
              </a:solidFill>
            </a:endParaRPr>
          </a:p>
        </p:txBody>
      </p:sp>
    </p:spTree>
    <p:extLst>
      <p:ext uri="{BB962C8B-B14F-4D97-AF65-F5344CB8AC3E}">
        <p14:creationId xmlns:p14="http://schemas.microsoft.com/office/powerpoint/2010/main" val="3111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32048" y="891560"/>
            <a:ext cx="8215370" cy="1097280"/>
          </a:xfrm>
          <a:prstGeom prst="rect">
            <a:avLst/>
          </a:prstGeom>
        </p:spPr>
        <p:txBody>
          <a:bodyPr vert="horz" lIns="91440" tIns="45720" rIns="91440" bIns="45720" rtlCol="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4000" b="1" dirty="0" smtClean="0">
                <a:solidFill>
                  <a:srgbClr val="FF0000"/>
                </a:solidFill>
                <a:ea typeface="+mj-ea"/>
                <a:cs typeface="+mj-cs"/>
              </a:rPr>
              <a:t>ICE BREAKING</a:t>
            </a:r>
          </a:p>
          <a:p>
            <a:pPr marL="0" marR="0" lvl="0" indent="0" algn="ctr" defTabSz="914400" rtl="0" eaLnBrk="1" fontAlgn="auto" latinLnBrk="0" hangingPunct="1">
              <a:lnSpc>
                <a:spcPct val="100000"/>
              </a:lnSpc>
              <a:spcBef>
                <a:spcPct val="0"/>
              </a:spcBef>
              <a:spcAft>
                <a:spcPts val="0"/>
              </a:spcAft>
              <a:buClrTx/>
              <a:buSzTx/>
              <a:buFontTx/>
              <a:buNone/>
              <a:tabLst/>
              <a:defRPr/>
            </a:pPr>
            <a:r>
              <a:rPr lang="id-ID" sz="10000" b="1" dirty="0" smtClean="0">
                <a:solidFill>
                  <a:srgbClr val="FF0000"/>
                </a:solidFill>
                <a:ea typeface="+mj-ea"/>
                <a:cs typeface="+mj-cs"/>
              </a:rPr>
              <a:t>M U L T I M E D I A</a:t>
            </a:r>
            <a:endParaRPr kumimoji="0" lang="id-ID" sz="10000" b="1" i="0" u="none" strike="noStrike" kern="1200" cap="none" spc="0" normalizeH="0" baseline="0" noProof="0" dirty="0" smtClean="0">
              <a:ln>
                <a:noFill/>
              </a:ln>
              <a:solidFill>
                <a:srgbClr val="FF0000"/>
              </a:solidFill>
              <a:effectLst/>
              <a:uLnTx/>
              <a:uFillTx/>
              <a:ea typeface="+mj-ea"/>
              <a:cs typeface="+mj-cs"/>
            </a:endParaRPr>
          </a:p>
        </p:txBody>
      </p:sp>
      <p:sp>
        <p:nvSpPr>
          <p:cNvPr id="9" name="Title 1"/>
          <p:cNvSpPr txBox="1">
            <a:spLocks/>
          </p:cNvSpPr>
          <p:nvPr/>
        </p:nvSpPr>
        <p:spPr>
          <a:xfrm>
            <a:off x="827584" y="1988840"/>
            <a:ext cx="7315778" cy="10972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100" b="1" dirty="0" smtClean="0">
                <a:ea typeface="+mj-ea"/>
                <a:cs typeface="+mj-cs"/>
              </a:rPr>
              <a:t>( Untuk Mencairkan Kebekuan/Suasana Kelas Agar Lebih Semangat Sebelum Materi Layanan BK Disampaikan)</a:t>
            </a:r>
            <a:endParaRPr kumimoji="0" lang="id-ID" sz="2100" b="1" i="0" u="none" strike="noStrike" kern="1200" cap="none" spc="0" normalizeH="0" baseline="0" noProof="0" dirty="0" smtClean="0">
              <a:ln>
                <a:noFill/>
              </a:ln>
              <a:effectLst/>
              <a:uLnTx/>
              <a:uFillTx/>
              <a:ea typeface="+mj-ea"/>
              <a:cs typeface="+mj-cs"/>
            </a:endParaRPr>
          </a:p>
        </p:txBody>
      </p:sp>
      <p:sp>
        <p:nvSpPr>
          <p:cNvPr id="10" name="Title 1"/>
          <p:cNvSpPr txBox="1">
            <a:spLocks/>
          </p:cNvSpPr>
          <p:nvPr/>
        </p:nvSpPr>
        <p:spPr>
          <a:xfrm>
            <a:off x="432048" y="3645024"/>
            <a:ext cx="8215370" cy="109728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4500" b="1" noProof="0" dirty="0" smtClean="0">
                <a:ea typeface="+mj-ea"/>
                <a:cs typeface="+mj-cs"/>
              </a:rPr>
              <a:t>TEBAK GAMBAR </a:t>
            </a:r>
          </a:p>
          <a:p>
            <a:pPr marL="0" marR="0" lvl="0" indent="0" algn="ctr" defTabSz="914400" rtl="0" eaLnBrk="1" fontAlgn="auto" latinLnBrk="0" hangingPunct="1">
              <a:lnSpc>
                <a:spcPct val="100000"/>
              </a:lnSpc>
              <a:spcBef>
                <a:spcPct val="0"/>
              </a:spcBef>
              <a:spcAft>
                <a:spcPts val="0"/>
              </a:spcAft>
              <a:buClrTx/>
              <a:buSzTx/>
              <a:buFontTx/>
              <a:buNone/>
              <a:tabLst/>
              <a:defRPr/>
            </a:pPr>
            <a:r>
              <a:rPr lang="id-ID" sz="4500" b="1" dirty="0" smtClean="0">
                <a:ea typeface="+mj-ea"/>
                <a:cs typeface="+mj-cs"/>
              </a:rPr>
              <a:t>-- PERSEPSI --</a:t>
            </a:r>
            <a:endParaRPr kumimoji="0" lang="id-ID" sz="4500" b="1" i="0" u="none" strike="noStrike" kern="1200" cap="none" spc="0" normalizeH="0" baseline="0" noProof="0" dirty="0" smtClean="0">
              <a:ln>
                <a:noFill/>
              </a:ln>
              <a:effectLst/>
              <a:uLnTx/>
              <a:uFillTx/>
              <a:ea typeface="+mj-ea"/>
              <a:cs typeface="+mj-cs"/>
            </a:endParaRPr>
          </a:p>
        </p:txBody>
      </p:sp>
    </p:spTree>
    <p:extLst>
      <p:ext uri="{BB962C8B-B14F-4D97-AF65-F5344CB8AC3E}">
        <p14:creationId xmlns:p14="http://schemas.microsoft.com/office/powerpoint/2010/main" val="3005533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4.jpg"/>
          <p:cNvPicPr>
            <a:picLocks noChangeAspect="1"/>
          </p:cNvPicPr>
          <p:nvPr/>
        </p:nvPicPr>
        <p:blipFill>
          <a:blip r:embed="rId2"/>
          <a:stretch>
            <a:fillRect/>
          </a:stretch>
        </p:blipFill>
        <p:spPr>
          <a:xfrm>
            <a:off x="-10698" y="0"/>
            <a:ext cx="9154698" cy="6858000"/>
          </a:xfrm>
          <a:prstGeom prst="rect">
            <a:avLst/>
          </a:prstGeom>
        </p:spPr>
      </p:pic>
    </p:spTree>
    <p:extLst>
      <p:ext uri="{BB962C8B-B14F-4D97-AF65-F5344CB8AC3E}">
        <p14:creationId xmlns:p14="http://schemas.microsoft.com/office/powerpoint/2010/main" val="2920244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a.jpg"/>
          <p:cNvPicPr>
            <a:picLocks noChangeAspect="1"/>
          </p:cNvPicPr>
          <p:nvPr/>
        </p:nvPicPr>
        <p:blipFill>
          <a:blip r:embed="rId2"/>
          <a:stretch>
            <a:fillRect/>
          </a:stretch>
        </p:blipFill>
        <p:spPr>
          <a:xfrm>
            <a:off x="47300" y="0"/>
            <a:ext cx="9096699" cy="6858000"/>
          </a:xfrm>
          <a:prstGeom prst="rect">
            <a:avLst/>
          </a:prstGeom>
        </p:spPr>
      </p:pic>
    </p:spTree>
    <p:extLst>
      <p:ext uri="{BB962C8B-B14F-4D97-AF65-F5344CB8AC3E}">
        <p14:creationId xmlns:p14="http://schemas.microsoft.com/office/powerpoint/2010/main" val="60917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3.jpg"/>
          <p:cNvPicPr>
            <a:picLocks noChangeAspect="1"/>
          </p:cNvPicPr>
          <p:nvPr/>
        </p:nvPicPr>
        <p:blipFill>
          <a:blip r:embed="rId2"/>
          <a:stretch>
            <a:fillRect/>
          </a:stretch>
        </p:blipFill>
        <p:spPr>
          <a:xfrm>
            <a:off x="0" y="4253"/>
            <a:ext cx="9150723" cy="6853747"/>
          </a:xfrm>
          <a:prstGeom prst="rect">
            <a:avLst/>
          </a:prstGeom>
        </p:spPr>
      </p:pic>
    </p:spTree>
    <p:extLst>
      <p:ext uri="{BB962C8B-B14F-4D97-AF65-F5344CB8AC3E}">
        <p14:creationId xmlns:p14="http://schemas.microsoft.com/office/powerpoint/2010/main" val="1773106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3aa.jpg"/>
          <p:cNvPicPr>
            <a:picLocks noChangeAspect="1"/>
          </p:cNvPicPr>
          <p:nvPr/>
        </p:nvPicPr>
        <p:blipFill>
          <a:blip r:embed="rId2"/>
          <a:stretch>
            <a:fillRect/>
          </a:stretch>
        </p:blipFill>
        <p:spPr>
          <a:xfrm>
            <a:off x="13887" y="0"/>
            <a:ext cx="9130113" cy="6858000"/>
          </a:xfrm>
          <a:prstGeom prst="rect">
            <a:avLst/>
          </a:prstGeom>
        </p:spPr>
      </p:pic>
    </p:spTree>
    <p:extLst>
      <p:ext uri="{BB962C8B-B14F-4D97-AF65-F5344CB8AC3E}">
        <p14:creationId xmlns:p14="http://schemas.microsoft.com/office/powerpoint/2010/main" val="332355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24098" y="548680"/>
            <a:ext cx="8215370" cy="10972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5500" b="1" i="0" u="none" strike="noStrike" kern="1200" cap="none" spc="0" normalizeH="0" baseline="0" noProof="0" dirty="0" smtClean="0">
                <a:ln>
                  <a:noFill/>
                </a:ln>
                <a:solidFill>
                  <a:srgbClr val="FF0000"/>
                </a:solidFill>
                <a:effectLst/>
                <a:uLnTx/>
                <a:uFillTx/>
                <a:ea typeface="+mj-ea"/>
                <a:cs typeface="+mj-cs"/>
              </a:rPr>
              <a:t>APERSEPSI</a:t>
            </a:r>
          </a:p>
        </p:txBody>
      </p:sp>
      <p:sp>
        <p:nvSpPr>
          <p:cNvPr id="9" name="Content Placeholder 2"/>
          <p:cNvSpPr txBox="1">
            <a:spLocks/>
          </p:cNvSpPr>
          <p:nvPr/>
        </p:nvSpPr>
        <p:spPr>
          <a:xfrm>
            <a:off x="395536" y="2060848"/>
            <a:ext cx="8072494" cy="4343400"/>
          </a:xfrm>
          <a:prstGeom prst="rect">
            <a:avLst/>
          </a:prstGeom>
        </p:spPr>
        <p:txBody>
          <a:bodyPr vert="horz" lIns="91440" tIns="45720" rIns="91440" bIns="45720" rtlCol="0">
            <a:noAutofit/>
          </a:bodyPr>
          <a:lstStyle/>
          <a:p>
            <a:pPr algn="ctr"/>
            <a:r>
              <a:rPr lang="id-ID" sz="2200" dirty="0" smtClean="0"/>
              <a:t>Setiap orang memiliki kecerdasan. Paradigma baru tentang intelligence adalah pandangan bahwa Tidak Ada Orang yang Bodoh ! Setiap orang punya kecerdasan yang menonjol satu atau dua jenis dan siap untuk berprestasi. Berdasarkan pendapat Dr. Goleman, ia menyatakan bahwa hanya 20 % kecerdasan IQ memberikan sumbangan (kontribusi) di dalam kesuksesan, sedangkan yang 80% merupakan bagian dari pendukung lainnya yaitu kecerdasan emosional (EQ). Jadi, kecerdasan emosional (EQ) ini sangatlah penting dan sangat perlu juga untuk dikembangkan, dan merupakan hal yang paling berharga dalam tiap diri manusia.</a:t>
            </a:r>
            <a:endParaRPr lang="id-ID" sz="2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23528" y="2204864"/>
            <a:ext cx="8215370" cy="1097280"/>
          </a:xfrm>
          <a:prstGeom prst="rect">
            <a:avLst/>
          </a:prstGeom>
        </p:spPr>
        <p:txBody>
          <a:bodyPr vert="horz" lIns="91440" tIns="45720" rIns="91440" bIns="45720" rtlCol="0" anchor="ctr">
            <a:normAutofit fontScale="4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0000" b="1" dirty="0" smtClean="0">
                <a:solidFill>
                  <a:srgbClr val="FF0000"/>
                </a:solidFill>
                <a:ea typeface="+mj-ea"/>
                <a:cs typeface="+mj-cs"/>
              </a:rPr>
              <a:t>VIDEO / FILM</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id-ID" sz="10000" b="1" i="0" u="none" strike="noStrike" kern="1200" cap="none" spc="0" normalizeH="0" baseline="0" noProof="0" dirty="0" smtClean="0">
              <a:ln>
                <a:noFill/>
              </a:ln>
              <a:solidFill>
                <a:srgbClr val="FF0000"/>
              </a:solidFill>
              <a:effectLst/>
              <a:uLnTx/>
              <a:uFillTx/>
              <a:ea typeface="+mj-ea"/>
              <a:cs typeface="+mj-cs"/>
            </a:endParaRPr>
          </a:p>
        </p:txBody>
      </p:sp>
      <p:sp>
        <p:nvSpPr>
          <p:cNvPr id="6" name="TextBox 5"/>
          <p:cNvSpPr txBox="1"/>
          <p:nvPr/>
        </p:nvSpPr>
        <p:spPr>
          <a:xfrm>
            <a:off x="3131840" y="1210137"/>
            <a:ext cx="2885726" cy="507831"/>
          </a:xfrm>
          <a:prstGeom prst="rect">
            <a:avLst/>
          </a:prstGeom>
          <a:noFill/>
        </p:spPr>
        <p:txBody>
          <a:bodyPr wrap="none" rtlCol="0">
            <a:spAutoFit/>
          </a:bodyPr>
          <a:lstStyle/>
          <a:p>
            <a:r>
              <a:rPr lang="id-ID" sz="2700" dirty="0" smtClean="0">
                <a:solidFill>
                  <a:srgbClr val="FF0000"/>
                </a:solidFill>
              </a:rPr>
              <a:t>T  A  Y  A  N  G  A  N</a:t>
            </a:r>
            <a:endParaRPr lang="en-US" sz="2700" dirty="0">
              <a:solidFill>
                <a:srgbClr val="FF0000"/>
              </a:solidFill>
            </a:endParaRPr>
          </a:p>
        </p:txBody>
      </p:sp>
      <p:sp>
        <p:nvSpPr>
          <p:cNvPr id="3" name="TextBox 2"/>
          <p:cNvSpPr txBox="1"/>
          <p:nvPr/>
        </p:nvSpPr>
        <p:spPr>
          <a:xfrm>
            <a:off x="2627784" y="3676036"/>
            <a:ext cx="4287071" cy="415498"/>
          </a:xfrm>
          <a:prstGeom prst="rect">
            <a:avLst/>
          </a:prstGeom>
          <a:noFill/>
        </p:spPr>
        <p:txBody>
          <a:bodyPr wrap="none" rtlCol="0">
            <a:spAutoFit/>
          </a:bodyPr>
          <a:lstStyle/>
          <a:p>
            <a:r>
              <a:rPr lang="id-ID" sz="2100" b="1" dirty="0" smtClean="0">
                <a:hlinkClick r:id="rId2" action="ppaction://hlinkfile"/>
              </a:rPr>
              <a:t>FAKTA MENGEJUTKAN TETANG OTAK</a:t>
            </a:r>
            <a:endParaRPr lang="en-US" sz="2100" b="1" dirty="0"/>
          </a:p>
        </p:txBody>
      </p:sp>
    </p:spTree>
    <p:extLst>
      <p:ext uri="{BB962C8B-B14F-4D97-AF65-F5344CB8AC3E}">
        <p14:creationId xmlns:p14="http://schemas.microsoft.com/office/powerpoint/2010/main" val="2307812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85786" y="785794"/>
            <a:ext cx="7358114" cy="784830"/>
          </a:xfrm>
          <a:prstGeom prst="rect">
            <a:avLst/>
          </a:prstGeom>
        </p:spPr>
        <p:txBody>
          <a:bodyPr wrap="square">
            <a:spAutoFit/>
          </a:bodyPr>
          <a:lstStyle/>
          <a:p>
            <a:r>
              <a:rPr lang="id-ID" sz="4500" b="1" dirty="0" smtClean="0">
                <a:solidFill>
                  <a:srgbClr val="FF0000"/>
                </a:solidFill>
              </a:rPr>
              <a:t>PENGERTIAN </a:t>
            </a:r>
            <a:endParaRPr lang="id-ID" sz="4500" dirty="0">
              <a:solidFill>
                <a:srgbClr val="FF0000"/>
              </a:solidFill>
            </a:endParaRPr>
          </a:p>
        </p:txBody>
      </p:sp>
      <p:sp>
        <p:nvSpPr>
          <p:cNvPr id="7" name="TextBox 6"/>
          <p:cNvSpPr txBox="1"/>
          <p:nvPr/>
        </p:nvSpPr>
        <p:spPr>
          <a:xfrm>
            <a:off x="857224" y="1611989"/>
            <a:ext cx="7572428" cy="5170646"/>
          </a:xfrm>
          <a:prstGeom prst="rect">
            <a:avLst/>
          </a:prstGeom>
          <a:noFill/>
        </p:spPr>
        <p:txBody>
          <a:bodyPr wrap="square" rtlCol="0">
            <a:spAutoFit/>
          </a:bodyPr>
          <a:lstStyle/>
          <a:p>
            <a:r>
              <a:rPr lang="id-ID" sz="3000" dirty="0" smtClean="0"/>
              <a:t>Kecerdasan intelektual adalah syarat minimum kompetensi. Intelegensi diartikan sebagai keseluruhan individu untuk berpikir dan bertindak secara terarah, serta mengolah dan menguasai lingkungan secara efektif (Marhten Pali, 1993). Konsep intelegensi yang pertama kali di rintis oleh Alfred Bined 1964, mempercayai bahwa kecerdasan itu bersifat tunggal dan dapat diukur dalam satuan angka yaitu intelegence Quotient (IQ)</a:t>
            </a:r>
          </a:p>
          <a:p>
            <a:endParaRPr lang="id-ID" sz="3000" dirty="0"/>
          </a:p>
        </p:txBody>
      </p:sp>
    </p:spTree>
  </p:cSld>
  <p:clrMapOvr>
    <a:masterClrMapping/>
  </p:clrMapOvr>
  <p:transition spd="med">
    <p:zoom/>
    <p:sndAc>
      <p:stSnd>
        <p:snd r:embed="rId2" name="cashreg.wav"/>
      </p:stSnd>
    </p:sndAc>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3214</TotalTime>
  <Words>1040</Words>
  <Application>Microsoft Office PowerPoint</Application>
  <PresentationFormat>On-screen Show (4:3)</PresentationFormat>
  <Paragraphs>158</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Allah menciptakan manusia dengan berbagai kecerdasan dengan kata lain tidak ada manusia yang bodoh, oleh karena itu manusia yang harus terbuka pikiran, hati, semangat dan kemauannya untuk berusaha menjadi lebih baik lagi dan bermartabat.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ok</dc:creator>
  <cp:lastModifiedBy>ismail - [2010]</cp:lastModifiedBy>
  <cp:revision>72</cp:revision>
  <dcterms:created xsi:type="dcterms:W3CDTF">2016-07-21T12:45:39Z</dcterms:created>
  <dcterms:modified xsi:type="dcterms:W3CDTF">2020-08-04T03:20:35Z</dcterms:modified>
</cp:coreProperties>
</file>