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32"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73" r:id="rId11"/>
    <p:sldId id="266" r:id="rId12"/>
    <p:sldId id="267" r:id="rId13"/>
    <p:sldId id="269" r:id="rId14"/>
    <p:sldId id="271" r:id="rId15"/>
    <p:sldId id="272" r:id="rId16"/>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9" d="100"/>
          <a:sy n="39" d="100"/>
        </p:scale>
        <p:origin x="1332" y="4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63C9B3-7951-40AF-B261-E9B011BDF1F4}" type="datetimeFigureOut">
              <a:rPr lang="id-ID" smtClean="0"/>
              <a:t>21/07/2020</a:t>
            </a:fld>
            <a:endParaRPr lang="id-ID"/>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A5636B-8F0C-43E9-ADC0-74BFEC5DCB7D}" type="slidenum">
              <a:rPr lang="id-ID" smtClean="0"/>
              <a:t>‹#›</a:t>
            </a:fld>
            <a:endParaRPr lang="id-ID"/>
          </a:p>
        </p:txBody>
      </p:sp>
    </p:spTree>
    <p:extLst>
      <p:ext uri="{BB962C8B-B14F-4D97-AF65-F5344CB8AC3E}">
        <p14:creationId xmlns:p14="http://schemas.microsoft.com/office/powerpoint/2010/main" val="18928989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04CAC1A2-AEB6-4787-9ECB-E655267CC302}" type="datetimeFigureOut">
              <a:rPr lang="id-ID" smtClean="0"/>
              <a:t>21/07/2020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8990236-6475-486C-A2B3-4D612E1E3221}" type="slidenum">
              <a:rPr lang="id-ID" smtClean="0"/>
              <a:t>‹#›</a:t>
            </a:fld>
            <a:endParaRPr lang="id-ID"/>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CAC1A2-AEB6-4787-9ECB-E655267CC302}" type="datetimeFigureOut">
              <a:rPr lang="id-ID" smtClean="0"/>
              <a:t>21/07/2020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8990236-6475-486C-A2B3-4D612E1E3221}"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CAC1A2-AEB6-4787-9ECB-E655267CC302}" type="datetimeFigureOut">
              <a:rPr lang="id-ID" smtClean="0"/>
              <a:t>21/07/2020</a:t>
            </a:fld>
            <a:endParaRPr lang="id-ID"/>
          </a:p>
        </p:txBody>
      </p:sp>
      <p:sp>
        <p:nvSpPr>
          <p:cNvPr id="5" name="Footer Placeholder 4"/>
          <p:cNvSpPr>
            <a:spLocks noGrp="1"/>
          </p:cNvSpPr>
          <p:nvPr>
            <p:ph type="ftr" sz="quarter" idx="11"/>
          </p:nvPr>
        </p:nvSpPr>
        <p:spPr>
          <a:xfrm>
            <a:off x="2640597" y="6377459"/>
            <a:ext cx="3836404" cy="365125"/>
          </a:xfrm>
        </p:spPr>
        <p:txBody>
          <a:bodyPr/>
          <a:lstStyle/>
          <a:p>
            <a:endParaRPr lang="id-ID"/>
          </a:p>
        </p:txBody>
      </p:sp>
      <p:sp>
        <p:nvSpPr>
          <p:cNvPr id="6" name="Slide Number Placeholder 5"/>
          <p:cNvSpPr>
            <a:spLocks noGrp="1"/>
          </p:cNvSpPr>
          <p:nvPr>
            <p:ph type="sldNum" sz="quarter" idx="12"/>
          </p:nvPr>
        </p:nvSpPr>
        <p:spPr/>
        <p:txBody>
          <a:bodyPr/>
          <a:lstStyle/>
          <a:p>
            <a:fld id="{88990236-6475-486C-A2B3-4D612E1E3221}"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CAC1A2-AEB6-4787-9ECB-E655267CC302}" type="datetimeFigureOut">
              <a:rPr lang="id-ID" smtClean="0"/>
              <a:t>21/07/2020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8990236-6475-486C-A2B3-4D612E1E3221}"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4CAC1A2-AEB6-4787-9ECB-E655267CC302}" type="datetimeFigureOut">
              <a:rPr lang="id-ID" smtClean="0"/>
              <a:t>21/07/2020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88990236-6475-486C-A2B3-4D612E1E3221}"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4CAC1A2-AEB6-4787-9ECB-E655267CC302}" type="datetimeFigureOut">
              <a:rPr lang="id-ID" smtClean="0"/>
              <a:t>21/07/2020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8990236-6475-486C-A2B3-4D612E1E3221}"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4CAC1A2-AEB6-4787-9ECB-E655267CC302}" type="datetimeFigureOut">
              <a:rPr lang="id-ID" smtClean="0"/>
              <a:t>21/07/2020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88990236-6475-486C-A2B3-4D612E1E3221}"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4CAC1A2-AEB6-4787-9ECB-E655267CC302}" type="datetimeFigureOut">
              <a:rPr lang="id-ID" smtClean="0"/>
              <a:t>21/07/2020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88990236-6475-486C-A2B3-4D612E1E3221}"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CAC1A2-AEB6-4787-9ECB-E655267CC302}" type="datetimeFigureOut">
              <a:rPr lang="id-ID" smtClean="0"/>
              <a:t>21/07/2020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88990236-6475-486C-A2B3-4D612E1E3221}"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4CAC1A2-AEB6-4787-9ECB-E655267CC302}" type="datetimeFigureOut">
              <a:rPr lang="id-ID" smtClean="0"/>
              <a:t>21/07/2020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88990236-6475-486C-A2B3-4D612E1E3221}" type="slidenum">
              <a:rPr lang="id-ID" smtClean="0"/>
              <a:t>‹#›</a:t>
            </a:fld>
            <a:endParaRPr lang="id-ID"/>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04CAC1A2-AEB6-4787-9ECB-E655267CC302}" type="datetimeFigureOut">
              <a:rPr lang="id-ID" smtClean="0"/>
              <a:t>21/07/2020</a:t>
            </a:fld>
            <a:endParaRPr lang="id-ID"/>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id-ID"/>
          </a:p>
        </p:txBody>
      </p:sp>
      <p:sp>
        <p:nvSpPr>
          <p:cNvPr id="7" name="Slide Number Placeholder 6"/>
          <p:cNvSpPr>
            <a:spLocks noGrp="1"/>
          </p:cNvSpPr>
          <p:nvPr>
            <p:ph type="sldNum" sz="quarter" idx="12"/>
          </p:nvPr>
        </p:nvSpPr>
        <p:spPr>
          <a:xfrm>
            <a:off x="8339328" y="1170432"/>
            <a:ext cx="733864" cy="201168"/>
          </a:xfrm>
        </p:spPr>
        <p:txBody>
          <a:bodyPr/>
          <a:lstStyle/>
          <a:p>
            <a:fld id="{88990236-6475-486C-A2B3-4D612E1E3221}" type="slidenum">
              <a:rPr lang="id-ID" smtClean="0"/>
              <a:t>‹#›</a:t>
            </a:fld>
            <a:endParaRPr lang="id-ID"/>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04CAC1A2-AEB6-4787-9ECB-E655267CC302}" type="datetimeFigureOut">
              <a:rPr lang="id-ID" smtClean="0"/>
              <a:t>21/07/2020</a:t>
            </a:fld>
            <a:endParaRPr lang="id-ID"/>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id-ID"/>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88990236-6475-486C-A2B3-4D612E1E3221}" type="slidenum">
              <a:rPr lang="id-ID" smtClean="0"/>
              <a:t>‹#›</a:t>
            </a:fld>
            <a:endParaRPr lang="id-ID"/>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57232"/>
            <a:ext cx="7772400" cy="1857388"/>
          </a:xfrm>
        </p:spPr>
        <p:txBody>
          <a:bodyPr>
            <a:normAutofit fontScale="90000"/>
          </a:bodyPr>
          <a:lstStyle/>
          <a:p>
            <a:r>
              <a:rPr lang="id-ID" sz="3600" dirty="0" smtClean="0"/>
              <a:t>Pertemuan ke 1 dan dua</a:t>
            </a:r>
            <a:r>
              <a:rPr lang="id-ID" dirty="0" smtClean="0"/>
              <a:t/>
            </a:r>
            <a:br>
              <a:rPr lang="id-ID" dirty="0" smtClean="0"/>
            </a:br>
            <a:r>
              <a:rPr lang="id-ID" dirty="0" smtClean="0"/>
              <a:t>Pengelolaan Bisnis Ritel  12 BDP</a:t>
            </a:r>
            <a:r>
              <a:rPr lang="id-ID" dirty="0" smtClean="0"/>
              <a:t/>
            </a:r>
            <a:br>
              <a:rPr lang="id-ID" dirty="0" smtClean="0"/>
            </a:br>
            <a:r>
              <a:rPr lang="id-ID" dirty="0" smtClean="0"/>
              <a:t/>
            </a:r>
            <a:br>
              <a:rPr lang="id-ID" dirty="0" smtClean="0"/>
            </a:br>
            <a:r>
              <a:rPr lang="id-ID" dirty="0"/>
              <a:t> </a:t>
            </a:r>
            <a:r>
              <a:rPr lang="id-ID" dirty="0" smtClean="0"/>
              <a:t>         BISNIS WARALABA</a:t>
            </a:r>
            <a:r>
              <a:rPr lang="id-ID" dirty="0"/>
              <a:t/>
            </a:r>
            <a:br>
              <a:rPr lang="id-ID" dirty="0"/>
            </a:br>
            <a:r>
              <a:rPr lang="id-ID" dirty="0"/>
              <a:t> </a:t>
            </a:r>
            <a:br>
              <a:rPr lang="id-ID" dirty="0"/>
            </a:br>
            <a:endParaRPr lang="id-ID"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85000" lnSpcReduction="20000"/>
          </a:bodyPr>
          <a:lstStyle/>
          <a:p>
            <a:pPr algn="just">
              <a:lnSpc>
                <a:spcPct val="107000"/>
              </a:lnSpc>
              <a:spcAft>
                <a:spcPts val="750"/>
              </a:spcAft>
            </a:pPr>
            <a:r>
              <a:rPr lang="id-ID" b="1" dirty="0">
                <a:solidFill>
                  <a:srgbClr val="3A5199"/>
                </a:solidFill>
                <a:latin typeface="Times New Roman" panose="02020603050405020304" pitchFamily="18" charset="0"/>
                <a:ea typeface="Times New Roman" panose="02020603050405020304" pitchFamily="18" charset="0"/>
                <a:cs typeface="Times New Roman" panose="02020603050405020304" pitchFamily="18" charset="0"/>
              </a:rPr>
              <a:t>Keuntungan Menjalankan Bisnis Waralaba</a:t>
            </a:r>
            <a:endParaRPr lang="id-ID"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id-ID"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Konsep bisnisnya sudah jelas dan dibantu dengan adanya Pelatihan sehingga bisnis berjalan sesuai dengan konsep atau sesaui dengan produk utama</a:t>
            </a:r>
            <a:endParaRPr lang="id-ID" sz="28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id-ID"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.Menjalankan konsep bisnis yang sudah jalan dan dikenal oleh masyarakat</a:t>
            </a:r>
            <a:endParaRPr lang="id-ID" sz="28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id-ID"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Kontrol bisnis sudah dibantu oleh system</a:t>
            </a:r>
            <a:endParaRPr lang="id-ID" sz="28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id-ID"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Bisa konsultasi dengan penyedia waralaba setiap kendala yang diahadapi di lapangan</a:t>
            </a:r>
            <a:endParaRPr lang="id-ID" sz="28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id-ID"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Pengembangan bisnis dipikirkan juga oleh penyedia waralaba</a:t>
            </a:r>
            <a:endParaRPr lang="id-ID" sz="28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559834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id-ID" sz="4000" dirty="0"/>
          </a:p>
        </p:txBody>
      </p:sp>
      <p:sp>
        <p:nvSpPr>
          <p:cNvPr id="3" name="Content Placeholder 2"/>
          <p:cNvSpPr>
            <a:spLocks noGrp="1"/>
          </p:cNvSpPr>
          <p:nvPr>
            <p:ph idx="1"/>
          </p:nvPr>
        </p:nvSpPr>
        <p:spPr/>
        <p:txBody>
          <a:bodyPr>
            <a:normAutofit fontScale="77500" lnSpcReduction="20000"/>
          </a:bodyPr>
          <a:lstStyle/>
          <a:p>
            <a:r>
              <a:rPr lang="id-ID" b="1" dirty="0"/>
              <a:t>Kerugian Menjalankan Bisnis Waralaba</a:t>
            </a:r>
            <a:endParaRPr lang="id-ID" dirty="0"/>
          </a:p>
          <a:p>
            <a:pPr lvl="0"/>
            <a:r>
              <a:rPr lang="id-ID" dirty="0"/>
              <a:t>Rugi Ketika salah memilih waralaba karena di awal kita telah menyetorkan uang franchise fee yang nilainya cukup besar</a:t>
            </a:r>
          </a:p>
          <a:p>
            <a:pPr lvl="0" algn="just"/>
            <a:r>
              <a:rPr lang="id-ID" dirty="0"/>
              <a:t>Keuntungan yang didapat sebagian penyedia waralaba menetapkan bagi hasil</a:t>
            </a:r>
          </a:p>
          <a:p>
            <a:pPr lvl="0" algn="just"/>
            <a:r>
              <a:rPr lang="id-ID" dirty="0"/>
              <a:t>Sebagian penyedia waralaba tidak banyak membantu dalam mengembangkan bisnis, mereka hanya memberikan konsep, mentrasfer konsep tetapi mereka tidak bertanggung jawab terhadap kesuksesan bisnis, mereka lepas tangan terhadap perjalanan bisnis selanjutnya.</a:t>
            </a:r>
          </a:p>
          <a:p>
            <a:pPr lvl="0" algn="just"/>
            <a:r>
              <a:rPr lang="id-ID" dirty="0"/>
              <a:t>Jika bisnis utama mendapat masalah maka akan berpengaruh terhadap bisnis waralaba yang lainnya.</a:t>
            </a:r>
          </a:p>
        </p:txBody>
      </p:sp>
    </p:spTree>
  </p:cSld>
  <p:clrMapOvr>
    <a:masterClrMapping/>
  </p:clrMapOvr>
  <p:transition>
    <p:zoom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71472" y="1500174"/>
            <a:ext cx="8115328" cy="1000132"/>
          </a:xfrm>
        </p:spPr>
        <p:txBody>
          <a:bodyPr>
            <a:normAutofit fontScale="90000"/>
          </a:bodyPr>
          <a:lstStyle/>
          <a:p>
            <a:pPr algn="ctr"/>
            <a:r>
              <a:rPr lang="id-ID" b="1" dirty="0" smtClean="0"/>
              <a:t/>
            </a:r>
            <a:br>
              <a:rPr lang="id-ID" b="1" dirty="0" smtClean="0"/>
            </a:br>
            <a:r>
              <a:rPr lang="id-ID" b="1" dirty="0"/>
              <a:t/>
            </a:r>
            <a:br>
              <a:rPr lang="id-ID" b="1" dirty="0"/>
            </a:br>
            <a:r>
              <a:rPr lang="id-ID" b="1" dirty="0" smtClean="0"/>
              <a:t/>
            </a:r>
            <a:br>
              <a:rPr lang="id-ID" b="1" dirty="0" smtClean="0"/>
            </a:br>
            <a:endParaRPr lang="id-ID" dirty="0"/>
          </a:p>
        </p:txBody>
      </p:sp>
      <p:sp>
        <p:nvSpPr>
          <p:cNvPr id="3" name="Content Placeholder 2"/>
          <p:cNvSpPr>
            <a:spLocks noGrp="1"/>
          </p:cNvSpPr>
          <p:nvPr>
            <p:ph idx="1"/>
          </p:nvPr>
        </p:nvSpPr>
        <p:spPr>
          <a:xfrm>
            <a:off x="457200" y="2714620"/>
            <a:ext cx="8229600" cy="3929090"/>
          </a:xfrm>
        </p:spPr>
        <p:txBody>
          <a:bodyPr>
            <a:normAutofit fontScale="40000" lnSpcReduction="20000"/>
          </a:bodyPr>
          <a:lstStyle/>
          <a:p>
            <a:pPr marL="319088" indent="-319088" algn="just">
              <a:buNone/>
            </a:pPr>
            <a:r>
              <a:rPr lang="id-ID" sz="9600" dirty="0" smtClean="0"/>
              <a:t>    </a:t>
            </a:r>
            <a:r>
              <a:rPr lang="id-ID" sz="7400" dirty="0" smtClean="0"/>
              <a:t>Oleh </a:t>
            </a:r>
            <a:r>
              <a:rPr lang="id-ID" sz="7400" dirty="0"/>
              <a:t>karena itu ketika kita memutuskan untuk menjalankan bisnis waralaba maka kita harus pelajari benefit dan support apa yang diberikan oleh penyedia waralaba, peran yang diberikan oleh penyedia waralaba harus besar dan kita memang sangat membutuhkannya karena kita memang tidak bisa melakukannya sendiri dan tidak punya pengalaman terhadap bidang tersebut.</a:t>
            </a:r>
          </a:p>
          <a:p>
            <a:pPr algn="ctr">
              <a:buNone/>
            </a:pPr>
            <a:endParaRPr lang="id-ID" sz="11200" b="1" dirty="0" smtClean="0"/>
          </a:p>
          <a:p>
            <a:pPr>
              <a:buNone/>
            </a:pPr>
            <a:endParaRPr lang="id-ID" dirty="0" smtClean="0"/>
          </a:p>
        </p:txBody>
      </p:sp>
    </p:spTree>
  </p:cSld>
  <p:clrMapOvr>
    <a:masterClrMapping/>
  </p:clrMapOvr>
  <p:transition>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id-ID" dirty="0"/>
          </a:p>
        </p:txBody>
      </p:sp>
      <p:sp>
        <p:nvSpPr>
          <p:cNvPr id="3" name="Content Placeholder 2"/>
          <p:cNvSpPr>
            <a:spLocks noGrp="1"/>
          </p:cNvSpPr>
          <p:nvPr>
            <p:ph idx="1"/>
          </p:nvPr>
        </p:nvSpPr>
        <p:spPr/>
        <p:txBody>
          <a:bodyPr>
            <a:normAutofit fontScale="25000" lnSpcReduction="20000"/>
          </a:bodyPr>
          <a:lstStyle/>
          <a:p>
            <a:r>
              <a:rPr lang="id-ID" sz="7400" b="1" dirty="0"/>
              <a:t>Contoh Bisnis Waralaba</a:t>
            </a:r>
            <a:endParaRPr lang="id-ID" sz="7400" dirty="0"/>
          </a:p>
          <a:p>
            <a:pPr algn="just"/>
            <a:r>
              <a:rPr lang="id-ID" sz="8000" dirty="0"/>
              <a:t> Berikut ini Contoh bisnis waralaba di indonesia.</a:t>
            </a:r>
          </a:p>
          <a:p>
            <a:pPr lvl="0" algn="just"/>
            <a:r>
              <a:rPr lang="id-ID" sz="8000" dirty="0"/>
              <a:t>Di Indonesia waralaba yang berkembang pesat dan masih sangat menguntungkan adalah waralaba di bidang makanan (Wong Solo, Sapo Oriental, CFC, Hip Hop, Red Crispy, Papa Rons dan masih banyak merek lainnya).</a:t>
            </a:r>
          </a:p>
          <a:p>
            <a:pPr lvl="0" algn="just"/>
            <a:r>
              <a:rPr lang="id-ID" sz="8000" dirty="0"/>
              <a:t>Waralaba berbentuk retail mini outlet (Indomaret, Yomart, AlfaMart) banyak menyebar ke pelosok kampung dan pemukiman padat penduduk.</a:t>
            </a:r>
          </a:p>
          <a:p>
            <a:pPr lvl="0" algn="just"/>
            <a:r>
              <a:rPr lang="id-ID" sz="8000" dirty="0"/>
              <a:t>Di bidang Telematika atau Information &amp; Communication Technology , juga mulai diminati pada 3 tahun terakhir ini berkembang beberapa bidang waralaba seperti distribusi tinta printer refill/cartridge (Inke, X4Print, Veneta dll) , pendidikan komputer (Widyaloka, Binus) , distribusi peralatan komputer ( Micronics Distribution ) , Warnet / NetCafe (Multiplus, Java NetCafe, Net Ezy) , Kantor Konsultan Solusi JSI , dll.</a:t>
            </a:r>
          </a:p>
        </p:txBody>
      </p:sp>
    </p:spTree>
  </p:cSld>
  <p:clrMapOvr>
    <a:masterClrMapping/>
  </p:clrMapOvr>
  <p:transition>
    <p:comb/>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lvl="0" algn="just"/>
            <a:r>
              <a:rPr lang="id-ID" sz="2400" dirty="0"/>
              <a:t>Yang juga menguntungkan adalah waralaba di bidang pendidikan (Science Buddies, ITutorNet, Primagama, Sinotif) , terutama taman bermain (SuperKids) dan taman kanak-kanak(FastractKids, Kids2success , Townfor Kids) , Pendidikan Bahasa Inggris (EF/English First, ILP, Direct English), dll.</a:t>
            </a:r>
          </a:p>
          <a:p>
            <a:r>
              <a:rPr lang="id-ID" sz="2000" dirty="0"/>
              <a:t>Sumber : gurupendidikan.co.id</a:t>
            </a:r>
          </a:p>
        </p:txBody>
      </p:sp>
    </p:spTree>
    <p:extLst>
      <p:ext uri="{BB962C8B-B14F-4D97-AF65-F5344CB8AC3E}">
        <p14:creationId xmlns:p14="http://schemas.microsoft.com/office/powerpoint/2010/main" val="26999910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lgn="just"/>
            <a:r>
              <a:rPr lang="id-ID" sz="2400" dirty="0"/>
              <a:t>Setelah anda membaca, memahami dan mengerti materi tentang bisnis waralaba tersebut di atas, jawablah pertanyaan-pertanyaan di bawah ini :</a:t>
            </a:r>
          </a:p>
          <a:p>
            <a:pPr lvl="0" algn="just"/>
            <a:r>
              <a:rPr lang="id-ID" sz="2400" dirty="0"/>
              <a:t>Bila anda tertarik unuk  menjadi Franchicee ( berbisnis Waralaba ), apa saja yang harus anda lakukan ?</a:t>
            </a:r>
          </a:p>
          <a:p>
            <a:pPr lvl="0" algn="just"/>
            <a:r>
              <a:rPr lang="id-ID" sz="2400" dirty="0"/>
              <a:t>Mengapa anda tertarik untuk berbisnis Waralaba ?</a:t>
            </a:r>
          </a:p>
          <a:p>
            <a:pPr lvl="0" algn="just"/>
            <a:r>
              <a:rPr lang="id-ID" sz="2400" dirty="0"/>
              <a:t>Amatilah seputar lingkungan anda ( dalam lingkup se kelurahan ), usaha apa saja yang termasuk dalam bisnis waralaba </a:t>
            </a:r>
            <a:r>
              <a:rPr lang="id-ID" sz="2400" dirty="0" smtClean="0"/>
              <a:t>? </a:t>
            </a:r>
            <a:r>
              <a:rPr lang="id-ID" sz="2400" smtClean="0"/>
              <a:t>Sebutkan dan jelaskan !</a:t>
            </a:r>
            <a:endParaRPr lang="id-ID" sz="2400" dirty="0"/>
          </a:p>
        </p:txBody>
      </p:sp>
    </p:spTree>
    <p:extLst>
      <p:ext uri="{BB962C8B-B14F-4D97-AF65-F5344CB8AC3E}">
        <p14:creationId xmlns:p14="http://schemas.microsoft.com/office/powerpoint/2010/main" val="1375256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617368"/>
          </a:xfrm>
        </p:spPr>
        <p:txBody>
          <a:bodyPr>
            <a:normAutofit fontScale="90000"/>
          </a:bodyPr>
          <a:lstStyle/>
          <a:p>
            <a:r>
              <a:rPr lang="id-ID" dirty="0"/>
              <a:t>Pengertian Warabala Menurut Para Ahli</a:t>
            </a:r>
            <a:br>
              <a:rPr lang="id-ID" dirty="0"/>
            </a:br>
            <a:endParaRPr lang="id-ID" dirty="0"/>
          </a:p>
        </p:txBody>
      </p:sp>
      <p:sp>
        <p:nvSpPr>
          <p:cNvPr id="3" name="Content Placeholder 2"/>
          <p:cNvSpPr>
            <a:spLocks noGrp="1"/>
          </p:cNvSpPr>
          <p:nvPr>
            <p:ph idx="1"/>
          </p:nvPr>
        </p:nvSpPr>
        <p:spPr>
          <a:xfrm>
            <a:off x="457200" y="1600200"/>
            <a:ext cx="8686800" cy="4900634"/>
          </a:xfrm>
        </p:spPr>
        <p:txBody>
          <a:bodyPr>
            <a:noAutofit/>
          </a:bodyPr>
          <a:lstStyle/>
          <a:p>
            <a:r>
              <a:rPr lang="id-ID" sz="2400" dirty="0"/>
              <a:t>Berikut ini merupakan Pengertian Warabala Menurut Para Ahli.</a:t>
            </a:r>
          </a:p>
          <a:p>
            <a:pPr lvl="0"/>
            <a:r>
              <a:rPr lang="id-ID" sz="2400" b="1" dirty="0"/>
              <a:t>Asosiasi Franchise Indonesia</a:t>
            </a:r>
            <a:endParaRPr lang="id-ID" sz="2400" dirty="0"/>
          </a:p>
          <a:p>
            <a:pPr algn="just"/>
            <a:r>
              <a:rPr lang="id-ID" sz="2400" dirty="0"/>
              <a:t>yang dimaksud dengan waralaba yaitu suatu sistem pendistribusian barang atau jasa kepada pelanggan akhir, yang dimana sang pemilik merek memberikan suatu haknya kepada individu atau perusahaan untuk melaksanakan sebuah bisnis dengan nama, merek, sistem, prosedur, manajemen dan cara-cara yang sudah ditentukan sebelumnya dalam jangka waktu dan meliputi area tertentu.</a:t>
            </a:r>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30734"/>
            <a:ext cx="8229600" cy="1252728"/>
          </a:xfrm>
        </p:spPr>
        <p:txBody>
          <a:bodyPr>
            <a:normAutofit fontScale="90000"/>
          </a:bodyPr>
          <a:lstStyle/>
          <a:p>
            <a:pPr lvl="0"/>
            <a:r>
              <a:rPr lang="id-ID" b="1" dirty="0" smtClean="0"/>
              <a:t/>
            </a:r>
            <a:br>
              <a:rPr lang="id-ID" b="1" dirty="0" smtClean="0"/>
            </a:br>
            <a:endParaRPr lang="id-ID" dirty="0"/>
          </a:p>
        </p:txBody>
      </p:sp>
      <p:sp>
        <p:nvSpPr>
          <p:cNvPr id="3" name="Content Placeholder 2"/>
          <p:cNvSpPr>
            <a:spLocks noGrp="1"/>
          </p:cNvSpPr>
          <p:nvPr>
            <p:ph idx="1"/>
          </p:nvPr>
        </p:nvSpPr>
        <p:spPr>
          <a:xfrm>
            <a:off x="500034" y="1571588"/>
            <a:ext cx="8229600" cy="5286412"/>
          </a:xfrm>
        </p:spPr>
        <p:txBody>
          <a:bodyPr>
            <a:normAutofit fontScale="92500" lnSpcReduction="20000"/>
          </a:bodyPr>
          <a:lstStyle/>
          <a:p>
            <a:pPr marL="118872" indent="0">
              <a:buNone/>
            </a:pPr>
            <a:endParaRPr lang="id-ID" dirty="0"/>
          </a:p>
          <a:p>
            <a:pPr lvl="0"/>
            <a:r>
              <a:rPr lang="id-ID" b="1" dirty="0"/>
              <a:t>Keputusan Menteri Perindustrian dan Perdagangan Republik Indonesia No. 259/MPR/Kep/7/1997 Tentang Ketentuan dan Tata Cara Pelaksanaan Pendaftaran Usaha Waralaba.</a:t>
            </a:r>
            <a:endParaRPr lang="id-ID" dirty="0"/>
          </a:p>
          <a:p>
            <a:pPr algn="just"/>
            <a:r>
              <a:rPr lang="id-ID" dirty="0"/>
              <a:t>Waralaba adalah perikatan dimana salah satu pihak diberikan hak untuk memanfaatkan dan atau menggunakan hak atas kekayaan intelektual atau penemuan atau ciri khas usaha yang dimiliki oleh pihak lain dengan suatu imbalan berdasarkan persyaratan yang ditetapkan dalam rangka menyediakan dan atau penjualan barang dan jasa.</a:t>
            </a:r>
          </a:p>
        </p:txBody>
      </p:sp>
    </p:spTree>
  </p:cSld>
  <p:clrMapOvr>
    <a:masterClrMapping/>
  </p:clrMapOvr>
  <p:transition>
    <p:zoom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4000"/>
            <a:lum/>
          </a:blip>
          <a:srcRect/>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621039"/>
            <a:ext cx="8229600" cy="5286388"/>
          </a:xfrm>
        </p:spPr>
        <p:txBody>
          <a:bodyPr>
            <a:normAutofit fontScale="92500" lnSpcReduction="10000"/>
          </a:bodyPr>
          <a:lstStyle/>
          <a:p>
            <a:pPr>
              <a:buNone/>
            </a:pPr>
            <a:endParaRPr lang="id-ID" sz="2000" dirty="0" smtClean="0"/>
          </a:p>
          <a:p>
            <a:pPr lvl="0"/>
            <a:r>
              <a:rPr lang="id-ID" sz="2600" b="1" dirty="0"/>
              <a:t>PP RI No. 42 Tahun 2007 tentang waralaba, (Revisi atas PP No. 16 Tahun 1997 dan Keputusan Menteri Perindustrian dan Perdagangan No. 259/MPR/Kep/7/1997 Tentang Ketentuan dan Tata Cara Pelaksanaan Pendaftaran Usaha Waralaba)</a:t>
            </a:r>
            <a:endParaRPr lang="id-ID" sz="2600" dirty="0"/>
          </a:p>
          <a:p>
            <a:pPr algn="just"/>
            <a:r>
              <a:rPr lang="id-ID" dirty="0"/>
              <a:t>Waralaba adalah hak khusus yang dimiliki oleh orang perorangan atau badan usaha terhadap sistem dengan ciri khas usaha dalam rangka memasarkan barang dan/atau jasa yang telah terbukti hasil dan dapat dimanfaatkan dan/atau digunakan oleh pihak lain berdasarkan perjanjian waralaba.</a:t>
            </a:r>
          </a:p>
        </p:txBody>
      </p:sp>
    </p:spTree>
  </p:cSld>
  <p:clrMapOvr>
    <a:masterClrMapping/>
  </p:clrMapOvr>
  <p:transition>
    <p:strips dir="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571612"/>
            <a:ext cx="8229600" cy="5286388"/>
          </a:xfrm>
        </p:spPr>
        <p:txBody>
          <a:bodyPr>
            <a:normAutofit fontScale="70000" lnSpcReduction="20000"/>
          </a:bodyPr>
          <a:lstStyle/>
          <a:p>
            <a:pPr lvl="0"/>
            <a:r>
              <a:rPr lang="id-ID" sz="4000" b="1" dirty="0"/>
              <a:t>David J.Kaufmann</a:t>
            </a:r>
            <a:endParaRPr lang="id-ID" sz="4000" dirty="0"/>
          </a:p>
          <a:p>
            <a:pPr algn="just"/>
            <a:r>
              <a:rPr lang="id-ID" sz="4000" dirty="0"/>
              <a:t>memberi definisi franchising sebagai sebuah sistem pemasaran dan distribusi yang dijalankan oleh institusi bisnis kecil (franchisee) yang digaransi dengan membayar sejumlah fee, hak terhadap akses pasar oleh franchisor dengan standar operasi yang mapan dibawah asistensi franchisor.</a:t>
            </a:r>
          </a:p>
          <a:p>
            <a:pPr lvl="0"/>
            <a:r>
              <a:rPr lang="id-ID" sz="4000" b="1" dirty="0"/>
              <a:t>Reitzel, Lyden, Roberts &amp; Severance, franchise</a:t>
            </a:r>
            <a:endParaRPr lang="id-ID" sz="4000" dirty="0"/>
          </a:p>
          <a:p>
            <a:pPr algn="just"/>
            <a:r>
              <a:rPr lang="id-ID" sz="4000" dirty="0"/>
              <a:t>definisikan sebagai sebuah kontrak atas barang yang intangible yang dimiliki oleh seseorang (franchisor) seperti merek yang diberikan kepada orang lain (franchisee) untuk menggunakan barang (merek) tersebut pada usahanya sesuai dengan teritori yang disepakati.</a:t>
            </a:r>
          </a:p>
          <a:p>
            <a:pPr>
              <a:buNone/>
            </a:pPr>
            <a:endParaRPr lang="id-ID" sz="4000" dirty="0"/>
          </a:p>
          <a:p>
            <a:pPr>
              <a:buNone/>
            </a:pPr>
            <a:endParaRPr lang="id-ID" dirty="0"/>
          </a:p>
          <a:p>
            <a:endParaRPr lang="id-ID" dirty="0"/>
          </a:p>
        </p:txBody>
      </p:sp>
    </p:spTree>
  </p:cSld>
  <p:clrMapOvr>
    <a:masterClrMapping/>
  </p:clrMapOvr>
  <p:transition>
    <p:checke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00174"/>
            <a:ext cx="8229600" cy="5214974"/>
          </a:xfrm>
        </p:spPr>
        <p:txBody>
          <a:bodyPr>
            <a:normAutofit/>
          </a:bodyPr>
          <a:lstStyle/>
          <a:p>
            <a:r>
              <a:rPr lang="id-ID" sz="2400" b="1" dirty="0"/>
              <a:t>Jenis-jenis Waralaba</a:t>
            </a:r>
            <a:endParaRPr lang="id-ID" sz="2400" dirty="0"/>
          </a:p>
          <a:p>
            <a:r>
              <a:rPr lang="id-ID" sz="2400" dirty="0"/>
              <a:t>Waralaba dibagi menjadi dua:</a:t>
            </a:r>
          </a:p>
          <a:p>
            <a:pPr lvl="0"/>
            <a:r>
              <a:rPr lang="id-ID" sz="2400" b="1" i="1" dirty="0"/>
              <a:t>Waralaba Luar Negeri/Asing</a:t>
            </a:r>
            <a:endParaRPr lang="id-ID" sz="2400" dirty="0"/>
          </a:p>
          <a:p>
            <a:pPr algn="just"/>
            <a:r>
              <a:rPr lang="id-ID" sz="2400" dirty="0"/>
              <a:t>yaitu waralaba yang berasal dari luar negeri, jenis waralaba yang satu ini cenderung lebih banyak disukai karena sebuah sistem dan mekanismenya lebih jelas, merek sudah diterima diberbagai dunia, dan dirasakan lebih bergengsi.</a:t>
            </a:r>
          </a:p>
          <a:p>
            <a:pPr algn="just"/>
            <a:r>
              <a:rPr lang="id-ID" sz="2400" b="1" i="1" dirty="0"/>
              <a:t>Contohnya:</a:t>
            </a:r>
            <a:r>
              <a:rPr lang="id-ID" sz="2400" dirty="0"/>
              <a:t> pada McDonald’s, (KFC) Kentucky Fried Chicken, Bread Talk, Starbucks, Pizza Hut, dan lain sebagainya.</a:t>
            </a:r>
          </a:p>
        </p:txBody>
      </p:sp>
    </p:spTree>
  </p:cSld>
  <p:clrMapOvr>
    <a:masterClrMapping/>
  </p:clrMapOvr>
  <p:transition>
    <p:wheel spokes="3"/>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4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dirty="0"/>
          </a:p>
        </p:txBody>
      </p:sp>
      <p:sp>
        <p:nvSpPr>
          <p:cNvPr id="3" name="Content Placeholder 2"/>
          <p:cNvSpPr>
            <a:spLocks noGrp="1"/>
          </p:cNvSpPr>
          <p:nvPr>
            <p:ph idx="1"/>
          </p:nvPr>
        </p:nvSpPr>
        <p:spPr/>
        <p:txBody>
          <a:bodyPr>
            <a:normAutofit fontScale="85000" lnSpcReduction="10000"/>
          </a:bodyPr>
          <a:lstStyle/>
          <a:p>
            <a:pPr lvl="0"/>
            <a:r>
              <a:rPr lang="id-ID" b="1" i="1" dirty="0"/>
              <a:t>Waralaba Dalam Negeri</a:t>
            </a:r>
            <a:endParaRPr lang="id-ID" dirty="0"/>
          </a:p>
          <a:p>
            <a:pPr algn="just"/>
            <a:r>
              <a:rPr lang="id-ID" dirty="0"/>
              <a:t>yaitu waralaba yang berasal dari dalam negeri, jenis waralaba yang satu ini juga menjadi salah satu pilihan dalam investasi untuk orang-orang yang ingin cepat menjadi pengusaha tetapi tidak mempunyai pengetahuan cukup piranti awal dan kelanjutan usaha ini yang disediakan oleh pemilik waralaba.</a:t>
            </a:r>
          </a:p>
          <a:p>
            <a:r>
              <a:rPr lang="id-ID" b="1" i="1" dirty="0"/>
              <a:t>Contoh waralaba lokal yaitu : </a:t>
            </a:r>
            <a:r>
              <a:rPr lang="id-ID" dirty="0"/>
              <a:t>Primagama, Alfamart, Martha Tilaar, Roti Buana, Edward Forrer, Bogasari Baking Center dan lain sebagainya.</a:t>
            </a:r>
          </a:p>
          <a:p>
            <a:pPr>
              <a:buNone/>
            </a:pPr>
            <a:r>
              <a:rPr lang="id-ID" dirty="0" smtClean="0"/>
              <a:t>	</a:t>
            </a:r>
            <a:endParaRPr lang="id-ID" dirty="0"/>
          </a:p>
        </p:txBody>
      </p:sp>
    </p:spTree>
  </p:cSld>
  <p:clrMapOvr>
    <a:masterClrMapping/>
  </p:clrMapOvr>
  <p:transition>
    <p:blinds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
            </a:r>
            <a:br>
              <a:rPr lang="id-ID" dirty="0" smtClean="0"/>
            </a:br>
            <a:endParaRPr lang="id-ID" dirty="0"/>
          </a:p>
        </p:txBody>
      </p:sp>
      <p:sp>
        <p:nvSpPr>
          <p:cNvPr id="3" name="Content Placeholder 2"/>
          <p:cNvSpPr>
            <a:spLocks noGrp="1"/>
          </p:cNvSpPr>
          <p:nvPr>
            <p:ph idx="1"/>
          </p:nvPr>
        </p:nvSpPr>
        <p:spPr>
          <a:xfrm>
            <a:off x="457200" y="1660531"/>
            <a:ext cx="8229600" cy="4554551"/>
          </a:xfrm>
        </p:spPr>
        <p:txBody>
          <a:bodyPr>
            <a:noAutofit/>
          </a:bodyPr>
          <a:lstStyle/>
          <a:p>
            <a:pPr>
              <a:buNone/>
            </a:pPr>
            <a:r>
              <a:rPr lang="id-ID" sz="1600" dirty="0" smtClean="0"/>
              <a:t>1</a:t>
            </a:r>
            <a:endParaRPr lang="id-ID" sz="1600" dirty="0"/>
          </a:p>
        </p:txBody>
      </p:sp>
      <p:pic>
        <p:nvPicPr>
          <p:cNvPr id="6" name="Picture 5"/>
          <p:cNvPicPr>
            <a:picLocks noChangeAspect="1"/>
          </p:cNvPicPr>
          <p:nvPr/>
        </p:nvPicPr>
        <p:blipFill>
          <a:blip r:embed="rId3"/>
          <a:stretch>
            <a:fillRect/>
          </a:stretch>
        </p:blipFill>
        <p:spPr>
          <a:xfrm>
            <a:off x="251520" y="1805540"/>
            <a:ext cx="8892479" cy="4409542"/>
          </a:xfrm>
          <a:prstGeom prst="rect">
            <a:avLst/>
          </a:prstGeom>
        </p:spPr>
      </p:pic>
    </p:spTree>
  </p:cSld>
  <p:clrMapOvr>
    <a:masterClrMapping/>
  </p:clrMapOvr>
  <p:transition>
    <p:whee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endParaRPr lang="id-ID" sz="3200" dirty="0"/>
          </a:p>
        </p:txBody>
      </p:sp>
      <p:sp>
        <p:nvSpPr>
          <p:cNvPr id="3" name="Content Placeholder 2"/>
          <p:cNvSpPr>
            <a:spLocks noGrp="1"/>
          </p:cNvSpPr>
          <p:nvPr>
            <p:ph idx="1"/>
          </p:nvPr>
        </p:nvSpPr>
        <p:spPr>
          <a:xfrm>
            <a:off x="428596" y="1357298"/>
            <a:ext cx="8229600" cy="5197493"/>
          </a:xfrm>
        </p:spPr>
        <p:txBody>
          <a:bodyPr>
            <a:noAutofit/>
          </a:bodyPr>
          <a:lstStyle/>
          <a:p>
            <a:pPr>
              <a:buNone/>
            </a:pPr>
            <a:endParaRPr lang="id-ID" sz="1600" dirty="0"/>
          </a:p>
          <a:p>
            <a:r>
              <a:rPr lang="id-ID" sz="2400" b="1" dirty="0"/>
              <a:t>Biaya Waralaba</a:t>
            </a:r>
            <a:endParaRPr lang="id-ID" sz="2400" dirty="0"/>
          </a:p>
          <a:p>
            <a:r>
              <a:rPr lang="id-ID" sz="2400" dirty="0"/>
              <a:t>Biaya waralaba meliputi:</a:t>
            </a:r>
          </a:p>
          <a:p>
            <a:pPr lvl="0"/>
            <a:r>
              <a:rPr lang="id-ID" sz="2400" b="1" dirty="0"/>
              <a:t>Ongkos awal</a:t>
            </a:r>
            <a:endParaRPr lang="id-ID" sz="2400" dirty="0"/>
          </a:p>
          <a:p>
            <a:r>
              <a:rPr lang="id-ID" sz="2400" dirty="0"/>
              <a:t>dimulai dari Rp. 10 juta hingga Rp. 1 miliar. Biaya ini meliputi pengeluaran yang dikeluarkan oleh pemilik waralaba untuk membuat tempat usaha sesuai dengan spesifikasi </a:t>
            </a:r>
            <a:r>
              <a:rPr lang="id-ID" sz="2400" i="1" dirty="0"/>
              <a:t>franchisor</a:t>
            </a:r>
            <a:r>
              <a:rPr lang="id-ID" sz="2400" dirty="0"/>
              <a:t> dan ongkos penggunaan HAKI.</a:t>
            </a:r>
          </a:p>
          <a:p>
            <a:pPr lvl="0"/>
            <a:r>
              <a:rPr lang="id-ID" sz="2400" b="1" dirty="0"/>
              <a:t>Ongkos royalti</a:t>
            </a:r>
            <a:endParaRPr lang="id-ID" sz="2400" dirty="0"/>
          </a:p>
          <a:p>
            <a:r>
              <a:rPr lang="id-ID" sz="2400" dirty="0"/>
              <a:t>dibayarkan pemegang waralaba setiap bulan dari laba operasional. Besarnya ongkos royalti berkisar dari 5-15 persen dari penghasilan kotor. Ongkos royalti yang layak adalah 10 persen. Lebih dari 10 persen biasanya adalah biaya yang dikeluarkan untuk pemasaran yang perlu dipertanggungjawabkan.</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Module</Template>
  <TotalTime>1426</TotalTime>
  <Words>621</Words>
  <Application>Microsoft Office PowerPoint</Application>
  <PresentationFormat>On-screen Show (4:3)</PresentationFormat>
  <Paragraphs>59</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Corbel</vt:lpstr>
      <vt:lpstr>Times New Roman</vt:lpstr>
      <vt:lpstr>Wingdings</vt:lpstr>
      <vt:lpstr>Wingdings 2</vt:lpstr>
      <vt:lpstr>Wingdings 3</vt:lpstr>
      <vt:lpstr>Module</vt:lpstr>
      <vt:lpstr>Pertemuan ke 1 dan dua Pengelolaan Bisnis Ritel  12 BDP            BISNIS WARALABA   </vt:lpstr>
      <vt:lpstr>Pengertian Warabala Menurut Para Ahli </vt:lpstr>
      <vt:lpstr> </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   </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TUGAS MERANGKUM PERENCANAAN BISNIS BAB 1 : LINGKUNGAN PEMASARAN</dc:title>
  <dc:creator>Adinda</dc:creator>
  <cp:lastModifiedBy>smkn 43</cp:lastModifiedBy>
  <cp:revision>47</cp:revision>
  <dcterms:created xsi:type="dcterms:W3CDTF">2019-08-24T05:38:18Z</dcterms:created>
  <dcterms:modified xsi:type="dcterms:W3CDTF">2020-07-20T22:57:37Z</dcterms:modified>
</cp:coreProperties>
</file>